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88" r:id="rId2"/>
  </p:sldMasterIdLst>
  <p:notesMasterIdLst>
    <p:notesMasterId r:id="rId73"/>
  </p:notesMasterIdLst>
  <p:handoutMasterIdLst>
    <p:handoutMasterId r:id="rId74"/>
  </p:handoutMasterIdLst>
  <p:sldIdLst>
    <p:sldId id="444" r:id="rId3"/>
    <p:sldId id="445" r:id="rId4"/>
    <p:sldId id="489" r:id="rId5"/>
    <p:sldId id="292" r:id="rId6"/>
    <p:sldId id="293" r:id="rId7"/>
    <p:sldId id="508" r:id="rId8"/>
    <p:sldId id="295" r:id="rId9"/>
    <p:sldId id="296" r:id="rId10"/>
    <p:sldId id="294" r:id="rId11"/>
    <p:sldId id="297" r:id="rId12"/>
    <p:sldId id="493" r:id="rId13"/>
    <p:sldId id="298" r:id="rId14"/>
    <p:sldId id="492" r:id="rId15"/>
    <p:sldId id="495" r:id="rId16"/>
    <p:sldId id="337" r:id="rId17"/>
    <p:sldId id="480" r:id="rId18"/>
    <p:sldId id="563" r:id="rId19"/>
    <p:sldId id="544" r:id="rId20"/>
    <p:sldId id="327" r:id="rId21"/>
    <p:sldId id="321" r:id="rId22"/>
    <p:sldId id="394" r:id="rId23"/>
    <p:sldId id="324" r:id="rId24"/>
    <p:sldId id="325" r:id="rId25"/>
    <p:sldId id="326" r:id="rId26"/>
    <p:sldId id="323" r:id="rId27"/>
    <p:sldId id="549" r:id="rId28"/>
    <p:sldId id="417" r:id="rId29"/>
    <p:sldId id="561" r:id="rId30"/>
    <p:sldId id="550" r:id="rId31"/>
    <p:sldId id="560" r:id="rId32"/>
    <p:sldId id="303" r:id="rId33"/>
    <p:sldId id="304" r:id="rId34"/>
    <p:sldId id="305" r:id="rId35"/>
    <p:sldId id="307" r:id="rId36"/>
    <p:sldId id="564" r:id="rId37"/>
    <p:sldId id="308" r:id="rId38"/>
    <p:sldId id="311" r:id="rId39"/>
    <p:sldId id="309" r:id="rId40"/>
    <p:sldId id="310" r:id="rId41"/>
    <p:sldId id="472" r:id="rId42"/>
    <p:sldId id="474" r:id="rId43"/>
    <p:sldId id="319" r:id="rId44"/>
    <p:sldId id="484" r:id="rId45"/>
    <p:sldId id="482" r:id="rId46"/>
    <p:sldId id="375" r:id="rId47"/>
    <p:sldId id="487" r:id="rId48"/>
    <p:sldId id="456" r:id="rId49"/>
    <p:sldId id="449" r:id="rId50"/>
    <p:sldId id="451" r:id="rId51"/>
    <p:sldId id="330" r:id="rId52"/>
    <p:sldId id="332" r:id="rId53"/>
    <p:sldId id="333" r:id="rId54"/>
    <p:sldId id="416" r:id="rId55"/>
    <p:sldId id="334" r:id="rId56"/>
    <p:sldId id="414" r:id="rId57"/>
    <p:sldId id="331" r:id="rId58"/>
    <p:sldId id="369" r:id="rId59"/>
    <p:sldId id="312" r:id="rId60"/>
    <p:sldId id="428" r:id="rId61"/>
    <p:sldId id="313" r:id="rId62"/>
    <p:sldId id="547" r:id="rId63"/>
    <p:sldId id="498" r:id="rId64"/>
    <p:sldId id="548" r:id="rId65"/>
    <p:sldId id="518" r:id="rId66"/>
    <p:sldId id="554" r:id="rId67"/>
    <p:sldId id="368" r:id="rId68"/>
    <p:sldId id="412" r:id="rId69"/>
    <p:sldId id="339" r:id="rId70"/>
    <p:sldId id="415" r:id="rId71"/>
    <p:sldId id="562" r:id="rId72"/>
  </p:sldIdLst>
  <p:sldSz cx="12192000" cy="6858000"/>
  <p:notesSz cx="7010400" cy="9296400"/>
  <p:embeddedFontLst>
    <p:embeddedFont>
      <p:font typeface="ＭＳ Ｐゴシック" panose="020B0600070205080204" pitchFamily="34" charset="-128"/>
      <p:regular r:id="rId75"/>
    </p:embeddedFont>
    <p:embeddedFont>
      <p:font typeface="Asap" panose="020B0604020202020204" charset="0"/>
      <p:regular r:id="rId76"/>
      <p:bold r:id="rId77"/>
    </p:embeddedFont>
    <p:embeddedFont>
      <p:font typeface="Comic Sans MS" panose="030F0702030302020204" pitchFamily="66" charset="0"/>
      <p:regular r:id="rId78"/>
      <p:bold r:id="rId79"/>
      <p:italic r:id="rId80"/>
      <p:boldItalic r:id="rId81"/>
    </p:embeddedFont>
    <p:embeddedFont>
      <p:font typeface="Noto Sans" panose="020B0502040504020204" pitchFamily="34" charset="0"/>
      <p:regular r:id="rId82"/>
      <p:bold r:id="rId83"/>
      <p:italic r:id="rId84"/>
      <p:boldItalic r:id="rId8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98C7"/>
    <a:srgbClr val="009AD0"/>
    <a:srgbClr val="FF0066"/>
    <a:srgbClr val="FFFFFF"/>
    <a:srgbClr val="99CC00"/>
    <a:srgbClr val="8BBC00"/>
    <a:srgbClr val="7CA800"/>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055E4C-7573-7B42-A69E-1575D427B8D8}" v="1" dt="2024-05-10T17:33:41.98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743" autoAdjust="0"/>
    <p:restoredTop sz="94694" autoAdjust="0"/>
  </p:normalViewPr>
  <p:slideViewPr>
    <p:cSldViewPr snapToGrid="0">
      <p:cViewPr varScale="1">
        <p:scale>
          <a:sx n="121" d="100"/>
          <a:sy n="121" d="100"/>
        </p:scale>
        <p:origin x="608" y="176"/>
      </p:cViewPr>
      <p:guideLst>
        <p:guide orient="horz" pos="2160"/>
        <p:guide pos="3840"/>
      </p:guideLst>
    </p:cSldViewPr>
  </p:slideViewPr>
  <p:outlineViewPr>
    <p:cViewPr>
      <p:scale>
        <a:sx n="33" d="100"/>
        <a:sy n="33" d="100"/>
      </p:scale>
      <p:origin x="0" y="-33922"/>
    </p:cViewPr>
  </p:outlin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95" d="100"/>
          <a:sy n="95" d="100"/>
        </p:scale>
        <p:origin x="4320" y="20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font" Target="fonts/font10.fntdata"/><Relationship Id="rId89" Type="http://schemas.openxmlformats.org/officeDocument/2006/relationships/tableStyles" Target="tableStyle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handoutMaster" Target="handoutMasters/handoutMaster1.xml"/><Relationship Id="rId79" Type="http://schemas.openxmlformats.org/officeDocument/2006/relationships/font" Target="fonts/font5.fntdata"/><Relationship Id="rId5" Type="http://schemas.openxmlformats.org/officeDocument/2006/relationships/slide" Target="slides/slide3.xml"/><Relationship Id="rId90" Type="http://schemas.microsoft.com/office/2015/10/relationships/revisionInfo" Target="revisionInfo.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font" Target="fonts/font3.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font" Target="fonts/font6.fntdata"/><Relationship Id="rId85" Type="http://schemas.openxmlformats.org/officeDocument/2006/relationships/font" Target="fonts/font11.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font" Target="fonts/font1.fntdata"/><Relationship Id="rId83" Type="http://schemas.openxmlformats.org/officeDocument/2006/relationships/font" Target="fonts/font9.fntdata"/><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notesMaster" Target="notesMasters/notesMaster1.xml"/><Relationship Id="rId78" Type="http://schemas.openxmlformats.org/officeDocument/2006/relationships/font" Target="fonts/font4.fntdata"/><Relationship Id="rId81" Type="http://schemas.openxmlformats.org/officeDocument/2006/relationships/font" Target="fonts/font7.fntdata"/><Relationship Id="rId86"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font" Target="fonts/font2.fntdata"/><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viewProps" Target="viewProps.xml"/><Relationship Id="rId61" Type="http://schemas.openxmlformats.org/officeDocument/2006/relationships/slide" Target="slides/slide59.xml"/><Relationship Id="rId82" Type="http://schemas.openxmlformats.org/officeDocument/2006/relationships/font" Target="fonts/font8.fntdata"/><Relationship Id="rId19" Type="http://schemas.openxmlformats.org/officeDocument/2006/relationships/slide" Target="slides/slide1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r>
              <a:rPr lang="en-US"/>
              <a:t>26th Annual GPRSA Course</a:t>
            </a:r>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r>
              <a:rPr lang="en-US" dirty="0"/>
              <a:t> </a:t>
            </a:r>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r>
              <a:rPr lang="en-US"/>
              <a:t>S106 - Dr. Diaz-Barbosa</a:t>
            </a:r>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2F8CA88D-46AE-4150-B8C0-1C7F988B140D}" type="slidenum">
              <a:rPr lang="en-US" smtClean="0"/>
              <a:pPr/>
              <a:t>‹#›</a:t>
            </a:fld>
            <a:endParaRPr lang="en-US"/>
          </a:p>
        </p:txBody>
      </p:sp>
    </p:spTree>
    <p:extLst>
      <p:ext uri="{BB962C8B-B14F-4D97-AF65-F5344CB8AC3E}">
        <p14:creationId xmlns:p14="http://schemas.microsoft.com/office/powerpoint/2010/main" val="1933806526"/>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r>
              <a:rPr lang="en-US"/>
              <a:t>26th Annual GPRSA Course</a:t>
            </a:r>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53790AE6-8DC2-429C-9081-62E16FB55CAD}" type="datetimeFigureOut">
              <a:rPr lang="en-US" smtClean="0"/>
              <a:pPr/>
              <a:t>5/18/2024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r>
              <a:rPr lang="en-US"/>
              <a:t>S106 - Dr. Diaz-Barbosa</a:t>
            </a:r>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91DC8FF-386D-4D40-A80A-C077425E41D3}" type="slidenum">
              <a:rPr lang="en-US" smtClean="0"/>
              <a:pPr/>
              <a:t>‹#›</a:t>
            </a:fld>
            <a:endParaRPr lang="en-US"/>
          </a:p>
        </p:txBody>
      </p:sp>
    </p:spTree>
    <p:extLst>
      <p:ext uri="{BB962C8B-B14F-4D97-AF65-F5344CB8AC3E}">
        <p14:creationId xmlns:p14="http://schemas.microsoft.com/office/powerpoint/2010/main" val="300184693"/>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3F3082-F70C-A840-870D-F460C93EA5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DE8072A-1FA8-BE09-E871-778BFC864D4F}"/>
              </a:ext>
            </a:extLst>
          </p:cNvPr>
          <p:cNvSpPr>
            <a:spLocks noGrp="1"/>
          </p:cNvSpPr>
          <p:nvPr>
            <p:ph type="ftr" sz="quarter" idx="4"/>
          </p:nvPr>
        </p:nvSpPr>
        <p:spPr/>
        <p:txBody>
          <a:bodyPr/>
          <a:lstStyle/>
          <a:p>
            <a:r>
              <a:rPr lang="en-US"/>
              <a:t>S106 - Dr. Diaz-Barbosa</a:t>
            </a:r>
          </a:p>
        </p:txBody>
      </p:sp>
      <p:sp>
        <p:nvSpPr>
          <p:cNvPr id="6" name="Header Placeholder 5">
            <a:extLst>
              <a:ext uri="{FF2B5EF4-FFF2-40B4-BE49-F238E27FC236}">
                <a16:creationId xmlns:a16="http://schemas.microsoft.com/office/drawing/2014/main" id="{4D72A945-E60E-9907-CB81-500CDEC8B376}"/>
              </a:ext>
            </a:extLst>
          </p:cNvPr>
          <p:cNvSpPr>
            <a:spLocks noGrp="1"/>
          </p:cNvSpPr>
          <p:nvPr>
            <p:ph type="hdr" sz="quarter"/>
          </p:nvPr>
        </p:nvSpPr>
        <p:spPr/>
        <p:txBody>
          <a:bodyPr/>
          <a:lstStyle/>
          <a:p>
            <a:r>
              <a:rPr lang="en-US"/>
              <a:t>26th Annual GPRSA Course</a:t>
            </a:r>
          </a:p>
        </p:txBody>
      </p:sp>
    </p:spTree>
    <p:extLst>
      <p:ext uri="{BB962C8B-B14F-4D97-AF65-F5344CB8AC3E}">
        <p14:creationId xmlns:p14="http://schemas.microsoft.com/office/powerpoint/2010/main" val="18082649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a:t>Pneumothorax</a:t>
            </a:r>
            <a:r>
              <a:rPr lang="en-US" dirty="0"/>
              <a:t> should be suspected in any newborn with sudden onset of respiratory distress. The level of suspicion should be high in a mechanically ventilated infant with an unexplained deterioration in oxygenation, ventilation, or cardiovascular status.</a:t>
            </a:r>
          </a:p>
        </p:txBody>
      </p:sp>
      <p:sp>
        <p:nvSpPr>
          <p:cNvPr id="4" name="Slide Number Placeholder 3"/>
          <p:cNvSpPr>
            <a:spLocks noGrp="1"/>
          </p:cNvSpPr>
          <p:nvPr>
            <p:ph type="sldNum" sz="quarter" idx="10"/>
          </p:nvPr>
        </p:nvSpPr>
        <p:spPr/>
        <p:txBody>
          <a:bodyPr/>
          <a:lstStyle/>
          <a:p>
            <a:fld id="{361DBF59-FD9E-8949-8B20-1F80047972BB}" type="slidenum">
              <a:rPr lang="en-US" smtClean="0">
                <a:solidFill>
                  <a:prstClr val="black"/>
                </a:solidFill>
              </a:rPr>
              <a:pPr/>
              <a:t>10</a:t>
            </a:fld>
            <a:endParaRPr lang="en-US" dirty="0">
              <a:solidFill>
                <a:prstClr val="black"/>
              </a:solidFill>
            </a:endParaRPr>
          </a:p>
        </p:txBody>
      </p:sp>
      <p:sp>
        <p:nvSpPr>
          <p:cNvPr id="5" name="Footer Placeholder 4">
            <a:extLst>
              <a:ext uri="{FF2B5EF4-FFF2-40B4-BE49-F238E27FC236}">
                <a16:creationId xmlns:a16="http://schemas.microsoft.com/office/drawing/2014/main" id="{9660F587-5E69-E52B-ACC0-882A5283E64E}"/>
              </a:ext>
            </a:extLst>
          </p:cNvPr>
          <p:cNvSpPr>
            <a:spLocks noGrp="1"/>
          </p:cNvSpPr>
          <p:nvPr>
            <p:ph type="ftr" sz="quarter" idx="4"/>
          </p:nvPr>
        </p:nvSpPr>
        <p:spPr/>
        <p:txBody>
          <a:bodyPr/>
          <a:lstStyle/>
          <a:p>
            <a:r>
              <a:rPr lang="en-US"/>
              <a:t>S106 - Dr. Diaz-Barbosa</a:t>
            </a:r>
          </a:p>
        </p:txBody>
      </p:sp>
      <p:sp>
        <p:nvSpPr>
          <p:cNvPr id="6" name="Header Placeholder 5">
            <a:extLst>
              <a:ext uri="{FF2B5EF4-FFF2-40B4-BE49-F238E27FC236}">
                <a16:creationId xmlns:a16="http://schemas.microsoft.com/office/drawing/2014/main" id="{68028318-BDE5-941F-E047-250F764CEE5C}"/>
              </a:ext>
            </a:extLst>
          </p:cNvPr>
          <p:cNvSpPr>
            <a:spLocks noGrp="1"/>
          </p:cNvSpPr>
          <p:nvPr>
            <p:ph type="hdr" sz="quarter"/>
          </p:nvPr>
        </p:nvSpPr>
        <p:spPr/>
        <p:txBody>
          <a:bodyPr/>
          <a:lstStyle/>
          <a:p>
            <a:r>
              <a:rPr lang="en-US"/>
              <a:t>26th Annual GPRSA Course</a:t>
            </a:r>
          </a:p>
        </p:txBody>
      </p:sp>
    </p:spTree>
    <p:extLst>
      <p:ext uri="{BB962C8B-B14F-4D97-AF65-F5344CB8AC3E}">
        <p14:creationId xmlns:p14="http://schemas.microsoft.com/office/powerpoint/2010/main" val="19312219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61DBF59-FD9E-8949-8B20-1F80047972BB}" type="slidenum">
              <a:rPr lang="en-US" smtClean="0"/>
              <a:pPr/>
              <a:t>11</a:t>
            </a:fld>
            <a:endParaRPr lang="en-US" dirty="0"/>
          </a:p>
        </p:txBody>
      </p:sp>
      <p:sp>
        <p:nvSpPr>
          <p:cNvPr id="5" name="Footer Placeholder 4">
            <a:extLst>
              <a:ext uri="{FF2B5EF4-FFF2-40B4-BE49-F238E27FC236}">
                <a16:creationId xmlns:a16="http://schemas.microsoft.com/office/drawing/2014/main" id="{7D0D090E-61A6-86B5-BDBC-0E0723B58A5B}"/>
              </a:ext>
            </a:extLst>
          </p:cNvPr>
          <p:cNvSpPr>
            <a:spLocks noGrp="1"/>
          </p:cNvSpPr>
          <p:nvPr>
            <p:ph type="ftr" sz="quarter" idx="4"/>
          </p:nvPr>
        </p:nvSpPr>
        <p:spPr/>
        <p:txBody>
          <a:bodyPr/>
          <a:lstStyle/>
          <a:p>
            <a:r>
              <a:rPr lang="en-US"/>
              <a:t>S106 - Dr. Diaz-Barbosa</a:t>
            </a:r>
          </a:p>
        </p:txBody>
      </p:sp>
      <p:sp>
        <p:nvSpPr>
          <p:cNvPr id="6" name="Header Placeholder 5">
            <a:extLst>
              <a:ext uri="{FF2B5EF4-FFF2-40B4-BE49-F238E27FC236}">
                <a16:creationId xmlns:a16="http://schemas.microsoft.com/office/drawing/2014/main" id="{9B724D70-C5D2-67F5-47E9-758D011FE73E}"/>
              </a:ext>
            </a:extLst>
          </p:cNvPr>
          <p:cNvSpPr>
            <a:spLocks noGrp="1"/>
          </p:cNvSpPr>
          <p:nvPr>
            <p:ph type="hdr" sz="quarter"/>
          </p:nvPr>
        </p:nvSpPr>
        <p:spPr/>
        <p:txBody>
          <a:bodyPr/>
          <a:lstStyle/>
          <a:p>
            <a:r>
              <a:rPr lang="en-US"/>
              <a:t>26th Annual GPRSA Course</a:t>
            </a:r>
          </a:p>
        </p:txBody>
      </p:sp>
    </p:spTree>
    <p:extLst>
      <p:ext uri="{BB962C8B-B14F-4D97-AF65-F5344CB8AC3E}">
        <p14:creationId xmlns:p14="http://schemas.microsoft.com/office/powerpoint/2010/main" val="16768956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1DC8FF-386D-4D40-A80A-C077425E41D3}" type="slidenum">
              <a:rPr lang="en-US" smtClean="0"/>
              <a:pPr/>
              <a:t>12</a:t>
            </a:fld>
            <a:endParaRPr lang="en-US"/>
          </a:p>
        </p:txBody>
      </p:sp>
      <p:sp>
        <p:nvSpPr>
          <p:cNvPr id="5" name="Footer Placeholder 4">
            <a:extLst>
              <a:ext uri="{FF2B5EF4-FFF2-40B4-BE49-F238E27FC236}">
                <a16:creationId xmlns:a16="http://schemas.microsoft.com/office/drawing/2014/main" id="{B0696C13-2B01-0538-741E-2C29C55FFB72}"/>
              </a:ext>
            </a:extLst>
          </p:cNvPr>
          <p:cNvSpPr>
            <a:spLocks noGrp="1"/>
          </p:cNvSpPr>
          <p:nvPr>
            <p:ph type="ftr" sz="quarter" idx="4"/>
          </p:nvPr>
        </p:nvSpPr>
        <p:spPr/>
        <p:txBody>
          <a:bodyPr/>
          <a:lstStyle/>
          <a:p>
            <a:r>
              <a:rPr lang="en-US"/>
              <a:t>S106 - Dr. Diaz-Barbosa</a:t>
            </a:r>
          </a:p>
        </p:txBody>
      </p:sp>
      <p:sp>
        <p:nvSpPr>
          <p:cNvPr id="6" name="Header Placeholder 5">
            <a:extLst>
              <a:ext uri="{FF2B5EF4-FFF2-40B4-BE49-F238E27FC236}">
                <a16:creationId xmlns:a16="http://schemas.microsoft.com/office/drawing/2014/main" id="{3538312F-7F13-89F6-A806-3A4D69C474A0}"/>
              </a:ext>
            </a:extLst>
          </p:cNvPr>
          <p:cNvSpPr>
            <a:spLocks noGrp="1"/>
          </p:cNvSpPr>
          <p:nvPr>
            <p:ph type="hdr" sz="quarter"/>
          </p:nvPr>
        </p:nvSpPr>
        <p:spPr/>
        <p:txBody>
          <a:bodyPr/>
          <a:lstStyle/>
          <a:p>
            <a:r>
              <a:rPr lang="en-US"/>
              <a:t>26th Annual GPRSA Course</a:t>
            </a:r>
          </a:p>
        </p:txBody>
      </p:sp>
    </p:spTree>
    <p:extLst>
      <p:ext uri="{BB962C8B-B14F-4D97-AF65-F5344CB8AC3E}">
        <p14:creationId xmlns:p14="http://schemas.microsoft.com/office/powerpoint/2010/main" val="26693130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Persistent pulmonary hypertension of the newborn (PPHN) occurs when pulmonary vascular resistance (PVR) remains abnormally elevated after birth, resulting in right-to-left shunting of blood through fetal circulatory pathways. This in turn leads to severe hypoxemia that may not respond to conventional respiratory support. </a:t>
            </a:r>
          </a:p>
        </p:txBody>
      </p:sp>
      <p:sp>
        <p:nvSpPr>
          <p:cNvPr id="4" name="Slide Number Placeholder 3"/>
          <p:cNvSpPr>
            <a:spLocks noGrp="1"/>
          </p:cNvSpPr>
          <p:nvPr>
            <p:ph type="sldNum" sz="quarter" idx="10"/>
          </p:nvPr>
        </p:nvSpPr>
        <p:spPr/>
        <p:txBody>
          <a:bodyPr/>
          <a:lstStyle/>
          <a:p>
            <a:fld id="{361DBF59-FD9E-8949-8B20-1F80047972BB}" type="slidenum">
              <a:rPr lang="en-US" smtClean="0">
                <a:solidFill>
                  <a:prstClr val="black"/>
                </a:solidFill>
              </a:rPr>
              <a:pPr/>
              <a:t>13</a:t>
            </a:fld>
            <a:endParaRPr lang="en-US" dirty="0">
              <a:solidFill>
                <a:prstClr val="black"/>
              </a:solidFill>
            </a:endParaRPr>
          </a:p>
        </p:txBody>
      </p:sp>
      <p:sp>
        <p:nvSpPr>
          <p:cNvPr id="5" name="Footer Placeholder 4">
            <a:extLst>
              <a:ext uri="{FF2B5EF4-FFF2-40B4-BE49-F238E27FC236}">
                <a16:creationId xmlns:a16="http://schemas.microsoft.com/office/drawing/2014/main" id="{692561DF-327C-9744-7145-579A36BAE25D}"/>
              </a:ext>
            </a:extLst>
          </p:cNvPr>
          <p:cNvSpPr>
            <a:spLocks noGrp="1"/>
          </p:cNvSpPr>
          <p:nvPr>
            <p:ph type="ftr" sz="quarter" idx="4"/>
          </p:nvPr>
        </p:nvSpPr>
        <p:spPr/>
        <p:txBody>
          <a:bodyPr/>
          <a:lstStyle/>
          <a:p>
            <a:r>
              <a:rPr lang="en-US"/>
              <a:t>S106 - Dr. Diaz-Barbosa</a:t>
            </a:r>
          </a:p>
        </p:txBody>
      </p:sp>
      <p:sp>
        <p:nvSpPr>
          <p:cNvPr id="6" name="Header Placeholder 5">
            <a:extLst>
              <a:ext uri="{FF2B5EF4-FFF2-40B4-BE49-F238E27FC236}">
                <a16:creationId xmlns:a16="http://schemas.microsoft.com/office/drawing/2014/main" id="{229ED02E-4FA4-DEBB-796B-CE8ACDED873C}"/>
              </a:ext>
            </a:extLst>
          </p:cNvPr>
          <p:cNvSpPr>
            <a:spLocks noGrp="1"/>
          </p:cNvSpPr>
          <p:nvPr>
            <p:ph type="hdr" sz="quarter"/>
          </p:nvPr>
        </p:nvSpPr>
        <p:spPr/>
        <p:txBody>
          <a:bodyPr/>
          <a:lstStyle/>
          <a:p>
            <a:r>
              <a:rPr lang="en-US"/>
              <a:t>26th Annual GPRSA Course</a:t>
            </a:r>
          </a:p>
        </p:txBody>
      </p:sp>
    </p:spTree>
    <p:extLst>
      <p:ext uri="{BB962C8B-B14F-4D97-AF65-F5344CB8AC3E}">
        <p14:creationId xmlns:p14="http://schemas.microsoft.com/office/powerpoint/2010/main" val="34354418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1DC8FF-386D-4D40-A80A-C077425E41D3}" type="slidenum">
              <a:rPr lang="en-US" smtClean="0"/>
              <a:pPr/>
              <a:t>14</a:t>
            </a:fld>
            <a:endParaRPr lang="en-US"/>
          </a:p>
        </p:txBody>
      </p:sp>
      <p:sp>
        <p:nvSpPr>
          <p:cNvPr id="5" name="Footer Placeholder 4">
            <a:extLst>
              <a:ext uri="{FF2B5EF4-FFF2-40B4-BE49-F238E27FC236}">
                <a16:creationId xmlns:a16="http://schemas.microsoft.com/office/drawing/2014/main" id="{9F70631F-EBA1-7824-E6C9-1B31002CB1F7}"/>
              </a:ext>
            </a:extLst>
          </p:cNvPr>
          <p:cNvSpPr>
            <a:spLocks noGrp="1"/>
          </p:cNvSpPr>
          <p:nvPr>
            <p:ph type="ftr" sz="quarter" idx="4"/>
          </p:nvPr>
        </p:nvSpPr>
        <p:spPr/>
        <p:txBody>
          <a:bodyPr/>
          <a:lstStyle/>
          <a:p>
            <a:r>
              <a:rPr lang="en-US"/>
              <a:t>S106 - Dr. Diaz-Barbosa</a:t>
            </a:r>
          </a:p>
        </p:txBody>
      </p:sp>
      <p:sp>
        <p:nvSpPr>
          <p:cNvPr id="6" name="Header Placeholder 5">
            <a:extLst>
              <a:ext uri="{FF2B5EF4-FFF2-40B4-BE49-F238E27FC236}">
                <a16:creationId xmlns:a16="http://schemas.microsoft.com/office/drawing/2014/main" id="{695BC7D3-53BE-355E-B97A-302AF4155C92}"/>
              </a:ext>
            </a:extLst>
          </p:cNvPr>
          <p:cNvSpPr>
            <a:spLocks noGrp="1"/>
          </p:cNvSpPr>
          <p:nvPr>
            <p:ph type="hdr" sz="quarter"/>
          </p:nvPr>
        </p:nvSpPr>
        <p:spPr/>
        <p:txBody>
          <a:bodyPr/>
          <a:lstStyle/>
          <a:p>
            <a:r>
              <a:rPr lang="en-US"/>
              <a:t>26th Annual GPRSA Course</a:t>
            </a:r>
          </a:p>
        </p:txBody>
      </p:sp>
    </p:spTree>
    <p:extLst>
      <p:ext uri="{BB962C8B-B14F-4D97-AF65-F5344CB8AC3E}">
        <p14:creationId xmlns:p14="http://schemas.microsoft.com/office/powerpoint/2010/main" val="19511794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36FB791-BE9D-474D-8E03-EC933D7D85C3}" type="slidenum">
              <a:rPr lang="en-US" smtClean="0">
                <a:solidFill>
                  <a:prstClr val="black"/>
                </a:solidFill>
              </a:rPr>
              <a:pPr/>
              <a:t>15</a:t>
            </a:fld>
            <a:endParaRPr lang="en-US" dirty="0">
              <a:solidFill>
                <a:prstClr val="black"/>
              </a:solidFill>
            </a:endParaRPr>
          </a:p>
        </p:txBody>
      </p:sp>
      <p:sp>
        <p:nvSpPr>
          <p:cNvPr id="5" name="Footer Placeholder 4">
            <a:extLst>
              <a:ext uri="{FF2B5EF4-FFF2-40B4-BE49-F238E27FC236}">
                <a16:creationId xmlns:a16="http://schemas.microsoft.com/office/drawing/2014/main" id="{C09177FD-12E2-54F0-D255-C38AFD87B5BD}"/>
              </a:ext>
            </a:extLst>
          </p:cNvPr>
          <p:cNvSpPr>
            <a:spLocks noGrp="1"/>
          </p:cNvSpPr>
          <p:nvPr>
            <p:ph type="ftr" sz="quarter" idx="4"/>
          </p:nvPr>
        </p:nvSpPr>
        <p:spPr/>
        <p:txBody>
          <a:bodyPr/>
          <a:lstStyle/>
          <a:p>
            <a:r>
              <a:rPr lang="en-US"/>
              <a:t>S106 - Dr. Diaz-Barbosa</a:t>
            </a:r>
          </a:p>
        </p:txBody>
      </p:sp>
      <p:sp>
        <p:nvSpPr>
          <p:cNvPr id="6" name="Header Placeholder 5">
            <a:extLst>
              <a:ext uri="{FF2B5EF4-FFF2-40B4-BE49-F238E27FC236}">
                <a16:creationId xmlns:a16="http://schemas.microsoft.com/office/drawing/2014/main" id="{F70A9830-7DCF-C976-D50F-D91EE000323E}"/>
              </a:ext>
            </a:extLst>
          </p:cNvPr>
          <p:cNvSpPr>
            <a:spLocks noGrp="1"/>
          </p:cNvSpPr>
          <p:nvPr>
            <p:ph type="hdr" sz="quarter"/>
          </p:nvPr>
        </p:nvSpPr>
        <p:spPr/>
        <p:txBody>
          <a:bodyPr/>
          <a:lstStyle/>
          <a:p>
            <a:r>
              <a:rPr lang="en-US"/>
              <a:t>26th Annual GPRSA Course</a:t>
            </a:r>
          </a:p>
        </p:txBody>
      </p:sp>
    </p:spTree>
    <p:extLst>
      <p:ext uri="{BB962C8B-B14F-4D97-AF65-F5344CB8AC3E}">
        <p14:creationId xmlns:p14="http://schemas.microsoft.com/office/powerpoint/2010/main" val="249605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0CB7734-40A0-2E42-8DC5-C66F4F781CE5}" type="slidenum">
              <a:rPr lang="en-US" smtClean="0"/>
              <a:pPr/>
              <a:t>16</a:t>
            </a:fld>
            <a:endParaRPr lang="en-US"/>
          </a:p>
        </p:txBody>
      </p:sp>
      <p:sp>
        <p:nvSpPr>
          <p:cNvPr id="5" name="Footer Placeholder 4">
            <a:extLst>
              <a:ext uri="{FF2B5EF4-FFF2-40B4-BE49-F238E27FC236}">
                <a16:creationId xmlns:a16="http://schemas.microsoft.com/office/drawing/2014/main" id="{82840C1B-1246-95C8-4934-DA6100E82F65}"/>
              </a:ext>
            </a:extLst>
          </p:cNvPr>
          <p:cNvSpPr>
            <a:spLocks noGrp="1"/>
          </p:cNvSpPr>
          <p:nvPr>
            <p:ph type="ftr" sz="quarter" idx="4"/>
          </p:nvPr>
        </p:nvSpPr>
        <p:spPr/>
        <p:txBody>
          <a:bodyPr/>
          <a:lstStyle/>
          <a:p>
            <a:r>
              <a:rPr lang="en-US"/>
              <a:t>S106 - Dr. Diaz-Barbosa</a:t>
            </a:r>
          </a:p>
        </p:txBody>
      </p:sp>
      <p:sp>
        <p:nvSpPr>
          <p:cNvPr id="6" name="Header Placeholder 5">
            <a:extLst>
              <a:ext uri="{FF2B5EF4-FFF2-40B4-BE49-F238E27FC236}">
                <a16:creationId xmlns:a16="http://schemas.microsoft.com/office/drawing/2014/main" id="{1D4B6F52-3777-C20C-5504-378F2642E65E}"/>
              </a:ext>
            </a:extLst>
          </p:cNvPr>
          <p:cNvSpPr>
            <a:spLocks noGrp="1"/>
          </p:cNvSpPr>
          <p:nvPr>
            <p:ph type="hdr" sz="quarter"/>
          </p:nvPr>
        </p:nvSpPr>
        <p:spPr/>
        <p:txBody>
          <a:bodyPr/>
          <a:lstStyle/>
          <a:p>
            <a:r>
              <a:rPr lang="en-US"/>
              <a:t>26th Annual GPRSA Course</a:t>
            </a:r>
          </a:p>
        </p:txBody>
      </p:sp>
    </p:spTree>
    <p:extLst>
      <p:ext uri="{BB962C8B-B14F-4D97-AF65-F5344CB8AC3E}">
        <p14:creationId xmlns:p14="http://schemas.microsoft.com/office/powerpoint/2010/main" val="31119117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0CB7734-40A0-2E42-8DC5-C66F4F781CE5}" type="slidenum">
              <a:rPr lang="en-US" smtClean="0"/>
              <a:pPr/>
              <a:t>17</a:t>
            </a:fld>
            <a:endParaRPr lang="en-US"/>
          </a:p>
        </p:txBody>
      </p:sp>
      <p:sp>
        <p:nvSpPr>
          <p:cNvPr id="5" name="Footer Placeholder 4">
            <a:extLst>
              <a:ext uri="{FF2B5EF4-FFF2-40B4-BE49-F238E27FC236}">
                <a16:creationId xmlns:a16="http://schemas.microsoft.com/office/drawing/2014/main" id="{B13C96C4-10B4-AFFB-E4EB-32DEBF39FF8D}"/>
              </a:ext>
            </a:extLst>
          </p:cNvPr>
          <p:cNvSpPr>
            <a:spLocks noGrp="1"/>
          </p:cNvSpPr>
          <p:nvPr>
            <p:ph type="ftr" sz="quarter" idx="4"/>
          </p:nvPr>
        </p:nvSpPr>
        <p:spPr/>
        <p:txBody>
          <a:bodyPr/>
          <a:lstStyle/>
          <a:p>
            <a:r>
              <a:rPr lang="en-US"/>
              <a:t>S106 - Dr. Diaz-Barbosa</a:t>
            </a:r>
          </a:p>
        </p:txBody>
      </p:sp>
      <p:sp>
        <p:nvSpPr>
          <p:cNvPr id="6" name="Header Placeholder 5">
            <a:extLst>
              <a:ext uri="{FF2B5EF4-FFF2-40B4-BE49-F238E27FC236}">
                <a16:creationId xmlns:a16="http://schemas.microsoft.com/office/drawing/2014/main" id="{EE1D4849-2F82-60DC-DBE9-3679D996C1B7}"/>
              </a:ext>
            </a:extLst>
          </p:cNvPr>
          <p:cNvSpPr>
            <a:spLocks noGrp="1"/>
          </p:cNvSpPr>
          <p:nvPr>
            <p:ph type="hdr" sz="quarter"/>
          </p:nvPr>
        </p:nvSpPr>
        <p:spPr/>
        <p:txBody>
          <a:bodyPr/>
          <a:lstStyle/>
          <a:p>
            <a:r>
              <a:rPr lang="en-US"/>
              <a:t>26th Annual GPRSA Course</a:t>
            </a:r>
          </a:p>
        </p:txBody>
      </p:sp>
    </p:spTree>
    <p:extLst>
      <p:ext uri="{BB962C8B-B14F-4D97-AF65-F5344CB8AC3E}">
        <p14:creationId xmlns:p14="http://schemas.microsoft.com/office/powerpoint/2010/main" val="34275463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1DC8FF-386D-4D40-A80A-C077425E41D3}" type="slidenum">
              <a:rPr lang="en-US" smtClean="0"/>
              <a:pPr/>
              <a:t>18</a:t>
            </a:fld>
            <a:endParaRPr lang="en-US"/>
          </a:p>
        </p:txBody>
      </p:sp>
      <p:sp>
        <p:nvSpPr>
          <p:cNvPr id="5" name="Footer Placeholder 4">
            <a:extLst>
              <a:ext uri="{FF2B5EF4-FFF2-40B4-BE49-F238E27FC236}">
                <a16:creationId xmlns:a16="http://schemas.microsoft.com/office/drawing/2014/main" id="{ACE4A2B7-06A4-8C71-A4EE-4B5DC04312D3}"/>
              </a:ext>
            </a:extLst>
          </p:cNvPr>
          <p:cNvSpPr>
            <a:spLocks noGrp="1"/>
          </p:cNvSpPr>
          <p:nvPr>
            <p:ph type="ftr" sz="quarter" idx="4"/>
          </p:nvPr>
        </p:nvSpPr>
        <p:spPr/>
        <p:txBody>
          <a:bodyPr/>
          <a:lstStyle/>
          <a:p>
            <a:r>
              <a:rPr lang="en-US"/>
              <a:t>S106 - Dr. Diaz-Barbosa</a:t>
            </a:r>
          </a:p>
        </p:txBody>
      </p:sp>
      <p:sp>
        <p:nvSpPr>
          <p:cNvPr id="6" name="Header Placeholder 5">
            <a:extLst>
              <a:ext uri="{FF2B5EF4-FFF2-40B4-BE49-F238E27FC236}">
                <a16:creationId xmlns:a16="http://schemas.microsoft.com/office/drawing/2014/main" id="{B5C41428-C8BB-23B3-C3EF-2323593EFB5E}"/>
              </a:ext>
            </a:extLst>
          </p:cNvPr>
          <p:cNvSpPr>
            <a:spLocks noGrp="1"/>
          </p:cNvSpPr>
          <p:nvPr>
            <p:ph type="hdr" sz="quarter"/>
          </p:nvPr>
        </p:nvSpPr>
        <p:spPr/>
        <p:txBody>
          <a:bodyPr/>
          <a:lstStyle/>
          <a:p>
            <a:r>
              <a:rPr lang="en-US"/>
              <a:t>26th Annual GPRSA Course</a:t>
            </a:r>
          </a:p>
        </p:txBody>
      </p:sp>
    </p:spTree>
    <p:extLst>
      <p:ext uri="{BB962C8B-B14F-4D97-AF65-F5344CB8AC3E}">
        <p14:creationId xmlns:p14="http://schemas.microsoft.com/office/powerpoint/2010/main" val="22447986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1DC8FF-386D-4D40-A80A-C077425E41D3}" type="slidenum">
              <a:rPr lang="en-US" smtClean="0"/>
              <a:pPr/>
              <a:t>19</a:t>
            </a:fld>
            <a:endParaRPr lang="en-US"/>
          </a:p>
        </p:txBody>
      </p:sp>
      <p:sp>
        <p:nvSpPr>
          <p:cNvPr id="5" name="Footer Placeholder 4">
            <a:extLst>
              <a:ext uri="{FF2B5EF4-FFF2-40B4-BE49-F238E27FC236}">
                <a16:creationId xmlns:a16="http://schemas.microsoft.com/office/drawing/2014/main" id="{CE38C9E5-33A2-8C60-CB3D-844C9133D055}"/>
              </a:ext>
            </a:extLst>
          </p:cNvPr>
          <p:cNvSpPr>
            <a:spLocks noGrp="1"/>
          </p:cNvSpPr>
          <p:nvPr>
            <p:ph type="ftr" sz="quarter" idx="4"/>
          </p:nvPr>
        </p:nvSpPr>
        <p:spPr/>
        <p:txBody>
          <a:bodyPr/>
          <a:lstStyle/>
          <a:p>
            <a:r>
              <a:rPr lang="en-US"/>
              <a:t>S106 - Dr. Diaz-Barbosa</a:t>
            </a:r>
          </a:p>
        </p:txBody>
      </p:sp>
      <p:sp>
        <p:nvSpPr>
          <p:cNvPr id="6" name="Header Placeholder 5">
            <a:extLst>
              <a:ext uri="{FF2B5EF4-FFF2-40B4-BE49-F238E27FC236}">
                <a16:creationId xmlns:a16="http://schemas.microsoft.com/office/drawing/2014/main" id="{E1804427-093A-57C0-6731-553589D3E941}"/>
              </a:ext>
            </a:extLst>
          </p:cNvPr>
          <p:cNvSpPr>
            <a:spLocks noGrp="1"/>
          </p:cNvSpPr>
          <p:nvPr>
            <p:ph type="hdr" sz="quarter"/>
          </p:nvPr>
        </p:nvSpPr>
        <p:spPr/>
        <p:txBody>
          <a:bodyPr/>
          <a:lstStyle/>
          <a:p>
            <a:r>
              <a:rPr lang="en-US"/>
              <a:t>26th Annual GPRSA Course</a:t>
            </a:r>
          </a:p>
        </p:txBody>
      </p:sp>
    </p:spTree>
    <p:extLst>
      <p:ext uri="{BB962C8B-B14F-4D97-AF65-F5344CB8AC3E}">
        <p14:creationId xmlns:p14="http://schemas.microsoft.com/office/powerpoint/2010/main" val="5862002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1DC8FF-386D-4D40-A80A-C077425E41D3}" type="slidenum">
              <a:rPr lang="en-US" smtClean="0"/>
              <a:pPr/>
              <a:t>2</a:t>
            </a:fld>
            <a:endParaRPr lang="en-US"/>
          </a:p>
        </p:txBody>
      </p:sp>
      <p:sp>
        <p:nvSpPr>
          <p:cNvPr id="5" name="Footer Placeholder 4">
            <a:extLst>
              <a:ext uri="{FF2B5EF4-FFF2-40B4-BE49-F238E27FC236}">
                <a16:creationId xmlns:a16="http://schemas.microsoft.com/office/drawing/2014/main" id="{5552FA9B-FFBE-9B2C-A94D-01D0B1DC7224}"/>
              </a:ext>
            </a:extLst>
          </p:cNvPr>
          <p:cNvSpPr>
            <a:spLocks noGrp="1"/>
          </p:cNvSpPr>
          <p:nvPr>
            <p:ph type="ftr" sz="quarter" idx="4"/>
          </p:nvPr>
        </p:nvSpPr>
        <p:spPr/>
        <p:txBody>
          <a:bodyPr/>
          <a:lstStyle/>
          <a:p>
            <a:r>
              <a:rPr lang="en-US"/>
              <a:t>S106 - Dr. Diaz-Barbosa</a:t>
            </a:r>
          </a:p>
        </p:txBody>
      </p:sp>
      <p:sp>
        <p:nvSpPr>
          <p:cNvPr id="6" name="Header Placeholder 5">
            <a:extLst>
              <a:ext uri="{FF2B5EF4-FFF2-40B4-BE49-F238E27FC236}">
                <a16:creationId xmlns:a16="http://schemas.microsoft.com/office/drawing/2014/main" id="{6183454E-693F-D16C-A2F1-BDC128E230A6}"/>
              </a:ext>
            </a:extLst>
          </p:cNvPr>
          <p:cNvSpPr>
            <a:spLocks noGrp="1"/>
          </p:cNvSpPr>
          <p:nvPr>
            <p:ph type="hdr" sz="quarter"/>
          </p:nvPr>
        </p:nvSpPr>
        <p:spPr/>
        <p:txBody>
          <a:bodyPr/>
          <a:lstStyle/>
          <a:p>
            <a:r>
              <a:rPr lang="en-US"/>
              <a:t>26th Annual GPRSA Course</a:t>
            </a:r>
          </a:p>
        </p:txBody>
      </p:sp>
    </p:spTree>
    <p:extLst>
      <p:ext uri="{BB962C8B-B14F-4D97-AF65-F5344CB8AC3E}">
        <p14:creationId xmlns:p14="http://schemas.microsoft.com/office/powerpoint/2010/main" val="33432938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61DBF59-FD9E-8949-8B20-1F80047972BB}" type="slidenum">
              <a:rPr lang="en-US" smtClean="0">
                <a:solidFill>
                  <a:prstClr val="black"/>
                </a:solidFill>
              </a:rPr>
              <a:pPr/>
              <a:t>20</a:t>
            </a:fld>
            <a:endParaRPr lang="en-US" dirty="0">
              <a:solidFill>
                <a:prstClr val="black"/>
              </a:solidFill>
            </a:endParaRPr>
          </a:p>
        </p:txBody>
      </p:sp>
      <p:sp>
        <p:nvSpPr>
          <p:cNvPr id="5" name="Footer Placeholder 4">
            <a:extLst>
              <a:ext uri="{FF2B5EF4-FFF2-40B4-BE49-F238E27FC236}">
                <a16:creationId xmlns:a16="http://schemas.microsoft.com/office/drawing/2014/main" id="{23C7CBE3-8356-5968-EF79-747D89E8D90C}"/>
              </a:ext>
            </a:extLst>
          </p:cNvPr>
          <p:cNvSpPr>
            <a:spLocks noGrp="1"/>
          </p:cNvSpPr>
          <p:nvPr>
            <p:ph type="ftr" sz="quarter" idx="4"/>
          </p:nvPr>
        </p:nvSpPr>
        <p:spPr/>
        <p:txBody>
          <a:bodyPr/>
          <a:lstStyle/>
          <a:p>
            <a:r>
              <a:rPr lang="en-US"/>
              <a:t>S106 - Dr. Diaz-Barbosa</a:t>
            </a:r>
          </a:p>
        </p:txBody>
      </p:sp>
      <p:sp>
        <p:nvSpPr>
          <p:cNvPr id="6" name="Header Placeholder 5">
            <a:extLst>
              <a:ext uri="{FF2B5EF4-FFF2-40B4-BE49-F238E27FC236}">
                <a16:creationId xmlns:a16="http://schemas.microsoft.com/office/drawing/2014/main" id="{0AAACBA2-8C8C-D5FC-4621-A34097E1EE1B}"/>
              </a:ext>
            </a:extLst>
          </p:cNvPr>
          <p:cNvSpPr>
            <a:spLocks noGrp="1"/>
          </p:cNvSpPr>
          <p:nvPr>
            <p:ph type="hdr" sz="quarter"/>
          </p:nvPr>
        </p:nvSpPr>
        <p:spPr/>
        <p:txBody>
          <a:bodyPr/>
          <a:lstStyle/>
          <a:p>
            <a:r>
              <a:rPr lang="en-US"/>
              <a:t>26th Annual GPRSA Course</a:t>
            </a:r>
          </a:p>
        </p:txBody>
      </p:sp>
    </p:spTree>
    <p:extLst>
      <p:ext uri="{BB962C8B-B14F-4D97-AF65-F5344CB8AC3E}">
        <p14:creationId xmlns:p14="http://schemas.microsoft.com/office/powerpoint/2010/main" val="38365992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1DC8FF-386D-4D40-A80A-C077425E41D3}" type="slidenum">
              <a:rPr lang="en-US" smtClean="0"/>
              <a:pPr/>
              <a:t>21</a:t>
            </a:fld>
            <a:endParaRPr lang="en-US"/>
          </a:p>
        </p:txBody>
      </p:sp>
      <p:sp>
        <p:nvSpPr>
          <p:cNvPr id="5" name="Footer Placeholder 4">
            <a:extLst>
              <a:ext uri="{FF2B5EF4-FFF2-40B4-BE49-F238E27FC236}">
                <a16:creationId xmlns:a16="http://schemas.microsoft.com/office/drawing/2014/main" id="{4FECB6F7-D074-7C8C-F6AF-3E5520EBB0B3}"/>
              </a:ext>
            </a:extLst>
          </p:cNvPr>
          <p:cNvSpPr>
            <a:spLocks noGrp="1"/>
          </p:cNvSpPr>
          <p:nvPr>
            <p:ph type="ftr" sz="quarter" idx="4"/>
          </p:nvPr>
        </p:nvSpPr>
        <p:spPr/>
        <p:txBody>
          <a:bodyPr/>
          <a:lstStyle/>
          <a:p>
            <a:r>
              <a:rPr lang="en-US"/>
              <a:t>S106 - Dr. Diaz-Barbosa</a:t>
            </a:r>
          </a:p>
        </p:txBody>
      </p:sp>
      <p:sp>
        <p:nvSpPr>
          <p:cNvPr id="6" name="Header Placeholder 5">
            <a:extLst>
              <a:ext uri="{FF2B5EF4-FFF2-40B4-BE49-F238E27FC236}">
                <a16:creationId xmlns:a16="http://schemas.microsoft.com/office/drawing/2014/main" id="{4F6F2638-45EA-E3B4-DA4D-6FB1821C501A}"/>
              </a:ext>
            </a:extLst>
          </p:cNvPr>
          <p:cNvSpPr>
            <a:spLocks noGrp="1"/>
          </p:cNvSpPr>
          <p:nvPr>
            <p:ph type="hdr" sz="quarter"/>
          </p:nvPr>
        </p:nvSpPr>
        <p:spPr/>
        <p:txBody>
          <a:bodyPr/>
          <a:lstStyle/>
          <a:p>
            <a:r>
              <a:rPr lang="en-US"/>
              <a:t>26th Annual GPRSA Course</a:t>
            </a:r>
          </a:p>
        </p:txBody>
      </p:sp>
    </p:spTree>
    <p:extLst>
      <p:ext uri="{BB962C8B-B14F-4D97-AF65-F5344CB8AC3E}">
        <p14:creationId xmlns:p14="http://schemas.microsoft.com/office/powerpoint/2010/main" val="37644694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61DBF59-FD9E-8949-8B20-1F80047972BB}" type="slidenum">
              <a:rPr lang="en-US" smtClean="0">
                <a:solidFill>
                  <a:prstClr val="black"/>
                </a:solidFill>
              </a:rPr>
              <a:pPr/>
              <a:t>22</a:t>
            </a:fld>
            <a:endParaRPr lang="en-US" dirty="0">
              <a:solidFill>
                <a:prstClr val="black"/>
              </a:solidFill>
            </a:endParaRPr>
          </a:p>
        </p:txBody>
      </p:sp>
      <p:sp>
        <p:nvSpPr>
          <p:cNvPr id="5" name="Footer Placeholder 4">
            <a:extLst>
              <a:ext uri="{FF2B5EF4-FFF2-40B4-BE49-F238E27FC236}">
                <a16:creationId xmlns:a16="http://schemas.microsoft.com/office/drawing/2014/main" id="{508C9A48-F5C0-4896-8C9D-D4A8998D5E12}"/>
              </a:ext>
            </a:extLst>
          </p:cNvPr>
          <p:cNvSpPr>
            <a:spLocks noGrp="1"/>
          </p:cNvSpPr>
          <p:nvPr>
            <p:ph type="ftr" sz="quarter" idx="4"/>
          </p:nvPr>
        </p:nvSpPr>
        <p:spPr/>
        <p:txBody>
          <a:bodyPr/>
          <a:lstStyle/>
          <a:p>
            <a:r>
              <a:rPr lang="en-US"/>
              <a:t>S106 - Dr. Diaz-Barbosa</a:t>
            </a:r>
          </a:p>
        </p:txBody>
      </p:sp>
      <p:sp>
        <p:nvSpPr>
          <p:cNvPr id="6" name="Header Placeholder 5">
            <a:extLst>
              <a:ext uri="{FF2B5EF4-FFF2-40B4-BE49-F238E27FC236}">
                <a16:creationId xmlns:a16="http://schemas.microsoft.com/office/drawing/2014/main" id="{596E0787-1A81-A56A-C5FF-7EED3FFF4E8D}"/>
              </a:ext>
            </a:extLst>
          </p:cNvPr>
          <p:cNvSpPr>
            <a:spLocks noGrp="1"/>
          </p:cNvSpPr>
          <p:nvPr>
            <p:ph type="hdr" sz="quarter"/>
          </p:nvPr>
        </p:nvSpPr>
        <p:spPr/>
        <p:txBody>
          <a:bodyPr/>
          <a:lstStyle/>
          <a:p>
            <a:r>
              <a:rPr lang="en-US"/>
              <a:t>26th Annual GPRSA Course</a:t>
            </a:r>
          </a:p>
        </p:txBody>
      </p:sp>
    </p:spTree>
    <p:extLst>
      <p:ext uri="{BB962C8B-B14F-4D97-AF65-F5344CB8AC3E}">
        <p14:creationId xmlns:p14="http://schemas.microsoft.com/office/powerpoint/2010/main" val="11798724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1DC8FF-386D-4D40-A80A-C077425E41D3}" type="slidenum">
              <a:rPr lang="en-US" smtClean="0"/>
              <a:pPr/>
              <a:t>23</a:t>
            </a:fld>
            <a:endParaRPr lang="en-US"/>
          </a:p>
        </p:txBody>
      </p:sp>
      <p:sp>
        <p:nvSpPr>
          <p:cNvPr id="5" name="Footer Placeholder 4">
            <a:extLst>
              <a:ext uri="{FF2B5EF4-FFF2-40B4-BE49-F238E27FC236}">
                <a16:creationId xmlns:a16="http://schemas.microsoft.com/office/drawing/2014/main" id="{8D8C9051-EE13-BA52-17FF-634012C523C6}"/>
              </a:ext>
            </a:extLst>
          </p:cNvPr>
          <p:cNvSpPr>
            <a:spLocks noGrp="1"/>
          </p:cNvSpPr>
          <p:nvPr>
            <p:ph type="ftr" sz="quarter" idx="4"/>
          </p:nvPr>
        </p:nvSpPr>
        <p:spPr/>
        <p:txBody>
          <a:bodyPr/>
          <a:lstStyle/>
          <a:p>
            <a:r>
              <a:rPr lang="en-US"/>
              <a:t>S106 - Dr. Diaz-Barbosa</a:t>
            </a:r>
          </a:p>
        </p:txBody>
      </p:sp>
      <p:sp>
        <p:nvSpPr>
          <p:cNvPr id="6" name="Header Placeholder 5">
            <a:extLst>
              <a:ext uri="{FF2B5EF4-FFF2-40B4-BE49-F238E27FC236}">
                <a16:creationId xmlns:a16="http://schemas.microsoft.com/office/drawing/2014/main" id="{4238E270-1BC6-54FF-C7E4-BA349C72850A}"/>
              </a:ext>
            </a:extLst>
          </p:cNvPr>
          <p:cNvSpPr>
            <a:spLocks noGrp="1"/>
          </p:cNvSpPr>
          <p:nvPr>
            <p:ph type="hdr" sz="quarter"/>
          </p:nvPr>
        </p:nvSpPr>
        <p:spPr/>
        <p:txBody>
          <a:bodyPr/>
          <a:lstStyle/>
          <a:p>
            <a:r>
              <a:rPr lang="en-US"/>
              <a:t>26th Annual GPRSA Course</a:t>
            </a:r>
          </a:p>
        </p:txBody>
      </p:sp>
    </p:spTree>
    <p:extLst>
      <p:ext uri="{BB962C8B-B14F-4D97-AF65-F5344CB8AC3E}">
        <p14:creationId xmlns:p14="http://schemas.microsoft.com/office/powerpoint/2010/main" val="32538428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61DBF59-FD9E-8949-8B20-1F80047972BB}" type="slidenum">
              <a:rPr lang="en-US" smtClean="0">
                <a:solidFill>
                  <a:prstClr val="black"/>
                </a:solidFill>
              </a:rPr>
              <a:pPr/>
              <a:t>24</a:t>
            </a:fld>
            <a:endParaRPr lang="en-US" dirty="0">
              <a:solidFill>
                <a:prstClr val="black"/>
              </a:solidFill>
            </a:endParaRPr>
          </a:p>
        </p:txBody>
      </p:sp>
      <p:sp>
        <p:nvSpPr>
          <p:cNvPr id="5" name="Footer Placeholder 4">
            <a:extLst>
              <a:ext uri="{FF2B5EF4-FFF2-40B4-BE49-F238E27FC236}">
                <a16:creationId xmlns:a16="http://schemas.microsoft.com/office/drawing/2014/main" id="{FE5D613D-2656-19CF-30D0-E37C1C502EBB}"/>
              </a:ext>
            </a:extLst>
          </p:cNvPr>
          <p:cNvSpPr>
            <a:spLocks noGrp="1"/>
          </p:cNvSpPr>
          <p:nvPr>
            <p:ph type="ftr" sz="quarter" idx="4"/>
          </p:nvPr>
        </p:nvSpPr>
        <p:spPr/>
        <p:txBody>
          <a:bodyPr/>
          <a:lstStyle/>
          <a:p>
            <a:r>
              <a:rPr lang="en-US"/>
              <a:t>S106 - Dr. Diaz-Barbosa</a:t>
            </a:r>
          </a:p>
        </p:txBody>
      </p:sp>
      <p:sp>
        <p:nvSpPr>
          <p:cNvPr id="6" name="Header Placeholder 5">
            <a:extLst>
              <a:ext uri="{FF2B5EF4-FFF2-40B4-BE49-F238E27FC236}">
                <a16:creationId xmlns:a16="http://schemas.microsoft.com/office/drawing/2014/main" id="{CA43BA00-565C-9589-655A-303664502900}"/>
              </a:ext>
            </a:extLst>
          </p:cNvPr>
          <p:cNvSpPr>
            <a:spLocks noGrp="1"/>
          </p:cNvSpPr>
          <p:nvPr>
            <p:ph type="hdr" sz="quarter"/>
          </p:nvPr>
        </p:nvSpPr>
        <p:spPr/>
        <p:txBody>
          <a:bodyPr/>
          <a:lstStyle/>
          <a:p>
            <a:r>
              <a:rPr lang="en-US"/>
              <a:t>26th Annual GPRSA Course</a:t>
            </a:r>
          </a:p>
        </p:txBody>
      </p:sp>
    </p:spTree>
    <p:extLst>
      <p:ext uri="{BB962C8B-B14F-4D97-AF65-F5344CB8AC3E}">
        <p14:creationId xmlns:p14="http://schemas.microsoft.com/office/powerpoint/2010/main" val="35189246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61DBF59-FD9E-8949-8B20-1F80047972BB}" type="slidenum">
              <a:rPr lang="en-US" smtClean="0">
                <a:solidFill>
                  <a:prstClr val="black"/>
                </a:solidFill>
              </a:rPr>
              <a:pPr/>
              <a:t>25</a:t>
            </a:fld>
            <a:endParaRPr lang="en-US" dirty="0">
              <a:solidFill>
                <a:prstClr val="black"/>
              </a:solidFill>
            </a:endParaRPr>
          </a:p>
        </p:txBody>
      </p:sp>
      <p:sp>
        <p:nvSpPr>
          <p:cNvPr id="5" name="Footer Placeholder 4">
            <a:extLst>
              <a:ext uri="{FF2B5EF4-FFF2-40B4-BE49-F238E27FC236}">
                <a16:creationId xmlns:a16="http://schemas.microsoft.com/office/drawing/2014/main" id="{FD831A0E-77CE-809C-1702-D52B1A9CF900}"/>
              </a:ext>
            </a:extLst>
          </p:cNvPr>
          <p:cNvSpPr>
            <a:spLocks noGrp="1"/>
          </p:cNvSpPr>
          <p:nvPr>
            <p:ph type="ftr" sz="quarter" idx="4"/>
          </p:nvPr>
        </p:nvSpPr>
        <p:spPr/>
        <p:txBody>
          <a:bodyPr/>
          <a:lstStyle/>
          <a:p>
            <a:r>
              <a:rPr lang="en-US"/>
              <a:t>S106 - Dr. Diaz-Barbosa</a:t>
            </a:r>
          </a:p>
        </p:txBody>
      </p:sp>
      <p:sp>
        <p:nvSpPr>
          <p:cNvPr id="6" name="Header Placeholder 5">
            <a:extLst>
              <a:ext uri="{FF2B5EF4-FFF2-40B4-BE49-F238E27FC236}">
                <a16:creationId xmlns:a16="http://schemas.microsoft.com/office/drawing/2014/main" id="{ED29CBC9-2EE0-2CFF-222F-B82583DADC38}"/>
              </a:ext>
            </a:extLst>
          </p:cNvPr>
          <p:cNvSpPr>
            <a:spLocks noGrp="1"/>
          </p:cNvSpPr>
          <p:nvPr>
            <p:ph type="hdr" sz="quarter"/>
          </p:nvPr>
        </p:nvSpPr>
        <p:spPr/>
        <p:txBody>
          <a:bodyPr/>
          <a:lstStyle/>
          <a:p>
            <a:r>
              <a:rPr lang="en-US"/>
              <a:t>26th Annual GPRSA Course</a:t>
            </a:r>
          </a:p>
        </p:txBody>
      </p:sp>
    </p:spTree>
    <p:extLst>
      <p:ext uri="{BB962C8B-B14F-4D97-AF65-F5344CB8AC3E}">
        <p14:creationId xmlns:p14="http://schemas.microsoft.com/office/powerpoint/2010/main" val="4817655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1DC8FF-386D-4D40-A80A-C077425E41D3}" type="slidenum">
              <a:rPr lang="en-US" smtClean="0"/>
              <a:pPr/>
              <a:t>26</a:t>
            </a:fld>
            <a:endParaRPr lang="en-US"/>
          </a:p>
        </p:txBody>
      </p:sp>
      <p:sp>
        <p:nvSpPr>
          <p:cNvPr id="5" name="Footer Placeholder 4">
            <a:extLst>
              <a:ext uri="{FF2B5EF4-FFF2-40B4-BE49-F238E27FC236}">
                <a16:creationId xmlns:a16="http://schemas.microsoft.com/office/drawing/2014/main" id="{DA659284-39A2-F955-8CDE-04976AAD4B09}"/>
              </a:ext>
            </a:extLst>
          </p:cNvPr>
          <p:cNvSpPr>
            <a:spLocks noGrp="1"/>
          </p:cNvSpPr>
          <p:nvPr>
            <p:ph type="ftr" sz="quarter" idx="4"/>
          </p:nvPr>
        </p:nvSpPr>
        <p:spPr/>
        <p:txBody>
          <a:bodyPr/>
          <a:lstStyle/>
          <a:p>
            <a:r>
              <a:rPr lang="en-US"/>
              <a:t>S106 - Dr. Diaz-Barbosa</a:t>
            </a:r>
          </a:p>
        </p:txBody>
      </p:sp>
      <p:sp>
        <p:nvSpPr>
          <p:cNvPr id="6" name="Header Placeholder 5">
            <a:extLst>
              <a:ext uri="{FF2B5EF4-FFF2-40B4-BE49-F238E27FC236}">
                <a16:creationId xmlns:a16="http://schemas.microsoft.com/office/drawing/2014/main" id="{80ED6AAF-CAA1-B356-712B-FAEBBBED5D0D}"/>
              </a:ext>
            </a:extLst>
          </p:cNvPr>
          <p:cNvSpPr>
            <a:spLocks noGrp="1"/>
          </p:cNvSpPr>
          <p:nvPr>
            <p:ph type="hdr" sz="quarter"/>
          </p:nvPr>
        </p:nvSpPr>
        <p:spPr/>
        <p:txBody>
          <a:bodyPr/>
          <a:lstStyle/>
          <a:p>
            <a:r>
              <a:rPr lang="en-US"/>
              <a:t>26th Annual GPRSA Course</a:t>
            </a:r>
          </a:p>
        </p:txBody>
      </p:sp>
    </p:spTree>
    <p:extLst>
      <p:ext uri="{BB962C8B-B14F-4D97-AF65-F5344CB8AC3E}">
        <p14:creationId xmlns:p14="http://schemas.microsoft.com/office/powerpoint/2010/main" val="19891178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1DC8FF-386D-4D40-A80A-C077425E41D3}" type="slidenum">
              <a:rPr lang="en-US" smtClean="0"/>
              <a:pPr/>
              <a:t>27</a:t>
            </a:fld>
            <a:endParaRPr lang="en-US"/>
          </a:p>
        </p:txBody>
      </p:sp>
      <p:sp>
        <p:nvSpPr>
          <p:cNvPr id="5" name="Footer Placeholder 4">
            <a:extLst>
              <a:ext uri="{FF2B5EF4-FFF2-40B4-BE49-F238E27FC236}">
                <a16:creationId xmlns:a16="http://schemas.microsoft.com/office/drawing/2014/main" id="{FCCCA4ED-7C7A-25BC-C076-CBA4078FF829}"/>
              </a:ext>
            </a:extLst>
          </p:cNvPr>
          <p:cNvSpPr>
            <a:spLocks noGrp="1"/>
          </p:cNvSpPr>
          <p:nvPr>
            <p:ph type="ftr" sz="quarter" idx="4"/>
          </p:nvPr>
        </p:nvSpPr>
        <p:spPr/>
        <p:txBody>
          <a:bodyPr/>
          <a:lstStyle/>
          <a:p>
            <a:r>
              <a:rPr lang="en-US"/>
              <a:t>S106 - Dr. Diaz-Barbosa</a:t>
            </a:r>
          </a:p>
        </p:txBody>
      </p:sp>
      <p:sp>
        <p:nvSpPr>
          <p:cNvPr id="6" name="Header Placeholder 5">
            <a:extLst>
              <a:ext uri="{FF2B5EF4-FFF2-40B4-BE49-F238E27FC236}">
                <a16:creationId xmlns:a16="http://schemas.microsoft.com/office/drawing/2014/main" id="{55EB5680-6CBA-36B9-E7A2-876D5A94B43F}"/>
              </a:ext>
            </a:extLst>
          </p:cNvPr>
          <p:cNvSpPr>
            <a:spLocks noGrp="1"/>
          </p:cNvSpPr>
          <p:nvPr>
            <p:ph type="hdr" sz="quarter"/>
          </p:nvPr>
        </p:nvSpPr>
        <p:spPr/>
        <p:txBody>
          <a:bodyPr/>
          <a:lstStyle/>
          <a:p>
            <a:r>
              <a:rPr lang="en-US"/>
              <a:t>26th Annual GPRSA Course</a:t>
            </a:r>
          </a:p>
        </p:txBody>
      </p:sp>
    </p:spTree>
    <p:extLst>
      <p:ext uri="{BB962C8B-B14F-4D97-AF65-F5344CB8AC3E}">
        <p14:creationId xmlns:p14="http://schemas.microsoft.com/office/powerpoint/2010/main" val="33566038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1DC8FF-386D-4D40-A80A-C077425E41D3}" type="slidenum">
              <a:rPr lang="en-US" smtClean="0"/>
              <a:pPr/>
              <a:t>28</a:t>
            </a:fld>
            <a:endParaRPr lang="en-US"/>
          </a:p>
        </p:txBody>
      </p:sp>
      <p:sp>
        <p:nvSpPr>
          <p:cNvPr id="5" name="Footer Placeholder 4">
            <a:extLst>
              <a:ext uri="{FF2B5EF4-FFF2-40B4-BE49-F238E27FC236}">
                <a16:creationId xmlns:a16="http://schemas.microsoft.com/office/drawing/2014/main" id="{DF0AD3B2-22B1-3DBF-7A93-7F717DEE816A}"/>
              </a:ext>
            </a:extLst>
          </p:cNvPr>
          <p:cNvSpPr>
            <a:spLocks noGrp="1"/>
          </p:cNvSpPr>
          <p:nvPr>
            <p:ph type="ftr" sz="quarter" idx="4"/>
          </p:nvPr>
        </p:nvSpPr>
        <p:spPr/>
        <p:txBody>
          <a:bodyPr/>
          <a:lstStyle/>
          <a:p>
            <a:r>
              <a:rPr lang="en-US"/>
              <a:t>S106 - Dr. Diaz-Barbosa</a:t>
            </a:r>
          </a:p>
        </p:txBody>
      </p:sp>
      <p:sp>
        <p:nvSpPr>
          <p:cNvPr id="6" name="Header Placeholder 5">
            <a:extLst>
              <a:ext uri="{FF2B5EF4-FFF2-40B4-BE49-F238E27FC236}">
                <a16:creationId xmlns:a16="http://schemas.microsoft.com/office/drawing/2014/main" id="{4ABC9EC8-5589-F632-471D-7B2A08CEAB2F}"/>
              </a:ext>
            </a:extLst>
          </p:cNvPr>
          <p:cNvSpPr>
            <a:spLocks noGrp="1"/>
          </p:cNvSpPr>
          <p:nvPr>
            <p:ph type="hdr" sz="quarter"/>
          </p:nvPr>
        </p:nvSpPr>
        <p:spPr/>
        <p:txBody>
          <a:bodyPr/>
          <a:lstStyle/>
          <a:p>
            <a:r>
              <a:rPr lang="en-US"/>
              <a:t>26th Annual GPRSA Course</a:t>
            </a:r>
          </a:p>
        </p:txBody>
      </p:sp>
    </p:spTree>
    <p:extLst>
      <p:ext uri="{BB962C8B-B14F-4D97-AF65-F5344CB8AC3E}">
        <p14:creationId xmlns:p14="http://schemas.microsoft.com/office/powerpoint/2010/main" val="38641863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1DC8FF-386D-4D40-A80A-C077425E41D3}" type="slidenum">
              <a:rPr lang="en-US" smtClean="0"/>
              <a:pPr/>
              <a:t>29</a:t>
            </a:fld>
            <a:endParaRPr lang="en-US"/>
          </a:p>
        </p:txBody>
      </p:sp>
      <p:sp>
        <p:nvSpPr>
          <p:cNvPr id="5" name="Footer Placeholder 4">
            <a:extLst>
              <a:ext uri="{FF2B5EF4-FFF2-40B4-BE49-F238E27FC236}">
                <a16:creationId xmlns:a16="http://schemas.microsoft.com/office/drawing/2014/main" id="{5ABE0DAE-438D-0F01-42E9-CE645BFD1253}"/>
              </a:ext>
            </a:extLst>
          </p:cNvPr>
          <p:cNvSpPr>
            <a:spLocks noGrp="1"/>
          </p:cNvSpPr>
          <p:nvPr>
            <p:ph type="ftr" sz="quarter" idx="4"/>
          </p:nvPr>
        </p:nvSpPr>
        <p:spPr/>
        <p:txBody>
          <a:bodyPr/>
          <a:lstStyle/>
          <a:p>
            <a:r>
              <a:rPr lang="en-US"/>
              <a:t>S106 - Dr. Diaz-Barbosa</a:t>
            </a:r>
          </a:p>
        </p:txBody>
      </p:sp>
      <p:sp>
        <p:nvSpPr>
          <p:cNvPr id="6" name="Header Placeholder 5">
            <a:extLst>
              <a:ext uri="{FF2B5EF4-FFF2-40B4-BE49-F238E27FC236}">
                <a16:creationId xmlns:a16="http://schemas.microsoft.com/office/drawing/2014/main" id="{3C3C82CE-5007-5490-BF9B-77968A13D2D5}"/>
              </a:ext>
            </a:extLst>
          </p:cNvPr>
          <p:cNvSpPr>
            <a:spLocks noGrp="1"/>
          </p:cNvSpPr>
          <p:nvPr>
            <p:ph type="hdr" sz="quarter"/>
          </p:nvPr>
        </p:nvSpPr>
        <p:spPr/>
        <p:txBody>
          <a:bodyPr/>
          <a:lstStyle/>
          <a:p>
            <a:r>
              <a:rPr lang="en-US"/>
              <a:t>26th Annual GPRSA Course</a:t>
            </a:r>
          </a:p>
        </p:txBody>
      </p:sp>
    </p:spTree>
    <p:extLst>
      <p:ext uri="{BB962C8B-B14F-4D97-AF65-F5344CB8AC3E}">
        <p14:creationId xmlns:p14="http://schemas.microsoft.com/office/powerpoint/2010/main" val="24414561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1DC8FF-386D-4D40-A80A-C077425E41D3}" type="slidenum">
              <a:rPr lang="en-US" smtClean="0"/>
              <a:pPr/>
              <a:t>3</a:t>
            </a:fld>
            <a:endParaRPr lang="en-US"/>
          </a:p>
        </p:txBody>
      </p:sp>
      <p:sp>
        <p:nvSpPr>
          <p:cNvPr id="5" name="Footer Placeholder 4">
            <a:extLst>
              <a:ext uri="{FF2B5EF4-FFF2-40B4-BE49-F238E27FC236}">
                <a16:creationId xmlns:a16="http://schemas.microsoft.com/office/drawing/2014/main" id="{23DAFD9E-453C-8348-C261-4B736CD08075}"/>
              </a:ext>
            </a:extLst>
          </p:cNvPr>
          <p:cNvSpPr>
            <a:spLocks noGrp="1"/>
          </p:cNvSpPr>
          <p:nvPr>
            <p:ph type="ftr" sz="quarter" idx="4"/>
          </p:nvPr>
        </p:nvSpPr>
        <p:spPr/>
        <p:txBody>
          <a:bodyPr/>
          <a:lstStyle/>
          <a:p>
            <a:r>
              <a:rPr lang="en-US"/>
              <a:t>S106 - Dr. Diaz-Barbosa</a:t>
            </a:r>
          </a:p>
        </p:txBody>
      </p:sp>
      <p:sp>
        <p:nvSpPr>
          <p:cNvPr id="6" name="Header Placeholder 5">
            <a:extLst>
              <a:ext uri="{FF2B5EF4-FFF2-40B4-BE49-F238E27FC236}">
                <a16:creationId xmlns:a16="http://schemas.microsoft.com/office/drawing/2014/main" id="{5D64211F-C1E1-86B3-9EC3-F9983AD9DEF1}"/>
              </a:ext>
            </a:extLst>
          </p:cNvPr>
          <p:cNvSpPr>
            <a:spLocks noGrp="1"/>
          </p:cNvSpPr>
          <p:nvPr>
            <p:ph type="hdr" sz="quarter"/>
          </p:nvPr>
        </p:nvSpPr>
        <p:spPr/>
        <p:txBody>
          <a:bodyPr/>
          <a:lstStyle/>
          <a:p>
            <a:r>
              <a:rPr lang="en-US"/>
              <a:t>26th Annual GPRSA Course</a:t>
            </a:r>
          </a:p>
        </p:txBody>
      </p:sp>
    </p:spTree>
    <p:extLst>
      <p:ext uri="{BB962C8B-B14F-4D97-AF65-F5344CB8AC3E}">
        <p14:creationId xmlns:p14="http://schemas.microsoft.com/office/powerpoint/2010/main" val="25083428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1DC8FF-386D-4D40-A80A-C077425E41D3}" type="slidenum">
              <a:rPr lang="en-US" smtClean="0"/>
              <a:pPr/>
              <a:t>30</a:t>
            </a:fld>
            <a:endParaRPr lang="en-US"/>
          </a:p>
        </p:txBody>
      </p:sp>
      <p:sp>
        <p:nvSpPr>
          <p:cNvPr id="5" name="Footer Placeholder 4">
            <a:extLst>
              <a:ext uri="{FF2B5EF4-FFF2-40B4-BE49-F238E27FC236}">
                <a16:creationId xmlns:a16="http://schemas.microsoft.com/office/drawing/2014/main" id="{4B59C359-FE4A-0215-0EF9-9135E46C4F65}"/>
              </a:ext>
            </a:extLst>
          </p:cNvPr>
          <p:cNvSpPr>
            <a:spLocks noGrp="1"/>
          </p:cNvSpPr>
          <p:nvPr>
            <p:ph type="ftr" sz="quarter" idx="4"/>
          </p:nvPr>
        </p:nvSpPr>
        <p:spPr/>
        <p:txBody>
          <a:bodyPr/>
          <a:lstStyle/>
          <a:p>
            <a:r>
              <a:rPr lang="en-US"/>
              <a:t>S106 - Dr. Diaz-Barbosa</a:t>
            </a:r>
          </a:p>
        </p:txBody>
      </p:sp>
      <p:sp>
        <p:nvSpPr>
          <p:cNvPr id="6" name="Header Placeholder 5">
            <a:extLst>
              <a:ext uri="{FF2B5EF4-FFF2-40B4-BE49-F238E27FC236}">
                <a16:creationId xmlns:a16="http://schemas.microsoft.com/office/drawing/2014/main" id="{7131143F-9031-1EEE-F459-65A79BD60660}"/>
              </a:ext>
            </a:extLst>
          </p:cNvPr>
          <p:cNvSpPr>
            <a:spLocks noGrp="1"/>
          </p:cNvSpPr>
          <p:nvPr>
            <p:ph type="hdr" sz="quarter"/>
          </p:nvPr>
        </p:nvSpPr>
        <p:spPr/>
        <p:txBody>
          <a:bodyPr/>
          <a:lstStyle/>
          <a:p>
            <a:r>
              <a:rPr lang="en-US"/>
              <a:t>26th Annual GPRSA Course</a:t>
            </a:r>
          </a:p>
        </p:txBody>
      </p:sp>
    </p:spTree>
    <p:extLst>
      <p:ext uri="{BB962C8B-B14F-4D97-AF65-F5344CB8AC3E}">
        <p14:creationId xmlns:p14="http://schemas.microsoft.com/office/powerpoint/2010/main" val="1189710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61DBF59-FD9E-8949-8B20-1F80047972BB}" type="slidenum">
              <a:rPr lang="en-US" smtClean="0">
                <a:solidFill>
                  <a:prstClr val="black"/>
                </a:solidFill>
              </a:rPr>
              <a:pPr/>
              <a:t>31</a:t>
            </a:fld>
            <a:endParaRPr lang="en-US" dirty="0">
              <a:solidFill>
                <a:prstClr val="black"/>
              </a:solidFill>
            </a:endParaRPr>
          </a:p>
        </p:txBody>
      </p:sp>
      <p:sp>
        <p:nvSpPr>
          <p:cNvPr id="5" name="Footer Placeholder 4">
            <a:extLst>
              <a:ext uri="{FF2B5EF4-FFF2-40B4-BE49-F238E27FC236}">
                <a16:creationId xmlns:a16="http://schemas.microsoft.com/office/drawing/2014/main" id="{FBBD9834-34B1-AF6F-CF27-F6E2E93483F7}"/>
              </a:ext>
            </a:extLst>
          </p:cNvPr>
          <p:cNvSpPr>
            <a:spLocks noGrp="1"/>
          </p:cNvSpPr>
          <p:nvPr>
            <p:ph type="ftr" sz="quarter" idx="4"/>
          </p:nvPr>
        </p:nvSpPr>
        <p:spPr/>
        <p:txBody>
          <a:bodyPr/>
          <a:lstStyle/>
          <a:p>
            <a:r>
              <a:rPr lang="en-US"/>
              <a:t>S106 - Dr. Diaz-Barbosa</a:t>
            </a:r>
          </a:p>
        </p:txBody>
      </p:sp>
      <p:sp>
        <p:nvSpPr>
          <p:cNvPr id="6" name="Header Placeholder 5">
            <a:extLst>
              <a:ext uri="{FF2B5EF4-FFF2-40B4-BE49-F238E27FC236}">
                <a16:creationId xmlns:a16="http://schemas.microsoft.com/office/drawing/2014/main" id="{E2F1AFDD-5D5D-349A-05DA-993C509E7588}"/>
              </a:ext>
            </a:extLst>
          </p:cNvPr>
          <p:cNvSpPr>
            <a:spLocks noGrp="1"/>
          </p:cNvSpPr>
          <p:nvPr>
            <p:ph type="hdr" sz="quarter"/>
          </p:nvPr>
        </p:nvSpPr>
        <p:spPr/>
        <p:txBody>
          <a:bodyPr/>
          <a:lstStyle/>
          <a:p>
            <a:r>
              <a:rPr lang="en-US"/>
              <a:t>26th Annual GPRSA Course</a:t>
            </a:r>
          </a:p>
        </p:txBody>
      </p:sp>
    </p:spTree>
    <p:extLst>
      <p:ext uri="{BB962C8B-B14F-4D97-AF65-F5344CB8AC3E}">
        <p14:creationId xmlns:p14="http://schemas.microsoft.com/office/powerpoint/2010/main" val="21941717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61DBF59-FD9E-8949-8B20-1F80047972BB}" type="slidenum">
              <a:rPr lang="en-US" smtClean="0">
                <a:solidFill>
                  <a:prstClr val="black"/>
                </a:solidFill>
              </a:rPr>
              <a:pPr/>
              <a:t>32</a:t>
            </a:fld>
            <a:endParaRPr lang="en-US" dirty="0">
              <a:solidFill>
                <a:prstClr val="black"/>
              </a:solidFill>
            </a:endParaRPr>
          </a:p>
        </p:txBody>
      </p:sp>
      <p:sp>
        <p:nvSpPr>
          <p:cNvPr id="5" name="Footer Placeholder 4">
            <a:extLst>
              <a:ext uri="{FF2B5EF4-FFF2-40B4-BE49-F238E27FC236}">
                <a16:creationId xmlns:a16="http://schemas.microsoft.com/office/drawing/2014/main" id="{5350A886-3622-9AF5-46EB-59A6D0DE16F8}"/>
              </a:ext>
            </a:extLst>
          </p:cNvPr>
          <p:cNvSpPr>
            <a:spLocks noGrp="1"/>
          </p:cNvSpPr>
          <p:nvPr>
            <p:ph type="ftr" sz="quarter" idx="4"/>
          </p:nvPr>
        </p:nvSpPr>
        <p:spPr/>
        <p:txBody>
          <a:bodyPr/>
          <a:lstStyle/>
          <a:p>
            <a:r>
              <a:rPr lang="en-US"/>
              <a:t>S106 - Dr. Diaz-Barbosa</a:t>
            </a:r>
          </a:p>
        </p:txBody>
      </p:sp>
      <p:sp>
        <p:nvSpPr>
          <p:cNvPr id="6" name="Header Placeholder 5">
            <a:extLst>
              <a:ext uri="{FF2B5EF4-FFF2-40B4-BE49-F238E27FC236}">
                <a16:creationId xmlns:a16="http://schemas.microsoft.com/office/drawing/2014/main" id="{A5AE9095-D352-29D8-E1C2-7865C1B1749B}"/>
              </a:ext>
            </a:extLst>
          </p:cNvPr>
          <p:cNvSpPr>
            <a:spLocks noGrp="1"/>
          </p:cNvSpPr>
          <p:nvPr>
            <p:ph type="hdr" sz="quarter"/>
          </p:nvPr>
        </p:nvSpPr>
        <p:spPr/>
        <p:txBody>
          <a:bodyPr/>
          <a:lstStyle/>
          <a:p>
            <a:r>
              <a:rPr lang="en-US"/>
              <a:t>26th Annual GPRSA Course</a:t>
            </a:r>
          </a:p>
        </p:txBody>
      </p:sp>
    </p:spTree>
    <p:extLst>
      <p:ext uri="{BB962C8B-B14F-4D97-AF65-F5344CB8AC3E}">
        <p14:creationId xmlns:p14="http://schemas.microsoft.com/office/powerpoint/2010/main" val="33881014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61DBF59-FD9E-8949-8B20-1F80047972BB}" type="slidenum">
              <a:rPr lang="en-US" smtClean="0">
                <a:solidFill>
                  <a:prstClr val="black"/>
                </a:solidFill>
              </a:rPr>
              <a:pPr/>
              <a:t>33</a:t>
            </a:fld>
            <a:endParaRPr lang="en-US" dirty="0">
              <a:solidFill>
                <a:prstClr val="black"/>
              </a:solidFill>
            </a:endParaRPr>
          </a:p>
        </p:txBody>
      </p:sp>
      <p:sp>
        <p:nvSpPr>
          <p:cNvPr id="5" name="Footer Placeholder 4">
            <a:extLst>
              <a:ext uri="{FF2B5EF4-FFF2-40B4-BE49-F238E27FC236}">
                <a16:creationId xmlns:a16="http://schemas.microsoft.com/office/drawing/2014/main" id="{1C764292-5BF0-9F75-161A-A45EF24ACEA0}"/>
              </a:ext>
            </a:extLst>
          </p:cNvPr>
          <p:cNvSpPr>
            <a:spLocks noGrp="1"/>
          </p:cNvSpPr>
          <p:nvPr>
            <p:ph type="ftr" sz="quarter" idx="4"/>
          </p:nvPr>
        </p:nvSpPr>
        <p:spPr/>
        <p:txBody>
          <a:bodyPr/>
          <a:lstStyle/>
          <a:p>
            <a:r>
              <a:rPr lang="en-US"/>
              <a:t>S106 - Dr. Diaz-Barbosa</a:t>
            </a:r>
          </a:p>
        </p:txBody>
      </p:sp>
      <p:sp>
        <p:nvSpPr>
          <p:cNvPr id="6" name="Header Placeholder 5">
            <a:extLst>
              <a:ext uri="{FF2B5EF4-FFF2-40B4-BE49-F238E27FC236}">
                <a16:creationId xmlns:a16="http://schemas.microsoft.com/office/drawing/2014/main" id="{D455CD02-968E-55FE-998E-618F04FC9694}"/>
              </a:ext>
            </a:extLst>
          </p:cNvPr>
          <p:cNvSpPr>
            <a:spLocks noGrp="1"/>
          </p:cNvSpPr>
          <p:nvPr>
            <p:ph type="hdr" sz="quarter"/>
          </p:nvPr>
        </p:nvSpPr>
        <p:spPr/>
        <p:txBody>
          <a:bodyPr/>
          <a:lstStyle/>
          <a:p>
            <a:r>
              <a:rPr lang="en-US"/>
              <a:t>26th Annual GPRSA Course</a:t>
            </a:r>
          </a:p>
        </p:txBody>
      </p:sp>
    </p:spTree>
    <p:extLst>
      <p:ext uri="{BB962C8B-B14F-4D97-AF65-F5344CB8AC3E}">
        <p14:creationId xmlns:p14="http://schemas.microsoft.com/office/powerpoint/2010/main" val="27209539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61DBF59-FD9E-8949-8B20-1F80047972BB}" type="slidenum">
              <a:rPr lang="en-US" smtClean="0">
                <a:solidFill>
                  <a:prstClr val="black"/>
                </a:solidFill>
              </a:rPr>
              <a:pPr/>
              <a:t>34</a:t>
            </a:fld>
            <a:endParaRPr lang="en-US" dirty="0">
              <a:solidFill>
                <a:prstClr val="black"/>
              </a:solidFill>
            </a:endParaRPr>
          </a:p>
        </p:txBody>
      </p:sp>
      <p:sp>
        <p:nvSpPr>
          <p:cNvPr id="5" name="Footer Placeholder 4">
            <a:extLst>
              <a:ext uri="{FF2B5EF4-FFF2-40B4-BE49-F238E27FC236}">
                <a16:creationId xmlns:a16="http://schemas.microsoft.com/office/drawing/2014/main" id="{CAD210A1-8E01-6DC3-B178-CA8638477646}"/>
              </a:ext>
            </a:extLst>
          </p:cNvPr>
          <p:cNvSpPr>
            <a:spLocks noGrp="1"/>
          </p:cNvSpPr>
          <p:nvPr>
            <p:ph type="ftr" sz="quarter" idx="4"/>
          </p:nvPr>
        </p:nvSpPr>
        <p:spPr/>
        <p:txBody>
          <a:bodyPr/>
          <a:lstStyle/>
          <a:p>
            <a:r>
              <a:rPr lang="en-US"/>
              <a:t>S106 - Dr. Diaz-Barbosa</a:t>
            </a:r>
          </a:p>
        </p:txBody>
      </p:sp>
      <p:sp>
        <p:nvSpPr>
          <p:cNvPr id="6" name="Header Placeholder 5">
            <a:extLst>
              <a:ext uri="{FF2B5EF4-FFF2-40B4-BE49-F238E27FC236}">
                <a16:creationId xmlns:a16="http://schemas.microsoft.com/office/drawing/2014/main" id="{D4618447-4EA4-0510-114C-4F29B704C4D8}"/>
              </a:ext>
            </a:extLst>
          </p:cNvPr>
          <p:cNvSpPr>
            <a:spLocks noGrp="1"/>
          </p:cNvSpPr>
          <p:nvPr>
            <p:ph type="hdr" sz="quarter"/>
          </p:nvPr>
        </p:nvSpPr>
        <p:spPr/>
        <p:txBody>
          <a:bodyPr/>
          <a:lstStyle/>
          <a:p>
            <a:r>
              <a:rPr lang="en-US"/>
              <a:t>26th Annual GPRSA Course</a:t>
            </a:r>
          </a:p>
        </p:txBody>
      </p:sp>
    </p:spTree>
    <p:extLst>
      <p:ext uri="{BB962C8B-B14F-4D97-AF65-F5344CB8AC3E}">
        <p14:creationId xmlns:p14="http://schemas.microsoft.com/office/powerpoint/2010/main" val="36375617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61DBF59-FD9E-8949-8B20-1F80047972BB}" type="slidenum">
              <a:rPr lang="en-US" smtClean="0">
                <a:solidFill>
                  <a:prstClr val="black"/>
                </a:solidFill>
              </a:rPr>
              <a:pPr/>
              <a:t>35</a:t>
            </a:fld>
            <a:endParaRPr lang="en-US" dirty="0">
              <a:solidFill>
                <a:prstClr val="black"/>
              </a:solidFill>
            </a:endParaRPr>
          </a:p>
        </p:txBody>
      </p:sp>
      <p:sp>
        <p:nvSpPr>
          <p:cNvPr id="5" name="Footer Placeholder 4">
            <a:extLst>
              <a:ext uri="{FF2B5EF4-FFF2-40B4-BE49-F238E27FC236}">
                <a16:creationId xmlns:a16="http://schemas.microsoft.com/office/drawing/2014/main" id="{DD760B1D-AA25-88F6-5662-1972234ABDF4}"/>
              </a:ext>
            </a:extLst>
          </p:cNvPr>
          <p:cNvSpPr>
            <a:spLocks noGrp="1"/>
          </p:cNvSpPr>
          <p:nvPr>
            <p:ph type="ftr" sz="quarter" idx="4"/>
          </p:nvPr>
        </p:nvSpPr>
        <p:spPr/>
        <p:txBody>
          <a:bodyPr/>
          <a:lstStyle/>
          <a:p>
            <a:r>
              <a:rPr lang="en-US"/>
              <a:t>S106 - Dr. Diaz-Barbosa</a:t>
            </a:r>
          </a:p>
        </p:txBody>
      </p:sp>
      <p:sp>
        <p:nvSpPr>
          <p:cNvPr id="6" name="Header Placeholder 5">
            <a:extLst>
              <a:ext uri="{FF2B5EF4-FFF2-40B4-BE49-F238E27FC236}">
                <a16:creationId xmlns:a16="http://schemas.microsoft.com/office/drawing/2014/main" id="{8CBF80B6-01E3-8CBA-D293-88AA0FD9DD07}"/>
              </a:ext>
            </a:extLst>
          </p:cNvPr>
          <p:cNvSpPr>
            <a:spLocks noGrp="1"/>
          </p:cNvSpPr>
          <p:nvPr>
            <p:ph type="hdr" sz="quarter"/>
          </p:nvPr>
        </p:nvSpPr>
        <p:spPr/>
        <p:txBody>
          <a:bodyPr/>
          <a:lstStyle/>
          <a:p>
            <a:r>
              <a:rPr lang="en-US"/>
              <a:t>26th Annual GPRSA Course</a:t>
            </a:r>
          </a:p>
        </p:txBody>
      </p:sp>
    </p:spTree>
    <p:extLst>
      <p:ext uri="{BB962C8B-B14F-4D97-AF65-F5344CB8AC3E}">
        <p14:creationId xmlns:p14="http://schemas.microsoft.com/office/powerpoint/2010/main" val="16660614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1DC8FF-386D-4D40-A80A-C077425E41D3}" type="slidenum">
              <a:rPr lang="en-US" smtClean="0"/>
              <a:pPr/>
              <a:t>36</a:t>
            </a:fld>
            <a:endParaRPr lang="en-US"/>
          </a:p>
        </p:txBody>
      </p:sp>
      <p:sp>
        <p:nvSpPr>
          <p:cNvPr id="5" name="Footer Placeholder 4">
            <a:extLst>
              <a:ext uri="{FF2B5EF4-FFF2-40B4-BE49-F238E27FC236}">
                <a16:creationId xmlns:a16="http://schemas.microsoft.com/office/drawing/2014/main" id="{45B55CC6-3B05-FDCC-4D34-6FFF0BD45D22}"/>
              </a:ext>
            </a:extLst>
          </p:cNvPr>
          <p:cNvSpPr>
            <a:spLocks noGrp="1"/>
          </p:cNvSpPr>
          <p:nvPr>
            <p:ph type="ftr" sz="quarter" idx="4"/>
          </p:nvPr>
        </p:nvSpPr>
        <p:spPr/>
        <p:txBody>
          <a:bodyPr/>
          <a:lstStyle/>
          <a:p>
            <a:r>
              <a:rPr lang="en-US"/>
              <a:t>S106 - Dr. Diaz-Barbosa</a:t>
            </a:r>
          </a:p>
        </p:txBody>
      </p:sp>
      <p:sp>
        <p:nvSpPr>
          <p:cNvPr id="6" name="Header Placeholder 5">
            <a:extLst>
              <a:ext uri="{FF2B5EF4-FFF2-40B4-BE49-F238E27FC236}">
                <a16:creationId xmlns:a16="http://schemas.microsoft.com/office/drawing/2014/main" id="{A2C3F0FA-0ADA-0D97-ACEF-B99535A92312}"/>
              </a:ext>
            </a:extLst>
          </p:cNvPr>
          <p:cNvSpPr>
            <a:spLocks noGrp="1"/>
          </p:cNvSpPr>
          <p:nvPr>
            <p:ph type="hdr" sz="quarter"/>
          </p:nvPr>
        </p:nvSpPr>
        <p:spPr/>
        <p:txBody>
          <a:bodyPr/>
          <a:lstStyle/>
          <a:p>
            <a:r>
              <a:rPr lang="en-US"/>
              <a:t>26th Annual GPRSA Course</a:t>
            </a:r>
          </a:p>
        </p:txBody>
      </p:sp>
    </p:spTree>
    <p:extLst>
      <p:ext uri="{BB962C8B-B14F-4D97-AF65-F5344CB8AC3E}">
        <p14:creationId xmlns:p14="http://schemas.microsoft.com/office/powerpoint/2010/main" val="19596660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465887">
              <a:defRPr/>
            </a:pPr>
            <a:endParaRPr lang="en-US" dirty="0"/>
          </a:p>
        </p:txBody>
      </p:sp>
      <p:sp>
        <p:nvSpPr>
          <p:cNvPr id="4" name="Slide Number Placeholder 3"/>
          <p:cNvSpPr>
            <a:spLocks noGrp="1"/>
          </p:cNvSpPr>
          <p:nvPr>
            <p:ph type="sldNum" sz="quarter" idx="10"/>
          </p:nvPr>
        </p:nvSpPr>
        <p:spPr/>
        <p:txBody>
          <a:bodyPr/>
          <a:lstStyle/>
          <a:p>
            <a:fld id="{361DBF59-FD9E-8949-8B20-1F80047972BB}" type="slidenum">
              <a:rPr lang="en-US" smtClean="0">
                <a:solidFill>
                  <a:prstClr val="black"/>
                </a:solidFill>
              </a:rPr>
              <a:pPr/>
              <a:t>37</a:t>
            </a:fld>
            <a:endParaRPr lang="en-US" dirty="0">
              <a:solidFill>
                <a:prstClr val="black"/>
              </a:solidFill>
            </a:endParaRPr>
          </a:p>
        </p:txBody>
      </p:sp>
      <p:sp>
        <p:nvSpPr>
          <p:cNvPr id="5" name="Footer Placeholder 4">
            <a:extLst>
              <a:ext uri="{FF2B5EF4-FFF2-40B4-BE49-F238E27FC236}">
                <a16:creationId xmlns:a16="http://schemas.microsoft.com/office/drawing/2014/main" id="{F9AE9A3C-EC1A-AD47-668C-97024851A12B}"/>
              </a:ext>
            </a:extLst>
          </p:cNvPr>
          <p:cNvSpPr>
            <a:spLocks noGrp="1"/>
          </p:cNvSpPr>
          <p:nvPr>
            <p:ph type="ftr" sz="quarter" idx="4"/>
          </p:nvPr>
        </p:nvSpPr>
        <p:spPr/>
        <p:txBody>
          <a:bodyPr/>
          <a:lstStyle/>
          <a:p>
            <a:r>
              <a:rPr lang="en-US"/>
              <a:t>S106 - Dr. Diaz-Barbosa</a:t>
            </a:r>
          </a:p>
        </p:txBody>
      </p:sp>
      <p:sp>
        <p:nvSpPr>
          <p:cNvPr id="6" name="Header Placeholder 5">
            <a:extLst>
              <a:ext uri="{FF2B5EF4-FFF2-40B4-BE49-F238E27FC236}">
                <a16:creationId xmlns:a16="http://schemas.microsoft.com/office/drawing/2014/main" id="{1D0CC48B-F147-9B82-A765-6BEBDF27580B}"/>
              </a:ext>
            </a:extLst>
          </p:cNvPr>
          <p:cNvSpPr>
            <a:spLocks noGrp="1"/>
          </p:cNvSpPr>
          <p:nvPr>
            <p:ph type="hdr" sz="quarter"/>
          </p:nvPr>
        </p:nvSpPr>
        <p:spPr/>
        <p:txBody>
          <a:bodyPr/>
          <a:lstStyle/>
          <a:p>
            <a:r>
              <a:rPr lang="en-US"/>
              <a:t>26th Annual GPRSA Course</a:t>
            </a:r>
          </a:p>
        </p:txBody>
      </p:sp>
    </p:spTree>
    <p:extLst>
      <p:ext uri="{BB962C8B-B14F-4D97-AF65-F5344CB8AC3E}">
        <p14:creationId xmlns:p14="http://schemas.microsoft.com/office/powerpoint/2010/main" val="7113724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61DBF59-FD9E-8949-8B20-1F80047972BB}" type="slidenum">
              <a:rPr lang="en-US" smtClean="0">
                <a:solidFill>
                  <a:prstClr val="black"/>
                </a:solidFill>
              </a:rPr>
              <a:pPr/>
              <a:t>38</a:t>
            </a:fld>
            <a:endParaRPr lang="en-US" dirty="0">
              <a:solidFill>
                <a:prstClr val="black"/>
              </a:solidFill>
            </a:endParaRPr>
          </a:p>
        </p:txBody>
      </p:sp>
      <p:sp>
        <p:nvSpPr>
          <p:cNvPr id="5" name="Footer Placeholder 4">
            <a:extLst>
              <a:ext uri="{FF2B5EF4-FFF2-40B4-BE49-F238E27FC236}">
                <a16:creationId xmlns:a16="http://schemas.microsoft.com/office/drawing/2014/main" id="{EBEFC5C6-D2AF-075C-1AF8-4DD364720309}"/>
              </a:ext>
            </a:extLst>
          </p:cNvPr>
          <p:cNvSpPr>
            <a:spLocks noGrp="1"/>
          </p:cNvSpPr>
          <p:nvPr>
            <p:ph type="ftr" sz="quarter" idx="4"/>
          </p:nvPr>
        </p:nvSpPr>
        <p:spPr/>
        <p:txBody>
          <a:bodyPr/>
          <a:lstStyle/>
          <a:p>
            <a:r>
              <a:rPr lang="en-US"/>
              <a:t>S106 - Dr. Diaz-Barbosa</a:t>
            </a:r>
          </a:p>
        </p:txBody>
      </p:sp>
      <p:sp>
        <p:nvSpPr>
          <p:cNvPr id="6" name="Header Placeholder 5">
            <a:extLst>
              <a:ext uri="{FF2B5EF4-FFF2-40B4-BE49-F238E27FC236}">
                <a16:creationId xmlns:a16="http://schemas.microsoft.com/office/drawing/2014/main" id="{A948C976-63BC-B751-97FB-50633CAC5835}"/>
              </a:ext>
            </a:extLst>
          </p:cNvPr>
          <p:cNvSpPr>
            <a:spLocks noGrp="1"/>
          </p:cNvSpPr>
          <p:nvPr>
            <p:ph type="hdr" sz="quarter"/>
          </p:nvPr>
        </p:nvSpPr>
        <p:spPr/>
        <p:txBody>
          <a:bodyPr/>
          <a:lstStyle/>
          <a:p>
            <a:r>
              <a:rPr lang="en-US"/>
              <a:t>26th Annual GPRSA Course</a:t>
            </a:r>
          </a:p>
        </p:txBody>
      </p:sp>
    </p:spTree>
    <p:extLst>
      <p:ext uri="{BB962C8B-B14F-4D97-AF65-F5344CB8AC3E}">
        <p14:creationId xmlns:p14="http://schemas.microsoft.com/office/powerpoint/2010/main" val="36763516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1DC8FF-386D-4D40-A80A-C077425E41D3}" type="slidenum">
              <a:rPr lang="en-US" smtClean="0"/>
              <a:pPr/>
              <a:t>39</a:t>
            </a:fld>
            <a:endParaRPr lang="en-US"/>
          </a:p>
        </p:txBody>
      </p:sp>
      <p:sp>
        <p:nvSpPr>
          <p:cNvPr id="5" name="Footer Placeholder 4">
            <a:extLst>
              <a:ext uri="{FF2B5EF4-FFF2-40B4-BE49-F238E27FC236}">
                <a16:creationId xmlns:a16="http://schemas.microsoft.com/office/drawing/2014/main" id="{B08B4C09-2781-66DB-2619-82FF691CD1D2}"/>
              </a:ext>
            </a:extLst>
          </p:cNvPr>
          <p:cNvSpPr>
            <a:spLocks noGrp="1"/>
          </p:cNvSpPr>
          <p:nvPr>
            <p:ph type="ftr" sz="quarter" idx="4"/>
          </p:nvPr>
        </p:nvSpPr>
        <p:spPr/>
        <p:txBody>
          <a:bodyPr/>
          <a:lstStyle/>
          <a:p>
            <a:r>
              <a:rPr lang="en-US"/>
              <a:t>S106 - Dr. Diaz-Barbosa</a:t>
            </a:r>
          </a:p>
        </p:txBody>
      </p:sp>
      <p:sp>
        <p:nvSpPr>
          <p:cNvPr id="6" name="Header Placeholder 5">
            <a:extLst>
              <a:ext uri="{FF2B5EF4-FFF2-40B4-BE49-F238E27FC236}">
                <a16:creationId xmlns:a16="http://schemas.microsoft.com/office/drawing/2014/main" id="{B77D88FD-22D3-76A6-4D73-B1BD20778624}"/>
              </a:ext>
            </a:extLst>
          </p:cNvPr>
          <p:cNvSpPr>
            <a:spLocks noGrp="1"/>
          </p:cNvSpPr>
          <p:nvPr>
            <p:ph type="hdr" sz="quarter"/>
          </p:nvPr>
        </p:nvSpPr>
        <p:spPr/>
        <p:txBody>
          <a:bodyPr/>
          <a:lstStyle/>
          <a:p>
            <a:r>
              <a:rPr lang="en-US"/>
              <a:t>26th Annual GPRSA Course</a:t>
            </a:r>
          </a:p>
        </p:txBody>
      </p:sp>
    </p:spTree>
    <p:extLst>
      <p:ext uri="{BB962C8B-B14F-4D97-AF65-F5344CB8AC3E}">
        <p14:creationId xmlns:p14="http://schemas.microsoft.com/office/powerpoint/2010/main" val="1623380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61DBF59-FD9E-8949-8B20-1F80047972BB}" type="slidenum">
              <a:rPr lang="en-US" smtClean="0">
                <a:solidFill>
                  <a:prstClr val="black"/>
                </a:solidFill>
              </a:rPr>
              <a:pPr/>
              <a:t>4</a:t>
            </a:fld>
            <a:endParaRPr lang="en-US" dirty="0">
              <a:solidFill>
                <a:prstClr val="black"/>
              </a:solidFill>
            </a:endParaRPr>
          </a:p>
        </p:txBody>
      </p:sp>
      <p:sp>
        <p:nvSpPr>
          <p:cNvPr id="5" name="Footer Placeholder 4">
            <a:extLst>
              <a:ext uri="{FF2B5EF4-FFF2-40B4-BE49-F238E27FC236}">
                <a16:creationId xmlns:a16="http://schemas.microsoft.com/office/drawing/2014/main" id="{A7920A55-AA70-3D7B-3206-C4F00E3080E5}"/>
              </a:ext>
            </a:extLst>
          </p:cNvPr>
          <p:cNvSpPr>
            <a:spLocks noGrp="1"/>
          </p:cNvSpPr>
          <p:nvPr>
            <p:ph type="ftr" sz="quarter" idx="4"/>
          </p:nvPr>
        </p:nvSpPr>
        <p:spPr/>
        <p:txBody>
          <a:bodyPr/>
          <a:lstStyle/>
          <a:p>
            <a:r>
              <a:rPr lang="en-US"/>
              <a:t>S106 - Dr. Diaz-Barbosa</a:t>
            </a:r>
          </a:p>
        </p:txBody>
      </p:sp>
      <p:sp>
        <p:nvSpPr>
          <p:cNvPr id="6" name="Header Placeholder 5">
            <a:extLst>
              <a:ext uri="{FF2B5EF4-FFF2-40B4-BE49-F238E27FC236}">
                <a16:creationId xmlns:a16="http://schemas.microsoft.com/office/drawing/2014/main" id="{BA7CBE1A-667F-CE64-DAA5-5BD2420B62FD}"/>
              </a:ext>
            </a:extLst>
          </p:cNvPr>
          <p:cNvSpPr>
            <a:spLocks noGrp="1"/>
          </p:cNvSpPr>
          <p:nvPr>
            <p:ph type="hdr" sz="quarter"/>
          </p:nvPr>
        </p:nvSpPr>
        <p:spPr/>
        <p:txBody>
          <a:bodyPr/>
          <a:lstStyle/>
          <a:p>
            <a:r>
              <a:rPr lang="en-US"/>
              <a:t>26th Annual GPRSA Course</a:t>
            </a:r>
          </a:p>
        </p:txBody>
      </p:sp>
    </p:spTree>
    <p:extLst>
      <p:ext uri="{BB962C8B-B14F-4D97-AF65-F5344CB8AC3E}">
        <p14:creationId xmlns:p14="http://schemas.microsoft.com/office/powerpoint/2010/main" val="22015174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1DC8FF-386D-4D40-A80A-C077425E41D3}" type="slidenum">
              <a:rPr lang="en-US" smtClean="0"/>
              <a:pPr/>
              <a:t>40</a:t>
            </a:fld>
            <a:endParaRPr lang="en-US"/>
          </a:p>
        </p:txBody>
      </p:sp>
      <p:sp>
        <p:nvSpPr>
          <p:cNvPr id="5" name="Footer Placeholder 4">
            <a:extLst>
              <a:ext uri="{FF2B5EF4-FFF2-40B4-BE49-F238E27FC236}">
                <a16:creationId xmlns:a16="http://schemas.microsoft.com/office/drawing/2014/main" id="{BF815E8A-161E-8A43-0F43-7F49790A6DC6}"/>
              </a:ext>
            </a:extLst>
          </p:cNvPr>
          <p:cNvSpPr>
            <a:spLocks noGrp="1"/>
          </p:cNvSpPr>
          <p:nvPr>
            <p:ph type="ftr" sz="quarter" idx="4"/>
          </p:nvPr>
        </p:nvSpPr>
        <p:spPr/>
        <p:txBody>
          <a:bodyPr/>
          <a:lstStyle/>
          <a:p>
            <a:r>
              <a:rPr lang="en-US"/>
              <a:t>S106 - Dr. Diaz-Barbosa</a:t>
            </a:r>
          </a:p>
        </p:txBody>
      </p:sp>
      <p:sp>
        <p:nvSpPr>
          <p:cNvPr id="6" name="Header Placeholder 5">
            <a:extLst>
              <a:ext uri="{FF2B5EF4-FFF2-40B4-BE49-F238E27FC236}">
                <a16:creationId xmlns:a16="http://schemas.microsoft.com/office/drawing/2014/main" id="{BEA836D1-491E-6995-5829-77A6EB13654C}"/>
              </a:ext>
            </a:extLst>
          </p:cNvPr>
          <p:cNvSpPr>
            <a:spLocks noGrp="1"/>
          </p:cNvSpPr>
          <p:nvPr>
            <p:ph type="hdr" sz="quarter"/>
          </p:nvPr>
        </p:nvSpPr>
        <p:spPr/>
        <p:txBody>
          <a:bodyPr/>
          <a:lstStyle/>
          <a:p>
            <a:r>
              <a:rPr lang="en-US"/>
              <a:t>26th Annual GPRSA Course</a:t>
            </a:r>
          </a:p>
        </p:txBody>
      </p:sp>
    </p:spTree>
    <p:extLst>
      <p:ext uri="{BB962C8B-B14F-4D97-AF65-F5344CB8AC3E}">
        <p14:creationId xmlns:p14="http://schemas.microsoft.com/office/powerpoint/2010/main" val="40612914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1DC8FF-386D-4D40-A80A-C077425E41D3}" type="slidenum">
              <a:rPr lang="en-US" smtClean="0"/>
              <a:pPr/>
              <a:t>41</a:t>
            </a:fld>
            <a:endParaRPr lang="en-US"/>
          </a:p>
        </p:txBody>
      </p:sp>
      <p:sp>
        <p:nvSpPr>
          <p:cNvPr id="5" name="Footer Placeholder 4">
            <a:extLst>
              <a:ext uri="{FF2B5EF4-FFF2-40B4-BE49-F238E27FC236}">
                <a16:creationId xmlns:a16="http://schemas.microsoft.com/office/drawing/2014/main" id="{447C0E8C-D57C-0AD4-DC3D-42BFAEDAAB2C}"/>
              </a:ext>
            </a:extLst>
          </p:cNvPr>
          <p:cNvSpPr>
            <a:spLocks noGrp="1"/>
          </p:cNvSpPr>
          <p:nvPr>
            <p:ph type="ftr" sz="quarter" idx="4"/>
          </p:nvPr>
        </p:nvSpPr>
        <p:spPr/>
        <p:txBody>
          <a:bodyPr/>
          <a:lstStyle/>
          <a:p>
            <a:r>
              <a:rPr lang="en-US"/>
              <a:t>S106 - Dr. Diaz-Barbosa</a:t>
            </a:r>
          </a:p>
        </p:txBody>
      </p:sp>
      <p:sp>
        <p:nvSpPr>
          <p:cNvPr id="6" name="Header Placeholder 5">
            <a:extLst>
              <a:ext uri="{FF2B5EF4-FFF2-40B4-BE49-F238E27FC236}">
                <a16:creationId xmlns:a16="http://schemas.microsoft.com/office/drawing/2014/main" id="{4F523B92-FE34-42DD-A902-0BC479AF6F3A}"/>
              </a:ext>
            </a:extLst>
          </p:cNvPr>
          <p:cNvSpPr>
            <a:spLocks noGrp="1"/>
          </p:cNvSpPr>
          <p:nvPr>
            <p:ph type="hdr" sz="quarter"/>
          </p:nvPr>
        </p:nvSpPr>
        <p:spPr/>
        <p:txBody>
          <a:bodyPr/>
          <a:lstStyle/>
          <a:p>
            <a:r>
              <a:rPr lang="en-US"/>
              <a:t>26th Annual GPRSA Course</a:t>
            </a:r>
          </a:p>
        </p:txBody>
      </p:sp>
    </p:spTree>
    <p:extLst>
      <p:ext uri="{BB962C8B-B14F-4D97-AF65-F5344CB8AC3E}">
        <p14:creationId xmlns:p14="http://schemas.microsoft.com/office/powerpoint/2010/main" val="28129452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1DC8FF-386D-4D40-A80A-C077425E41D3}" type="slidenum">
              <a:rPr lang="en-US" smtClean="0"/>
              <a:pPr/>
              <a:t>42</a:t>
            </a:fld>
            <a:endParaRPr lang="en-US"/>
          </a:p>
        </p:txBody>
      </p:sp>
      <p:sp>
        <p:nvSpPr>
          <p:cNvPr id="5" name="Footer Placeholder 4">
            <a:extLst>
              <a:ext uri="{FF2B5EF4-FFF2-40B4-BE49-F238E27FC236}">
                <a16:creationId xmlns:a16="http://schemas.microsoft.com/office/drawing/2014/main" id="{9B86B4B0-D812-01AA-4248-0CAE01E6677F}"/>
              </a:ext>
            </a:extLst>
          </p:cNvPr>
          <p:cNvSpPr>
            <a:spLocks noGrp="1"/>
          </p:cNvSpPr>
          <p:nvPr>
            <p:ph type="ftr" sz="quarter" idx="4"/>
          </p:nvPr>
        </p:nvSpPr>
        <p:spPr/>
        <p:txBody>
          <a:bodyPr/>
          <a:lstStyle/>
          <a:p>
            <a:r>
              <a:rPr lang="en-US"/>
              <a:t>S106 - Dr. Diaz-Barbosa</a:t>
            </a:r>
          </a:p>
        </p:txBody>
      </p:sp>
      <p:sp>
        <p:nvSpPr>
          <p:cNvPr id="6" name="Header Placeholder 5">
            <a:extLst>
              <a:ext uri="{FF2B5EF4-FFF2-40B4-BE49-F238E27FC236}">
                <a16:creationId xmlns:a16="http://schemas.microsoft.com/office/drawing/2014/main" id="{D8FDCB25-1829-34FB-1E0C-A9EE60415349}"/>
              </a:ext>
            </a:extLst>
          </p:cNvPr>
          <p:cNvSpPr>
            <a:spLocks noGrp="1"/>
          </p:cNvSpPr>
          <p:nvPr>
            <p:ph type="hdr" sz="quarter"/>
          </p:nvPr>
        </p:nvSpPr>
        <p:spPr/>
        <p:txBody>
          <a:bodyPr/>
          <a:lstStyle/>
          <a:p>
            <a:r>
              <a:rPr lang="en-US"/>
              <a:t>26th Annual GPRSA Course</a:t>
            </a:r>
          </a:p>
        </p:txBody>
      </p:sp>
    </p:spTree>
    <p:extLst>
      <p:ext uri="{BB962C8B-B14F-4D97-AF65-F5344CB8AC3E}">
        <p14:creationId xmlns:p14="http://schemas.microsoft.com/office/powerpoint/2010/main" val="30844315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0CB7734-40A0-2E42-8DC5-C66F4F781CE5}" type="slidenum">
              <a:rPr lang="en-US" smtClean="0"/>
              <a:pPr/>
              <a:t>43</a:t>
            </a:fld>
            <a:endParaRPr lang="en-US"/>
          </a:p>
        </p:txBody>
      </p:sp>
      <p:sp>
        <p:nvSpPr>
          <p:cNvPr id="5" name="Footer Placeholder 4">
            <a:extLst>
              <a:ext uri="{FF2B5EF4-FFF2-40B4-BE49-F238E27FC236}">
                <a16:creationId xmlns:a16="http://schemas.microsoft.com/office/drawing/2014/main" id="{9DEBBB8C-B199-AAF4-9BC0-AFD61CDC9137}"/>
              </a:ext>
            </a:extLst>
          </p:cNvPr>
          <p:cNvSpPr>
            <a:spLocks noGrp="1"/>
          </p:cNvSpPr>
          <p:nvPr>
            <p:ph type="ftr" sz="quarter" idx="4"/>
          </p:nvPr>
        </p:nvSpPr>
        <p:spPr/>
        <p:txBody>
          <a:bodyPr/>
          <a:lstStyle/>
          <a:p>
            <a:r>
              <a:rPr lang="en-US"/>
              <a:t>S106 - Dr. Diaz-Barbosa</a:t>
            </a:r>
          </a:p>
        </p:txBody>
      </p:sp>
      <p:sp>
        <p:nvSpPr>
          <p:cNvPr id="6" name="Header Placeholder 5">
            <a:extLst>
              <a:ext uri="{FF2B5EF4-FFF2-40B4-BE49-F238E27FC236}">
                <a16:creationId xmlns:a16="http://schemas.microsoft.com/office/drawing/2014/main" id="{DF81BAC6-69DB-7DE8-12AF-F4E7045E82B2}"/>
              </a:ext>
            </a:extLst>
          </p:cNvPr>
          <p:cNvSpPr>
            <a:spLocks noGrp="1"/>
          </p:cNvSpPr>
          <p:nvPr>
            <p:ph type="hdr" sz="quarter"/>
          </p:nvPr>
        </p:nvSpPr>
        <p:spPr/>
        <p:txBody>
          <a:bodyPr/>
          <a:lstStyle/>
          <a:p>
            <a:r>
              <a:rPr lang="en-US"/>
              <a:t>26th Annual GPRSA Course</a:t>
            </a:r>
          </a:p>
        </p:txBody>
      </p:sp>
    </p:spTree>
    <p:extLst>
      <p:ext uri="{BB962C8B-B14F-4D97-AF65-F5344CB8AC3E}">
        <p14:creationId xmlns:p14="http://schemas.microsoft.com/office/powerpoint/2010/main" val="17622050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0CB7734-40A0-2E42-8DC5-C66F4F781CE5}" type="slidenum">
              <a:rPr lang="en-US" smtClean="0"/>
              <a:pPr/>
              <a:t>44</a:t>
            </a:fld>
            <a:endParaRPr lang="en-US"/>
          </a:p>
        </p:txBody>
      </p:sp>
      <p:sp>
        <p:nvSpPr>
          <p:cNvPr id="5" name="Footer Placeholder 4">
            <a:extLst>
              <a:ext uri="{FF2B5EF4-FFF2-40B4-BE49-F238E27FC236}">
                <a16:creationId xmlns:a16="http://schemas.microsoft.com/office/drawing/2014/main" id="{56E2C3E5-F032-6E1B-5606-B2EA593E6F1F}"/>
              </a:ext>
            </a:extLst>
          </p:cNvPr>
          <p:cNvSpPr>
            <a:spLocks noGrp="1"/>
          </p:cNvSpPr>
          <p:nvPr>
            <p:ph type="ftr" sz="quarter" idx="4"/>
          </p:nvPr>
        </p:nvSpPr>
        <p:spPr/>
        <p:txBody>
          <a:bodyPr/>
          <a:lstStyle/>
          <a:p>
            <a:r>
              <a:rPr lang="en-US"/>
              <a:t>S106 - Dr. Diaz-Barbosa</a:t>
            </a:r>
          </a:p>
        </p:txBody>
      </p:sp>
      <p:sp>
        <p:nvSpPr>
          <p:cNvPr id="6" name="Header Placeholder 5">
            <a:extLst>
              <a:ext uri="{FF2B5EF4-FFF2-40B4-BE49-F238E27FC236}">
                <a16:creationId xmlns:a16="http://schemas.microsoft.com/office/drawing/2014/main" id="{AEC89B89-86D2-9309-288C-0FAD03D68D0F}"/>
              </a:ext>
            </a:extLst>
          </p:cNvPr>
          <p:cNvSpPr>
            <a:spLocks noGrp="1"/>
          </p:cNvSpPr>
          <p:nvPr>
            <p:ph type="hdr" sz="quarter"/>
          </p:nvPr>
        </p:nvSpPr>
        <p:spPr/>
        <p:txBody>
          <a:bodyPr/>
          <a:lstStyle/>
          <a:p>
            <a:r>
              <a:rPr lang="en-US"/>
              <a:t>26th Annual GPRSA Course</a:t>
            </a:r>
          </a:p>
        </p:txBody>
      </p:sp>
    </p:spTree>
    <p:extLst>
      <p:ext uri="{BB962C8B-B14F-4D97-AF65-F5344CB8AC3E}">
        <p14:creationId xmlns:p14="http://schemas.microsoft.com/office/powerpoint/2010/main" val="130350353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noTextEdit="1"/>
          </p:cNvSpPr>
          <p:nvPr>
            <p:ph type="sldImg"/>
          </p:nvPr>
        </p:nvSpPr>
        <p:spPr bwMode="auto">
          <a:noFill/>
          <a:ln>
            <a:solidFill>
              <a:srgbClr val="000000"/>
            </a:solidFill>
            <a:miter lim="800000"/>
            <a:headEnd/>
            <a:tailEnd/>
          </a:ln>
        </p:spPr>
      </p:sp>
      <p:sp>
        <p:nvSpPr>
          <p:cNvPr id="91139"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dirty="0"/>
          </a:p>
        </p:txBody>
      </p:sp>
      <p:sp>
        <p:nvSpPr>
          <p:cNvPr id="2" name="Footer Placeholder 1">
            <a:extLst>
              <a:ext uri="{FF2B5EF4-FFF2-40B4-BE49-F238E27FC236}">
                <a16:creationId xmlns:a16="http://schemas.microsoft.com/office/drawing/2014/main" id="{2EB8FED4-987A-BCCD-C2EA-52E057DAB724}"/>
              </a:ext>
            </a:extLst>
          </p:cNvPr>
          <p:cNvSpPr>
            <a:spLocks noGrp="1"/>
          </p:cNvSpPr>
          <p:nvPr>
            <p:ph type="ftr" sz="quarter" idx="4"/>
          </p:nvPr>
        </p:nvSpPr>
        <p:spPr/>
        <p:txBody>
          <a:bodyPr/>
          <a:lstStyle/>
          <a:p>
            <a:r>
              <a:rPr lang="en-US"/>
              <a:t>S106 - Dr. Diaz-Barbosa</a:t>
            </a:r>
          </a:p>
        </p:txBody>
      </p:sp>
      <p:sp>
        <p:nvSpPr>
          <p:cNvPr id="3" name="Header Placeholder 2">
            <a:extLst>
              <a:ext uri="{FF2B5EF4-FFF2-40B4-BE49-F238E27FC236}">
                <a16:creationId xmlns:a16="http://schemas.microsoft.com/office/drawing/2014/main" id="{E53274DE-9382-BFD1-128B-9BF3529BD765}"/>
              </a:ext>
            </a:extLst>
          </p:cNvPr>
          <p:cNvSpPr>
            <a:spLocks noGrp="1"/>
          </p:cNvSpPr>
          <p:nvPr>
            <p:ph type="hdr" sz="quarter"/>
          </p:nvPr>
        </p:nvSpPr>
        <p:spPr/>
        <p:txBody>
          <a:bodyPr/>
          <a:lstStyle/>
          <a:p>
            <a:r>
              <a:rPr lang="en-US"/>
              <a:t>26th Annual GPRSA Course</a:t>
            </a:r>
          </a:p>
        </p:txBody>
      </p:sp>
    </p:spTree>
    <p:extLst>
      <p:ext uri="{BB962C8B-B14F-4D97-AF65-F5344CB8AC3E}">
        <p14:creationId xmlns:p14="http://schemas.microsoft.com/office/powerpoint/2010/main" val="7936480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1DC8FF-386D-4D40-A80A-C077425E41D3}" type="slidenum">
              <a:rPr lang="en-US" smtClean="0"/>
              <a:pPr/>
              <a:t>46</a:t>
            </a:fld>
            <a:endParaRPr lang="en-US"/>
          </a:p>
        </p:txBody>
      </p:sp>
      <p:sp>
        <p:nvSpPr>
          <p:cNvPr id="5" name="Footer Placeholder 4">
            <a:extLst>
              <a:ext uri="{FF2B5EF4-FFF2-40B4-BE49-F238E27FC236}">
                <a16:creationId xmlns:a16="http://schemas.microsoft.com/office/drawing/2014/main" id="{D5D0875C-52E2-99E2-2DC1-B3B5CE90F63C}"/>
              </a:ext>
            </a:extLst>
          </p:cNvPr>
          <p:cNvSpPr>
            <a:spLocks noGrp="1"/>
          </p:cNvSpPr>
          <p:nvPr>
            <p:ph type="ftr" sz="quarter" idx="4"/>
          </p:nvPr>
        </p:nvSpPr>
        <p:spPr/>
        <p:txBody>
          <a:bodyPr/>
          <a:lstStyle/>
          <a:p>
            <a:r>
              <a:rPr lang="en-US"/>
              <a:t>S106 - Dr. Diaz-Barbosa</a:t>
            </a:r>
          </a:p>
        </p:txBody>
      </p:sp>
      <p:sp>
        <p:nvSpPr>
          <p:cNvPr id="6" name="Header Placeholder 5">
            <a:extLst>
              <a:ext uri="{FF2B5EF4-FFF2-40B4-BE49-F238E27FC236}">
                <a16:creationId xmlns:a16="http://schemas.microsoft.com/office/drawing/2014/main" id="{FA0E2F8E-91C1-C48C-978A-D728B0C2C1C9}"/>
              </a:ext>
            </a:extLst>
          </p:cNvPr>
          <p:cNvSpPr>
            <a:spLocks noGrp="1"/>
          </p:cNvSpPr>
          <p:nvPr>
            <p:ph type="hdr" sz="quarter"/>
          </p:nvPr>
        </p:nvSpPr>
        <p:spPr/>
        <p:txBody>
          <a:bodyPr/>
          <a:lstStyle/>
          <a:p>
            <a:r>
              <a:rPr lang="en-US"/>
              <a:t>26th Annual GPRSA Course</a:t>
            </a:r>
          </a:p>
        </p:txBody>
      </p:sp>
    </p:spTree>
    <p:extLst>
      <p:ext uri="{BB962C8B-B14F-4D97-AF65-F5344CB8AC3E}">
        <p14:creationId xmlns:p14="http://schemas.microsoft.com/office/powerpoint/2010/main" val="18903026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1DC8FF-386D-4D40-A80A-C077425E41D3}" type="slidenum">
              <a:rPr lang="en-US" smtClean="0"/>
              <a:pPr/>
              <a:t>47</a:t>
            </a:fld>
            <a:endParaRPr lang="en-US"/>
          </a:p>
        </p:txBody>
      </p:sp>
      <p:sp>
        <p:nvSpPr>
          <p:cNvPr id="5" name="Footer Placeholder 4">
            <a:extLst>
              <a:ext uri="{FF2B5EF4-FFF2-40B4-BE49-F238E27FC236}">
                <a16:creationId xmlns:a16="http://schemas.microsoft.com/office/drawing/2014/main" id="{6E889959-FE4F-8B3E-AB3F-551DC9606C83}"/>
              </a:ext>
            </a:extLst>
          </p:cNvPr>
          <p:cNvSpPr>
            <a:spLocks noGrp="1"/>
          </p:cNvSpPr>
          <p:nvPr>
            <p:ph type="ftr" sz="quarter" idx="4"/>
          </p:nvPr>
        </p:nvSpPr>
        <p:spPr/>
        <p:txBody>
          <a:bodyPr/>
          <a:lstStyle/>
          <a:p>
            <a:r>
              <a:rPr lang="en-US"/>
              <a:t>S106 - Dr. Diaz-Barbosa</a:t>
            </a:r>
          </a:p>
        </p:txBody>
      </p:sp>
      <p:sp>
        <p:nvSpPr>
          <p:cNvPr id="6" name="Header Placeholder 5">
            <a:extLst>
              <a:ext uri="{FF2B5EF4-FFF2-40B4-BE49-F238E27FC236}">
                <a16:creationId xmlns:a16="http://schemas.microsoft.com/office/drawing/2014/main" id="{8D2C523F-9E4E-BEE8-0B4B-590C01D30CD9}"/>
              </a:ext>
            </a:extLst>
          </p:cNvPr>
          <p:cNvSpPr>
            <a:spLocks noGrp="1"/>
          </p:cNvSpPr>
          <p:nvPr>
            <p:ph type="hdr" sz="quarter"/>
          </p:nvPr>
        </p:nvSpPr>
        <p:spPr/>
        <p:txBody>
          <a:bodyPr/>
          <a:lstStyle/>
          <a:p>
            <a:r>
              <a:rPr lang="en-US"/>
              <a:t>26th Annual GPRSA Course</a:t>
            </a:r>
          </a:p>
        </p:txBody>
      </p:sp>
    </p:spTree>
    <p:extLst>
      <p:ext uri="{BB962C8B-B14F-4D97-AF65-F5344CB8AC3E}">
        <p14:creationId xmlns:p14="http://schemas.microsoft.com/office/powerpoint/2010/main" val="9657840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1DC8FF-386D-4D40-A80A-C077425E41D3}" type="slidenum">
              <a:rPr lang="en-US" smtClean="0"/>
              <a:pPr/>
              <a:t>48</a:t>
            </a:fld>
            <a:endParaRPr lang="en-US"/>
          </a:p>
        </p:txBody>
      </p:sp>
      <p:sp>
        <p:nvSpPr>
          <p:cNvPr id="5" name="Footer Placeholder 4">
            <a:extLst>
              <a:ext uri="{FF2B5EF4-FFF2-40B4-BE49-F238E27FC236}">
                <a16:creationId xmlns:a16="http://schemas.microsoft.com/office/drawing/2014/main" id="{FA9367BD-C71A-202A-9132-81C735BBB4A1}"/>
              </a:ext>
            </a:extLst>
          </p:cNvPr>
          <p:cNvSpPr>
            <a:spLocks noGrp="1"/>
          </p:cNvSpPr>
          <p:nvPr>
            <p:ph type="ftr" sz="quarter" idx="4"/>
          </p:nvPr>
        </p:nvSpPr>
        <p:spPr/>
        <p:txBody>
          <a:bodyPr/>
          <a:lstStyle/>
          <a:p>
            <a:r>
              <a:rPr lang="en-US"/>
              <a:t>S106 - Dr. Diaz-Barbosa</a:t>
            </a:r>
          </a:p>
        </p:txBody>
      </p:sp>
      <p:sp>
        <p:nvSpPr>
          <p:cNvPr id="6" name="Header Placeholder 5">
            <a:extLst>
              <a:ext uri="{FF2B5EF4-FFF2-40B4-BE49-F238E27FC236}">
                <a16:creationId xmlns:a16="http://schemas.microsoft.com/office/drawing/2014/main" id="{CC5D6160-A706-835B-6A03-27FC6EDC591B}"/>
              </a:ext>
            </a:extLst>
          </p:cNvPr>
          <p:cNvSpPr>
            <a:spLocks noGrp="1"/>
          </p:cNvSpPr>
          <p:nvPr>
            <p:ph type="hdr" sz="quarter"/>
          </p:nvPr>
        </p:nvSpPr>
        <p:spPr/>
        <p:txBody>
          <a:bodyPr/>
          <a:lstStyle/>
          <a:p>
            <a:r>
              <a:rPr lang="en-US"/>
              <a:t>26th Annual GPRSA Course</a:t>
            </a:r>
          </a:p>
        </p:txBody>
      </p:sp>
    </p:spTree>
    <p:extLst>
      <p:ext uri="{BB962C8B-B14F-4D97-AF65-F5344CB8AC3E}">
        <p14:creationId xmlns:p14="http://schemas.microsoft.com/office/powerpoint/2010/main" val="3805542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1DC8FF-386D-4D40-A80A-C077425E41D3}" type="slidenum">
              <a:rPr lang="en-US" smtClean="0"/>
              <a:pPr/>
              <a:t>49</a:t>
            </a:fld>
            <a:endParaRPr lang="en-US"/>
          </a:p>
        </p:txBody>
      </p:sp>
      <p:sp>
        <p:nvSpPr>
          <p:cNvPr id="5" name="Footer Placeholder 4">
            <a:extLst>
              <a:ext uri="{FF2B5EF4-FFF2-40B4-BE49-F238E27FC236}">
                <a16:creationId xmlns:a16="http://schemas.microsoft.com/office/drawing/2014/main" id="{EEAB52CF-5A05-9028-C284-DF99A9922250}"/>
              </a:ext>
            </a:extLst>
          </p:cNvPr>
          <p:cNvSpPr>
            <a:spLocks noGrp="1"/>
          </p:cNvSpPr>
          <p:nvPr>
            <p:ph type="ftr" sz="quarter" idx="4"/>
          </p:nvPr>
        </p:nvSpPr>
        <p:spPr/>
        <p:txBody>
          <a:bodyPr/>
          <a:lstStyle/>
          <a:p>
            <a:r>
              <a:rPr lang="en-US"/>
              <a:t>S106 - Dr. Diaz-Barbosa</a:t>
            </a:r>
          </a:p>
        </p:txBody>
      </p:sp>
      <p:sp>
        <p:nvSpPr>
          <p:cNvPr id="6" name="Header Placeholder 5">
            <a:extLst>
              <a:ext uri="{FF2B5EF4-FFF2-40B4-BE49-F238E27FC236}">
                <a16:creationId xmlns:a16="http://schemas.microsoft.com/office/drawing/2014/main" id="{10B262DE-D388-6AA1-952A-BAD28C642C21}"/>
              </a:ext>
            </a:extLst>
          </p:cNvPr>
          <p:cNvSpPr>
            <a:spLocks noGrp="1"/>
          </p:cNvSpPr>
          <p:nvPr>
            <p:ph type="hdr" sz="quarter"/>
          </p:nvPr>
        </p:nvSpPr>
        <p:spPr/>
        <p:txBody>
          <a:bodyPr/>
          <a:lstStyle/>
          <a:p>
            <a:r>
              <a:rPr lang="en-US"/>
              <a:t>26th Annual GPRSA Course</a:t>
            </a:r>
          </a:p>
        </p:txBody>
      </p:sp>
    </p:spTree>
    <p:extLst>
      <p:ext uri="{BB962C8B-B14F-4D97-AF65-F5344CB8AC3E}">
        <p14:creationId xmlns:p14="http://schemas.microsoft.com/office/powerpoint/2010/main" val="32301545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61DBF59-FD9E-8949-8B20-1F80047972BB}" type="slidenum">
              <a:rPr lang="en-US" smtClean="0">
                <a:solidFill>
                  <a:prstClr val="black"/>
                </a:solidFill>
              </a:rPr>
              <a:pPr/>
              <a:t>5</a:t>
            </a:fld>
            <a:endParaRPr lang="en-US" dirty="0">
              <a:solidFill>
                <a:prstClr val="black"/>
              </a:solidFill>
            </a:endParaRPr>
          </a:p>
        </p:txBody>
      </p:sp>
      <p:sp>
        <p:nvSpPr>
          <p:cNvPr id="5" name="Footer Placeholder 4">
            <a:extLst>
              <a:ext uri="{FF2B5EF4-FFF2-40B4-BE49-F238E27FC236}">
                <a16:creationId xmlns:a16="http://schemas.microsoft.com/office/drawing/2014/main" id="{079F10F3-1704-ADC7-BEF9-29CC2CA32E96}"/>
              </a:ext>
            </a:extLst>
          </p:cNvPr>
          <p:cNvSpPr>
            <a:spLocks noGrp="1"/>
          </p:cNvSpPr>
          <p:nvPr>
            <p:ph type="ftr" sz="quarter" idx="4"/>
          </p:nvPr>
        </p:nvSpPr>
        <p:spPr/>
        <p:txBody>
          <a:bodyPr/>
          <a:lstStyle/>
          <a:p>
            <a:r>
              <a:rPr lang="en-US"/>
              <a:t>S106 - Dr. Diaz-Barbosa</a:t>
            </a:r>
          </a:p>
        </p:txBody>
      </p:sp>
      <p:sp>
        <p:nvSpPr>
          <p:cNvPr id="6" name="Header Placeholder 5">
            <a:extLst>
              <a:ext uri="{FF2B5EF4-FFF2-40B4-BE49-F238E27FC236}">
                <a16:creationId xmlns:a16="http://schemas.microsoft.com/office/drawing/2014/main" id="{96B1B31D-0D26-F72C-1520-18020B8491F0}"/>
              </a:ext>
            </a:extLst>
          </p:cNvPr>
          <p:cNvSpPr>
            <a:spLocks noGrp="1"/>
          </p:cNvSpPr>
          <p:nvPr>
            <p:ph type="hdr" sz="quarter"/>
          </p:nvPr>
        </p:nvSpPr>
        <p:spPr/>
        <p:txBody>
          <a:bodyPr/>
          <a:lstStyle/>
          <a:p>
            <a:r>
              <a:rPr lang="en-US"/>
              <a:t>26th Annual GPRSA Course</a:t>
            </a:r>
          </a:p>
        </p:txBody>
      </p:sp>
    </p:spTree>
    <p:extLst>
      <p:ext uri="{BB962C8B-B14F-4D97-AF65-F5344CB8AC3E}">
        <p14:creationId xmlns:p14="http://schemas.microsoft.com/office/powerpoint/2010/main" val="176486772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61DBF59-FD9E-8949-8B20-1F80047972BB}" type="slidenum">
              <a:rPr lang="en-US" smtClean="0">
                <a:solidFill>
                  <a:prstClr val="black"/>
                </a:solidFill>
              </a:rPr>
              <a:pPr/>
              <a:t>50</a:t>
            </a:fld>
            <a:endParaRPr lang="en-US" dirty="0">
              <a:solidFill>
                <a:prstClr val="black"/>
              </a:solidFill>
            </a:endParaRPr>
          </a:p>
        </p:txBody>
      </p:sp>
      <p:sp>
        <p:nvSpPr>
          <p:cNvPr id="5" name="Footer Placeholder 4">
            <a:extLst>
              <a:ext uri="{FF2B5EF4-FFF2-40B4-BE49-F238E27FC236}">
                <a16:creationId xmlns:a16="http://schemas.microsoft.com/office/drawing/2014/main" id="{D1EB0BFD-1C77-88D1-5778-AFE20F9364BA}"/>
              </a:ext>
            </a:extLst>
          </p:cNvPr>
          <p:cNvSpPr>
            <a:spLocks noGrp="1"/>
          </p:cNvSpPr>
          <p:nvPr>
            <p:ph type="ftr" sz="quarter" idx="4"/>
          </p:nvPr>
        </p:nvSpPr>
        <p:spPr/>
        <p:txBody>
          <a:bodyPr/>
          <a:lstStyle/>
          <a:p>
            <a:r>
              <a:rPr lang="en-US"/>
              <a:t>S106 - Dr. Diaz-Barbosa</a:t>
            </a:r>
          </a:p>
        </p:txBody>
      </p:sp>
      <p:sp>
        <p:nvSpPr>
          <p:cNvPr id="6" name="Header Placeholder 5">
            <a:extLst>
              <a:ext uri="{FF2B5EF4-FFF2-40B4-BE49-F238E27FC236}">
                <a16:creationId xmlns:a16="http://schemas.microsoft.com/office/drawing/2014/main" id="{63E8E887-A8E2-9E7D-7EEE-5861C08D7335}"/>
              </a:ext>
            </a:extLst>
          </p:cNvPr>
          <p:cNvSpPr>
            <a:spLocks noGrp="1"/>
          </p:cNvSpPr>
          <p:nvPr>
            <p:ph type="hdr" sz="quarter"/>
          </p:nvPr>
        </p:nvSpPr>
        <p:spPr/>
        <p:txBody>
          <a:bodyPr/>
          <a:lstStyle/>
          <a:p>
            <a:r>
              <a:rPr lang="en-US"/>
              <a:t>26th Annual GPRSA Course</a:t>
            </a:r>
          </a:p>
        </p:txBody>
      </p:sp>
    </p:spTree>
    <p:extLst>
      <p:ext uri="{BB962C8B-B14F-4D97-AF65-F5344CB8AC3E}">
        <p14:creationId xmlns:p14="http://schemas.microsoft.com/office/powerpoint/2010/main" val="405454555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61DBF59-FD9E-8949-8B20-1F80047972BB}" type="slidenum">
              <a:rPr lang="en-US" smtClean="0">
                <a:solidFill>
                  <a:prstClr val="black"/>
                </a:solidFill>
              </a:rPr>
              <a:pPr/>
              <a:t>51</a:t>
            </a:fld>
            <a:endParaRPr lang="en-US" dirty="0">
              <a:solidFill>
                <a:prstClr val="black"/>
              </a:solidFill>
            </a:endParaRPr>
          </a:p>
        </p:txBody>
      </p:sp>
      <p:sp>
        <p:nvSpPr>
          <p:cNvPr id="5" name="Footer Placeholder 4">
            <a:extLst>
              <a:ext uri="{FF2B5EF4-FFF2-40B4-BE49-F238E27FC236}">
                <a16:creationId xmlns:a16="http://schemas.microsoft.com/office/drawing/2014/main" id="{604D673D-DDE9-4B96-3EF1-4CDBBDB731AD}"/>
              </a:ext>
            </a:extLst>
          </p:cNvPr>
          <p:cNvSpPr>
            <a:spLocks noGrp="1"/>
          </p:cNvSpPr>
          <p:nvPr>
            <p:ph type="ftr" sz="quarter" idx="4"/>
          </p:nvPr>
        </p:nvSpPr>
        <p:spPr/>
        <p:txBody>
          <a:bodyPr/>
          <a:lstStyle/>
          <a:p>
            <a:r>
              <a:rPr lang="en-US"/>
              <a:t>S106 - Dr. Diaz-Barbosa</a:t>
            </a:r>
          </a:p>
        </p:txBody>
      </p:sp>
      <p:sp>
        <p:nvSpPr>
          <p:cNvPr id="6" name="Header Placeholder 5">
            <a:extLst>
              <a:ext uri="{FF2B5EF4-FFF2-40B4-BE49-F238E27FC236}">
                <a16:creationId xmlns:a16="http://schemas.microsoft.com/office/drawing/2014/main" id="{FFE7199D-C20C-12E8-A9E9-4F3F7AA0C6CF}"/>
              </a:ext>
            </a:extLst>
          </p:cNvPr>
          <p:cNvSpPr>
            <a:spLocks noGrp="1"/>
          </p:cNvSpPr>
          <p:nvPr>
            <p:ph type="hdr" sz="quarter"/>
          </p:nvPr>
        </p:nvSpPr>
        <p:spPr/>
        <p:txBody>
          <a:bodyPr/>
          <a:lstStyle/>
          <a:p>
            <a:r>
              <a:rPr lang="en-US"/>
              <a:t>26th Annual GPRSA Course</a:t>
            </a:r>
          </a:p>
        </p:txBody>
      </p:sp>
    </p:spTree>
    <p:extLst>
      <p:ext uri="{BB962C8B-B14F-4D97-AF65-F5344CB8AC3E}">
        <p14:creationId xmlns:p14="http://schemas.microsoft.com/office/powerpoint/2010/main" val="219572260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1DC8FF-386D-4D40-A80A-C077425E41D3}" type="slidenum">
              <a:rPr lang="en-US" smtClean="0"/>
              <a:pPr/>
              <a:t>52</a:t>
            </a:fld>
            <a:endParaRPr lang="en-US"/>
          </a:p>
        </p:txBody>
      </p:sp>
      <p:sp>
        <p:nvSpPr>
          <p:cNvPr id="5" name="Footer Placeholder 4">
            <a:extLst>
              <a:ext uri="{FF2B5EF4-FFF2-40B4-BE49-F238E27FC236}">
                <a16:creationId xmlns:a16="http://schemas.microsoft.com/office/drawing/2014/main" id="{9099A586-DE9F-BB80-A705-0F18A4345076}"/>
              </a:ext>
            </a:extLst>
          </p:cNvPr>
          <p:cNvSpPr>
            <a:spLocks noGrp="1"/>
          </p:cNvSpPr>
          <p:nvPr>
            <p:ph type="ftr" sz="quarter" idx="4"/>
          </p:nvPr>
        </p:nvSpPr>
        <p:spPr/>
        <p:txBody>
          <a:bodyPr/>
          <a:lstStyle/>
          <a:p>
            <a:r>
              <a:rPr lang="en-US"/>
              <a:t>S106 - Dr. Diaz-Barbosa</a:t>
            </a:r>
          </a:p>
        </p:txBody>
      </p:sp>
      <p:sp>
        <p:nvSpPr>
          <p:cNvPr id="6" name="Header Placeholder 5">
            <a:extLst>
              <a:ext uri="{FF2B5EF4-FFF2-40B4-BE49-F238E27FC236}">
                <a16:creationId xmlns:a16="http://schemas.microsoft.com/office/drawing/2014/main" id="{45232A09-7E77-FE38-C111-243A1440AAE4}"/>
              </a:ext>
            </a:extLst>
          </p:cNvPr>
          <p:cNvSpPr>
            <a:spLocks noGrp="1"/>
          </p:cNvSpPr>
          <p:nvPr>
            <p:ph type="hdr" sz="quarter"/>
          </p:nvPr>
        </p:nvSpPr>
        <p:spPr/>
        <p:txBody>
          <a:bodyPr/>
          <a:lstStyle/>
          <a:p>
            <a:r>
              <a:rPr lang="en-US"/>
              <a:t>26th Annual GPRSA Course</a:t>
            </a:r>
          </a:p>
        </p:txBody>
      </p:sp>
    </p:spTree>
    <p:extLst>
      <p:ext uri="{BB962C8B-B14F-4D97-AF65-F5344CB8AC3E}">
        <p14:creationId xmlns:p14="http://schemas.microsoft.com/office/powerpoint/2010/main" val="102197345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1DC8FF-386D-4D40-A80A-C077425E41D3}" type="slidenum">
              <a:rPr lang="en-US" smtClean="0"/>
              <a:pPr/>
              <a:t>53</a:t>
            </a:fld>
            <a:endParaRPr lang="en-US"/>
          </a:p>
        </p:txBody>
      </p:sp>
      <p:sp>
        <p:nvSpPr>
          <p:cNvPr id="5" name="Footer Placeholder 4">
            <a:extLst>
              <a:ext uri="{FF2B5EF4-FFF2-40B4-BE49-F238E27FC236}">
                <a16:creationId xmlns:a16="http://schemas.microsoft.com/office/drawing/2014/main" id="{99D38A18-8EF0-4970-E8BB-CC367CBA3BF1}"/>
              </a:ext>
            </a:extLst>
          </p:cNvPr>
          <p:cNvSpPr>
            <a:spLocks noGrp="1"/>
          </p:cNvSpPr>
          <p:nvPr>
            <p:ph type="ftr" sz="quarter" idx="4"/>
          </p:nvPr>
        </p:nvSpPr>
        <p:spPr/>
        <p:txBody>
          <a:bodyPr/>
          <a:lstStyle/>
          <a:p>
            <a:r>
              <a:rPr lang="en-US"/>
              <a:t>S106 - Dr. Diaz-Barbosa</a:t>
            </a:r>
          </a:p>
        </p:txBody>
      </p:sp>
      <p:sp>
        <p:nvSpPr>
          <p:cNvPr id="6" name="Header Placeholder 5">
            <a:extLst>
              <a:ext uri="{FF2B5EF4-FFF2-40B4-BE49-F238E27FC236}">
                <a16:creationId xmlns:a16="http://schemas.microsoft.com/office/drawing/2014/main" id="{875A5358-3B15-2931-54B5-32EE0A830B2D}"/>
              </a:ext>
            </a:extLst>
          </p:cNvPr>
          <p:cNvSpPr>
            <a:spLocks noGrp="1"/>
          </p:cNvSpPr>
          <p:nvPr>
            <p:ph type="hdr" sz="quarter"/>
          </p:nvPr>
        </p:nvSpPr>
        <p:spPr/>
        <p:txBody>
          <a:bodyPr/>
          <a:lstStyle/>
          <a:p>
            <a:r>
              <a:rPr lang="en-US"/>
              <a:t>26th Annual GPRSA Course</a:t>
            </a:r>
          </a:p>
        </p:txBody>
      </p:sp>
    </p:spTree>
    <p:extLst>
      <p:ext uri="{BB962C8B-B14F-4D97-AF65-F5344CB8AC3E}">
        <p14:creationId xmlns:p14="http://schemas.microsoft.com/office/powerpoint/2010/main" val="189372981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eaLnBrk="1" hangingPunct="1">
              <a:lnSpc>
                <a:spcPct val="80000"/>
              </a:lnSpc>
            </a:pPr>
            <a:endParaRPr lang="en-US" sz="2600" dirty="0"/>
          </a:p>
        </p:txBody>
      </p:sp>
      <p:sp>
        <p:nvSpPr>
          <p:cNvPr id="4" name="Slide Number Placeholder 3"/>
          <p:cNvSpPr>
            <a:spLocks noGrp="1"/>
          </p:cNvSpPr>
          <p:nvPr>
            <p:ph type="sldNum" sz="quarter" idx="10"/>
          </p:nvPr>
        </p:nvSpPr>
        <p:spPr/>
        <p:txBody>
          <a:bodyPr/>
          <a:lstStyle/>
          <a:p>
            <a:pPr>
              <a:defRPr/>
            </a:pPr>
            <a:fld id="{E2D0F1F4-418D-CB44-9194-84F6001CF928}" type="slidenum">
              <a:rPr lang="en-US" smtClean="0">
                <a:solidFill>
                  <a:prstClr val="black"/>
                </a:solidFill>
              </a:rPr>
              <a:pPr>
                <a:defRPr/>
              </a:pPr>
              <a:t>54</a:t>
            </a:fld>
            <a:endParaRPr lang="en-US">
              <a:solidFill>
                <a:prstClr val="black"/>
              </a:solidFill>
            </a:endParaRPr>
          </a:p>
        </p:txBody>
      </p:sp>
      <p:sp>
        <p:nvSpPr>
          <p:cNvPr id="5" name="Footer Placeholder 4">
            <a:extLst>
              <a:ext uri="{FF2B5EF4-FFF2-40B4-BE49-F238E27FC236}">
                <a16:creationId xmlns:a16="http://schemas.microsoft.com/office/drawing/2014/main" id="{355F65DA-2113-58F8-84C8-B01837AD3626}"/>
              </a:ext>
            </a:extLst>
          </p:cNvPr>
          <p:cNvSpPr>
            <a:spLocks noGrp="1"/>
          </p:cNvSpPr>
          <p:nvPr>
            <p:ph type="ftr" sz="quarter" idx="4"/>
          </p:nvPr>
        </p:nvSpPr>
        <p:spPr/>
        <p:txBody>
          <a:bodyPr/>
          <a:lstStyle/>
          <a:p>
            <a:r>
              <a:rPr lang="en-US"/>
              <a:t>S106 - Dr. Diaz-Barbosa</a:t>
            </a:r>
          </a:p>
        </p:txBody>
      </p:sp>
      <p:sp>
        <p:nvSpPr>
          <p:cNvPr id="6" name="Header Placeholder 5">
            <a:extLst>
              <a:ext uri="{FF2B5EF4-FFF2-40B4-BE49-F238E27FC236}">
                <a16:creationId xmlns:a16="http://schemas.microsoft.com/office/drawing/2014/main" id="{5309E84D-7CD1-601E-CD74-D0EFDE33E40B}"/>
              </a:ext>
            </a:extLst>
          </p:cNvPr>
          <p:cNvSpPr>
            <a:spLocks noGrp="1"/>
          </p:cNvSpPr>
          <p:nvPr>
            <p:ph type="hdr" sz="quarter"/>
          </p:nvPr>
        </p:nvSpPr>
        <p:spPr/>
        <p:txBody>
          <a:bodyPr/>
          <a:lstStyle/>
          <a:p>
            <a:r>
              <a:rPr lang="en-US"/>
              <a:t>26th Annual GPRSA Course</a:t>
            </a:r>
          </a:p>
        </p:txBody>
      </p:sp>
    </p:spTree>
    <p:extLst>
      <p:ext uri="{BB962C8B-B14F-4D97-AF65-F5344CB8AC3E}">
        <p14:creationId xmlns:p14="http://schemas.microsoft.com/office/powerpoint/2010/main" val="95654070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1DC8FF-386D-4D40-A80A-C077425E41D3}" type="slidenum">
              <a:rPr lang="en-US" smtClean="0"/>
              <a:pPr/>
              <a:t>55</a:t>
            </a:fld>
            <a:endParaRPr lang="en-US"/>
          </a:p>
        </p:txBody>
      </p:sp>
      <p:sp>
        <p:nvSpPr>
          <p:cNvPr id="5" name="Footer Placeholder 4">
            <a:extLst>
              <a:ext uri="{FF2B5EF4-FFF2-40B4-BE49-F238E27FC236}">
                <a16:creationId xmlns:a16="http://schemas.microsoft.com/office/drawing/2014/main" id="{DB83FDDB-9218-E488-5126-A29ECAA06541}"/>
              </a:ext>
            </a:extLst>
          </p:cNvPr>
          <p:cNvSpPr>
            <a:spLocks noGrp="1"/>
          </p:cNvSpPr>
          <p:nvPr>
            <p:ph type="ftr" sz="quarter" idx="4"/>
          </p:nvPr>
        </p:nvSpPr>
        <p:spPr/>
        <p:txBody>
          <a:bodyPr/>
          <a:lstStyle/>
          <a:p>
            <a:r>
              <a:rPr lang="en-US"/>
              <a:t>S106 - Dr. Diaz-Barbosa</a:t>
            </a:r>
          </a:p>
        </p:txBody>
      </p:sp>
      <p:sp>
        <p:nvSpPr>
          <p:cNvPr id="6" name="Header Placeholder 5">
            <a:extLst>
              <a:ext uri="{FF2B5EF4-FFF2-40B4-BE49-F238E27FC236}">
                <a16:creationId xmlns:a16="http://schemas.microsoft.com/office/drawing/2014/main" id="{FCF437E3-4D5A-648E-767E-0AEF1C41FED9}"/>
              </a:ext>
            </a:extLst>
          </p:cNvPr>
          <p:cNvSpPr>
            <a:spLocks noGrp="1"/>
          </p:cNvSpPr>
          <p:nvPr>
            <p:ph type="hdr" sz="quarter"/>
          </p:nvPr>
        </p:nvSpPr>
        <p:spPr/>
        <p:txBody>
          <a:bodyPr/>
          <a:lstStyle/>
          <a:p>
            <a:r>
              <a:rPr lang="en-US"/>
              <a:t>26th Annual GPRSA Course</a:t>
            </a:r>
          </a:p>
        </p:txBody>
      </p:sp>
    </p:spTree>
    <p:extLst>
      <p:ext uri="{BB962C8B-B14F-4D97-AF65-F5344CB8AC3E}">
        <p14:creationId xmlns:p14="http://schemas.microsoft.com/office/powerpoint/2010/main" val="367407662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1DC8FF-386D-4D40-A80A-C077425E41D3}" type="slidenum">
              <a:rPr lang="en-US" smtClean="0"/>
              <a:pPr/>
              <a:t>56</a:t>
            </a:fld>
            <a:endParaRPr lang="en-US"/>
          </a:p>
        </p:txBody>
      </p:sp>
      <p:sp>
        <p:nvSpPr>
          <p:cNvPr id="5" name="Footer Placeholder 4">
            <a:extLst>
              <a:ext uri="{FF2B5EF4-FFF2-40B4-BE49-F238E27FC236}">
                <a16:creationId xmlns:a16="http://schemas.microsoft.com/office/drawing/2014/main" id="{E66903B3-9E21-00E3-D300-9C7FEE80EE25}"/>
              </a:ext>
            </a:extLst>
          </p:cNvPr>
          <p:cNvSpPr>
            <a:spLocks noGrp="1"/>
          </p:cNvSpPr>
          <p:nvPr>
            <p:ph type="ftr" sz="quarter" idx="4"/>
          </p:nvPr>
        </p:nvSpPr>
        <p:spPr/>
        <p:txBody>
          <a:bodyPr/>
          <a:lstStyle/>
          <a:p>
            <a:r>
              <a:rPr lang="en-US"/>
              <a:t>S106 - Dr. Diaz-Barbosa</a:t>
            </a:r>
          </a:p>
        </p:txBody>
      </p:sp>
      <p:sp>
        <p:nvSpPr>
          <p:cNvPr id="6" name="Header Placeholder 5">
            <a:extLst>
              <a:ext uri="{FF2B5EF4-FFF2-40B4-BE49-F238E27FC236}">
                <a16:creationId xmlns:a16="http://schemas.microsoft.com/office/drawing/2014/main" id="{A1FB432E-15A2-7605-EFDB-E08760EB5EE1}"/>
              </a:ext>
            </a:extLst>
          </p:cNvPr>
          <p:cNvSpPr>
            <a:spLocks noGrp="1"/>
          </p:cNvSpPr>
          <p:nvPr>
            <p:ph type="hdr" sz="quarter"/>
          </p:nvPr>
        </p:nvSpPr>
        <p:spPr/>
        <p:txBody>
          <a:bodyPr/>
          <a:lstStyle/>
          <a:p>
            <a:r>
              <a:rPr lang="en-US"/>
              <a:t>26th Annual GPRSA Course</a:t>
            </a:r>
          </a:p>
        </p:txBody>
      </p:sp>
    </p:spTree>
    <p:extLst>
      <p:ext uri="{BB962C8B-B14F-4D97-AF65-F5344CB8AC3E}">
        <p14:creationId xmlns:p14="http://schemas.microsoft.com/office/powerpoint/2010/main" val="159466213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1DC8FF-386D-4D40-A80A-C077425E41D3}" type="slidenum">
              <a:rPr lang="en-US" smtClean="0"/>
              <a:pPr/>
              <a:t>57</a:t>
            </a:fld>
            <a:endParaRPr lang="en-US"/>
          </a:p>
        </p:txBody>
      </p:sp>
      <p:sp>
        <p:nvSpPr>
          <p:cNvPr id="5" name="Footer Placeholder 4">
            <a:extLst>
              <a:ext uri="{FF2B5EF4-FFF2-40B4-BE49-F238E27FC236}">
                <a16:creationId xmlns:a16="http://schemas.microsoft.com/office/drawing/2014/main" id="{FB7AB10E-98D4-611A-0A3D-6CFC76653201}"/>
              </a:ext>
            </a:extLst>
          </p:cNvPr>
          <p:cNvSpPr>
            <a:spLocks noGrp="1"/>
          </p:cNvSpPr>
          <p:nvPr>
            <p:ph type="ftr" sz="quarter" idx="4"/>
          </p:nvPr>
        </p:nvSpPr>
        <p:spPr/>
        <p:txBody>
          <a:bodyPr/>
          <a:lstStyle/>
          <a:p>
            <a:r>
              <a:rPr lang="en-US"/>
              <a:t>S106 - Dr. Diaz-Barbosa</a:t>
            </a:r>
          </a:p>
        </p:txBody>
      </p:sp>
      <p:sp>
        <p:nvSpPr>
          <p:cNvPr id="6" name="Header Placeholder 5">
            <a:extLst>
              <a:ext uri="{FF2B5EF4-FFF2-40B4-BE49-F238E27FC236}">
                <a16:creationId xmlns:a16="http://schemas.microsoft.com/office/drawing/2014/main" id="{8E28766F-FD88-63A6-A72D-8B5B53E11A47}"/>
              </a:ext>
            </a:extLst>
          </p:cNvPr>
          <p:cNvSpPr>
            <a:spLocks noGrp="1"/>
          </p:cNvSpPr>
          <p:nvPr>
            <p:ph type="hdr" sz="quarter"/>
          </p:nvPr>
        </p:nvSpPr>
        <p:spPr/>
        <p:txBody>
          <a:bodyPr/>
          <a:lstStyle/>
          <a:p>
            <a:r>
              <a:rPr lang="en-US"/>
              <a:t>26th Annual GPRSA Course</a:t>
            </a:r>
          </a:p>
        </p:txBody>
      </p:sp>
    </p:spTree>
    <p:extLst>
      <p:ext uri="{BB962C8B-B14F-4D97-AF65-F5344CB8AC3E}">
        <p14:creationId xmlns:p14="http://schemas.microsoft.com/office/powerpoint/2010/main" val="23260439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61DBF59-FD9E-8949-8B20-1F80047972BB}" type="slidenum">
              <a:rPr lang="en-US" smtClean="0">
                <a:solidFill>
                  <a:prstClr val="black"/>
                </a:solidFill>
              </a:rPr>
              <a:pPr/>
              <a:t>58</a:t>
            </a:fld>
            <a:endParaRPr lang="en-US" dirty="0">
              <a:solidFill>
                <a:prstClr val="black"/>
              </a:solidFill>
            </a:endParaRPr>
          </a:p>
        </p:txBody>
      </p:sp>
      <p:sp>
        <p:nvSpPr>
          <p:cNvPr id="5" name="Footer Placeholder 4">
            <a:extLst>
              <a:ext uri="{FF2B5EF4-FFF2-40B4-BE49-F238E27FC236}">
                <a16:creationId xmlns:a16="http://schemas.microsoft.com/office/drawing/2014/main" id="{4E716D44-F858-AAE2-F275-DAF8C062945F}"/>
              </a:ext>
            </a:extLst>
          </p:cNvPr>
          <p:cNvSpPr>
            <a:spLocks noGrp="1"/>
          </p:cNvSpPr>
          <p:nvPr>
            <p:ph type="ftr" sz="quarter" idx="4"/>
          </p:nvPr>
        </p:nvSpPr>
        <p:spPr/>
        <p:txBody>
          <a:bodyPr/>
          <a:lstStyle/>
          <a:p>
            <a:r>
              <a:rPr lang="en-US"/>
              <a:t>S106 - Dr. Diaz-Barbosa</a:t>
            </a:r>
          </a:p>
        </p:txBody>
      </p:sp>
      <p:sp>
        <p:nvSpPr>
          <p:cNvPr id="6" name="Header Placeholder 5">
            <a:extLst>
              <a:ext uri="{FF2B5EF4-FFF2-40B4-BE49-F238E27FC236}">
                <a16:creationId xmlns:a16="http://schemas.microsoft.com/office/drawing/2014/main" id="{B5D8FCC7-1B1E-18B7-C778-ECEF13D75CBF}"/>
              </a:ext>
            </a:extLst>
          </p:cNvPr>
          <p:cNvSpPr>
            <a:spLocks noGrp="1"/>
          </p:cNvSpPr>
          <p:nvPr>
            <p:ph type="hdr" sz="quarter"/>
          </p:nvPr>
        </p:nvSpPr>
        <p:spPr/>
        <p:txBody>
          <a:bodyPr/>
          <a:lstStyle/>
          <a:p>
            <a:r>
              <a:rPr lang="en-US"/>
              <a:t>26th Annual GPRSA Course</a:t>
            </a:r>
          </a:p>
        </p:txBody>
      </p:sp>
    </p:spTree>
    <p:extLst>
      <p:ext uri="{BB962C8B-B14F-4D97-AF65-F5344CB8AC3E}">
        <p14:creationId xmlns:p14="http://schemas.microsoft.com/office/powerpoint/2010/main" val="133308940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1DC8FF-386D-4D40-A80A-C077425E41D3}" type="slidenum">
              <a:rPr lang="en-US" smtClean="0"/>
              <a:pPr/>
              <a:t>59</a:t>
            </a:fld>
            <a:endParaRPr lang="en-US"/>
          </a:p>
        </p:txBody>
      </p:sp>
      <p:sp>
        <p:nvSpPr>
          <p:cNvPr id="5" name="Footer Placeholder 4">
            <a:extLst>
              <a:ext uri="{FF2B5EF4-FFF2-40B4-BE49-F238E27FC236}">
                <a16:creationId xmlns:a16="http://schemas.microsoft.com/office/drawing/2014/main" id="{A7E4BBE2-CCC3-2A1E-4D31-79867BE2B7FB}"/>
              </a:ext>
            </a:extLst>
          </p:cNvPr>
          <p:cNvSpPr>
            <a:spLocks noGrp="1"/>
          </p:cNvSpPr>
          <p:nvPr>
            <p:ph type="ftr" sz="quarter" idx="4"/>
          </p:nvPr>
        </p:nvSpPr>
        <p:spPr/>
        <p:txBody>
          <a:bodyPr/>
          <a:lstStyle/>
          <a:p>
            <a:r>
              <a:rPr lang="en-US"/>
              <a:t>S106 - Dr. Diaz-Barbosa</a:t>
            </a:r>
          </a:p>
        </p:txBody>
      </p:sp>
      <p:sp>
        <p:nvSpPr>
          <p:cNvPr id="6" name="Header Placeholder 5">
            <a:extLst>
              <a:ext uri="{FF2B5EF4-FFF2-40B4-BE49-F238E27FC236}">
                <a16:creationId xmlns:a16="http://schemas.microsoft.com/office/drawing/2014/main" id="{C4D98EE8-98BC-D0F6-03B6-9D662DE2B0A5}"/>
              </a:ext>
            </a:extLst>
          </p:cNvPr>
          <p:cNvSpPr>
            <a:spLocks noGrp="1"/>
          </p:cNvSpPr>
          <p:nvPr>
            <p:ph type="hdr" sz="quarter"/>
          </p:nvPr>
        </p:nvSpPr>
        <p:spPr/>
        <p:txBody>
          <a:bodyPr/>
          <a:lstStyle/>
          <a:p>
            <a:r>
              <a:rPr lang="en-US"/>
              <a:t>26th Annual GPRSA Course</a:t>
            </a:r>
          </a:p>
        </p:txBody>
      </p:sp>
    </p:spTree>
    <p:extLst>
      <p:ext uri="{BB962C8B-B14F-4D97-AF65-F5344CB8AC3E}">
        <p14:creationId xmlns:p14="http://schemas.microsoft.com/office/powerpoint/2010/main" val="33717441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1DC8FF-386D-4D40-A80A-C077425E41D3}" type="slidenum">
              <a:rPr lang="en-US" smtClean="0"/>
              <a:pPr/>
              <a:t>6</a:t>
            </a:fld>
            <a:endParaRPr lang="en-US"/>
          </a:p>
        </p:txBody>
      </p:sp>
      <p:sp>
        <p:nvSpPr>
          <p:cNvPr id="5" name="Footer Placeholder 4">
            <a:extLst>
              <a:ext uri="{FF2B5EF4-FFF2-40B4-BE49-F238E27FC236}">
                <a16:creationId xmlns:a16="http://schemas.microsoft.com/office/drawing/2014/main" id="{3A4E2535-C976-934B-3A80-ACFA193734B5}"/>
              </a:ext>
            </a:extLst>
          </p:cNvPr>
          <p:cNvSpPr>
            <a:spLocks noGrp="1"/>
          </p:cNvSpPr>
          <p:nvPr>
            <p:ph type="ftr" sz="quarter" idx="4"/>
          </p:nvPr>
        </p:nvSpPr>
        <p:spPr/>
        <p:txBody>
          <a:bodyPr/>
          <a:lstStyle/>
          <a:p>
            <a:r>
              <a:rPr lang="en-US"/>
              <a:t>S106 - Dr. Diaz-Barbosa</a:t>
            </a:r>
          </a:p>
        </p:txBody>
      </p:sp>
      <p:sp>
        <p:nvSpPr>
          <p:cNvPr id="6" name="Header Placeholder 5">
            <a:extLst>
              <a:ext uri="{FF2B5EF4-FFF2-40B4-BE49-F238E27FC236}">
                <a16:creationId xmlns:a16="http://schemas.microsoft.com/office/drawing/2014/main" id="{2CD31A06-8ECA-FCFF-CDDD-B808B528964E}"/>
              </a:ext>
            </a:extLst>
          </p:cNvPr>
          <p:cNvSpPr>
            <a:spLocks noGrp="1"/>
          </p:cNvSpPr>
          <p:nvPr>
            <p:ph type="hdr" sz="quarter"/>
          </p:nvPr>
        </p:nvSpPr>
        <p:spPr/>
        <p:txBody>
          <a:bodyPr/>
          <a:lstStyle/>
          <a:p>
            <a:r>
              <a:rPr lang="en-US"/>
              <a:t>26th Annual GPRSA Course</a:t>
            </a:r>
          </a:p>
        </p:txBody>
      </p:sp>
    </p:spTree>
    <p:extLst>
      <p:ext uri="{BB962C8B-B14F-4D97-AF65-F5344CB8AC3E}">
        <p14:creationId xmlns:p14="http://schemas.microsoft.com/office/powerpoint/2010/main" val="179296182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61DBF59-FD9E-8949-8B20-1F80047972BB}" type="slidenum">
              <a:rPr lang="en-US" smtClean="0">
                <a:solidFill>
                  <a:prstClr val="black"/>
                </a:solidFill>
              </a:rPr>
              <a:pPr/>
              <a:t>60</a:t>
            </a:fld>
            <a:endParaRPr lang="en-US" dirty="0">
              <a:solidFill>
                <a:prstClr val="black"/>
              </a:solidFill>
            </a:endParaRPr>
          </a:p>
        </p:txBody>
      </p:sp>
      <p:sp>
        <p:nvSpPr>
          <p:cNvPr id="5" name="Footer Placeholder 4">
            <a:extLst>
              <a:ext uri="{FF2B5EF4-FFF2-40B4-BE49-F238E27FC236}">
                <a16:creationId xmlns:a16="http://schemas.microsoft.com/office/drawing/2014/main" id="{1E969B7A-447A-C55B-F10D-C660C4B544E3}"/>
              </a:ext>
            </a:extLst>
          </p:cNvPr>
          <p:cNvSpPr>
            <a:spLocks noGrp="1"/>
          </p:cNvSpPr>
          <p:nvPr>
            <p:ph type="ftr" sz="quarter" idx="4"/>
          </p:nvPr>
        </p:nvSpPr>
        <p:spPr/>
        <p:txBody>
          <a:bodyPr/>
          <a:lstStyle/>
          <a:p>
            <a:r>
              <a:rPr lang="en-US"/>
              <a:t>S106 - Dr. Diaz-Barbosa</a:t>
            </a:r>
          </a:p>
        </p:txBody>
      </p:sp>
      <p:sp>
        <p:nvSpPr>
          <p:cNvPr id="6" name="Header Placeholder 5">
            <a:extLst>
              <a:ext uri="{FF2B5EF4-FFF2-40B4-BE49-F238E27FC236}">
                <a16:creationId xmlns:a16="http://schemas.microsoft.com/office/drawing/2014/main" id="{4A4DBDDD-C6C9-D727-B6E3-A4A57372EF51}"/>
              </a:ext>
            </a:extLst>
          </p:cNvPr>
          <p:cNvSpPr>
            <a:spLocks noGrp="1"/>
          </p:cNvSpPr>
          <p:nvPr>
            <p:ph type="hdr" sz="quarter"/>
          </p:nvPr>
        </p:nvSpPr>
        <p:spPr/>
        <p:txBody>
          <a:bodyPr/>
          <a:lstStyle/>
          <a:p>
            <a:r>
              <a:rPr lang="en-US"/>
              <a:t>26th Annual GPRSA Course</a:t>
            </a:r>
          </a:p>
        </p:txBody>
      </p:sp>
    </p:spTree>
    <p:extLst>
      <p:ext uri="{BB962C8B-B14F-4D97-AF65-F5344CB8AC3E}">
        <p14:creationId xmlns:p14="http://schemas.microsoft.com/office/powerpoint/2010/main" val="105517799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61DBF59-FD9E-8949-8B20-1F80047972BB}" type="slidenum">
              <a:rPr lang="en-US" smtClean="0">
                <a:solidFill>
                  <a:prstClr val="black"/>
                </a:solidFill>
              </a:rPr>
              <a:pPr/>
              <a:t>61</a:t>
            </a:fld>
            <a:endParaRPr lang="en-US" dirty="0">
              <a:solidFill>
                <a:prstClr val="black"/>
              </a:solidFill>
            </a:endParaRPr>
          </a:p>
        </p:txBody>
      </p:sp>
      <p:sp>
        <p:nvSpPr>
          <p:cNvPr id="5" name="Footer Placeholder 4">
            <a:extLst>
              <a:ext uri="{FF2B5EF4-FFF2-40B4-BE49-F238E27FC236}">
                <a16:creationId xmlns:a16="http://schemas.microsoft.com/office/drawing/2014/main" id="{905BB6CD-B4C8-873C-9A84-47D4186D91E6}"/>
              </a:ext>
            </a:extLst>
          </p:cNvPr>
          <p:cNvSpPr>
            <a:spLocks noGrp="1"/>
          </p:cNvSpPr>
          <p:nvPr>
            <p:ph type="ftr" sz="quarter" idx="4"/>
          </p:nvPr>
        </p:nvSpPr>
        <p:spPr/>
        <p:txBody>
          <a:bodyPr/>
          <a:lstStyle/>
          <a:p>
            <a:r>
              <a:rPr lang="en-US"/>
              <a:t>S106 - Dr. Diaz-Barbosa</a:t>
            </a:r>
          </a:p>
        </p:txBody>
      </p:sp>
      <p:sp>
        <p:nvSpPr>
          <p:cNvPr id="6" name="Header Placeholder 5">
            <a:extLst>
              <a:ext uri="{FF2B5EF4-FFF2-40B4-BE49-F238E27FC236}">
                <a16:creationId xmlns:a16="http://schemas.microsoft.com/office/drawing/2014/main" id="{991B6207-BE62-07DE-223D-FBCD933C8284}"/>
              </a:ext>
            </a:extLst>
          </p:cNvPr>
          <p:cNvSpPr>
            <a:spLocks noGrp="1"/>
          </p:cNvSpPr>
          <p:nvPr>
            <p:ph type="hdr" sz="quarter"/>
          </p:nvPr>
        </p:nvSpPr>
        <p:spPr/>
        <p:txBody>
          <a:bodyPr/>
          <a:lstStyle/>
          <a:p>
            <a:r>
              <a:rPr lang="en-US"/>
              <a:t>26th Annual GPRSA Course</a:t>
            </a:r>
          </a:p>
        </p:txBody>
      </p:sp>
    </p:spTree>
    <p:extLst>
      <p:ext uri="{BB962C8B-B14F-4D97-AF65-F5344CB8AC3E}">
        <p14:creationId xmlns:p14="http://schemas.microsoft.com/office/powerpoint/2010/main" val="138857590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1DC8FF-386D-4D40-A80A-C077425E41D3}" type="slidenum">
              <a:rPr lang="en-US" smtClean="0"/>
              <a:pPr/>
              <a:t>62</a:t>
            </a:fld>
            <a:endParaRPr lang="en-US"/>
          </a:p>
        </p:txBody>
      </p:sp>
      <p:sp>
        <p:nvSpPr>
          <p:cNvPr id="5" name="Footer Placeholder 4">
            <a:extLst>
              <a:ext uri="{FF2B5EF4-FFF2-40B4-BE49-F238E27FC236}">
                <a16:creationId xmlns:a16="http://schemas.microsoft.com/office/drawing/2014/main" id="{7C105FDE-12C8-F658-562A-7D8E06A5576A}"/>
              </a:ext>
            </a:extLst>
          </p:cNvPr>
          <p:cNvSpPr>
            <a:spLocks noGrp="1"/>
          </p:cNvSpPr>
          <p:nvPr>
            <p:ph type="ftr" sz="quarter" idx="4"/>
          </p:nvPr>
        </p:nvSpPr>
        <p:spPr/>
        <p:txBody>
          <a:bodyPr/>
          <a:lstStyle/>
          <a:p>
            <a:r>
              <a:rPr lang="en-US"/>
              <a:t>S106 - Dr. Diaz-Barbosa</a:t>
            </a:r>
          </a:p>
        </p:txBody>
      </p:sp>
      <p:sp>
        <p:nvSpPr>
          <p:cNvPr id="6" name="Header Placeholder 5">
            <a:extLst>
              <a:ext uri="{FF2B5EF4-FFF2-40B4-BE49-F238E27FC236}">
                <a16:creationId xmlns:a16="http://schemas.microsoft.com/office/drawing/2014/main" id="{FBBE991F-404E-5D3F-9B5D-BB5E4CC5B271}"/>
              </a:ext>
            </a:extLst>
          </p:cNvPr>
          <p:cNvSpPr>
            <a:spLocks noGrp="1"/>
          </p:cNvSpPr>
          <p:nvPr>
            <p:ph type="hdr" sz="quarter"/>
          </p:nvPr>
        </p:nvSpPr>
        <p:spPr/>
        <p:txBody>
          <a:bodyPr/>
          <a:lstStyle/>
          <a:p>
            <a:r>
              <a:rPr lang="en-US"/>
              <a:t>26th Annual GPRSA Course</a:t>
            </a:r>
          </a:p>
        </p:txBody>
      </p:sp>
    </p:spTree>
    <p:extLst>
      <p:ext uri="{BB962C8B-B14F-4D97-AF65-F5344CB8AC3E}">
        <p14:creationId xmlns:p14="http://schemas.microsoft.com/office/powerpoint/2010/main" val="94856998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61DBF59-FD9E-8949-8B20-1F80047972BB}" type="slidenum">
              <a:rPr lang="en-US" smtClean="0">
                <a:solidFill>
                  <a:prstClr val="black"/>
                </a:solidFill>
              </a:rPr>
              <a:pPr/>
              <a:t>63</a:t>
            </a:fld>
            <a:endParaRPr lang="en-US" dirty="0">
              <a:solidFill>
                <a:prstClr val="black"/>
              </a:solidFill>
            </a:endParaRPr>
          </a:p>
        </p:txBody>
      </p:sp>
      <p:sp>
        <p:nvSpPr>
          <p:cNvPr id="5" name="Footer Placeholder 4">
            <a:extLst>
              <a:ext uri="{FF2B5EF4-FFF2-40B4-BE49-F238E27FC236}">
                <a16:creationId xmlns:a16="http://schemas.microsoft.com/office/drawing/2014/main" id="{0469760F-DF9B-E2F9-69A7-F93C4ECFD6EB}"/>
              </a:ext>
            </a:extLst>
          </p:cNvPr>
          <p:cNvSpPr>
            <a:spLocks noGrp="1"/>
          </p:cNvSpPr>
          <p:nvPr>
            <p:ph type="ftr" sz="quarter" idx="4"/>
          </p:nvPr>
        </p:nvSpPr>
        <p:spPr/>
        <p:txBody>
          <a:bodyPr/>
          <a:lstStyle/>
          <a:p>
            <a:r>
              <a:rPr lang="en-US"/>
              <a:t>S106 - Dr. Diaz-Barbosa</a:t>
            </a:r>
          </a:p>
        </p:txBody>
      </p:sp>
      <p:sp>
        <p:nvSpPr>
          <p:cNvPr id="6" name="Header Placeholder 5">
            <a:extLst>
              <a:ext uri="{FF2B5EF4-FFF2-40B4-BE49-F238E27FC236}">
                <a16:creationId xmlns:a16="http://schemas.microsoft.com/office/drawing/2014/main" id="{7D860AD3-B2BF-80C7-7C7B-30FB84A28A59}"/>
              </a:ext>
            </a:extLst>
          </p:cNvPr>
          <p:cNvSpPr>
            <a:spLocks noGrp="1"/>
          </p:cNvSpPr>
          <p:nvPr>
            <p:ph type="hdr" sz="quarter"/>
          </p:nvPr>
        </p:nvSpPr>
        <p:spPr/>
        <p:txBody>
          <a:bodyPr/>
          <a:lstStyle/>
          <a:p>
            <a:r>
              <a:rPr lang="en-US"/>
              <a:t>26th Annual GPRSA Course</a:t>
            </a:r>
          </a:p>
        </p:txBody>
      </p:sp>
    </p:spTree>
    <p:extLst>
      <p:ext uri="{BB962C8B-B14F-4D97-AF65-F5344CB8AC3E}">
        <p14:creationId xmlns:p14="http://schemas.microsoft.com/office/powerpoint/2010/main" val="77295594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1DC8FF-386D-4D40-A80A-C077425E41D3}" type="slidenum">
              <a:rPr lang="en-US" smtClean="0"/>
              <a:pPr/>
              <a:t>64</a:t>
            </a:fld>
            <a:endParaRPr lang="en-US"/>
          </a:p>
        </p:txBody>
      </p:sp>
      <p:sp>
        <p:nvSpPr>
          <p:cNvPr id="5" name="Footer Placeholder 4">
            <a:extLst>
              <a:ext uri="{FF2B5EF4-FFF2-40B4-BE49-F238E27FC236}">
                <a16:creationId xmlns:a16="http://schemas.microsoft.com/office/drawing/2014/main" id="{45D94217-B0A2-7391-AB1A-1032192C40AE}"/>
              </a:ext>
            </a:extLst>
          </p:cNvPr>
          <p:cNvSpPr>
            <a:spLocks noGrp="1"/>
          </p:cNvSpPr>
          <p:nvPr>
            <p:ph type="ftr" sz="quarter" idx="4"/>
          </p:nvPr>
        </p:nvSpPr>
        <p:spPr/>
        <p:txBody>
          <a:bodyPr/>
          <a:lstStyle/>
          <a:p>
            <a:r>
              <a:rPr lang="en-US"/>
              <a:t>S106 - Dr. Diaz-Barbosa</a:t>
            </a:r>
          </a:p>
        </p:txBody>
      </p:sp>
      <p:sp>
        <p:nvSpPr>
          <p:cNvPr id="6" name="Header Placeholder 5">
            <a:extLst>
              <a:ext uri="{FF2B5EF4-FFF2-40B4-BE49-F238E27FC236}">
                <a16:creationId xmlns:a16="http://schemas.microsoft.com/office/drawing/2014/main" id="{AED2EF93-B7E5-9EE5-9814-42E1BFD1B8E2}"/>
              </a:ext>
            </a:extLst>
          </p:cNvPr>
          <p:cNvSpPr>
            <a:spLocks noGrp="1"/>
          </p:cNvSpPr>
          <p:nvPr>
            <p:ph type="hdr" sz="quarter"/>
          </p:nvPr>
        </p:nvSpPr>
        <p:spPr/>
        <p:txBody>
          <a:bodyPr/>
          <a:lstStyle/>
          <a:p>
            <a:r>
              <a:rPr lang="en-US"/>
              <a:t>26th Annual GPRSA Course</a:t>
            </a:r>
          </a:p>
        </p:txBody>
      </p:sp>
    </p:spTree>
    <p:extLst>
      <p:ext uri="{BB962C8B-B14F-4D97-AF65-F5344CB8AC3E}">
        <p14:creationId xmlns:p14="http://schemas.microsoft.com/office/powerpoint/2010/main" val="422753045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Rot="1" noChangeAspect="1" noChangeArrowheads="1" noTextEdit="1"/>
          </p:cNvSpPr>
          <p:nvPr>
            <p:ph type="sldImg"/>
          </p:nvPr>
        </p:nvSpPr>
        <p:spPr>
          <a:xfrm>
            <a:off x="1439863" y="550863"/>
            <a:ext cx="4130675" cy="2324100"/>
          </a:xfrm>
          <a:ln/>
        </p:spPr>
      </p:sp>
      <p:sp>
        <p:nvSpPr>
          <p:cNvPr id="129027" name="Rectangle 3"/>
          <p:cNvSpPr>
            <a:spLocks noGrp="1" noChangeArrowheads="1"/>
          </p:cNvSpPr>
          <p:nvPr>
            <p:ph type="body" idx="1"/>
          </p:nvPr>
        </p:nvSpPr>
        <p:spPr>
          <a:xfrm>
            <a:off x="623147" y="2874460"/>
            <a:ext cx="5919893" cy="635254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
        <p:nvSpPr>
          <p:cNvPr id="2" name="Footer Placeholder 1">
            <a:extLst>
              <a:ext uri="{FF2B5EF4-FFF2-40B4-BE49-F238E27FC236}">
                <a16:creationId xmlns:a16="http://schemas.microsoft.com/office/drawing/2014/main" id="{B5001688-969C-9358-17D5-567C985542A2}"/>
              </a:ext>
            </a:extLst>
          </p:cNvPr>
          <p:cNvSpPr>
            <a:spLocks noGrp="1"/>
          </p:cNvSpPr>
          <p:nvPr>
            <p:ph type="ftr" sz="quarter" idx="4"/>
          </p:nvPr>
        </p:nvSpPr>
        <p:spPr/>
        <p:txBody>
          <a:bodyPr/>
          <a:lstStyle/>
          <a:p>
            <a:r>
              <a:rPr lang="en-US"/>
              <a:t>S106 - Dr. Diaz-Barbosa</a:t>
            </a:r>
          </a:p>
        </p:txBody>
      </p:sp>
      <p:sp>
        <p:nvSpPr>
          <p:cNvPr id="3" name="Header Placeholder 2">
            <a:extLst>
              <a:ext uri="{FF2B5EF4-FFF2-40B4-BE49-F238E27FC236}">
                <a16:creationId xmlns:a16="http://schemas.microsoft.com/office/drawing/2014/main" id="{130EB979-83E2-82AA-09EA-475F1E0E482E}"/>
              </a:ext>
            </a:extLst>
          </p:cNvPr>
          <p:cNvSpPr>
            <a:spLocks noGrp="1"/>
          </p:cNvSpPr>
          <p:nvPr>
            <p:ph type="hdr" sz="quarter"/>
          </p:nvPr>
        </p:nvSpPr>
        <p:spPr/>
        <p:txBody>
          <a:bodyPr/>
          <a:lstStyle/>
          <a:p>
            <a:r>
              <a:rPr lang="en-US"/>
              <a:t>26th Annual GPRSA Course</a:t>
            </a:r>
          </a:p>
        </p:txBody>
      </p:sp>
    </p:spTree>
    <p:extLst>
      <p:ext uri="{BB962C8B-B14F-4D97-AF65-F5344CB8AC3E}">
        <p14:creationId xmlns:p14="http://schemas.microsoft.com/office/powerpoint/2010/main" val="372439446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1DC8FF-386D-4D40-A80A-C077425E41D3}" type="slidenum">
              <a:rPr lang="en-US" smtClean="0"/>
              <a:pPr/>
              <a:t>66</a:t>
            </a:fld>
            <a:endParaRPr lang="en-US"/>
          </a:p>
        </p:txBody>
      </p:sp>
      <p:sp>
        <p:nvSpPr>
          <p:cNvPr id="5" name="Footer Placeholder 4">
            <a:extLst>
              <a:ext uri="{FF2B5EF4-FFF2-40B4-BE49-F238E27FC236}">
                <a16:creationId xmlns:a16="http://schemas.microsoft.com/office/drawing/2014/main" id="{D68DE027-9556-4758-D6ED-533E1E531D28}"/>
              </a:ext>
            </a:extLst>
          </p:cNvPr>
          <p:cNvSpPr>
            <a:spLocks noGrp="1"/>
          </p:cNvSpPr>
          <p:nvPr>
            <p:ph type="ftr" sz="quarter" idx="4"/>
          </p:nvPr>
        </p:nvSpPr>
        <p:spPr/>
        <p:txBody>
          <a:bodyPr/>
          <a:lstStyle/>
          <a:p>
            <a:r>
              <a:rPr lang="en-US"/>
              <a:t>S106 - Dr. Diaz-Barbosa</a:t>
            </a:r>
          </a:p>
        </p:txBody>
      </p:sp>
      <p:sp>
        <p:nvSpPr>
          <p:cNvPr id="6" name="Header Placeholder 5">
            <a:extLst>
              <a:ext uri="{FF2B5EF4-FFF2-40B4-BE49-F238E27FC236}">
                <a16:creationId xmlns:a16="http://schemas.microsoft.com/office/drawing/2014/main" id="{37D007ED-F2D9-95E7-6E85-86E98F7E8692}"/>
              </a:ext>
            </a:extLst>
          </p:cNvPr>
          <p:cNvSpPr>
            <a:spLocks noGrp="1"/>
          </p:cNvSpPr>
          <p:nvPr>
            <p:ph type="hdr" sz="quarter"/>
          </p:nvPr>
        </p:nvSpPr>
        <p:spPr/>
        <p:txBody>
          <a:bodyPr/>
          <a:lstStyle/>
          <a:p>
            <a:r>
              <a:rPr lang="en-US"/>
              <a:t>26th Annual GPRSA Course</a:t>
            </a:r>
          </a:p>
        </p:txBody>
      </p:sp>
    </p:spTree>
    <p:extLst>
      <p:ext uri="{BB962C8B-B14F-4D97-AF65-F5344CB8AC3E}">
        <p14:creationId xmlns:p14="http://schemas.microsoft.com/office/powerpoint/2010/main" val="413097631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1A3DA5-D0A1-0B45-AB23-78FAC0A54F1A}" type="slidenum">
              <a:rPr lang="en-US" smtClean="0"/>
              <a:pPr/>
              <a:t>67</a:t>
            </a:fld>
            <a:endParaRPr lang="en-US"/>
          </a:p>
        </p:txBody>
      </p:sp>
      <p:sp>
        <p:nvSpPr>
          <p:cNvPr id="5" name="Footer Placeholder 4">
            <a:extLst>
              <a:ext uri="{FF2B5EF4-FFF2-40B4-BE49-F238E27FC236}">
                <a16:creationId xmlns:a16="http://schemas.microsoft.com/office/drawing/2014/main" id="{732A9E19-2159-E9B3-4CFA-3C38AC3E1BFF}"/>
              </a:ext>
            </a:extLst>
          </p:cNvPr>
          <p:cNvSpPr>
            <a:spLocks noGrp="1"/>
          </p:cNvSpPr>
          <p:nvPr>
            <p:ph type="ftr" sz="quarter" idx="4"/>
          </p:nvPr>
        </p:nvSpPr>
        <p:spPr/>
        <p:txBody>
          <a:bodyPr/>
          <a:lstStyle/>
          <a:p>
            <a:r>
              <a:rPr lang="en-US"/>
              <a:t>S106 - Dr. Diaz-Barbosa</a:t>
            </a:r>
          </a:p>
        </p:txBody>
      </p:sp>
      <p:sp>
        <p:nvSpPr>
          <p:cNvPr id="6" name="Header Placeholder 5">
            <a:extLst>
              <a:ext uri="{FF2B5EF4-FFF2-40B4-BE49-F238E27FC236}">
                <a16:creationId xmlns:a16="http://schemas.microsoft.com/office/drawing/2014/main" id="{F3EABAD2-7F68-2013-DA66-79B2F81194EB}"/>
              </a:ext>
            </a:extLst>
          </p:cNvPr>
          <p:cNvSpPr>
            <a:spLocks noGrp="1"/>
          </p:cNvSpPr>
          <p:nvPr>
            <p:ph type="hdr" sz="quarter"/>
          </p:nvPr>
        </p:nvSpPr>
        <p:spPr/>
        <p:txBody>
          <a:bodyPr/>
          <a:lstStyle/>
          <a:p>
            <a:r>
              <a:rPr lang="en-US"/>
              <a:t>26th Annual GPRSA Course</a:t>
            </a:r>
          </a:p>
        </p:txBody>
      </p:sp>
    </p:spTree>
    <p:extLst>
      <p:ext uri="{BB962C8B-B14F-4D97-AF65-F5344CB8AC3E}">
        <p14:creationId xmlns:p14="http://schemas.microsoft.com/office/powerpoint/2010/main" val="221760039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1DC8FF-386D-4D40-A80A-C077425E41D3}" type="slidenum">
              <a:rPr lang="en-US" smtClean="0"/>
              <a:pPr/>
              <a:t>68</a:t>
            </a:fld>
            <a:endParaRPr lang="en-US"/>
          </a:p>
        </p:txBody>
      </p:sp>
      <p:sp>
        <p:nvSpPr>
          <p:cNvPr id="5" name="Footer Placeholder 4">
            <a:extLst>
              <a:ext uri="{FF2B5EF4-FFF2-40B4-BE49-F238E27FC236}">
                <a16:creationId xmlns:a16="http://schemas.microsoft.com/office/drawing/2014/main" id="{D1EC4CBB-227D-3CDC-ECBA-CC4AE88D9D64}"/>
              </a:ext>
            </a:extLst>
          </p:cNvPr>
          <p:cNvSpPr>
            <a:spLocks noGrp="1"/>
          </p:cNvSpPr>
          <p:nvPr>
            <p:ph type="ftr" sz="quarter" idx="4"/>
          </p:nvPr>
        </p:nvSpPr>
        <p:spPr/>
        <p:txBody>
          <a:bodyPr/>
          <a:lstStyle/>
          <a:p>
            <a:r>
              <a:rPr lang="en-US"/>
              <a:t>S106 - Dr. Diaz-Barbosa</a:t>
            </a:r>
          </a:p>
        </p:txBody>
      </p:sp>
      <p:sp>
        <p:nvSpPr>
          <p:cNvPr id="6" name="Header Placeholder 5">
            <a:extLst>
              <a:ext uri="{FF2B5EF4-FFF2-40B4-BE49-F238E27FC236}">
                <a16:creationId xmlns:a16="http://schemas.microsoft.com/office/drawing/2014/main" id="{5C0AC2A2-8B57-6249-2EEA-DF98B212E126}"/>
              </a:ext>
            </a:extLst>
          </p:cNvPr>
          <p:cNvSpPr>
            <a:spLocks noGrp="1"/>
          </p:cNvSpPr>
          <p:nvPr>
            <p:ph type="hdr" sz="quarter"/>
          </p:nvPr>
        </p:nvSpPr>
        <p:spPr/>
        <p:txBody>
          <a:bodyPr/>
          <a:lstStyle/>
          <a:p>
            <a:r>
              <a:rPr lang="en-US"/>
              <a:t>26th Annual GPRSA Course</a:t>
            </a:r>
          </a:p>
        </p:txBody>
      </p:sp>
    </p:spTree>
    <p:extLst>
      <p:ext uri="{BB962C8B-B14F-4D97-AF65-F5344CB8AC3E}">
        <p14:creationId xmlns:p14="http://schemas.microsoft.com/office/powerpoint/2010/main" val="426246210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1DC8FF-386D-4D40-A80A-C077425E41D3}" type="slidenum">
              <a:rPr lang="en-US" smtClean="0"/>
              <a:pPr/>
              <a:t>69</a:t>
            </a:fld>
            <a:endParaRPr lang="en-US"/>
          </a:p>
        </p:txBody>
      </p:sp>
      <p:sp>
        <p:nvSpPr>
          <p:cNvPr id="5" name="Footer Placeholder 4">
            <a:extLst>
              <a:ext uri="{FF2B5EF4-FFF2-40B4-BE49-F238E27FC236}">
                <a16:creationId xmlns:a16="http://schemas.microsoft.com/office/drawing/2014/main" id="{0C8C19A6-D57B-F295-A5DE-05D10F53D02C}"/>
              </a:ext>
            </a:extLst>
          </p:cNvPr>
          <p:cNvSpPr>
            <a:spLocks noGrp="1"/>
          </p:cNvSpPr>
          <p:nvPr>
            <p:ph type="ftr" sz="quarter" idx="4"/>
          </p:nvPr>
        </p:nvSpPr>
        <p:spPr/>
        <p:txBody>
          <a:bodyPr/>
          <a:lstStyle/>
          <a:p>
            <a:r>
              <a:rPr lang="en-US"/>
              <a:t>S106 - Dr. Diaz-Barbosa</a:t>
            </a:r>
          </a:p>
        </p:txBody>
      </p:sp>
      <p:sp>
        <p:nvSpPr>
          <p:cNvPr id="6" name="Header Placeholder 5">
            <a:extLst>
              <a:ext uri="{FF2B5EF4-FFF2-40B4-BE49-F238E27FC236}">
                <a16:creationId xmlns:a16="http://schemas.microsoft.com/office/drawing/2014/main" id="{BC3BC4A8-7432-76AF-DEB7-7919BDF0D631}"/>
              </a:ext>
            </a:extLst>
          </p:cNvPr>
          <p:cNvSpPr>
            <a:spLocks noGrp="1"/>
          </p:cNvSpPr>
          <p:nvPr>
            <p:ph type="hdr" sz="quarter"/>
          </p:nvPr>
        </p:nvSpPr>
        <p:spPr/>
        <p:txBody>
          <a:bodyPr/>
          <a:lstStyle/>
          <a:p>
            <a:r>
              <a:rPr lang="en-US"/>
              <a:t>26th Annual GPRSA Course</a:t>
            </a:r>
          </a:p>
        </p:txBody>
      </p:sp>
    </p:spTree>
    <p:extLst>
      <p:ext uri="{BB962C8B-B14F-4D97-AF65-F5344CB8AC3E}">
        <p14:creationId xmlns:p14="http://schemas.microsoft.com/office/powerpoint/2010/main" val="25005794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08C2CB-E9E8-45E3-AE1F-9662995D8FFD}" type="slidenum">
              <a:rPr lang="en-US" smtClean="0">
                <a:solidFill>
                  <a:prstClr val="black"/>
                </a:solidFill>
              </a:rPr>
              <a:pPr/>
              <a:t>7</a:t>
            </a:fld>
            <a:endParaRPr lang="en-US">
              <a:solidFill>
                <a:prstClr val="black"/>
              </a:solidFill>
            </a:endParaRPr>
          </a:p>
        </p:txBody>
      </p:sp>
      <p:sp>
        <p:nvSpPr>
          <p:cNvPr id="5" name="Footer Placeholder 4">
            <a:extLst>
              <a:ext uri="{FF2B5EF4-FFF2-40B4-BE49-F238E27FC236}">
                <a16:creationId xmlns:a16="http://schemas.microsoft.com/office/drawing/2014/main" id="{32B445D5-47E1-2DDE-C645-C717580DB4D6}"/>
              </a:ext>
            </a:extLst>
          </p:cNvPr>
          <p:cNvSpPr>
            <a:spLocks noGrp="1"/>
          </p:cNvSpPr>
          <p:nvPr>
            <p:ph type="ftr" sz="quarter" idx="4"/>
          </p:nvPr>
        </p:nvSpPr>
        <p:spPr/>
        <p:txBody>
          <a:bodyPr/>
          <a:lstStyle/>
          <a:p>
            <a:r>
              <a:rPr lang="en-US"/>
              <a:t>S106 - Dr. Diaz-Barbosa</a:t>
            </a:r>
          </a:p>
        </p:txBody>
      </p:sp>
      <p:sp>
        <p:nvSpPr>
          <p:cNvPr id="6" name="Header Placeholder 5">
            <a:extLst>
              <a:ext uri="{FF2B5EF4-FFF2-40B4-BE49-F238E27FC236}">
                <a16:creationId xmlns:a16="http://schemas.microsoft.com/office/drawing/2014/main" id="{5607E4ED-4CE8-8FFE-FD63-D6AF78F56E03}"/>
              </a:ext>
            </a:extLst>
          </p:cNvPr>
          <p:cNvSpPr>
            <a:spLocks noGrp="1"/>
          </p:cNvSpPr>
          <p:nvPr>
            <p:ph type="hdr" sz="quarter"/>
          </p:nvPr>
        </p:nvSpPr>
        <p:spPr/>
        <p:txBody>
          <a:bodyPr/>
          <a:lstStyle/>
          <a:p>
            <a:r>
              <a:rPr lang="en-US"/>
              <a:t>26th Annual GPRSA Course</a:t>
            </a:r>
          </a:p>
        </p:txBody>
      </p:sp>
    </p:spTree>
    <p:extLst>
      <p:ext uri="{BB962C8B-B14F-4D97-AF65-F5344CB8AC3E}">
        <p14:creationId xmlns:p14="http://schemas.microsoft.com/office/powerpoint/2010/main" val="189567248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1DC8FF-386D-4D40-A80A-C077425E41D3}" type="slidenum">
              <a:rPr lang="en-US" smtClean="0"/>
              <a:pPr/>
              <a:t>70</a:t>
            </a:fld>
            <a:endParaRPr lang="en-US"/>
          </a:p>
        </p:txBody>
      </p:sp>
      <p:sp>
        <p:nvSpPr>
          <p:cNvPr id="5" name="Footer Placeholder 4">
            <a:extLst>
              <a:ext uri="{FF2B5EF4-FFF2-40B4-BE49-F238E27FC236}">
                <a16:creationId xmlns:a16="http://schemas.microsoft.com/office/drawing/2014/main" id="{A87FEEF2-C8DD-0373-DA9A-901F8FF51E27}"/>
              </a:ext>
            </a:extLst>
          </p:cNvPr>
          <p:cNvSpPr>
            <a:spLocks noGrp="1"/>
          </p:cNvSpPr>
          <p:nvPr>
            <p:ph type="ftr" sz="quarter" idx="4"/>
          </p:nvPr>
        </p:nvSpPr>
        <p:spPr/>
        <p:txBody>
          <a:bodyPr/>
          <a:lstStyle/>
          <a:p>
            <a:r>
              <a:rPr lang="en-US"/>
              <a:t>S106 - Dr. Diaz-Barbosa</a:t>
            </a:r>
          </a:p>
        </p:txBody>
      </p:sp>
      <p:sp>
        <p:nvSpPr>
          <p:cNvPr id="6" name="Header Placeholder 5">
            <a:extLst>
              <a:ext uri="{FF2B5EF4-FFF2-40B4-BE49-F238E27FC236}">
                <a16:creationId xmlns:a16="http://schemas.microsoft.com/office/drawing/2014/main" id="{F3FFAB06-C60C-36E8-32E2-8DDBD918B20D}"/>
              </a:ext>
            </a:extLst>
          </p:cNvPr>
          <p:cNvSpPr>
            <a:spLocks noGrp="1"/>
          </p:cNvSpPr>
          <p:nvPr>
            <p:ph type="hdr" sz="quarter"/>
          </p:nvPr>
        </p:nvSpPr>
        <p:spPr/>
        <p:txBody>
          <a:bodyPr/>
          <a:lstStyle/>
          <a:p>
            <a:r>
              <a:rPr lang="en-US"/>
              <a:t>26th Annual GPRSA Course</a:t>
            </a:r>
          </a:p>
        </p:txBody>
      </p:sp>
    </p:spTree>
    <p:extLst>
      <p:ext uri="{BB962C8B-B14F-4D97-AF65-F5344CB8AC3E}">
        <p14:creationId xmlns:p14="http://schemas.microsoft.com/office/powerpoint/2010/main" val="16729675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1DC8FF-386D-4D40-A80A-C077425E41D3}" type="slidenum">
              <a:rPr lang="en-US" smtClean="0"/>
              <a:pPr/>
              <a:t>8</a:t>
            </a:fld>
            <a:endParaRPr lang="en-US"/>
          </a:p>
        </p:txBody>
      </p:sp>
      <p:sp>
        <p:nvSpPr>
          <p:cNvPr id="5" name="Footer Placeholder 4">
            <a:extLst>
              <a:ext uri="{FF2B5EF4-FFF2-40B4-BE49-F238E27FC236}">
                <a16:creationId xmlns:a16="http://schemas.microsoft.com/office/drawing/2014/main" id="{4F8F64D4-B8A8-6DEF-0BCF-0790F8477FE5}"/>
              </a:ext>
            </a:extLst>
          </p:cNvPr>
          <p:cNvSpPr>
            <a:spLocks noGrp="1"/>
          </p:cNvSpPr>
          <p:nvPr>
            <p:ph type="ftr" sz="quarter" idx="4"/>
          </p:nvPr>
        </p:nvSpPr>
        <p:spPr/>
        <p:txBody>
          <a:bodyPr/>
          <a:lstStyle/>
          <a:p>
            <a:r>
              <a:rPr lang="en-US"/>
              <a:t>S106 - Dr. Diaz-Barbosa</a:t>
            </a:r>
          </a:p>
        </p:txBody>
      </p:sp>
      <p:sp>
        <p:nvSpPr>
          <p:cNvPr id="6" name="Header Placeholder 5">
            <a:extLst>
              <a:ext uri="{FF2B5EF4-FFF2-40B4-BE49-F238E27FC236}">
                <a16:creationId xmlns:a16="http://schemas.microsoft.com/office/drawing/2014/main" id="{010FDC52-47C4-4B88-6282-AFEFD7B334BE}"/>
              </a:ext>
            </a:extLst>
          </p:cNvPr>
          <p:cNvSpPr>
            <a:spLocks noGrp="1"/>
          </p:cNvSpPr>
          <p:nvPr>
            <p:ph type="hdr" sz="quarter"/>
          </p:nvPr>
        </p:nvSpPr>
        <p:spPr/>
        <p:txBody>
          <a:bodyPr/>
          <a:lstStyle/>
          <a:p>
            <a:r>
              <a:rPr lang="en-US"/>
              <a:t>26th Annual GPRSA Course</a:t>
            </a:r>
          </a:p>
        </p:txBody>
      </p:sp>
    </p:spTree>
    <p:extLst>
      <p:ext uri="{BB962C8B-B14F-4D97-AF65-F5344CB8AC3E}">
        <p14:creationId xmlns:p14="http://schemas.microsoft.com/office/powerpoint/2010/main" val="42293248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1DC8FF-386D-4D40-A80A-C077425E41D3}" type="slidenum">
              <a:rPr lang="en-US" smtClean="0"/>
              <a:pPr/>
              <a:t>9</a:t>
            </a:fld>
            <a:endParaRPr lang="en-US"/>
          </a:p>
        </p:txBody>
      </p:sp>
      <p:sp>
        <p:nvSpPr>
          <p:cNvPr id="5" name="Footer Placeholder 4">
            <a:extLst>
              <a:ext uri="{FF2B5EF4-FFF2-40B4-BE49-F238E27FC236}">
                <a16:creationId xmlns:a16="http://schemas.microsoft.com/office/drawing/2014/main" id="{6124AE89-FA13-02A6-0891-05B40ECDE348}"/>
              </a:ext>
            </a:extLst>
          </p:cNvPr>
          <p:cNvSpPr>
            <a:spLocks noGrp="1"/>
          </p:cNvSpPr>
          <p:nvPr>
            <p:ph type="ftr" sz="quarter" idx="4"/>
          </p:nvPr>
        </p:nvSpPr>
        <p:spPr/>
        <p:txBody>
          <a:bodyPr/>
          <a:lstStyle/>
          <a:p>
            <a:r>
              <a:rPr lang="en-US"/>
              <a:t>S106 - Dr. Diaz-Barbosa</a:t>
            </a:r>
          </a:p>
        </p:txBody>
      </p:sp>
      <p:sp>
        <p:nvSpPr>
          <p:cNvPr id="6" name="Header Placeholder 5">
            <a:extLst>
              <a:ext uri="{FF2B5EF4-FFF2-40B4-BE49-F238E27FC236}">
                <a16:creationId xmlns:a16="http://schemas.microsoft.com/office/drawing/2014/main" id="{B9F686FD-E1E3-8F79-A7E6-74657D8C9F98}"/>
              </a:ext>
            </a:extLst>
          </p:cNvPr>
          <p:cNvSpPr>
            <a:spLocks noGrp="1"/>
          </p:cNvSpPr>
          <p:nvPr>
            <p:ph type="hdr" sz="quarter"/>
          </p:nvPr>
        </p:nvSpPr>
        <p:spPr/>
        <p:txBody>
          <a:bodyPr/>
          <a:lstStyle/>
          <a:p>
            <a:r>
              <a:rPr lang="en-US"/>
              <a:t>26th Annual GPRSA Course</a:t>
            </a:r>
          </a:p>
        </p:txBody>
      </p:sp>
    </p:spTree>
    <p:extLst>
      <p:ext uri="{BB962C8B-B14F-4D97-AF65-F5344CB8AC3E}">
        <p14:creationId xmlns:p14="http://schemas.microsoft.com/office/powerpoint/2010/main" val="7944365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BE8AA9B9-A2DA-4AB1-82F8-880462AAA812}" type="datetimeFigureOut">
              <a:rPr lang="en-US" smtClean="0">
                <a:solidFill>
                  <a:prstClr val="black">
                    <a:tint val="75000"/>
                  </a:prstClr>
                </a:solidFill>
              </a:rPr>
              <a:pPr>
                <a:defRPr/>
              </a:pPr>
              <a:t>5/18/2024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C802E2B-3994-4657-824D-66A1B8172EF7}"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44453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D95D34A5-21C9-4993-9FAD-722589B314B3}" type="datetimeFigureOut">
              <a:rPr lang="en-US" smtClean="0">
                <a:solidFill>
                  <a:prstClr val="black">
                    <a:tint val="75000"/>
                  </a:prstClr>
                </a:solidFill>
              </a:rPr>
              <a:pPr>
                <a:defRPr/>
              </a:pPr>
              <a:t>5/18/2024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EA65EE28-BB9D-4D7E-8F8D-7FFB9406BB90}"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86745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2B6C331F-3AAD-49AC-96C4-900BCC6252B5}" type="datetimeFigureOut">
              <a:rPr lang="en-US" smtClean="0">
                <a:solidFill>
                  <a:prstClr val="black">
                    <a:tint val="75000"/>
                  </a:prstClr>
                </a:solidFill>
              </a:rPr>
              <a:pPr>
                <a:defRPr/>
              </a:pPr>
              <a:t>5/18/2024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FD403102-5F91-4708-B848-21CFA0D0D82E}"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563206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BB57BCD0-A6D6-450E-BA76-AC69A5EED5D4}" type="datetimeFigureOut">
              <a:rPr lang="en-US" smtClean="0">
                <a:solidFill>
                  <a:prstClr val="black">
                    <a:tint val="75000"/>
                  </a:prstClr>
                </a:solidFill>
              </a:rPr>
              <a:pPr>
                <a:defRPr/>
              </a:pPr>
              <a:t>5/18/2024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C56F8B1C-73EB-474F-9820-EBA1A5194748}"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164007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6010275"/>
            <a:ext cx="12192000" cy="914400"/>
          </a:xfrm>
        </p:spPr>
        <p:txBody>
          <a:bodyPr/>
          <a:lstStyle/>
          <a:p>
            <a:r>
              <a:rPr lang="en-US"/>
              <a:t>Click to edit Master title style</a:t>
            </a:r>
          </a:p>
        </p:txBody>
      </p:sp>
      <p:sp>
        <p:nvSpPr>
          <p:cNvPr id="3" name="Table Placeholder 2"/>
          <p:cNvSpPr>
            <a:spLocks noGrp="1"/>
          </p:cNvSpPr>
          <p:nvPr>
            <p:ph type="tbl" idx="1"/>
          </p:nvPr>
        </p:nvSpPr>
        <p:spPr>
          <a:xfrm>
            <a:off x="169334" y="136525"/>
            <a:ext cx="11853333" cy="5462588"/>
          </a:xfrm>
        </p:spPr>
        <p:txBody>
          <a:bodyPr/>
          <a:lstStyle/>
          <a:p>
            <a:pPr lvl="0"/>
            <a:endParaRPr lang="en-US" noProof="0"/>
          </a:p>
        </p:txBody>
      </p:sp>
    </p:spTree>
    <p:extLst>
      <p:ext uri="{BB962C8B-B14F-4D97-AF65-F5344CB8AC3E}">
        <p14:creationId xmlns:p14="http://schemas.microsoft.com/office/powerpoint/2010/main" val="4241379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9005" y="1122363"/>
            <a:ext cx="11013990" cy="2387600"/>
          </a:xfrm>
        </p:spPr>
        <p:txBody>
          <a:bodyPr anchor="b">
            <a:normAutofit/>
          </a:bodyPr>
          <a:lstStyle>
            <a:lvl1pPr algn="ctr">
              <a:defRPr sz="6600" b="1" i="0">
                <a:solidFill>
                  <a:schemeClr val="accent3"/>
                </a:solidFill>
                <a:latin typeface="Aller" panose="02000503030000020004" pitchFamily="2" charset="77"/>
              </a:defRPr>
            </a:lvl1pPr>
          </a:lstStyle>
          <a:p>
            <a:r>
              <a:rPr lang="en-US" dirty="0"/>
              <a:t>Click to edit Master title style</a:t>
            </a:r>
          </a:p>
        </p:txBody>
      </p:sp>
      <p:sp>
        <p:nvSpPr>
          <p:cNvPr id="3" name="Subtitle 2"/>
          <p:cNvSpPr>
            <a:spLocks noGrp="1"/>
          </p:cNvSpPr>
          <p:nvPr>
            <p:ph type="subTitle" idx="1"/>
          </p:nvPr>
        </p:nvSpPr>
        <p:spPr>
          <a:xfrm>
            <a:off x="589005" y="3602038"/>
            <a:ext cx="11013990" cy="623973"/>
          </a:xfrm>
        </p:spPr>
        <p:txBody>
          <a:bodyPr anchor="ctr" anchorCtr="0">
            <a:noAutofit/>
          </a:bodyPr>
          <a:lstStyle>
            <a:lvl1pPr marL="0" indent="0" algn="ctr">
              <a:buNone/>
              <a:defRPr sz="4400" b="1">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5E83FC-3C43-4B16-8300-810845797286}" type="datetimeFigureOut">
              <a:rPr kumimoji="0" lang="en-US" sz="1200" b="0" i="0" u="none" strike="noStrike" kern="1200" cap="none" spc="0" normalizeH="0" baseline="0" noProof="0" smtClean="0">
                <a:ln>
                  <a:noFill/>
                </a:ln>
                <a:solidFill>
                  <a:srgbClr val="30333D">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5/18/2024</a:t>
            </a:fld>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4BBD7D-2075-444B-849F-E8E1DDE41885}" type="slidenum">
              <a:rPr kumimoji="0" lang="en-US" sz="1200" b="0" i="0" u="none" strike="noStrike" kern="1200" cap="none" spc="0" normalizeH="0" baseline="0" noProof="0" smtClean="0">
                <a:ln>
                  <a:noFill/>
                </a:ln>
                <a:solidFill>
                  <a:srgbClr val="30333D">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10" name="Text Placeholder 9">
            <a:extLst>
              <a:ext uri="{FF2B5EF4-FFF2-40B4-BE49-F238E27FC236}">
                <a16:creationId xmlns:a16="http://schemas.microsoft.com/office/drawing/2014/main" id="{CBD0801E-FBF9-B24B-57F0-2A0422903F46}"/>
              </a:ext>
            </a:extLst>
          </p:cNvPr>
          <p:cNvSpPr>
            <a:spLocks noGrp="1"/>
          </p:cNvSpPr>
          <p:nvPr>
            <p:ph type="body" sz="quarter" idx="13"/>
          </p:nvPr>
        </p:nvSpPr>
        <p:spPr>
          <a:xfrm>
            <a:off x="588964" y="4373563"/>
            <a:ext cx="11013990" cy="619125"/>
          </a:xfrm>
        </p:spPr>
        <p:txBody>
          <a:bodyPr>
            <a:normAutofit/>
          </a:bodyPr>
          <a:lstStyle>
            <a:lvl1pPr marL="0" indent="0" algn="ctr">
              <a:buNone/>
              <a:defRPr sz="28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edit Master text styles</a:t>
            </a:r>
          </a:p>
        </p:txBody>
      </p:sp>
    </p:spTree>
    <p:extLst>
      <p:ext uri="{BB962C8B-B14F-4D97-AF65-F5344CB8AC3E}">
        <p14:creationId xmlns:p14="http://schemas.microsoft.com/office/powerpoint/2010/main" val="4594765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835746"/>
            <a:ext cx="10515600" cy="1325563"/>
          </a:xfrm>
        </p:spPr>
        <p:txBody>
          <a:bodyPr anchor="b" anchorCtr="0">
            <a:normAutofit/>
          </a:bodyPr>
          <a:lstStyle>
            <a:lvl1pPr algn="ctr">
              <a:defRPr lang="en-US" sz="4000" b="1" i="0" kern="1200" dirty="0">
                <a:solidFill>
                  <a:schemeClr val="accent3"/>
                </a:solidFill>
                <a:latin typeface="Aller" panose="02000503030000020004" pitchFamily="2" charset="77"/>
                <a:ea typeface="+mj-ea"/>
                <a:cs typeface="+mj-cs"/>
              </a:defRPr>
            </a:lvl1pPr>
          </a:lstStyle>
          <a:p>
            <a:r>
              <a:rPr lang="en-US" dirty="0"/>
              <a:t>Click to edit Master title style</a:t>
            </a:r>
          </a:p>
        </p:txBody>
      </p:sp>
      <p:sp>
        <p:nvSpPr>
          <p:cNvPr id="3" name="Content Placeholder 2"/>
          <p:cNvSpPr>
            <a:spLocks noGrp="1"/>
          </p:cNvSpPr>
          <p:nvPr>
            <p:ph idx="1"/>
          </p:nvPr>
        </p:nvSpPr>
        <p:spPr>
          <a:xfrm>
            <a:off x="838200" y="2161309"/>
            <a:ext cx="10515600" cy="4015654"/>
          </a:xfrm>
          <a:solidFill>
            <a:schemeClr val="bg1">
              <a:alpha val="50000"/>
            </a:schemeClr>
          </a:solidFill>
        </p:spPr>
        <p:txBody>
          <a:bodyPr lIns="137160" tIns="137160" rIns="137160" bIns="137160">
            <a:normAutofit/>
          </a:bodyPr>
          <a:lstStyle>
            <a:lvl1pPr>
              <a:defRPr sz="2400">
                <a:solidFill>
                  <a:schemeClr val="accent6"/>
                </a:solidFill>
              </a:defRPr>
            </a:lvl1pPr>
            <a:lvl2pPr>
              <a:defRPr sz="2400">
                <a:solidFill>
                  <a:schemeClr val="accent6"/>
                </a:solidFill>
              </a:defRPr>
            </a:lvl2pPr>
            <a:lvl3pPr>
              <a:defRPr sz="2400">
                <a:solidFill>
                  <a:schemeClr val="accent6"/>
                </a:solidFill>
              </a:defRPr>
            </a:lvl3pPr>
            <a:lvl4pPr>
              <a:defRPr sz="2400">
                <a:solidFill>
                  <a:schemeClr val="accent6"/>
                </a:solidFill>
              </a:defRPr>
            </a:lvl4pPr>
            <a:lvl5pPr>
              <a:defRPr sz="2400">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5E83FC-3C43-4B16-8300-810845797286}" type="datetimeFigureOut">
              <a:rPr kumimoji="0" lang="en-US" sz="1200" b="0" i="0" u="none" strike="noStrike" kern="1200" cap="none" spc="0" normalizeH="0" baseline="0" noProof="0" smtClean="0">
                <a:ln>
                  <a:noFill/>
                </a:ln>
                <a:solidFill>
                  <a:srgbClr val="30333D">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5/18/2024</a:t>
            </a:fld>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4BBD7D-2075-444B-849F-E8E1DDE41885}" type="slidenum">
              <a:rPr kumimoji="0" lang="en-US" sz="1200" b="0" i="0" u="none" strike="noStrike" kern="1200" cap="none" spc="0" normalizeH="0" baseline="0" noProof="0" smtClean="0">
                <a:ln>
                  <a:noFill/>
                </a:ln>
                <a:solidFill>
                  <a:srgbClr val="30333D">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38521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5E83FC-3C43-4B16-8300-810845797286}" type="datetimeFigureOut">
              <a:rPr kumimoji="0" lang="en-US" sz="1200" b="0" i="0" u="none" strike="noStrike" kern="1200" cap="none" spc="0" normalizeH="0" baseline="0" noProof="0" smtClean="0">
                <a:ln>
                  <a:noFill/>
                </a:ln>
                <a:solidFill>
                  <a:srgbClr val="30333D">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5/18/2024</a:t>
            </a:fld>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4BBD7D-2075-444B-849F-E8E1DDE41885}" type="slidenum">
              <a:rPr kumimoji="0" lang="en-US" sz="1200" b="0" i="0" u="none" strike="noStrike" kern="1200" cap="none" spc="0" normalizeH="0" baseline="0" noProof="0" smtClean="0">
                <a:ln>
                  <a:noFill/>
                </a:ln>
                <a:solidFill>
                  <a:srgbClr val="30333D">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7577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5E83FC-3C43-4B16-8300-810845797286}" type="datetimeFigureOut">
              <a:rPr kumimoji="0" lang="en-US" sz="1200" b="0" i="0" u="none" strike="noStrike" kern="1200" cap="none" spc="0" normalizeH="0" baseline="0" noProof="0" smtClean="0">
                <a:ln>
                  <a:noFill/>
                </a:ln>
                <a:solidFill>
                  <a:srgbClr val="30333D">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5/18/2024</a:t>
            </a:fld>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4BBD7D-2075-444B-849F-E8E1DDE41885}" type="slidenum">
              <a:rPr kumimoji="0" lang="en-US" sz="1200" b="0" i="0" u="none" strike="noStrike" kern="1200" cap="none" spc="0" normalizeH="0" baseline="0" noProof="0" smtClean="0">
                <a:ln>
                  <a:noFill/>
                </a:ln>
                <a:solidFill>
                  <a:srgbClr val="30333D">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11503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5E83FC-3C43-4B16-8300-810845797286}" type="datetimeFigureOut">
              <a:rPr kumimoji="0" lang="en-US" sz="1200" b="0" i="0" u="none" strike="noStrike" kern="1200" cap="none" spc="0" normalizeH="0" baseline="0" noProof="0" smtClean="0">
                <a:ln>
                  <a:noFill/>
                </a:ln>
                <a:solidFill>
                  <a:srgbClr val="30333D">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5/18/2024</a:t>
            </a:fld>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4BBD7D-2075-444B-849F-E8E1DDE41885}" type="slidenum">
              <a:rPr kumimoji="0" lang="en-US" sz="1200" b="0" i="0" u="none" strike="noStrike" kern="1200" cap="none" spc="0" normalizeH="0" baseline="0" noProof="0" smtClean="0">
                <a:ln>
                  <a:noFill/>
                </a:ln>
                <a:solidFill>
                  <a:srgbClr val="30333D">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66228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5E83FC-3C43-4B16-8300-810845797286}" type="datetimeFigureOut">
              <a:rPr kumimoji="0" lang="en-US" sz="1200" b="0" i="0" u="none" strike="noStrike" kern="1200" cap="none" spc="0" normalizeH="0" baseline="0" noProof="0" smtClean="0">
                <a:ln>
                  <a:noFill/>
                </a:ln>
                <a:solidFill>
                  <a:srgbClr val="30333D">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5/18/2024</a:t>
            </a:fld>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4BBD7D-2075-444B-849F-E8E1DDE41885}" type="slidenum">
              <a:rPr kumimoji="0" lang="en-US" sz="1200" b="0" i="0" u="none" strike="noStrike" kern="1200" cap="none" spc="0" normalizeH="0" baseline="0" noProof="0" smtClean="0">
                <a:ln>
                  <a:noFill/>
                </a:ln>
                <a:solidFill>
                  <a:srgbClr val="30333D">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17417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F7C34BA2-2562-48E3-B819-3D4236A35018}" type="datetimeFigureOut">
              <a:rPr lang="en-US" smtClean="0">
                <a:solidFill>
                  <a:prstClr val="black">
                    <a:tint val="75000"/>
                  </a:prstClr>
                </a:solidFill>
              </a:rPr>
              <a:pPr>
                <a:defRPr/>
              </a:pPr>
              <a:t>5/18/2024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4F49A018-6314-4DA7-8515-F5905A7833C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424604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5E83FC-3C43-4B16-8300-810845797286}" type="datetimeFigureOut">
              <a:rPr kumimoji="0" lang="en-US" sz="1200" b="0" i="0" u="none" strike="noStrike" kern="1200" cap="none" spc="0" normalizeH="0" baseline="0" noProof="0" smtClean="0">
                <a:ln>
                  <a:noFill/>
                </a:ln>
                <a:solidFill>
                  <a:srgbClr val="30333D">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5/18/2024</a:t>
            </a:fld>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4BBD7D-2075-444B-849F-E8E1DDE41885}" type="slidenum">
              <a:rPr kumimoji="0" lang="en-US" sz="1200" b="0" i="0" u="none" strike="noStrike" kern="1200" cap="none" spc="0" normalizeH="0" baseline="0" noProof="0" smtClean="0">
                <a:ln>
                  <a:noFill/>
                </a:ln>
                <a:solidFill>
                  <a:srgbClr val="30333D">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86445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5E83FC-3C43-4B16-8300-810845797286}" type="datetimeFigureOut">
              <a:rPr kumimoji="0" lang="en-US" sz="1200" b="0" i="0" u="none" strike="noStrike" kern="1200" cap="none" spc="0" normalizeH="0" baseline="0" noProof="0" smtClean="0">
                <a:ln>
                  <a:noFill/>
                </a:ln>
                <a:solidFill>
                  <a:srgbClr val="30333D">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5/18/2024</a:t>
            </a:fld>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4BBD7D-2075-444B-849F-E8E1DDE41885}" type="slidenum">
              <a:rPr kumimoji="0" lang="en-US" sz="1200" b="0" i="0" u="none" strike="noStrike" kern="1200" cap="none" spc="0" normalizeH="0" baseline="0" noProof="0" smtClean="0">
                <a:ln>
                  <a:noFill/>
                </a:ln>
                <a:solidFill>
                  <a:srgbClr val="30333D">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58260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5E83FC-3C43-4B16-8300-810845797286}" type="datetimeFigureOut">
              <a:rPr kumimoji="0" lang="en-US" sz="1200" b="0" i="0" u="none" strike="noStrike" kern="1200" cap="none" spc="0" normalizeH="0" baseline="0" noProof="0" smtClean="0">
                <a:ln>
                  <a:noFill/>
                </a:ln>
                <a:solidFill>
                  <a:srgbClr val="30333D">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5/18/2024</a:t>
            </a:fld>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4BBD7D-2075-444B-849F-E8E1DDE41885}" type="slidenum">
              <a:rPr kumimoji="0" lang="en-US" sz="1200" b="0" i="0" u="none" strike="noStrike" kern="1200" cap="none" spc="0" normalizeH="0" baseline="0" noProof="0" smtClean="0">
                <a:ln>
                  <a:noFill/>
                </a:ln>
                <a:solidFill>
                  <a:srgbClr val="30333D">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26752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5E83FC-3C43-4B16-8300-810845797286}" type="datetimeFigureOut">
              <a:rPr kumimoji="0" lang="en-US" sz="1200" b="0" i="0" u="none" strike="noStrike" kern="1200" cap="none" spc="0" normalizeH="0" baseline="0" noProof="0" smtClean="0">
                <a:ln>
                  <a:noFill/>
                </a:ln>
                <a:solidFill>
                  <a:srgbClr val="30333D">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5/18/2024</a:t>
            </a:fld>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4BBD7D-2075-444B-849F-E8E1DDE41885}" type="slidenum">
              <a:rPr kumimoji="0" lang="en-US" sz="1200" b="0" i="0" u="none" strike="noStrike" kern="1200" cap="none" spc="0" normalizeH="0" baseline="0" noProof="0" smtClean="0">
                <a:ln>
                  <a:noFill/>
                </a:ln>
                <a:solidFill>
                  <a:srgbClr val="30333D">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02149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5E83FC-3C43-4B16-8300-810845797286}" type="datetimeFigureOut">
              <a:rPr kumimoji="0" lang="en-US" sz="1200" b="0" i="0" u="none" strike="noStrike" kern="1200" cap="none" spc="0" normalizeH="0" baseline="0" noProof="0" smtClean="0">
                <a:ln>
                  <a:noFill/>
                </a:ln>
                <a:solidFill>
                  <a:srgbClr val="30333D">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5/18/2024</a:t>
            </a:fld>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4BBD7D-2075-444B-849F-E8E1DDE41885}" type="slidenum">
              <a:rPr kumimoji="0" lang="en-US" sz="1200" b="0" i="0" u="none" strike="noStrike" kern="1200" cap="none" spc="0" normalizeH="0" baseline="0" noProof="0" smtClean="0">
                <a:ln>
                  <a:noFill/>
                </a:ln>
                <a:solidFill>
                  <a:srgbClr val="30333D">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8523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5E83FC-3C43-4B16-8300-81084579728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4BBD7D-2075-444B-849F-E8E1DDE4188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6885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5870E587-86F8-447B-8FCF-FBADE8337C48}" type="datetimeFigureOut">
              <a:rPr lang="en-US" smtClean="0">
                <a:solidFill>
                  <a:prstClr val="black">
                    <a:tint val="75000"/>
                  </a:prstClr>
                </a:solidFill>
              </a:rPr>
              <a:pPr>
                <a:defRPr/>
              </a:pPr>
              <a:t>5/18/2024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F120E898-65BC-4861-A51C-0DF7DECB83C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623037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9420C616-ED3A-482C-A55A-724EA8506BE1}" type="datetimeFigureOut">
              <a:rPr lang="en-US" smtClean="0">
                <a:solidFill>
                  <a:prstClr val="black">
                    <a:tint val="75000"/>
                  </a:prstClr>
                </a:solidFill>
              </a:rPr>
              <a:pPr>
                <a:defRPr/>
              </a:pPr>
              <a:t>5/18/2024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3B02955C-58CE-4FF5-BFA8-71EC4E5CA051}"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527510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31A46BC5-8872-422C-930B-9DC375B4FEE7}" type="datetimeFigureOut">
              <a:rPr lang="en-US" smtClean="0">
                <a:solidFill>
                  <a:prstClr val="black">
                    <a:tint val="75000"/>
                  </a:prstClr>
                </a:solidFill>
              </a:rPr>
              <a:pPr>
                <a:defRPr/>
              </a:pPr>
              <a:t>5/18/2024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BEAD2F52-1A81-444A-91B0-714B8DABEC8F}"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62255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7FF68974-13A3-490C-AB6F-FA6CC9C8A508}" type="datetimeFigureOut">
              <a:rPr lang="en-US" smtClean="0">
                <a:solidFill>
                  <a:prstClr val="black">
                    <a:tint val="75000"/>
                  </a:prstClr>
                </a:solidFill>
              </a:rPr>
              <a:pPr>
                <a:defRPr/>
              </a:pPr>
              <a:t>5/18/2024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E56EDC2B-34C0-4B6B-BE06-ED470F18FCD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589944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CE0697A7-6B8E-4668-8827-3F959EF98F64}" type="datetimeFigureOut">
              <a:rPr lang="en-US" smtClean="0">
                <a:solidFill>
                  <a:prstClr val="black">
                    <a:tint val="75000"/>
                  </a:prstClr>
                </a:solidFill>
              </a:rPr>
              <a:pPr>
                <a:defRPr/>
              </a:pPr>
              <a:t>5/18/2024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71B4FBB6-0B8A-4F6D-866C-22DA46EAF2CE}"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405234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0B7289BE-6D84-4673-8921-F94872161523}" type="datetimeFigureOut">
              <a:rPr lang="en-US" smtClean="0">
                <a:solidFill>
                  <a:prstClr val="black">
                    <a:tint val="75000"/>
                  </a:prstClr>
                </a:solidFill>
              </a:rPr>
              <a:pPr>
                <a:defRPr/>
              </a:pPr>
              <a:t>5/18/2024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E007CDB6-5297-4FA4-AE6D-47A8517EEF57}"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277933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0791415B-B02C-4924-888C-F706AF2E88FC}" type="datetimeFigureOut">
              <a:rPr lang="en-US" smtClean="0">
                <a:solidFill>
                  <a:prstClr val="black">
                    <a:tint val="75000"/>
                  </a:prstClr>
                </a:solidFill>
              </a:rPr>
              <a:pPr>
                <a:defRPr/>
              </a:pPr>
              <a:t>5/18/2024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07D823BF-4A39-4077-8675-577612A8412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262303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BB57BCD0-A6D6-450E-BA76-AC69A5EED5D4}" type="datetimeFigureOut">
              <a:rPr lang="en-US" smtClean="0">
                <a:solidFill>
                  <a:prstClr val="black">
                    <a:tint val="75000"/>
                  </a:prstClr>
                </a:solidFill>
              </a:rPr>
              <a:pPr>
                <a:defRPr/>
              </a:pPr>
              <a:t>5/18/2024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C56F8B1C-73EB-474F-9820-EBA1A5194748}"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332885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87"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C5E83FC-3C43-4B16-8300-810845797286}" type="datetimeFigureOut">
              <a:rPr kumimoji="0" lang="en-US" sz="1200" b="0" i="0" u="none" strike="noStrike" kern="1200" cap="none" spc="0" normalizeH="0" baseline="0" noProof="0" smtClean="0">
                <a:ln>
                  <a:noFill/>
                </a:ln>
                <a:solidFill>
                  <a:srgbClr val="30333D">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5/18/2024</a:t>
            </a:fld>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E4BBD7D-2075-444B-849F-E8E1DDE41885}" type="slidenum">
              <a:rPr kumimoji="0" lang="en-US" sz="1200" b="0" i="0" u="none" strike="noStrike" kern="1200" cap="none" spc="0" normalizeH="0" baseline="0" noProof="0" smtClean="0">
                <a:ln>
                  <a:noFill/>
                </a:ln>
                <a:solidFill>
                  <a:srgbClr val="30333D">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0602464"/>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3.emf"/></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jpeg"/><Relationship Id="rId4" Type="http://schemas.openxmlformats.org/officeDocument/2006/relationships/image" Target="../media/image38.png"/><Relationship Id="rId9" Type="http://schemas.openxmlformats.org/officeDocument/2006/relationships/image" Target="../media/image43.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5.xml"/><Relationship Id="rId1" Type="http://schemas.openxmlformats.org/officeDocument/2006/relationships/slideLayout" Target="../slideLayouts/slideLayout6.xml"/><Relationship Id="rId4" Type="http://schemas.openxmlformats.org/officeDocument/2006/relationships/image" Target="../media/image52.jpeg"/></Relationships>
</file>

<file path=ppt/slides/_rels/slide4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7.xml"/><Relationship Id="rId1" Type="http://schemas.openxmlformats.org/officeDocument/2006/relationships/slideLayout" Target="../slideLayouts/slideLayout5.xml"/><Relationship Id="rId5" Type="http://schemas.openxmlformats.org/officeDocument/2006/relationships/image" Target="../media/image56.jpeg"/><Relationship Id="rId4" Type="http://schemas.openxmlformats.org/officeDocument/2006/relationships/image" Target="../media/image55.jpeg"/></Relationships>
</file>

<file path=ppt/slides/_rels/slide4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59.jpe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60.jpeg"/></Relationships>
</file>

<file path=ppt/slides/_rels/slide5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5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7.jpeg"/><Relationship Id="rId7" Type="http://schemas.openxmlformats.org/officeDocument/2006/relationships/image" Target="../media/image66.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1.jpeg"/><Relationship Id="rId4" Type="http://schemas.openxmlformats.org/officeDocument/2006/relationships/image" Target="../media/image68.jpeg"/></Relationships>
</file>

<file path=ppt/slides/_rels/slide5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6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6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76.jpeg"/><Relationship Id="rId5" Type="http://schemas.openxmlformats.org/officeDocument/2006/relationships/image" Target="../media/image75.png"/><Relationship Id="rId4" Type="http://schemas.openxmlformats.org/officeDocument/2006/relationships/image" Target="../media/image74.png"/></Relationships>
</file>

<file path=ppt/slides/_rels/slide6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1.png"/></Relationships>
</file>

<file path=ppt/slides/_rels/slide6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0.xml"/><Relationship Id="rId1" Type="http://schemas.openxmlformats.org/officeDocument/2006/relationships/slideLayout" Target="../slideLayouts/slideLayout1.xml"/><Relationship Id="rId5" Type="http://schemas.openxmlformats.org/officeDocument/2006/relationships/image" Target="../media/image88.png"/><Relationship Id="rId4" Type="http://schemas.openxmlformats.org/officeDocument/2006/relationships/image" Target="../media/image87.pn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NEONATOLOGY</a:t>
            </a:r>
          </a:p>
        </p:txBody>
      </p:sp>
      <p:sp>
        <p:nvSpPr>
          <p:cNvPr id="5" name="Subtitle 4"/>
          <p:cNvSpPr>
            <a:spLocks noGrp="1"/>
          </p:cNvSpPr>
          <p:nvPr>
            <p:ph type="subTitle" idx="1"/>
          </p:nvPr>
        </p:nvSpPr>
        <p:spPr/>
        <p:txBody>
          <a:bodyPr/>
          <a:lstStyle/>
          <a:p>
            <a:r>
              <a:rPr lang="en-US" altLang="en-US" dirty="0"/>
              <a:t>Magaly Diaz-Barbosa, MD</a:t>
            </a:r>
          </a:p>
        </p:txBody>
      </p:sp>
      <p:sp>
        <p:nvSpPr>
          <p:cNvPr id="9" name="Text Placeholder 8">
            <a:extLst>
              <a:ext uri="{FF2B5EF4-FFF2-40B4-BE49-F238E27FC236}">
                <a16:creationId xmlns:a16="http://schemas.microsoft.com/office/drawing/2014/main" id="{C1437BFD-44E9-908C-CE0E-610F5A3EAF29}"/>
              </a:ext>
            </a:extLst>
          </p:cNvPr>
          <p:cNvSpPr>
            <a:spLocks noGrp="1"/>
          </p:cNvSpPr>
          <p:nvPr>
            <p:ph type="body" sz="quarter" idx="13"/>
          </p:nvPr>
        </p:nvSpPr>
        <p:spPr>
          <a:xfrm>
            <a:off x="588964" y="4373563"/>
            <a:ext cx="11013990" cy="2244951"/>
          </a:xfrm>
        </p:spPr>
        <p:txBody>
          <a:bodyPr>
            <a:normAutofit/>
          </a:bodyPr>
          <a:lstStyle/>
          <a:p>
            <a:r>
              <a:rPr lang="en-US" altLang="en-US" dirty="0"/>
              <a:t>Chief, Division of Neonatology</a:t>
            </a:r>
          </a:p>
          <a:p>
            <a:r>
              <a:rPr lang="en-US" altLang="en-US" dirty="0"/>
              <a:t>Medical Director, NICU</a:t>
            </a:r>
          </a:p>
          <a:p>
            <a:r>
              <a:rPr lang="en-US" altLang="en-US" dirty="0"/>
              <a:t>Nicklaus Children’s Hospital</a:t>
            </a:r>
          </a:p>
          <a:p>
            <a:r>
              <a:rPr lang="en-US" altLang="en-US" dirty="0"/>
              <a:t>Miami, Florida</a:t>
            </a:r>
          </a:p>
          <a:p>
            <a:endParaRPr lang="en-US" altLang="en-US" dirty="0"/>
          </a:p>
          <a:p>
            <a:endParaRPr lang="en-US" altLang="en-US" dirty="0"/>
          </a:p>
        </p:txBody>
      </p:sp>
      <p:pic>
        <p:nvPicPr>
          <p:cNvPr id="3" name="Picture 2">
            <a:extLst>
              <a:ext uri="{FF2B5EF4-FFF2-40B4-BE49-F238E27FC236}">
                <a16:creationId xmlns:a16="http://schemas.microsoft.com/office/drawing/2014/main" id="{C17A4A16-7A52-EA3A-363A-9A46B6524B3F}"/>
              </a:ext>
            </a:extLst>
          </p:cNvPr>
          <p:cNvPicPr>
            <a:picLocks noChangeAspect="1"/>
          </p:cNvPicPr>
          <p:nvPr/>
        </p:nvPicPr>
        <p:blipFill>
          <a:blip r:embed="rId4"/>
          <a:stretch>
            <a:fillRect/>
          </a:stretch>
        </p:blipFill>
        <p:spPr>
          <a:xfrm>
            <a:off x="0" y="0"/>
            <a:ext cx="12189177" cy="6856412"/>
          </a:xfrm>
          <a:prstGeom prst="rect">
            <a:avLst/>
          </a:prstGeom>
        </p:spPr>
      </p:pic>
      <p:sp>
        <p:nvSpPr>
          <p:cNvPr id="4" name="Rounded Rectangle 3">
            <a:extLst>
              <a:ext uri="{FF2B5EF4-FFF2-40B4-BE49-F238E27FC236}">
                <a16:creationId xmlns:a16="http://schemas.microsoft.com/office/drawing/2014/main" id="{9FCD48B1-946F-EB50-A9B1-2F27F53E0FDF}"/>
              </a:ext>
            </a:extLst>
          </p:cNvPr>
          <p:cNvSpPr/>
          <p:nvPr/>
        </p:nvSpPr>
        <p:spPr>
          <a:xfrm>
            <a:off x="2028497" y="557048"/>
            <a:ext cx="8029903" cy="451945"/>
          </a:xfrm>
          <a:prstGeom prst="roundRect">
            <a:avLst/>
          </a:prstGeom>
          <a:solidFill>
            <a:srgbClr val="0798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Asap" panose="020F0504030202060203" pitchFamily="34" charset="77"/>
              </a:rPr>
              <a:t>The Annual General Pediatric Review &amp; Self Assessment</a:t>
            </a:r>
          </a:p>
        </p:txBody>
      </p:sp>
    </p:spTree>
    <p:extLst>
      <p:ext uri="{BB962C8B-B14F-4D97-AF65-F5344CB8AC3E}">
        <p14:creationId xmlns:p14="http://schemas.microsoft.com/office/powerpoint/2010/main" val="3948772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2548" y="452151"/>
            <a:ext cx="8229600" cy="1143000"/>
          </a:xfrm>
        </p:spPr>
        <p:txBody>
          <a:bodyPr>
            <a:normAutofit/>
          </a:bodyPr>
          <a:lstStyle/>
          <a:p>
            <a:r>
              <a:rPr lang="en-US" sz="4000" dirty="0" err="1"/>
              <a:t>Pneumothorax</a:t>
            </a:r>
            <a:endParaRPr lang="en-US" sz="4000" dirty="0"/>
          </a:p>
        </p:txBody>
      </p:sp>
      <p:sp>
        <p:nvSpPr>
          <p:cNvPr id="3" name="Content Placeholder 2"/>
          <p:cNvSpPr>
            <a:spLocks noGrp="1"/>
          </p:cNvSpPr>
          <p:nvPr>
            <p:ph idx="1"/>
          </p:nvPr>
        </p:nvSpPr>
        <p:spPr>
          <a:xfrm>
            <a:off x="1843413" y="1215069"/>
            <a:ext cx="8887279" cy="4525963"/>
          </a:xfrm>
        </p:spPr>
        <p:txBody>
          <a:bodyPr/>
          <a:lstStyle/>
          <a:p>
            <a:pPr>
              <a:buNone/>
            </a:pPr>
            <a:endParaRPr lang="en-US" sz="2800" dirty="0"/>
          </a:p>
          <a:p>
            <a:pPr>
              <a:buNone/>
            </a:pPr>
            <a:endParaRPr lang="en-US" dirty="0"/>
          </a:p>
        </p:txBody>
      </p:sp>
      <p:pic>
        <p:nvPicPr>
          <p:cNvPr id="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651" t="7780" r="15347" b="1109"/>
          <a:stretch/>
        </p:blipFill>
        <p:spPr bwMode="auto">
          <a:xfrm>
            <a:off x="7068359" y="1595151"/>
            <a:ext cx="4808943" cy="4694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2215886" y="6416208"/>
            <a:ext cx="184666" cy="369332"/>
          </a:xfrm>
          <a:prstGeom prst="rect">
            <a:avLst/>
          </a:prstGeom>
          <a:noFill/>
        </p:spPr>
        <p:txBody>
          <a:bodyPr wrap="none" rtlCol="0">
            <a:spAutoFit/>
          </a:bodyPr>
          <a:lstStyle/>
          <a:p>
            <a:pPr defTabSz="457200"/>
            <a:r>
              <a:rPr lang="en-US" dirty="0">
                <a:solidFill>
                  <a:prstClr val="black"/>
                </a:solidFill>
              </a:rPr>
              <a:t>              </a:t>
            </a:r>
          </a:p>
        </p:txBody>
      </p:sp>
      <p:graphicFrame>
        <p:nvGraphicFramePr>
          <p:cNvPr id="12" name="Table 11"/>
          <p:cNvGraphicFramePr>
            <a:graphicFrameLocks noGrp="1"/>
          </p:cNvGraphicFramePr>
          <p:nvPr>
            <p:extLst>
              <p:ext uri="{D42A27DB-BD31-4B8C-83A1-F6EECF244321}">
                <p14:modId xmlns:p14="http://schemas.microsoft.com/office/powerpoint/2010/main" val="2905013926"/>
              </p:ext>
            </p:extLst>
          </p:nvPr>
        </p:nvGraphicFramePr>
        <p:xfrm>
          <a:off x="420435" y="1595151"/>
          <a:ext cx="6415947" cy="4694442"/>
        </p:xfrm>
        <a:graphic>
          <a:graphicData uri="http://schemas.openxmlformats.org/drawingml/2006/table">
            <a:tbl>
              <a:tblPr firstRow="1" bandRow="1">
                <a:tableStyleId>{5C22544A-7EE6-4342-B048-85BDC9FD1C3A}</a:tableStyleId>
              </a:tblPr>
              <a:tblGrid>
                <a:gridCol w="1760473">
                  <a:extLst>
                    <a:ext uri="{9D8B030D-6E8A-4147-A177-3AD203B41FA5}">
                      <a16:colId xmlns:a16="http://schemas.microsoft.com/office/drawing/2014/main" val="20000"/>
                    </a:ext>
                  </a:extLst>
                </a:gridCol>
                <a:gridCol w="4655474">
                  <a:extLst>
                    <a:ext uri="{9D8B030D-6E8A-4147-A177-3AD203B41FA5}">
                      <a16:colId xmlns:a16="http://schemas.microsoft.com/office/drawing/2014/main" val="20001"/>
                    </a:ext>
                  </a:extLst>
                </a:gridCol>
              </a:tblGrid>
              <a:tr h="375786">
                <a:tc>
                  <a:txBody>
                    <a:bodyPr/>
                    <a:lstStyle/>
                    <a:p>
                      <a:r>
                        <a:rPr lang="en-US" dirty="0"/>
                        <a:t> </a:t>
                      </a:r>
                    </a:p>
                  </a:txBody>
                  <a:tcPr/>
                </a:tc>
                <a:tc>
                  <a:txBody>
                    <a:bodyPr/>
                    <a:lstStyle/>
                    <a:p>
                      <a:endParaRPr lang="en-US" dirty="0"/>
                    </a:p>
                  </a:txBody>
                  <a:tcPr/>
                </a:tc>
                <a:extLst>
                  <a:ext uri="{0D108BD9-81ED-4DB2-BD59-A6C34878D82A}">
                    <a16:rowId xmlns:a16="http://schemas.microsoft.com/office/drawing/2014/main" val="10000"/>
                  </a:ext>
                </a:extLst>
              </a:tr>
              <a:tr h="1221306">
                <a:tc>
                  <a:txBody>
                    <a:bodyPr/>
                    <a:lstStyle/>
                    <a:p>
                      <a:r>
                        <a:rPr lang="en-US" dirty="0"/>
                        <a:t>Etiology</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Air leak of air from lungs into the pleural space</a:t>
                      </a:r>
                    </a:p>
                    <a:p>
                      <a:pPr marL="285750" indent="-285750">
                        <a:buFont typeface="Arial" panose="020B0604020202020204" pitchFamily="34" charset="0"/>
                        <a:buChar char="•"/>
                      </a:pPr>
                      <a:r>
                        <a:rPr lang="en-US" dirty="0"/>
                        <a:t>Spontaneous -up</a:t>
                      </a:r>
                      <a:r>
                        <a:rPr lang="en-US" baseline="0" dirty="0"/>
                        <a:t> to 1-2% healthy infants</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Increased risk-</a:t>
                      </a:r>
                      <a:r>
                        <a:rPr lang="en-US" sz="1800" baseline="0" dirty="0"/>
                        <a:t> lung disease, </a:t>
                      </a:r>
                      <a:r>
                        <a:rPr lang="en-US" sz="1800" b="1" dirty="0"/>
                        <a:t>mechanical ventilation</a:t>
                      </a:r>
                      <a:r>
                        <a:rPr lang="en-US" sz="1800" b="1" baseline="0" dirty="0"/>
                        <a:t>, </a:t>
                      </a:r>
                      <a:r>
                        <a:rPr lang="en-US" sz="1800" b="1" dirty="0"/>
                        <a:t>MAS,</a:t>
                      </a:r>
                    </a:p>
                  </a:txBody>
                  <a:tcPr/>
                </a:tc>
                <a:extLst>
                  <a:ext uri="{0D108BD9-81ED-4DB2-BD59-A6C34878D82A}">
                    <a16:rowId xmlns:a16="http://schemas.microsoft.com/office/drawing/2014/main" val="10001"/>
                  </a:ext>
                </a:extLst>
              </a:tr>
              <a:tr h="1505505">
                <a:tc>
                  <a:txBody>
                    <a:bodyPr/>
                    <a:lstStyle/>
                    <a:p>
                      <a:r>
                        <a:rPr lang="en-US" dirty="0"/>
                        <a:t>Clinical findings</a:t>
                      </a:r>
                    </a:p>
                  </a:txBody>
                  <a:tcPr/>
                </a:tc>
                <a:tc>
                  <a:txBody>
                    <a:bodyPr/>
                    <a:lstStyle/>
                    <a:p>
                      <a:pPr marL="285750" indent="-285750">
                        <a:buFont typeface="Arial" panose="020B0604020202020204" pitchFamily="34" charset="0"/>
                        <a:buChar char="•"/>
                      </a:pPr>
                      <a:r>
                        <a:rPr lang="en-US" sz="1800" dirty="0"/>
                        <a:t>Tachypnea, grunting, flaring, retractions, cyanosis</a:t>
                      </a:r>
                    </a:p>
                    <a:p>
                      <a:pPr marL="285750" indent="-285750">
                        <a:buFont typeface="Arial" panose="020B0604020202020204" pitchFamily="34" charset="0"/>
                        <a:buChar char="•"/>
                      </a:pPr>
                      <a:r>
                        <a:rPr lang="en-US" sz="1800" dirty="0"/>
                        <a:t>Diminished or absent breath sounds </a:t>
                      </a:r>
                    </a:p>
                    <a:p>
                      <a:pPr marL="0" indent="0">
                        <a:buFont typeface="Arial" panose="020B0604020202020204" pitchFamily="34" charset="0"/>
                        <a:buNone/>
                      </a:pPr>
                      <a:r>
                        <a:rPr lang="en-US" sz="1800" dirty="0"/>
                        <a:t>      on affected side  </a:t>
                      </a:r>
                    </a:p>
                    <a:p>
                      <a:pPr marL="285750" indent="-285750">
                        <a:buFont typeface="Arial" panose="020B0604020202020204" pitchFamily="34" charset="0"/>
                        <a:buChar char="•"/>
                      </a:pPr>
                      <a:r>
                        <a:rPr lang="en-US" sz="1800" dirty="0"/>
                        <a:t>Asymmetric chest ,displaced PMI</a:t>
                      </a:r>
                    </a:p>
                  </a:txBody>
                  <a:tcPr/>
                </a:tc>
                <a:extLst>
                  <a:ext uri="{0D108BD9-81ED-4DB2-BD59-A6C34878D82A}">
                    <a16:rowId xmlns:a16="http://schemas.microsoft.com/office/drawing/2014/main" val="10002"/>
                  </a:ext>
                </a:extLst>
              </a:tr>
              <a:tr h="657626">
                <a:tc>
                  <a:txBody>
                    <a:bodyPr/>
                    <a:lstStyle/>
                    <a:p>
                      <a:r>
                        <a:rPr lang="en-US" dirty="0"/>
                        <a:t>X-ray</a:t>
                      </a:r>
                      <a:r>
                        <a:rPr lang="en-US" baseline="0" dirty="0"/>
                        <a:t> </a:t>
                      </a:r>
                      <a:r>
                        <a:rPr lang="en-US" dirty="0"/>
                        <a:t> findings</a:t>
                      </a:r>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800" dirty="0"/>
                        <a:t>Decreased lung volume</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1800" dirty="0"/>
                        <a:t>mediastinal shift</a:t>
                      </a:r>
                    </a:p>
                  </a:txBody>
                  <a:tcPr/>
                </a:tc>
                <a:extLst>
                  <a:ext uri="{0D108BD9-81ED-4DB2-BD59-A6C34878D82A}">
                    <a16:rowId xmlns:a16="http://schemas.microsoft.com/office/drawing/2014/main" val="10003"/>
                  </a:ext>
                </a:extLst>
              </a:tr>
              <a:tr h="692485">
                <a:tc>
                  <a:txBody>
                    <a:bodyPr/>
                    <a:lstStyle/>
                    <a:p>
                      <a:r>
                        <a:rPr lang="en-US" dirty="0"/>
                        <a:t>Treatment</a:t>
                      </a:r>
                    </a:p>
                  </a:txBody>
                  <a:tcPr/>
                </a:tc>
                <a:tc>
                  <a:txBody>
                    <a:bodyPr/>
                    <a:lstStyle/>
                    <a:p>
                      <a:r>
                        <a:rPr lang="en-US" sz="1800" dirty="0"/>
                        <a:t>Observation, needle aspiration, chest tube insertion</a:t>
                      </a:r>
                      <a:endParaRPr lang="en-US" dirty="0"/>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2803232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5956" y="682027"/>
            <a:ext cx="5272826" cy="1143000"/>
          </a:xfrm>
        </p:spPr>
        <p:txBody>
          <a:bodyPr>
            <a:normAutofit/>
          </a:bodyPr>
          <a:lstStyle/>
          <a:p>
            <a:r>
              <a:rPr lang="en-US" sz="4000" dirty="0"/>
              <a:t>Air Leaks</a:t>
            </a:r>
          </a:p>
        </p:txBody>
      </p:sp>
      <p:sp>
        <p:nvSpPr>
          <p:cNvPr id="3" name="Content Placeholder 2"/>
          <p:cNvSpPr>
            <a:spLocks noGrp="1"/>
          </p:cNvSpPr>
          <p:nvPr>
            <p:ph idx="1"/>
          </p:nvPr>
        </p:nvSpPr>
        <p:spPr>
          <a:xfrm>
            <a:off x="605292" y="1900621"/>
            <a:ext cx="8887279" cy="4525963"/>
          </a:xfrm>
        </p:spPr>
        <p:txBody>
          <a:bodyPr/>
          <a:lstStyle/>
          <a:p>
            <a:pPr marL="0" indent="0">
              <a:buNone/>
            </a:pPr>
            <a:r>
              <a:rPr lang="en-US" dirty="0"/>
              <a:t>Complication of mechanical ventilation, MAS</a:t>
            </a:r>
          </a:p>
          <a:p>
            <a:endParaRPr lang="en-US" dirty="0"/>
          </a:p>
          <a:p>
            <a:pPr>
              <a:buNone/>
            </a:pPr>
            <a:endParaRPr lang="en-US" dirty="0"/>
          </a:p>
        </p:txBody>
      </p:sp>
      <p:pic>
        <p:nvPicPr>
          <p:cNvPr id="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651" t="7780" r="15347" b="1109"/>
          <a:stretch/>
        </p:blipFill>
        <p:spPr bwMode="auto">
          <a:xfrm>
            <a:off x="317974" y="2757811"/>
            <a:ext cx="3584831" cy="3499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160" t="7234" r="10753" b="3402"/>
          <a:stretch/>
        </p:blipFill>
        <p:spPr bwMode="auto">
          <a:xfrm>
            <a:off x="4164448" y="2807857"/>
            <a:ext cx="3745098" cy="3449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557" r="5268" b="3370"/>
          <a:stretch/>
        </p:blipFill>
        <p:spPr bwMode="auto">
          <a:xfrm>
            <a:off x="8171190" y="2807857"/>
            <a:ext cx="3749381" cy="3449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574202" y="6426584"/>
            <a:ext cx="2467727" cy="400110"/>
          </a:xfrm>
          <a:prstGeom prst="rect">
            <a:avLst/>
          </a:prstGeom>
          <a:noFill/>
        </p:spPr>
        <p:txBody>
          <a:bodyPr wrap="none" rtlCol="0">
            <a:spAutoFit/>
          </a:bodyPr>
          <a:lstStyle/>
          <a:p>
            <a:r>
              <a:rPr lang="en-US" sz="2000" dirty="0"/>
              <a:t>Pneumothorax</a:t>
            </a:r>
            <a:r>
              <a:rPr lang="en-US" dirty="0"/>
              <a:t>              </a:t>
            </a:r>
          </a:p>
        </p:txBody>
      </p:sp>
      <p:sp>
        <p:nvSpPr>
          <p:cNvPr id="8" name="TextBox 7"/>
          <p:cNvSpPr txBox="1"/>
          <p:nvPr/>
        </p:nvSpPr>
        <p:spPr>
          <a:xfrm flipH="1">
            <a:off x="5121495" y="6426584"/>
            <a:ext cx="2331114" cy="400110"/>
          </a:xfrm>
          <a:prstGeom prst="rect">
            <a:avLst/>
          </a:prstGeom>
          <a:noFill/>
        </p:spPr>
        <p:txBody>
          <a:bodyPr wrap="square" rtlCol="0">
            <a:spAutoFit/>
          </a:bodyPr>
          <a:lstStyle/>
          <a:p>
            <a:r>
              <a:rPr lang="en-US" sz="2000" dirty="0"/>
              <a:t>Pneumopericardium</a:t>
            </a:r>
          </a:p>
        </p:txBody>
      </p:sp>
      <p:sp>
        <p:nvSpPr>
          <p:cNvPr id="9" name="TextBox 8"/>
          <p:cNvSpPr txBox="1"/>
          <p:nvPr/>
        </p:nvSpPr>
        <p:spPr>
          <a:xfrm>
            <a:off x="8947207" y="6426584"/>
            <a:ext cx="2424382" cy="400110"/>
          </a:xfrm>
          <a:prstGeom prst="rect">
            <a:avLst/>
          </a:prstGeom>
          <a:noFill/>
        </p:spPr>
        <p:txBody>
          <a:bodyPr wrap="none" rtlCol="0">
            <a:spAutoFit/>
          </a:bodyPr>
          <a:lstStyle/>
          <a:p>
            <a:r>
              <a:rPr lang="en-US" sz="2000" dirty="0"/>
              <a:t>Pneumomediastinum</a:t>
            </a:r>
          </a:p>
        </p:txBody>
      </p:sp>
    </p:spTree>
    <p:extLst>
      <p:ext uri="{BB962C8B-B14F-4D97-AF65-F5344CB8AC3E}">
        <p14:creationId xmlns:p14="http://schemas.microsoft.com/office/powerpoint/2010/main" val="12820661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892" y="426241"/>
            <a:ext cx="7253430" cy="1143000"/>
          </a:xfrm>
        </p:spPr>
        <p:txBody>
          <a:bodyPr>
            <a:normAutofit/>
          </a:bodyPr>
          <a:lstStyle/>
          <a:p>
            <a:r>
              <a:rPr lang="en-US" sz="4000" dirty="0"/>
              <a:t>Respiratory Diseases</a:t>
            </a:r>
          </a:p>
        </p:txBody>
      </p:sp>
      <p:graphicFrame>
        <p:nvGraphicFramePr>
          <p:cNvPr id="4" name="Table 3"/>
          <p:cNvGraphicFramePr>
            <a:graphicFrameLocks noGrp="1"/>
          </p:cNvGraphicFramePr>
          <p:nvPr>
            <p:extLst>
              <p:ext uri="{D42A27DB-BD31-4B8C-83A1-F6EECF244321}">
                <p14:modId xmlns:p14="http://schemas.microsoft.com/office/powerpoint/2010/main" val="482365038"/>
              </p:ext>
            </p:extLst>
          </p:nvPr>
        </p:nvGraphicFramePr>
        <p:xfrm>
          <a:off x="1653623" y="1569241"/>
          <a:ext cx="8910312" cy="2924489"/>
        </p:xfrm>
        <a:graphic>
          <a:graphicData uri="http://schemas.openxmlformats.org/drawingml/2006/table">
            <a:tbl>
              <a:tblPr firstRow="1" bandRow="1">
                <a:tableStyleId>{5C22544A-7EE6-4342-B048-85BDC9FD1C3A}</a:tableStyleId>
              </a:tblPr>
              <a:tblGrid>
                <a:gridCol w="2453714">
                  <a:extLst>
                    <a:ext uri="{9D8B030D-6E8A-4147-A177-3AD203B41FA5}">
                      <a16:colId xmlns:a16="http://schemas.microsoft.com/office/drawing/2014/main" val="20000"/>
                    </a:ext>
                  </a:extLst>
                </a:gridCol>
                <a:gridCol w="3067744">
                  <a:extLst>
                    <a:ext uri="{9D8B030D-6E8A-4147-A177-3AD203B41FA5}">
                      <a16:colId xmlns:a16="http://schemas.microsoft.com/office/drawing/2014/main" val="20001"/>
                    </a:ext>
                  </a:extLst>
                </a:gridCol>
                <a:gridCol w="3388854">
                  <a:extLst>
                    <a:ext uri="{9D8B030D-6E8A-4147-A177-3AD203B41FA5}">
                      <a16:colId xmlns:a16="http://schemas.microsoft.com/office/drawing/2014/main" val="20002"/>
                    </a:ext>
                  </a:extLst>
                </a:gridCol>
              </a:tblGrid>
              <a:tr h="429721">
                <a:tc>
                  <a:txBody>
                    <a:bodyPr/>
                    <a:lstStyle/>
                    <a:p>
                      <a:pPr algn="ctr"/>
                      <a:r>
                        <a:rPr lang="en-US" sz="2000" dirty="0"/>
                        <a:t>Disease</a:t>
                      </a:r>
                    </a:p>
                  </a:txBody>
                  <a:tcPr/>
                </a:tc>
                <a:tc>
                  <a:txBody>
                    <a:bodyPr/>
                    <a:lstStyle/>
                    <a:p>
                      <a:pPr algn="ctr"/>
                      <a:r>
                        <a:rPr lang="en-US" sz="2000" dirty="0"/>
                        <a:t>Cause</a:t>
                      </a:r>
                    </a:p>
                  </a:txBody>
                  <a:tcPr/>
                </a:tc>
                <a:tc>
                  <a:txBody>
                    <a:bodyPr/>
                    <a:lstStyle/>
                    <a:p>
                      <a:pPr algn="ctr"/>
                      <a:r>
                        <a:rPr lang="en-US" sz="2000" dirty="0"/>
                        <a:t>X-ray Description</a:t>
                      </a:r>
                    </a:p>
                  </a:txBody>
                  <a:tcPr/>
                </a:tc>
                <a:extLst>
                  <a:ext uri="{0D108BD9-81ED-4DB2-BD59-A6C34878D82A}">
                    <a16:rowId xmlns:a16="http://schemas.microsoft.com/office/drawing/2014/main" val="10000"/>
                  </a:ext>
                </a:extLst>
              </a:tr>
              <a:tr h="752012">
                <a:tc>
                  <a:txBody>
                    <a:bodyPr/>
                    <a:lstStyle/>
                    <a:p>
                      <a:r>
                        <a:rPr lang="en-US" sz="2000" dirty="0"/>
                        <a:t>RDS</a:t>
                      </a:r>
                    </a:p>
                  </a:txBody>
                  <a:tcPr/>
                </a:tc>
                <a:tc>
                  <a:txBody>
                    <a:bodyPr/>
                    <a:lstStyle/>
                    <a:p>
                      <a:r>
                        <a:rPr lang="en-US" sz="2000" dirty="0"/>
                        <a:t>Surfactant</a:t>
                      </a:r>
                      <a:r>
                        <a:rPr lang="en-US" sz="2000" baseline="0" dirty="0"/>
                        <a:t> deficiency</a:t>
                      </a:r>
                      <a:endParaRPr lang="en-US" sz="2000" dirty="0"/>
                    </a:p>
                  </a:txBody>
                  <a:tcPr/>
                </a:tc>
                <a:tc>
                  <a:txBody>
                    <a:bodyPr/>
                    <a:lstStyle/>
                    <a:p>
                      <a:pPr algn="l"/>
                      <a:r>
                        <a:rPr lang="en-US" sz="2000" dirty="0"/>
                        <a:t>Reticulogranular (ground glass), air broncograms</a:t>
                      </a:r>
                    </a:p>
                  </a:txBody>
                  <a:tcPr/>
                </a:tc>
                <a:extLst>
                  <a:ext uri="{0D108BD9-81ED-4DB2-BD59-A6C34878D82A}">
                    <a16:rowId xmlns:a16="http://schemas.microsoft.com/office/drawing/2014/main" val="10001"/>
                  </a:ext>
                </a:extLst>
              </a:tr>
              <a:tr h="435689">
                <a:tc>
                  <a:txBody>
                    <a:bodyPr/>
                    <a:lstStyle/>
                    <a:p>
                      <a:r>
                        <a:rPr lang="en-US" sz="2000" dirty="0"/>
                        <a:t>TTN</a:t>
                      </a:r>
                    </a:p>
                  </a:txBody>
                  <a:tcPr/>
                </a:tc>
                <a:tc>
                  <a:txBody>
                    <a:bodyPr/>
                    <a:lstStyle/>
                    <a:p>
                      <a:r>
                        <a:rPr lang="en-US" sz="2000" dirty="0"/>
                        <a:t>Fluid retention</a:t>
                      </a:r>
                    </a:p>
                  </a:txBody>
                  <a:tcPr/>
                </a:tc>
                <a:tc>
                  <a:txBody>
                    <a:bodyPr/>
                    <a:lstStyle/>
                    <a:p>
                      <a:pPr algn="l"/>
                      <a:r>
                        <a:rPr lang="en-US" sz="2000" dirty="0"/>
                        <a:t>Fluid</a:t>
                      </a:r>
                      <a:r>
                        <a:rPr lang="en-US" sz="2000" baseline="0" dirty="0"/>
                        <a:t> in minor fissure</a:t>
                      </a:r>
                      <a:endParaRPr lang="en-US" sz="2000" dirty="0"/>
                    </a:p>
                  </a:txBody>
                  <a:tcPr/>
                </a:tc>
                <a:extLst>
                  <a:ext uri="{0D108BD9-81ED-4DB2-BD59-A6C34878D82A}">
                    <a16:rowId xmlns:a16="http://schemas.microsoft.com/office/drawing/2014/main" val="10002"/>
                  </a:ext>
                </a:extLst>
              </a:tr>
              <a:tr h="435689">
                <a:tc>
                  <a:txBody>
                    <a:bodyPr/>
                    <a:lstStyle/>
                    <a:p>
                      <a:r>
                        <a:rPr lang="en-US" sz="2000" dirty="0"/>
                        <a:t>Pneumonia</a:t>
                      </a:r>
                    </a:p>
                  </a:txBody>
                  <a:tcPr/>
                </a:tc>
                <a:tc>
                  <a:txBody>
                    <a:bodyPr/>
                    <a:lstStyle/>
                    <a:p>
                      <a:r>
                        <a:rPr lang="en-US" sz="2000" dirty="0"/>
                        <a:t>Bacteria</a:t>
                      </a:r>
                    </a:p>
                  </a:txBody>
                  <a:tcPr/>
                </a:tc>
                <a:tc>
                  <a:txBody>
                    <a:bodyPr/>
                    <a:lstStyle/>
                    <a:p>
                      <a:pPr algn="l"/>
                      <a:r>
                        <a:rPr lang="en-US" sz="2000" dirty="0"/>
                        <a:t>Hazy, reticulogranular</a:t>
                      </a:r>
                    </a:p>
                  </a:txBody>
                  <a:tcPr/>
                </a:tc>
                <a:extLst>
                  <a:ext uri="{0D108BD9-81ED-4DB2-BD59-A6C34878D82A}">
                    <a16:rowId xmlns:a16="http://schemas.microsoft.com/office/drawing/2014/main" val="10003"/>
                  </a:ext>
                </a:extLst>
              </a:tr>
              <a:tr h="435689">
                <a:tc>
                  <a:txBody>
                    <a:bodyPr/>
                    <a:lstStyle/>
                    <a:p>
                      <a:r>
                        <a:rPr lang="en-US" sz="2000" dirty="0"/>
                        <a:t>MAS</a:t>
                      </a:r>
                    </a:p>
                  </a:txBody>
                  <a:tcPr/>
                </a:tc>
                <a:tc>
                  <a:txBody>
                    <a:bodyPr/>
                    <a:lstStyle/>
                    <a:p>
                      <a:r>
                        <a:rPr lang="en-US" sz="2000" dirty="0"/>
                        <a:t>Meconium</a:t>
                      </a:r>
                    </a:p>
                  </a:txBody>
                  <a:tcPr/>
                </a:tc>
                <a:tc>
                  <a:txBody>
                    <a:bodyPr/>
                    <a:lstStyle/>
                    <a:p>
                      <a:pPr algn="l"/>
                      <a:r>
                        <a:rPr lang="en-US" sz="2000" dirty="0"/>
                        <a:t>Patchy infiltrates</a:t>
                      </a:r>
                    </a:p>
                  </a:txBody>
                  <a:tcPr/>
                </a:tc>
                <a:extLst>
                  <a:ext uri="{0D108BD9-81ED-4DB2-BD59-A6C34878D82A}">
                    <a16:rowId xmlns:a16="http://schemas.microsoft.com/office/drawing/2014/main" val="10004"/>
                  </a:ext>
                </a:extLst>
              </a:tr>
              <a:tr h="435689">
                <a:tc>
                  <a:txBody>
                    <a:bodyPr/>
                    <a:lstStyle/>
                    <a:p>
                      <a:r>
                        <a:rPr lang="en-US" sz="2000" dirty="0"/>
                        <a:t>Air Leak</a:t>
                      </a:r>
                    </a:p>
                  </a:txBody>
                  <a:tcPr/>
                </a:tc>
                <a:tc>
                  <a:txBody>
                    <a:bodyPr/>
                    <a:lstStyle/>
                    <a:p>
                      <a:r>
                        <a:rPr lang="en-US" sz="2000" dirty="0"/>
                        <a:t>Alveolar</a:t>
                      </a:r>
                      <a:r>
                        <a:rPr lang="en-US" sz="2000" baseline="0" dirty="0"/>
                        <a:t> rupture</a:t>
                      </a:r>
                      <a:endParaRPr lang="en-US" sz="2000" dirty="0"/>
                    </a:p>
                  </a:txBody>
                  <a:tcPr/>
                </a:tc>
                <a:tc>
                  <a:txBody>
                    <a:bodyPr/>
                    <a:lstStyle/>
                    <a:p>
                      <a:pPr algn="l"/>
                      <a:r>
                        <a:rPr lang="en-US" sz="2000" dirty="0"/>
                        <a:t>Air dissection</a:t>
                      </a:r>
                    </a:p>
                  </a:txBody>
                  <a:tcPr/>
                </a:tc>
                <a:extLst>
                  <a:ext uri="{0D108BD9-81ED-4DB2-BD59-A6C34878D82A}">
                    <a16:rowId xmlns:a16="http://schemas.microsoft.com/office/drawing/2014/main" val="10005"/>
                  </a:ext>
                </a:extLst>
              </a:tr>
            </a:tbl>
          </a:graphicData>
        </a:graphic>
      </p:graphicFrame>
      <p:pic>
        <p:nvPicPr>
          <p:cNvPr id="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b="14346"/>
          <a:stretch>
            <a:fillRect/>
          </a:stretch>
        </p:blipFill>
        <p:spPr bwMode="auto">
          <a:xfrm>
            <a:off x="1653623" y="4683322"/>
            <a:ext cx="1745414" cy="1410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descr="ttn"/>
          <p:cNvPicPr>
            <a:picLocks noChangeAspect="1" noChangeArrowheads="1"/>
          </p:cNvPicPr>
          <p:nvPr/>
        </p:nvPicPr>
        <p:blipFill>
          <a:blip r:embed="rId4" cstate="print">
            <a:lum bright="-12000"/>
          </a:blip>
          <a:srcRect/>
          <a:stretch>
            <a:fillRect/>
          </a:stretch>
        </p:blipFill>
        <p:spPr>
          <a:xfrm>
            <a:off x="3485411" y="4671997"/>
            <a:ext cx="1608562" cy="1404330"/>
          </a:xfrm>
          <a:prstGeom prst="rect">
            <a:avLst/>
          </a:prstGeom>
          <a:noFill/>
        </p:spPr>
      </p:pic>
      <p:pic>
        <p:nvPicPr>
          <p:cNvPr id="7" name="Picture 4" descr="meconiumaspiration"/>
          <p:cNvPicPr>
            <a:picLocks noChangeAspect="1" noChangeArrowheads="1"/>
          </p:cNvPicPr>
          <p:nvPr/>
        </p:nvPicPr>
        <p:blipFill>
          <a:blip r:embed="rId5" cstate="print"/>
          <a:srcRect/>
          <a:stretch>
            <a:fillRect/>
          </a:stretch>
        </p:blipFill>
        <p:spPr>
          <a:xfrm>
            <a:off x="7122569" y="4693127"/>
            <a:ext cx="1769872" cy="1409834"/>
          </a:xfrm>
          <a:prstGeom prst="rect">
            <a:avLst/>
          </a:prstGeom>
          <a:noFill/>
        </p:spPr>
      </p:pic>
      <p:pic>
        <p:nvPicPr>
          <p:cNvPr id="8" name="Picture 4" descr="pneumonia"/>
          <p:cNvPicPr>
            <a:picLocks noChangeAspect="1" noChangeArrowheads="1"/>
          </p:cNvPicPr>
          <p:nvPr/>
        </p:nvPicPr>
        <p:blipFill>
          <a:blip r:embed="rId6" cstate="print"/>
          <a:srcRect/>
          <a:stretch>
            <a:fillRect/>
          </a:stretch>
        </p:blipFill>
        <p:spPr bwMode="auto">
          <a:xfrm>
            <a:off x="5159765" y="4675372"/>
            <a:ext cx="1879777" cy="1409833"/>
          </a:xfrm>
          <a:prstGeom prst="rect">
            <a:avLst/>
          </a:prstGeom>
          <a:noFill/>
        </p:spPr>
      </p:pic>
      <p:pic>
        <p:nvPicPr>
          <p:cNvPr id="9"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4651" t="7780" r="15347" b="1109"/>
          <a:stretch/>
        </p:blipFill>
        <p:spPr bwMode="auto">
          <a:xfrm>
            <a:off x="8983568" y="4692201"/>
            <a:ext cx="1598689" cy="1409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1981200" y="6159163"/>
            <a:ext cx="8582734" cy="369332"/>
          </a:xfrm>
          <a:prstGeom prst="rect">
            <a:avLst/>
          </a:prstGeom>
          <a:noFill/>
        </p:spPr>
        <p:txBody>
          <a:bodyPr wrap="none" rtlCol="0">
            <a:spAutoFit/>
          </a:bodyPr>
          <a:lstStyle/>
          <a:p>
            <a:pPr defTabSz="457200"/>
            <a:r>
              <a:rPr lang="en-US" dirty="0">
                <a:solidFill>
                  <a:prstClr val="black"/>
                </a:solidFill>
              </a:rPr>
              <a:t>     RDS                            TTN                      Pneumonia                    MAS                         Air Leak  </a:t>
            </a:r>
          </a:p>
        </p:txBody>
      </p:sp>
    </p:spTree>
    <p:extLst>
      <p:ext uri="{BB962C8B-B14F-4D97-AF65-F5344CB8AC3E}">
        <p14:creationId xmlns:p14="http://schemas.microsoft.com/office/powerpoint/2010/main" val="33419968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7512" y="559663"/>
            <a:ext cx="9201582" cy="857250"/>
          </a:xfrm>
        </p:spPr>
        <p:txBody>
          <a:bodyPr>
            <a:noAutofit/>
          </a:bodyPr>
          <a:lstStyle/>
          <a:p>
            <a:r>
              <a:rPr lang="en-US" sz="4000" dirty="0"/>
              <a:t>Persistent Pulmonary Hypertension (PPHN)</a:t>
            </a:r>
          </a:p>
        </p:txBody>
      </p:sp>
      <p:pic>
        <p:nvPicPr>
          <p:cNvPr id="6" name="Picture 5"/>
          <p:cNvPicPr>
            <a:picLocks noChangeAspect="1"/>
          </p:cNvPicPr>
          <p:nvPr/>
        </p:nvPicPr>
        <p:blipFill>
          <a:blip r:embed="rId3" cstate="print"/>
          <a:stretch>
            <a:fillRect/>
          </a:stretch>
        </p:blipFill>
        <p:spPr>
          <a:xfrm>
            <a:off x="6936084" y="1791668"/>
            <a:ext cx="4951116" cy="4804004"/>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1263371914"/>
              </p:ext>
            </p:extLst>
          </p:nvPr>
        </p:nvGraphicFramePr>
        <p:xfrm>
          <a:off x="369277" y="1791668"/>
          <a:ext cx="6471138" cy="4913400"/>
        </p:xfrm>
        <a:graphic>
          <a:graphicData uri="http://schemas.openxmlformats.org/drawingml/2006/table">
            <a:tbl>
              <a:tblPr firstRow="1" bandRow="1">
                <a:tableStyleId>{5C22544A-7EE6-4342-B048-85BDC9FD1C3A}</a:tableStyleId>
              </a:tblPr>
              <a:tblGrid>
                <a:gridCol w="1248508">
                  <a:extLst>
                    <a:ext uri="{9D8B030D-6E8A-4147-A177-3AD203B41FA5}">
                      <a16:colId xmlns:a16="http://schemas.microsoft.com/office/drawing/2014/main" val="20000"/>
                    </a:ext>
                  </a:extLst>
                </a:gridCol>
                <a:gridCol w="5222630">
                  <a:extLst>
                    <a:ext uri="{9D8B030D-6E8A-4147-A177-3AD203B41FA5}">
                      <a16:colId xmlns:a16="http://schemas.microsoft.com/office/drawing/2014/main" val="20001"/>
                    </a:ext>
                  </a:extLst>
                </a:gridCol>
              </a:tblGrid>
              <a:tr h="384883">
                <a:tc>
                  <a:txBody>
                    <a:bodyPr/>
                    <a:lstStyle/>
                    <a:p>
                      <a:endParaRPr lang="en-US" dirty="0"/>
                    </a:p>
                  </a:txBody>
                  <a:tcPr/>
                </a:tc>
                <a:tc>
                  <a:txBody>
                    <a:bodyPr/>
                    <a:lstStyle/>
                    <a:p>
                      <a:pPr algn="ctr"/>
                      <a:endParaRPr lang="en-US" dirty="0"/>
                    </a:p>
                  </a:txBody>
                  <a:tcPr/>
                </a:tc>
                <a:extLst>
                  <a:ext uri="{0D108BD9-81ED-4DB2-BD59-A6C34878D82A}">
                    <a16:rowId xmlns:a16="http://schemas.microsoft.com/office/drawing/2014/main" val="10000"/>
                  </a:ext>
                </a:extLst>
              </a:tr>
              <a:tr h="90075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Etiology</a:t>
                      </a:r>
                    </a:p>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Transitional circulation: Mean pulmonary pressure </a:t>
                      </a:r>
                      <a:r>
                        <a:rPr lang="en-US" sz="1800" dirty="0">
                          <a:latin typeface="+mn-lt"/>
                          <a:ea typeface="Wingdings"/>
                          <a:cs typeface="Calibri"/>
                        </a:rPr>
                        <a:t>↓</a:t>
                      </a:r>
                      <a:r>
                        <a:rPr lang="en-US" sz="1800" dirty="0"/>
                        <a:t>, PBF </a:t>
                      </a:r>
                      <a:r>
                        <a:rPr lang="en-US" sz="1800" dirty="0">
                          <a:latin typeface="+mn-lt"/>
                          <a:ea typeface="Wingdings"/>
                          <a:cs typeface="Calibri"/>
                        </a:rPr>
                        <a:t>↑</a:t>
                      </a:r>
                      <a:r>
                        <a:rPr lang="en-US" sz="1800" dirty="0"/>
                        <a:t>,PVR </a:t>
                      </a:r>
                      <a:r>
                        <a:rPr lang="en-US" sz="1800" dirty="0">
                          <a:latin typeface="+mn-lt"/>
                          <a:ea typeface="Wingdings"/>
                          <a:cs typeface="Calibri"/>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 If </a:t>
                      </a:r>
                      <a:r>
                        <a:rPr lang="en-US" sz="1800" b="1" dirty="0"/>
                        <a:t>PVR remains elevated-&gt; PPHN-</a:t>
                      </a:r>
                      <a:r>
                        <a:rPr lang="en-US" sz="1800" b="1" dirty="0" err="1"/>
                        <a:t>Rt</a:t>
                      </a:r>
                      <a:r>
                        <a:rPr lang="en-US" sz="1800" b="1" dirty="0"/>
                        <a:t> -&gt;</a:t>
                      </a:r>
                      <a:r>
                        <a:rPr lang="en-US" sz="1800" b="1" baseline="0" dirty="0"/>
                        <a:t> L shunt</a:t>
                      </a:r>
                      <a:endParaRPr lang="en-US" sz="1800" b="1" dirty="0"/>
                    </a:p>
                  </a:txBody>
                  <a:tcPr/>
                </a:tc>
                <a:extLst>
                  <a:ext uri="{0D108BD9-81ED-4DB2-BD59-A6C34878D82A}">
                    <a16:rowId xmlns:a16="http://schemas.microsoft.com/office/drawing/2014/main" val="10001"/>
                  </a:ext>
                </a:extLst>
              </a:tr>
              <a:tr h="601818">
                <a:tc>
                  <a:txBody>
                    <a:bodyPr/>
                    <a:lstStyle/>
                    <a:p>
                      <a:r>
                        <a:rPr lang="en-US" dirty="0"/>
                        <a:t>Types</a:t>
                      </a:r>
                    </a:p>
                  </a:txBody>
                  <a:tcPr/>
                </a:tc>
                <a:tc>
                  <a:txBody>
                    <a:bodyPr/>
                    <a:lstStyle/>
                    <a:p>
                      <a:pPr marL="285750" indent="-285750">
                        <a:buFont typeface="Arial" panose="020B0604020202020204" pitchFamily="34" charset="0"/>
                        <a:buChar char="•"/>
                      </a:pPr>
                      <a:r>
                        <a:rPr lang="en-US" sz="1800" dirty="0"/>
                        <a:t>Idiopathic</a:t>
                      </a:r>
                    </a:p>
                    <a:p>
                      <a:pPr marL="285750" indent="-285750">
                        <a:buFont typeface="Arial" panose="020B0604020202020204" pitchFamily="34" charset="0"/>
                        <a:buChar char="•"/>
                      </a:pPr>
                      <a:r>
                        <a:rPr lang="en-US" sz="1800" dirty="0"/>
                        <a:t>Secondary to MAS, sepsis, PNA, CDH, BPD, </a:t>
                      </a:r>
                      <a:endParaRPr lang="en-US" dirty="0"/>
                    </a:p>
                  </a:txBody>
                  <a:tcPr/>
                </a:tc>
                <a:extLst>
                  <a:ext uri="{0D108BD9-81ED-4DB2-BD59-A6C34878D82A}">
                    <a16:rowId xmlns:a16="http://schemas.microsoft.com/office/drawing/2014/main" val="10002"/>
                  </a:ext>
                </a:extLst>
              </a:tr>
              <a:tr h="471692">
                <a:tc>
                  <a:txBody>
                    <a:bodyPr/>
                    <a:lstStyle/>
                    <a:p>
                      <a:r>
                        <a:rPr lang="en-US" dirty="0"/>
                        <a:t>Findings</a:t>
                      </a:r>
                    </a:p>
                  </a:txBody>
                  <a:tcPr/>
                </a:tc>
                <a:tc>
                  <a:txBody>
                    <a:bodyPr/>
                    <a:lstStyle/>
                    <a:p>
                      <a:pPr marL="285750" indent="-285750">
                        <a:buFont typeface="Arial" panose="020B0604020202020204" pitchFamily="34" charset="0"/>
                        <a:buChar char="•"/>
                      </a:pPr>
                      <a:r>
                        <a:rPr lang="en-US" dirty="0"/>
                        <a:t>Cyanosis and signs of respiratory distress.</a:t>
                      </a:r>
                    </a:p>
                  </a:txBody>
                  <a:tcPr/>
                </a:tc>
                <a:extLst>
                  <a:ext uri="{0D108BD9-81ED-4DB2-BD59-A6C34878D82A}">
                    <a16:rowId xmlns:a16="http://schemas.microsoft.com/office/drawing/2014/main" val="10006"/>
                  </a:ext>
                </a:extLst>
              </a:tr>
              <a:tr h="752687">
                <a:tc>
                  <a:txBody>
                    <a:bodyPr/>
                    <a:lstStyle/>
                    <a:p>
                      <a:r>
                        <a:rPr lang="en-US" dirty="0"/>
                        <a:t>Diagnosis</a:t>
                      </a:r>
                    </a:p>
                  </a:txBody>
                  <a:tcPr/>
                </a:tc>
                <a:tc>
                  <a:txBody>
                    <a:bodyPr/>
                    <a:lstStyle/>
                    <a:p>
                      <a:pPr>
                        <a:buNone/>
                      </a:pPr>
                      <a:r>
                        <a:rPr lang="en-US" dirty="0"/>
                        <a:t>Cardiac ECHO </a:t>
                      </a:r>
                      <a:r>
                        <a:rPr lang="en-US" sz="1800" dirty="0">
                          <a:latin typeface="+mn-lt"/>
                          <a:ea typeface="Wingdings"/>
                          <a:cs typeface="Calibri"/>
                        </a:rPr>
                        <a:t>↑</a:t>
                      </a:r>
                      <a:r>
                        <a:rPr lang="en-US" sz="1800" dirty="0" err="1">
                          <a:latin typeface="+mn-lt"/>
                          <a:ea typeface="Wingdings"/>
                          <a:cs typeface="Calibri"/>
                        </a:rPr>
                        <a:t>Rt</a:t>
                      </a:r>
                      <a:r>
                        <a:rPr lang="en-US" sz="1800" dirty="0">
                          <a:latin typeface="+mn-lt"/>
                          <a:ea typeface="Wingdings"/>
                          <a:cs typeface="Calibri"/>
                        </a:rPr>
                        <a:t> ventricular pressure ↓function</a:t>
                      </a:r>
                    </a:p>
                    <a:p>
                      <a:pPr>
                        <a:buNone/>
                      </a:pPr>
                      <a:r>
                        <a:rPr lang="en-US" dirty="0"/>
                        <a:t> </a:t>
                      </a:r>
                      <a:r>
                        <a:rPr lang="en-US" b="1" dirty="0" err="1"/>
                        <a:t>Pred</a:t>
                      </a:r>
                      <a:r>
                        <a:rPr lang="en-US" sz="1800" b="1" dirty="0" err="1"/>
                        <a:t>uctal</a:t>
                      </a:r>
                      <a:r>
                        <a:rPr lang="en-US" sz="1800" b="1" dirty="0"/>
                        <a:t>-Post </a:t>
                      </a:r>
                      <a:r>
                        <a:rPr lang="en-US" sz="1800" b="1" dirty="0" err="1"/>
                        <a:t>ductal</a:t>
                      </a:r>
                      <a:r>
                        <a:rPr lang="en-US" sz="1800" b="1" dirty="0"/>
                        <a:t> O2 Sat difference at least 10%,  OI - Severity of hypoxemia</a:t>
                      </a:r>
                    </a:p>
                  </a:txBody>
                  <a:tcPr/>
                </a:tc>
                <a:extLst>
                  <a:ext uri="{0D108BD9-81ED-4DB2-BD59-A6C34878D82A}">
                    <a16:rowId xmlns:a16="http://schemas.microsoft.com/office/drawing/2014/main" val="10003"/>
                  </a:ext>
                </a:extLst>
              </a:tr>
              <a:tr h="773734">
                <a:tc>
                  <a:txBody>
                    <a:bodyPr/>
                    <a:lstStyle/>
                    <a:p>
                      <a:r>
                        <a:rPr lang="en-US" dirty="0"/>
                        <a:t>X-ray Findings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May be normal, or findings of associated pulmonary condition,  p</a:t>
                      </a:r>
                      <a:r>
                        <a:rPr lang="en-US" dirty="0"/>
                        <a:t>ulmonary blood flow may appear normal or reduced.</a:t>
                      </a:r>
                      <a:endParaRPr lang="en-US" sz="1800" dirty="0"/>
                    </a:p>
                  </a:txBody>
                  <a:tcPr/>
                </a:tc>
                <a:extLst>
                  <a:ext uri="{0D108BD9-81ED-4DB2-BD59-A6C34878D82A}">
                    <a16:rowId xmlns:a16="http://schemas.microsoft.com/office/drawing/2014/main" val="10004"/>
                  </a:ext>
                </a:extLst>
              </a:tr>
              <a:tr h="673545">
                <a:tc>
                  <a:txBody>
                    <a:bodyPr/>
                    <a:lstStyle/>
                    <a:p>
                      <a:r>
                        <a:rPr lang="en-US" sz="1800" dirty="0"/>
                        <a:t>Treatment</a:t>
                      </a:r>
                      <a:endParaRPr lang="en-US" dirty="0"/>
                    </a:p>
                  </a:txBody>
                  <a:tcPr/>
                </a:tc>
                <a:tc>
                  <a:txBody>
                    <a:bodyPr/>
                    <a:lstStyle/>
                    <a:p>
                      <a:r>
                        <a:rPr lang="en-US" sz="1800" dirty="0"/>
                        <a:t>O2, HFOV, </a:t>
                      </a:r>
                      <a:r>
                        <a:rPr lang="en-US" sz="1800" dirty="0" err="1"/>
                        <a:t>iNO</a:t>
                      </a:r>
                      <a:r>
                        <a:rPr lang="en-US" sz="1800" dirty="0"/>
                        <a:t>, </a:t>
                      </a:r>
                      <a:r>
                        <a:rPr lang="en-US" sz="1800" dirty="0" err="1"/>
                        <a:t>sildenafil</a:t>
                      </a:r>
                      <a:r>
                        <a:rPr lang="en-US" sz="1800" dirty="0"/>
                        <a:t>, sedation, hemodynamic</a:t>
                      </a:r>
                      <a:r>
                        <a:rPr lang="en-US" sz="1800" baseline="0" dirty="0"/>
                        <a:t> support, </a:t>
                      </a:r>
                      <a:r>
                        <a:rPr lang="en-US" sz="1800" dirty="0"/>
                        <a:t>ECMO (for severe respiratory failure)</a:t>
                      </a: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4574233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71419-1BA1-465B-B0A7-1AAC0097104D}"/>
              </a:ext>
            </a:extLst>
          </p:cNvPr>
          <p:cNvSpPr>
            <a:spLocks noGrp="1"/>
          </p:cNvSpPr>
          <p:nvPr>
            <p:ph type="title"/>
          </p:nvPr>
        </p:nvSpPr>
        <p:spPr>
          <a:xfrm>
            <a:off x="307941" y="764832"/>
            <a:ext cx="9392240" cy="1143000"/>
          </a:xfrm>
        </p:spPr>
        <p:txBody>
          <a:bodyPr>
            <a:normAutofit/>
          </a:bodyPr>
          <a:lstStyle/>
          <a:p>
            <a:r>
              <a:rPr lang="en-US" sz="4000" dirty="0"/>
              <a:t>Developmental Abnormalities</a:t>
            </a:r>
          </a:p>
        </p:txBody>
      </p:sp>
      <p:sp>
        <p:nvSpPr>
          <p:cNvPr id="3" name="Content Placeholder 2">
            <a:extLst>
              <a:ext uri="{FF2B5EF4-FFF2-40B4-BE49-F238E27FC236}">
                <a16:creationId xmlns:a16="http://schemas.microsoft.com/office/drawing/2014/main" id="{52468835-8DD4-47D0-9BEC-17F5DD551598}"/>
              </a:ext>
            </a:extLst>
          </p:cNvPr>
          <p:cNvSpPr>
            <a:spLocks noGrp="1"/>
          </p:cNvSpPr>
          <p:nvPr>
            <p:ph idx="1"/>
          </p:nvPr>
        </p:nvSpPr>
        <p:spPr>
          <a:xfrm>
            <a:off x="1468258" y="2332037"/>
            <a:ext cx="8628668" cy="4525963"/>
          </a:xfrm>
        </p:spPr>
        <p:txBody>
          <a:bodyPr/>
          <a:lstStyle/>
          <a:p>
            <a:r>
              <a:rPr lang="en-US" dirty="0"/>
              <a:t>Esophageal Atresia/TE fistula (TEF)</a:t>
            </a:r>
          </a:p>
          <a:p>
            <a:r>
              <a:rPr lang="en-US" dirty="0"/>
              <a:t>Congenital diaphragmatic hernia (CDH)</a:t>
            </a:r>
          </a:p>
          <a:p>
            <a:r>
              <a:rPr lang="en-US" dirty="0"/>
              <a:t>Congenital pulmonary airway malformation (CPAM)</a:t>
            </a:r>
          </a:p>
          <a:p>
            <a:r>
              <a:rPr lang="en-US" dirty="0"/>
              <a:t>Pulmonary sequestration</a:t>
            </a:r>
          </a:p>
          <a:p>
            <a:pPr marL="0" indent="0">
              <a:buNone/>
            </a:pPr>
            <a:endParaRPr lang="en-US" dirty="0"/>
          </a:p>
        </p:txBody>
      </p:sp>
    </p:spTree>
    <p:extLst>
      <p:ext uri="{BB962C8B-B14F-4D97-AF65-F5344CB8AC3E}">
        <p14:creationId xmlns:p14="http://schemas.microsoft.com/office/powerpoint/2010/main" val="10902783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7" name="Rectangle 3"/>
          <p:cNvSpPr>
            <a:spLocks noGrp="1" noChangeArrowheads="1"/>
          </p:cNvSpPr>
          <p:nvPr>
            <p:ph type="title"/>
          </p:nvPr>
        </p:nvSpPr>
        <p:spPr>
          <a:xfrm>
            <a:off x="457291" y="380342"/>
            <a:ext cx="8729039" cy="1143000"/>
          </a:xfrm>
          <a:noFill/>
        </p:spPr>
        <p:txBody>
          <a:bodyPr>
            <a:normAutofit fontScale="90000"/>
          </a:bodyPr>
          <a:lstStyle/>
          <a:p>
            <a:pPr eaLnBrk="1" hangingPunct="1"/>
            <a:r>
              <a:rPr lang="en-US" dirty="0"/>
              <a:t>Congenital Diaphragmatic Hernia (CDH) </a:t>
            </a:r>
            <a:br>
              <a:rPr lang="en-US" dirty="0">
                <a:solidFill>
                  <a:schemeClr val="folHlink"/>
                </a:solidFill>
                <a:latin typeface="Comic Sans MS" pitchFamily="-1" charset="0"/>
              </a:rPr>
            </a:br>
            <a:endParaRPr lang="en-US" dirty="0">
              <a:solidFill>
                <a:schemeClr val="folHlink"/>
              </a:solidFill>
              <a:latin typeface="Comic Sans MS" pitchFamily="-1" charset="0"/>
            </a:endParaRPr>
          </a:p>
        </p:txBody>
      </p:sp>
      <p:sp>
        <p:nvSpPr>
          <p:cNvPr id="113668" name="Rectangle 4"/>
          <p:cNvSpPr>
            <a:spLocks noChangeArrowheads="1"/>
          </p:cNvSpPr>
          <p:nvPr/>
        </p:nvSpPr>
        <p:spPr bwMode="auto">
          <a:xfrm>
            <a:off x="5943600" y="2133600"/>
            <a:ext cx="4495800" cy="4191000"/>
          </a:xfrm>
          <a:prstGeom prst="rect">
            <a:avLst/>
          </a:prstGeom>
          <a:noFill/>
          <a:ln w="9525">
            <a:noFill/>
            <a:miter lim="800000"/>
            <a:headEnd/>
            <a:tailEnd/>
          </a:ln>
        </p:spPr>
        <p:txBody>
          <a:bodyPr>
            <a:prstTxWarp prst="textNoShape">
              <a:avLst/>
            </a:prstTxWarp>
          </a:bodyPr>
          <a:lstStyle/>
          <a:p>
            <a:pPr marL="342900" indent="-342900" defTabSz="457200">
              <a:spcBef>
                <a:spcPct val="20000"/>
              </a:spcBef>
              <a:buClr>
                <a:srgbClr val="4F81BD"/>
              </a:buClr>
              <a:buSzPct val="80000"/>
              <a:buFont typeface="Wingdings" pitchFamily="-1" charset="2"/>
              <a:buChar char="n"/>
            </a:pPr>
            <a:endParaRPr lang="en-US" sz="2800" dirty="0">
              <a:solidFill>
                <a:prstClr val="black"/>
              </a:solidFill>
              <a:latin typeface="Arial" pitchFamily="-1" charset="0"/>
            </a:endParaRPr>
          </a:p>
        </p:txBody>
      </p:sp>
      <p:sp>
        <p:nvSpPr>
          <p:cNvPr id="113670" name="Text Box 8"/>
          <p:cNvSpPr txBox="1">
            <a:spLocks noChangeArrowheads="1"/>
          </p:cNvSpPr>
          <p:nvPr/>
        </p:nvSpPr>
        <p:spPr bwMode="auto">
          <a:xfrm>
            <a:off x="8511290" y="3101547"/>
            <a:ext cx="2055486" cy="369332"/>
          </a:xfrm>
          <a:prstGeom prst="rect">
            <a:avLst/>
          </a:prstGeom>
          <a:noFill/>
          <a:ln w="9525">
            <a:noFill/>
            <a:miter lim="800000"/>
            <a:headEnd/>
            <a:tailEnd/>
          </a:ln>
        </p:spPr>
        <p:txBody>
          <a:bodyPr wrap="square">
            <a:prstTxWarp prst="textNoShape">
              <a:avLst/>
            </a:prstTxWarp>
            <a:spAutoFit/>
          </a:bodyPr>
          <a:lstStyle/>
          <a:p>
            <a:pPr defTabSz="457200"/>
            <a:r>
              <a:rPr lang="en-US" dirty="0">
                <a:solidFill>
                  <a:prstClr val="black"/>
                </a:solidFill>
              </a:rPr>
              <a:t>        Lt sided</a:t>
            </a:r>
          </a:p>
        </p:txBody>
      </p:sp>
      <p:pic>
        <p:nvPicPr>
          <p:cNvPr id="8" name="Picture 2" descr="d-hernia"/>
          <p:cNvPicPr>
            <a:picLocks noChangeAspect="1" noChangeArrowheads="1"/>
          </p:cNvPicPr>
          <p:nvPr/>
        </p:nvPicPr>
        <p:blipFill>
          <a:blip r:embed="rId3" cstate="print">
            <a:grayscl/>
          </a:blip>
          <a:srcRect/>
          <a:stretch>
            <a:fillRect/>
          </a:stretch>
        </p:blipFill>
        <p:spPr bwMode="auto">
          <a:xfrm>
            <a:off x="7956291" y="1088136"/>
            <a:ext cx="3185552" cy="5337048"/>
          </a:xfrm>
          <a:prstGeom prst="rect">
            <a:avLst/>
          </a:prstGeom>
          <a:noFill/>
          <a:ln w="9525">
            <a:noFill/>
            <a:miter lim="800000"/>
            <a:headEnd/>
            <a:tailEnd/>
          </a:ln>
        </p:spPr>
      </p:pic>
      <p:sp>
        <p:nvSpPr>
          <p:cNvPr id="7" name="TextBox 6"/>
          <p:cNvSpPr txBox="1"/>
          <p:nvPr/>
        </p:nvSpPr>
        <p:spPr>
          <a:xfrm>
            <a:off x="9254220" y="6488668"/>
            <a:ext cx="907595" cy="369332"/>
          </a:xfrm>
          <a:prstGeom prst="rect">
            <a:avLst/>
          </a:prstGeom>
          <a:noFill/>
        </p:spPr>
        <p:txBody>
          <a:bodyPr wrap="none" rtlCol="0">
            <a:spAutoFit/>
          </a:bodyPr>
          <a:lstStyle/>
          <a:p>
            <a:pPr defTabSz="457200"/>
            <a:r>
              <a:rPr lang="en-US" dirty="0">
                <a:solidFill>
                  <a:prstClr val="black"/>
                </a:solidFill>
              </a:rPr>
              <a:t>Lt sided</a:t>
            </a:r>
          </a:p>
        </p:txBody>
      </p:sp>
      <p:graphicFrame>
        <p:nvGraphicFramePr>
          <p:cNvPr id="10" name="Table 9"/>
          <p:cNvGraphicFramePr>
            <a:graphicFrameLocks noGrp="1"/>
          </p:cNvGraphicFramePr>
          <p:nvPr>
            <p:extLst>
              <p:ext uri="{D42A27DB-BD31-4B8C-83A1-F6EECF244321}">
                <p14:modId xmlns:p14="http://schemas.microsoft.com/office/powerpoint/2010/main" val="1482250861"/>
              </p:ext>
            </p:extLst>
          </p:nvPr>
        </p:nvGraphicFramePr>
        <p:xfrm>
          <a:off x="805841" y="1088137"/>
          <a:ext cx="6839299" cy="5419670"/>
        </p:xfrm>
        <a:graphic>
          <a:graphicData uri="http://schemas.openxmlformats.org/drawingml/2006/table">
            <a:tbl>
              <a:tblPr firstRow="1" bandRow="1">
                <a:tableStyleId>{5C22544A-7EE6-4342-B048-85BDC9FD1C3A}</a:tableStyleId>
              </a:tblPr>
              <a:tblGrid>
                <a:gridCol w="1620825">
                  <a:extLst>
                    <a:ext uri="{9D8B030D-6E8A-4147-A177-3AD203B41FA5}">
                      <a16:colId xmlns:a16="http://schemas.microsoft.com/office/drawing/2014/main" val="20000"/>
                    </a:ext>
                  </a:extLst>
                </a:gridCol>
                <a:gridCol w="5218474">
                  <a:extLst>
                    <a:ext uri="{9D8B030D-6E8A-4147-A177-3AD203B41FA5}">
                      <a16:colId xmlns:a16="http://schemas.microsoft.com/office/drawing/2014/main" val="20001"/>
                    </a:ext>
                  </a:extLst>
                </a:gridCol>
              </a:tblGrid>
              <a:tr h="382573">
                <a:tc>
                  <a:txBody>
                    <a:bodyPr/>
                    <a:lstStyle/>
                    <a:p>
                      <a:endParaRPr lang="en-US" dirty="0"/>
                    </a:p>
                  </a:txBody>
                  <a:tcPr/>
                </a:tc>
                <a:tc>
                  <a:txBody>
                    <a:bodyPr/>
                    <a:lstStyle/>
                    <a:p>
                      <a:endParaRPr lang="en-US"/>
                    </a:p>
                  </a:txBody>
                  <a:tcPr/>
                </a:tc>
                <a:extLst>
                  <a:ext uri="{0D108BD9-81ED-4DB2-BD59-A6C34878D82A}">
                    <a16:rowId xmlns:a16="http://schemas.microsoft.com/office/drawing/2014/main" val="10000"/>
                  </a:ext>
                </a:extLst>
              </a:tr>
              <a:tr h="641085">
                <a:tc>
                  <a:txBody>
                    <a:bodyPr/>
                    <a:lstStyle/>
                    <a:p>
                      <a:r>
                        <a:rPr lang="en-US" dirty="0"/>
                        <a:t>Etiology</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800" dirty="0"/>
                        <a:t>Herniation of abdominal organs into thoracic cavity through a defect in the diaphragm. Left sided 80-85%</a:t>
                      </a:r>
                    </a:p>
                  </a:txBody>
                  <a:tcPr/>
                </a:tc>
                <a:extLst>
                  <a:ext uri="{0D108BD9-81ED-4DB2-BD59-A6C34878D82A}">
                    <a16:rowId xmlns:a16="http://schemas.microsoft.com/office/drawing/2014/main" val="10001"/>
                  </a:ext>
                </a:extLst>
              </a:tr>
              <a:tr h="2014839">
                <a:tc>
                  <a:txBody>
                    <a:bodyPr/>
                    <a:lstStyle/>
                    <a:p>
                      <a:r>
                        <a:rPr lang="en-US" dirty="0"/>
                        <a:t>Clinical Findings</a:t>
                      </a:r>
                    </a:p>
                  </a:txBody>
                  <a:tcPr/>
                </a:tc>
                <a:tc>
                  <a:txBody>
                    <a:bodyPr/>
                    <a:lstStyle/>
                    <a:p>
                      <a:pPr marL="285750" indent="-285750">
                        <a:buFont typeface="Arial" panose="020B0604020202020204" pitchFamily="34" charset="0"/>
                        <a:buChar char="•"/>
                      </a:pPr>
                      <a:r>
                        <a:rPr lang="en-US" sz="1800" dirty="0"/>
                        <a:t>Respiratory distress and cyanosis at birth with decreased</a:t>
                      </a:r>
                      <a:r>
                        <a:rPr lang="en-US" sz="1800" baseline="0" dirty="0"/>
                        <a:t> breath sounds on </a:t>
                      </a:r>
                      <a:r>
                        <a:rPr lang="en-US" sz="1800" baseline="0" dirty="0" err="1"/>
                        <a:t>ipsilateral</a:t>
                      </a:r>
                      <a:r>
                        <a:rPr lang="en-US" sz="1800" baseline="0" dirty="0"/>
                        <a:t> chest </a:t>
                      </a:r>
                      <a:endParaRPr lang="en-US" sz="1800" dirty="0"/>
                    </a:p>
                    <a:p>
                      <a:pPr marL="285750" indent="-285750">
                        <a:buFont typeface="Arial" panose="020B0604020202020204" pitchFamily="34" charset="0"/>
                        <a:buChar char="•"/>
                      </a:pPr>
                      <a:r>
                        <a:rPr lang="en-US" sz="1800" dirty="0"/>
                        <a:t>Bowel sounds in affected chest</a:t>
                      </a:r>
                    </a:p>
                    <a:p>
                      <a:pPr marL="285750" indent="-285750">
                        <a:buFont typeface="Arial" panose="020B0604020202020204" pitchFamily="34" charset="0"/>
                        <a:buChar char="•"/>
                      </a:pPr>
                      <a:r>
                        <a:rPr lang="en-US" sz="1800" b="1" dirty="0"/>
                        <a:t>Scaphoid abdomen </a:t>
                      </a:r>
                    </a:p>
                    <a:p>
                      <a:pPr marL="285750" indent="-285750">
                        <a:buFont typeface="Arial" panose="020B0604020202020204" pitchFamily="34" charset="0"/>
                        <a:buChar char="•"/>
                      </a:pPr>
                      <a:r>
                        <a:rPr lang="en-US" sz="1800" dirty="0"/>
                        <a:t>Shifted heart sounds</a:t>
                      </a:r>
                    </a:p>
                    <a:p>
                      <a:pPr marL="285750" indent="-285750">
                        <a:buFont typeface="Arial" panose="020B0604020202020204" pitchFamily="34" charset="0"/>
                        <a:buChar char="•"/>
                      </a:pPr>
                      <a:r>
                        <a:rPr lang="en-US" sz="1800" dirty="0"/>
                        <a:t>Hypoxemia,</a:t>
                      </a:r>
                      <a:r>
                        <a:rPr lang="en-US" sz="1800" baseline="0" dirty="0"/>
                        <a:t> </a:t>
                      </a:r>
                      <a:r>
                        <a:rPr lang="en-US" sz="1800" baseline="0" dirty="0" err="1"/>
                        <a:t>hypercapnia</a:t>
                      </a:r>
                      <a:r>
                        <a:rPr lang="en-US" sz="1800" baseline="0" dirty="0"/>
                        <a:t>, respiratory acidosis, </a:t>
                      </a:r>
                      <a:r>
                        <a:rPr lang="en-US" sz="1800" baseline="0" dirty="0" err="1"/>
                        <a:t>hypoperfusion</a:t>
                      </a:r>
                      <a:r>
                        <a:rPr lang="en-US" sz="1800" baseline="0" dirty="0"/>
                        <a:t> and hypoxia</a:t>
                      </a:r>
                      <a:endParaRPr lang="en-US" dirty="0"/>
                    </a:p>
                  </a:txBody>
                  <a:tcPr/>
                </a:tc>
                <a:extLst>
                  <a:ext uri="{0D108BD9-81ED-4DB2-BD59-A6C34878D82A}">
                    <a16:rowId xmlns:a16="http://schemas.microsoft.com/office/drawing/2014/main" val="10002"/>
                  </a:ext>
                </a:extLst>
              </a:tr>
              <a:tr h="641085">
                <a:tc>
                  <a:txBody>
                    <a:bodyPr/>
                    <a:lstStyle/>
                    <a:p>
                      <a:r>
                        <a:rPr lang="en-US" dirty="0"/>
                        <a:t>Associations</a:t>
                      </a:r>
                    </a:p>
                  </a:txBody>
                  <a:tcPr/>
                </a:tc>
                <a:tc>
                  <a:txBody>
                    <a:bodyPr/>
                    <a:lstStyle/>
                    <a:p>
                      <a:r>
                        <a:rPr lang="en-US" b="1" dirty="0" err="1"/>
                        <a:t>Hypoplastic</a:t>
                      </a:r>
                      <a:r>
                        <a:rPr lang="en-US" b="1" dirty="0"/>
                        <a:t> lungs,</a:t>
                      </a:r>
                      <a:r>
                        <a:rPr lang="en-US" b="1" baseline="0" dirty="0"/>
                        <a:t> </a:t>
                      </a:r>
                      <a:r>
                        <a:rPr lang="en-US" b="1" dirty="0"/>
                        <a:t>PPHN</a:t>
                      </a:r>
                    </a:p>
                    <a:p>
                      <a:r>
                        <a:rPr lang="en-US" dirty="0"/>
                        <a:t>Chromosomal abnormalities, CHD and NTD.</a:t>
                      </a:r>
                      <a:endParaRPr lang="en-US" b="1" dirty="0"/>
                    </a:p>
                  </a:txBody>
                  <a:tcPr/>
                </a:tc>
                <a:extLst>
                  <a:ext uri="{0D108BD9-81ED-4DB2-BD59-A6C34878D82A}">
                    <a16:rowId xmlns:a16="http://schemas.microsoft.com/office/drawing/2014/main" val="10003"/>
                  </a:ext>
                </a:extLst>
              </a:tr>
              <a:tr h="174008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Post Natal</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Management</a:t>
                      </a:r>
                    </a:p>
                    <a:p>
                      <a:endParaRPr lang="en-US" dirty="0"/>
                    </a:p>
                  </a:txBody>
                  <a:tcPr/>
                </a:tc>
                <a:tc>
                  <a:txBody>
                    <a:bodyPr/>
                    <a:lstStyle/>
                    <a:p>
                      <a:pPr marL="285750" indent="-285750">
                        <a:buFont typeface="Arial" panose="020B0604020202020204" pitchFamily="34" charset="0"/>
                        <a:buChar char="•"/>
                      </a:pPr>
                      <a:r>
                        <a:rPr lang="en-US" sz="1800" b="1" dirty="0"/>
                        <a:t>Intubation in DR</a:t>
                      </a:r>
                    </a:p>
                    <a:p>
                      <a:pPr marL="285750" indent="-285750">
                        <a:buFont typeface="Arial" panose="020B0604020202020204" pitchFamily="34" charset="0"/>
                        <a:buChar char="•"/>
                      </a:pPr>
                      <a:r>
                        <a:rPr lang="en-US" sz="1800" dirty="0"/>
                        <a:t>Decompression (low constant suction)</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Supportive care/NPO</a:t>
                      </a:r>
                    </a:p>
                    <a:p>
                      <a:pPr marL="285750" indent="-285750">
                        <a:buFont typeface="Arial" panose="020B0604020202020204" pitchFamily="34" charset="0"/>
                        <a:buChar char="•"/>
                      </a:pPr>
                      <a:r>
                        <a:rPr lang="en-US" sz="1800" dirty="0"/>
                        <a:t>Mechanical ventilation –HFOV</a:t>
                      </a:r>
                    </a:p>
                    <a:p>
                      <a:pPr marL="285750" indent="-285750">
                        <a:buFont typeface="Arial" panose="020B0604020202020204" pitchFamily="34" charset="0"/>
                        <a:buChar char="•"/>
                      </a:pPr>
                      <a:r>
                        <a:rPr lang="en-US" sz="1800" dirty="0"/>
                        <a:t>Nitric Oxide (</a:t>
                      </a:r>
                      <a:r>
                        <a:rPr lang="en-US" sz="1800" dirty="0" err="1"/>
                        <a:t>iNO</a:t>
                      </a:r>
                      <a:r>
                        <a:rPr lang="en-US" sz="1800" dirty="0"/>
                        <a:t>) </a:t>
                      </a:r>
                    </a:p>
                    <a:p>
                      <a:pPr marL="285750" indent="-285750">
                        <a:buFont typeface="Arial" panose="020B0604020202020204" pitchFamily="34" charset="0"/>
                        <a:buChar char="•"/>
                      </a:pPr>
                      <a:r>
                        <a:rPr lang="en-US" sz="1800" dirty="0"/>
                        <a:t>ECMO if indicated</a:t>
                      </a: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7018441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583" y="82897"/>
            <a:ext cx="11119104" cy="1143000"/>
          </a:xfrm>
        </p:spPr>
        <p:txBody>
          <a:bodyPr>
            <a:normAutofit fontScale="90000"/>
          </a:bodyPr>
          <a:lstStyle/>
          <a:p>
            <a:r>
              <a:rPr lang="en-US" dirty="0"/>
              <a:t>Congenital Pulmonary Airway Malformation (CPAM)</a:t>
            </a:r>
          </a:p>
        </p:txBody>
      </p:sp>
      <p:sp>
        <p:nvSpPr>
          <p:cNvPr id="3" name="Content Placeholder 2"/>
          <p:cNvSpPr>
            <a:spLocks noGrp="1"/>
          </p:cNvSpPr>
          <p:nvPr>
            <p:ph idx="1"/>
          </p:nvPr>
        </p:nvSpPr>
        <p:spPr>
          <a:xfrm>
            <a:off x="1817335" y="1486291"/>
            <a:ext cx="8229600" cy="4525963"/>
          </a:xfrm>
        </p:spPr>
        <p:txBody>
          <a:bodyPr>
            <a:normAutofit/>
          </a:bodyPr>
          <a:lstStyle/>
          <a:p>
            <a:pPr>
              <a:buNone/>
            </a:pPr>
            <a:endParaRPr lang="en-US" dirty="0"/>
          </a:p>
          <a:p>
            <a:r>
              <a:rPr lang="en-US" dirty="0"/>
              <a:t>. (CCAM)</a:t>
            </a:r>
          </a:p>
          <a:p>
            <a:pPr>
              <a:buNone/>
            </a:pPr>
            <a:r>
              <a:rPr lang="en-US" dirty="0"/>
              <a:t>Classification</a:t>
            </a:r>
          </a:p>
          <a:p>
            <a:r>
              <a:rPr lang="en-US" dirty="0"/>
              <a:t>prognosis</a:t>
            </a:r>
          </a:p>
          <a:p>
            <a:endParaRPr lang="en-US" dirty="0"/>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4171731377"/>
              </p:ext>
            </p:extLst>
          </p:nvPr>
        </p:nvGraphicFramePr>
        <p:xfrm>
          <a:off x="705230" y="1277124"/>
          <a:ext cx="7299517" cy="5319726"/>
        </p:xfrm>
        <a:graphic>
          <a:graphicData uri="http://schemas.openxmlformats.org/drawingml/2006/table">
            <a:tbl>
              <a:tblPr firstRow="1" bandRow="1">
                <a:tableStyleId>{5C22544A-7EE6-4342-B048-85BDC9FD1C3A}</a:tableStyleId>
              </a:tblPr>
              <a:tblGrid>
                <a:gridCol w="1262401">
                  <a:extLst>
                    <a:ext uri="{9D8B030D-6E8A-4147-A177-3AD203B41FA5}">
                      <a16:colId xmlns:a16="http://schemas.microsoft.com/office/drawing/2014/main" val="20000"/>
                    </a:ext>
                  </a:extLst>
                </a:gridCol>
                <a:gridCol w="6037116">
                  <a:extLst>
                    <a:ext uri="{9D8B030D-6E8A-4147-A177-3AD203B41FA5}">
                      <a16:colId xmlns:a16="http://schemas.microsoft.com/office/drawing/2014/main" val="20001"/>
                    </a:ext>
                  </a:extLst>
                </a:gridCol>
              </a:tblGrid>
              <a:tr h="402800">
                <a:tc>
                  <a:txBody>
                    <a:bodyPr/>
                    <a:lstStyle/>
                    <a:p>
                      <a:endParaRPr lang="en-US" sz="1800" dirty="0"/>
                    </a:p>
                  </a:txBody>
                  <a:tcPr/>
                </a:tc>
                <a:tc>
                  <a:txBody>
                    <a:bodyPr/>
                    <a:lstStyle/>
                    <a:p>
                      <a:endParaRPr lang="en-US" sz="1800" dirty="0"/>
                    </a:p>
                  </a:txBody>
                  <a:tcPr/>
                </a:tc>
                <a:extLst>
                  <a:ext uri="{0D108BD9-81ED-4DB2-BD59-A6C34878D82A}">
                    <a16:rowId xmlns:a16="http://schemas.microsoft.com/office/drawing/2014/main" val="10000"/>
                  </a:ext>
                </a:extLst>
              </a:tr>
              <a:tr h="1519020">
                <a:tc>
                  <a:txBody>
                    <a:bodyPr/>
                    <a:lstStyle/>
                    <a:p>
                      <a:r>
                        <a:rPr lang="en-US" sz="1800" dirty="0"/>
                        <a:t>Etiology</a:t>
                      </a:r>
                    </a:p>
                  </a:txBody>
                  <a:tcPr/>
                </a:tc>
                <a:tc>
                  <a:txBody>
                    <a:bodyPr/>
                    <a:lstStyle/>
                    <a:p>
                      <a:r>
                        <a:rPr lang="en-US" dirty="0"/>
                        <a:t>Result from abnormalities of branching morphogenesis of the lung.</a:t>
                      </a:r>
                      <a:r>
                        <a:rPr lang="en-US" baseline="0" dirty="0"/>
                        <a:t> </a:t>
                      </a:r>
                      <a:r>
                        <a:rPr lang="en-US" baseline="0" dirty="0" err="1"/>
                        <a:t>H</a:t>
                      </a:r>
                      <a:r>
                        <a:rPr lang="en-US" dirty="0" err="1"/>
                        <a:t>amartomatous</a:t>
                      </a:r>
                      <a:r>
                        <a:rPr lang="en-US" dirty="0"/>
                        <a:t> lesions comprised of cystic and </a:t>
                      </a:r>
                      <a:r>
                        <a:rPr lang="en-US" dirty="0" err="1"/>
                        <a:t>adenomatous</a:t>
                      </a:r>
                      <a:r>
                        <a:rPr lang="en-US" dirty="0"/>
                        <a:t> elements arising from tracheal, bronchial, bronchiolar, or alveolar tissue. Connected to </a:t>
                      </a:r>
                      <a:r>
                        <a:rPr lang="en-US" dirty="0" err="1"/>
                        <a:t>tracheobronchial</a:t>
                      </a:r>
                      <a:r>
                        <a:rPr lang="en-US" dirty="0"/>
                        <a:t> tree</a:t>
                      </a:r>
                      <a:r>
                        <a:rPr lang="en-US" sz="1800" baseline="0" dirty="0"/>
                        <a:t> with b</a:t>
                      </a:r>
                      <a:r>
                        <a:rPr lang="en-US" sz="1800" dirty="0"/>
                        <a:t>lood supply from pulmonary circulation</a:t>
                      </a:r>
                    </a:p>
                  </a:txBody>
                  <a:tcPr/>
                </a:tc>
                <a:extLst>
                  <a:ext uri="{0D108BD9-81ED-4DB2-BD59-A6C34878D82A}">
                    <a16:rowId xmlns:a16="http://schemas.microsoft.com/office/drawing/2014/main" val="10001"/>
                  </a:ext>
                </a:extLst>
              </a:tr>
              <a:tr h="1955567">
                <a:tc>
                  <a:txBody>
                    <a:bodyPr/>
                    <a:lstStyle/>
                    <a:p>
                      <a:r>
                        <a:rPr lang="en-US" sz="1800" dirty="0"/>
                        <a:t>Clinical</a:t>
                      </a:r>
                      <a:r>
                        <a:rPr lang="en-US" sz="1800" baseline="0" dirty="0"/>
                        <a:t> </a:t>
                      </a:r>
                    </a:p>
                    <a:p>
                      <a:r>
                        <a:rPr lang="en-US" sz="1800" baseline="0" dirty="0"/>
                        <a:t>findings</a:t>
                      </a:r>
                      <a:endParaRPr lang="en-US" sz="1800" dirty="0"/>
                    </a:p>
                  </a:txBody>
                  <a:tcPr/>
                </a:tc>
                <a:tc>
                  <a:txBody>
                    <a:bodyPr/>
                    <a:lstStyle/>
                    <a:p>
                      <a:r>
                        <a:rPr lang="en-US" dirty="0"/>
                        <a:t>25% have symptoms at birth, including mild or severe respiratory distress</a:t>
                      </a:r>
                    </a:p>
                    <a:p>
                      <a:r>
                        <a:rPr lang="en-US" sz="1800" b="1" dirty="0"/>
                        <a:t>Type 1  </a:t>
                      </a:r>
                      <a:r>
                        <a:rPr lang="en-US" sz="1800" dirty="0"/>
                        <a:t>60-70%-large cysts  2-10 cm) </a:t>
                      </a:r>
                    </a:p>
                    <a:p>
                      <a:r>
                        <a:rPr lang="en-US" sz="1800" b="1" dirty="0"/>
                        <a:t>Type 2  </a:t>
                      </a:r>
                      <a:r>
                        <a:rPr lang="en-US" sz="1800" dirty="0"/>
                        <a:t>15-20%  -cysts</a:t>
                      </a:r>
                      <a:r>
                        <a:rPr lang="en-US" sz="1800" baseline="0" dirty="0"/>
                        <a:t> </a:t>
                      </a:r>
                      <a:r>
                        <a:rPr lang="en-US" sz="1800" dirty="0"/>
                        <a:t>0.5-2 cm- 60%  associated other anomalies</a:t>
                      </a:r>
                      <a:r>
                        <a:rPr lang="en-US" sz="1800" baseline="0" dirty="0"/>
                        <a:t> </a:t>
                      </a:r>
                      <a:r>
                        <a:rPr lang="en-US" dirty="0"/>
                        <a:t>(pulmonary,, cardiac, renal, CNS, bone, </a:t>
                      </a:r>
                      <a:r>
                        <a:rPr lang="en-US" dirty="0" err="1"/>
                        <a:t>Gi</a:t>
                      </a:r>
                      <a:r>
                        <a:rPr lang="en-US" dirty="0"/>
                        <a:t>) </a:t>
                      </a:r>
                    </a:p>
                    <a:p>
                      <a:r>
                        <a:rPr lang="en-US" b="1" dirty="0"/>
                        <a:t>Type 4</a:t>
                      </a:r>
                      <a:r>
                        <a:rPr lang="en-US" b="1" baseline="0" dirty="0"/>
                        <a:t> </a:t>
                      </a:r>
                      <a:r>
                        <a:rPr lang="en-US" dirty="0"/>
                        <a:t>high malignant potential</a:t>
                      </a:r>
                    </a:p>
                  </a:txBody>
                  <a:tcPr/>
                </a:tc>
                <a:extLst>
                  <a:ext uri="{0D108BD9-81ED-4DB2-BD59-A6C34878D82A}">
                    <a16:rowId xmlns:a16="http://schemas.microsoft.com/office/drawing/2014/main" val="10003"/>
                  </a:ext>
                </a:extLst>
              </a:tr>
              <a:tr h="73514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X-ray</a:t>
                      </a:r>
                      <a:r>
                        <a:rPr lang="en-US" sz="1800" baseline="0" dirty="0"/>
                        <a:t> </a:t>
                      </a:r>
                      <a:r>
                        <a:rPr lang="en-US" sz="1800" dirty="0"/>
                        <a:t> findings</a:t>
                      </a:r>
                    </a:p>
                  </a:txBody>
                  <a:tcPr/>
                </a:tc>
                <a:tc>
                  <a:txBody>
                    <a:bodyPr/>
                    <a:lstStyle/>
                    <a:p>
                      <a:r>
                        <a:rPr lang="en-US" sz="1800" dirty="0"/>
                        <a:t>Multiple cysts</a:t>
                      </a:r>
                      <a:r>
                        <a:rPr lang="en-US" sz="1800" baseline="0" dirty="0"/>
                        <a:t> that increase in size with time, compression of surrounding lung tissue</a:t>
                      </a:r>
                    </a:p>
                  </a:txBody>
                  <a:tcPr/>
                </a:tc>
                <a:extLst>
                  <a:ext uri="{0D108BD9-81ED-4DB2-BD59-A6C34878D82A}">
                    <a16:rowId xmlns:a16="http://schemas.microsoft.com/office/drawing/2014/main" val="10004"/>
                  </a:ext>
                </a:extLst>
              </a:tr>
              <a:tr h="707190">
                <a:tc>
                  <a:txBody>
                    <a:bodyPr/>
                    <a:lstStyle/>
                    <a:p>
                      <a:r>
                        <a:rPr lang="en-US" sz="1800" dirty="0"/>
                        <a:t>Treatment</a:t>
                      </a:r>
                    </a:p>
                  </a:txBody>
                  <a:tcPr/>
                </a:tc>
                <a:tc>
                  <a:txBody>
                    <a:bodyPr/>
                    <a:lstStyle/>
                    <a:p>
                      <a:r>
                        <a:rPr lang="en-US" sz="1800" dirty="0"/>
                        <a:t>Supportive care, complete resection</a:t>
                      </a:r>
                      <a:r>
                        <a:rPr lang="en-US" sz="1800" baseline="0" dirty="0"/>
                        <a:t> usually recommended d</a:t>
                      </a:r>
                    </a:p>
                    <a:p>
                      <a:r>
                        <a:rPr lang="en-US" sz="1800" baseline="0" dirty="0"/>
                        <a:t>Due to risk of complications</a:t>
                      </a:r>
                    </a:p>
                  </a:txBody>
                  <a:tcPr/>
                </a:tc>
                <a:extLst>
                  <a:ext uri="{0D108BD9-81ED-4DB2-BD59-A6C34878D82A}">
                    <a16:rowId xmlns:a16="http://schemas.microsoft.com/office/drawing/2014/main" val="10005"/>
                  </a:ext>
                </a:extLst>
              </a:tr>
            </a:tbl>
          </a:graphicData>
        </a:graphic>
      </p:graphicFrame>
      <p:pic>
        <p:nvPicPr>
          <p:cNvPr id="6" name="Picture 4" descr="Cystic adenomatoid malformation"/>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598" t="1982"/>
          <a:stretch/>
        </p:blipFill>
        <p:spPr>
          <a:xfrm>
            <a:off x="8339152" y="3669298"/>
            <a:ext cx="3457065" cy="2927552"/>
          </a:xfrm>
          <a:prstGeom prst="rect">
            <a:avLst/>
          </a:prstGeom>
          <a:noFill/>
        </p:spPr>
      </p:pic>
      <p:pic>
        <p:nvPicPr>
          <p:cNvPr id="7" name="Picture 5" descr="CAM1"/>
          <p:cNvPicPr>
            <a:picLocks noChangeAspect="1" noChangeArrowheads="1"/>
          </p:cNvPicPr>
          <p:nvPr/>
        </p:nvPicPr>
        <p:blipFill>
          <a:blip r:embed="rId4" cstate="print"/>
          <a:srcRect/>
          <a:stretch>
            <a:fillRect/>
          </a:stretch>
        </p:blipFill>
        <p:spPr>
          <a:xfrm>
            <a:off x="8336559" y="1190727"/>
            <a:ext cx="3457065" cy="2711424"/>
          </a:xfrm>
          <a:prstGeom prst="rect">
            <a:avLst/>
          </a:prstGeom>
          <a:noFill/>
        </p:spPr>
      </p:pic>
    </p:spTree>
    <p:extLst>
      <p:ext uri="{BB962C8B-B14F-4D97-AF65-F5344CB8AC3E}">
        <p14:creationId xmlns:p14="http://schemas.microsoft.com/office/powerpoint/2010/main" val="95937437"/>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6948" y="855063"/>
            <a:ext cx="11119104" cy="1143000"/>
          </a:xfrm>
        </p:spPr>
        <p:txBody>
          <a:bodyPr>
            <a:normAutofit fontScale="90000"/>
          </a:bodyPr>
          <a:lstStyle/>
          <a:p>
            <a:r>
              <a:rPr lang="en-US" dirty="0"/>
              <a:t>Bronchopulmonary Sequestration</a:t>
            </a:r>
            <a:br>
              <a:rPr lang="en-US" b="1" dirty="0"/>
            </a:br>
            <a:endParaRPr lang="en-US" dirty="0"/>
          </a:p>
        </p:txBody>
      </p:sp>
      <p:sp>
        <p:nvSpPr>
          <p:cNvPr id="3" name="Content Placeholder 2"/>
          <p:cNvSpPr>
            <a:spLocks noGrp="1"/>
          </p:cNvSpPr>
          <p:nvPr>
            <p:ph idx="1"/>
          </p:nvPr>
        </p:nvSpPr>
        <p:spPr>
          <a:xfrm>
            <a:off x="1817335" y="1486291"/>
            <a:ext cx="8229600" cy="4525963"/>
          </a:xfrm>
        </p:spPr>
        <p:txBody>
          <a:bodyPr>
            <a:normAutofit/>
          </a:bodyPr>
          <a:lstStyle/>
          <a:p>
            <a:pPr>
              <a:buNone/>
            </a:pPr>
            <a:endParaRPr lang="en-US" dirty="0"/>
          </a:p>
          <a:p>
            <a:r>
              <a:rPr lang="en-US" dirty="0"/>
              <a:t>. (CCAM)</a:t>
            </a:r>
          </a:p>
          <a:p>
            <a:pPr>
              <a:buNone/>
            </a:pPr>
            <a:r>
              <a:rPr lang="en-US" dirty="0"/>
              <a:t>Classification</a:t>
            </a:r>
          </a:p>
          <a:p>
            <a:r>
              <a:rPr lang="en-US" dirty="0"/>
              <a:t>prognosis</a:t>
            </a:r>
          </a:p>
          <a:p>
            <a:endParaRPr lang="en-US" dirty="0"/>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738758602"/>
              </p:ext>
            </p:extLst>
          </p:nvPr>
        </p:nvGraphicFramePr>
        <p:xfrm>
          <a:off x="856652" y="1750859"/>
          <a:ext cx="6731904" cy="4808590"/>
        </p:xfrm>
        <a:graphic>
          <a:graphicData uri="http://schemas.openxmlformats.org/drawingml/2006/table">
            <a:tbl>
              <a:tblPr firstRow="1" bandRow="1">
                <a:tableStyleId>{5C22544A-7EE6-4342-B048-85BDC9FD1C3A}</a:tableStyleId>
              </a:tblPr>
              <a:tblGrid>
                <a:gridCol w="1164236">
                  <a:extLst>
                    <a:ext uri="{9D8B030D-6E8A-4147-A177-3AD203B41FA5}">
                      <a16:colId xmlns:a16="http://schemas.microsoft.com/office/drawing/2014/main" val="20000"/>
                    </a:ext>
                  </a:extLst>
                </a:gridCol>
                <a:gridCol w="5567668">
                  <a:extLst>
                    <a:ext uri="{9D8B030D-6E8A-4147-A177-3AD203B41FA5}">
                      <a16:colId xmlns:a16="http://schemas.microsoft.com/office/drawing/2014/main" val="20001"/>
                    </a:ext>
                  </a:extLst>
                </a:gridCol>
              </a:tblGrid>
              <a:tr h="347070">
                <a:tc>
                  <a:txBody>
                    <a:bodyPr/>
                    <a:lstStyle/>
                    <a:p>
                      <a:endParaRPr lang="en-US" sz="1800" dirty="0"/>
                    </a:p>
                  </a:txBody>
                  <a:tcPr/>
                </a:tc>
                <a:tc>
                  <a:txBody>
                    <a:bodyPr/>
                    <a:lstStyle/>
                    <a:p>
                      <a:endParaRPr lang="en-US" sz="1800" dirty="0"/>
                    </a:p>
                  </a:txBody>
                  <a:tcPr/>
                </a:tc>
                <a:extLst>
                  <a:ext uri="{0D108BD9-81ED-4DB2-BD59-A6C34878D82A}">
                    <a16:rowId xmlns:a16="http://schemas.microsoft.com/office/drawing/2014/main" val="10000"/>
                  </a:ext>
                </a:extLst>
              </a:tr>
              <a:tr h="916952">
                <a:tc>
                  <a:txBody>
                    <a:bodyPr/>
                    <a:lstStyle/>
                    <a:p>
                      <a:r>
                        <a:rPr lang="en-US" sz="1800" dirty="0"/>
                        <a:t>Etiology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Congenital nonfunctioning mass of lung tissue that lacks normal communication with the </a:t>
                      </a:r>
                      <a:r>
                        <a:rPr lang="en-US" dirty="0" err="1"/>
                        <a:t>tracheobronchial</a:t>
                      </a:r>
                      <a:r>
                        <a:rPr lang="en-US" dirty="0"/>
                        <a:t> tree and receives its arterial blood supply from the systemic circulation</a:t>
                      </a:r>
                    </a:p>
                  </a:txBody>
                  <a:tcPr/>
                </a:tc>
                <a:extLst>
                  <a:ext uri="{0D108BD9-81ED-4DB2-BD59-A6C34878D82A}">
                    <a16:rowId xmlns:a16="http://schemas.microsoft.com/office/drawing/2014/main" val="10001"/>
                  </a:ext>
                </a:extLst>
              </a:tr>
              <a:tr h="905399">
                <a:tc>
                  <a:txBody>
                    <a:bodyPr/>
                    <a:lstStyle/>
                    <a:p>
                      <a:r>
                        <a:rPr lang="en-US" sz="1800" dirty="0"/>
                        <a:t>Types</a:t>
                      </a:r>
                    </a:p>
                  </a:txBody>
                  <a:tcPr/>
                </a:tc>
                <a:tc>
                  <a:txBody>
                    <a:bodyPr/>
                    <a:lstStyle/>
                    <a:p>
                      <a:r>
                        <a:rPr lang="en-US" b="1" dirty="0" err="1"/>
                        <a:t>Extralobar</a:t>
                      </a:r>
                      <a:r>
                        <a:rPr lang="en-US" dirty="0"/>
                        <a:t>: contained within its own visceral pleural envelope 25% (most common in infants M&gt;F)</a:t>
                      </a:r>
                    </a:p>
                    <a:p>
                      <a:r>
                        <a:rPr lang="en-US" b="1" dirty="0" err="1"/>
                        <a:t>Intralobar</a:t>
                      </a:r>
                      <a:r>
                        <a:rPr lang="en-US" dirty="0"/>
                        <a:t>: contained within the lung 75%</a:t>
                      </a:r>
                    </a:p>
                  </a:txBody>
                  <a:tcPr/>
                </a:tc>
                <a:extLst>
                  <a:ext uri="{0D108BD9-81ED-4DB2-BD59-A6C34878D82A}">
                    <a16:rowId xmlns:a16="http://schemas.microsoft.com/office/drawing/2014/main" val="1551893071"/>
                  </a:ext>
                </a:extLst>
              </a:tr>
              <a:tr h="943124">
                <a:tc>
                  <a:txBody>
                    <a:bodyPr/>
                    <a:lstStyle/>
                    <a:p>
                      <a:r>
                        <a:rPr lang="en-US" sz="1800" dirty="0"/>
                        <a:t>Clinical</a:t>
                      </a:r>
                      <a:r>
                        <a:rPr lang="en-US" sz="1800" baseline="0" dirty="0"/>
                        <a:t> </a:t>
                      </a:r>
                    </a:p>
                    <a:p>
                      <a:r>
                        <a:rPr lang="en-US" sz="1800" baseline="0" dirty="0"/>
                        <a:t>findings</a:t>
                      </a:r>
                      <a:endParaRPr lang="en-US" sz="1800" dirty="0"/>
                    </a:p>
                  </a:txBody>
                  <a:tcPr/>
                </a:tc>
                <a:tc>
                  <a:txBody>
                    <a:bodyPr/>
                    <a:lstStyle/>
                    <a:p>
                      <a:r>
                        <a:rPr lang="en-US" sz="1800" dirty="0"/>
                        <a:t>May</a:t>
                      </a:r>
                      <a:r>
                        <a:rPr lang="en-US" sz="1800" baseline="0" dirty="0"/>
                        <a:t> be asymptomatic. Can present with polyhydramnios, fetal hydrops, pleural effusion, pulmonary mass lesion. r</a:t>
                      </a:r>
                      <a:r>
                        <a:rPr lang="en-US" sz="1800" dirty="0"/>
                        <a:t>espiratory distress,</a:t>
                      </a:r>
                      <a:r>
                        <a:rPr lang="en-US" sz="1800" baseline="0" dirty="0"/>
                        <a:t> feeding difficulties</a:t>
                      </a:r>
                      <a:endParaRPr lang="en-US" sz="1800" dirty="0"/>
                    </a:p>
                  </a:txBody>
                  <a:tcPr/>
                </a:tc>
                <a:extLst>
                  <a:ext uri="{0D108BD9-81ED-4DB2-BD59-A6C34878D82A}">
                    <a16:rowId xmlns:a16="http://schemas.microsoft.com/office/drawing/2014/main" val="10003"/>
                  </a:ext>
                </a:extLst>
              </a:tr>
              <a:tr h="71677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Diagnosis</a:t>
                      </a:r>
                    </a:p>
                  </a:txBody>
                  <a:tcPr/>
                </a:tc>
                <a:tc>
                  <a:txBody>
                    <a:bodyPr/>
                    <a:lstStyle/>
                    <a:p>
                      <a:r>
                        <a:rPr lang="en-US" dirty="0"/>
                        <a:t>Prenatal </a:t>
                      </a:r>
                      <a:r>
                        <a:rPr lang="en-US" dirty="0" err="1"/>
                        <a:t>Dx</a:t>
                      </a:r>
                      <a:r>
                        <a:rPr lang="en-US" dirty="0"/>
                        <a:t>: Doppler US</a:t>
                      </a:r>
                    </a:p>
                    <a:p>
                      <a:r>
                        <a:rPr lang="en-US" dirty="0"/>
                        <a:t>Post natal: CT, angiography</a:t>
                      </a:r>
                      <a:r>
                        <a:rPr lang="en-US" baseline="0" dirty="0"/>
                        <a:t> (CT or MR)</a:t>
                      </a:r>
                      <a:endParaRPr lang="en-US" dirty="0"/>
                    </a:p>
                  </a:txBody>
                  <a:tcPr/>
                </a:tc>
                <a:extLst>
                  <a:ext uri="{0D108BD9-81ED-4DB2-BD59-A6C34878D82A}">
                    <a16:rowId xmlns:a16="http://schemas.microsoft.com/office/drawing/2014/main" val="10004"/>
                  </a:ext>
                </a:extLst>
              </a:tr>
              <a:tr h="679811">
                <a:tc>
                  <a:txBody>
                    <a:bodyPr/>
                    <a:lstStyle/>
                    <a:p>
                      <a:r>
                        <a:rPr lang="en-US" sz="1800" dirty="0"/>
                        <a:t>Treatment</a:t>
                      </a:r>
                    </a:p>
                  </a:txBody>
                  <a:tcPr/>
                </a:tc>
                <a:tc>
                  <a:txBody>
                    <a:bodyPr/>
                    <a:lstStyle/>
                    <a:p>
                      <a:r>
                        <a:rPr lang="en-US" sz="1800" dirty="0"/>
                        <a:t>Supportive care, endovascular embolization and coiling, resection</a:t>
                      </a:r>
                      <a:endParaRPr lang="en-US" sz="1800" baseline="0" dirty="0"/>
                    </a:p>
                  </a:txBody>
                  <a:tcPr/>
                </a:tc>
                <a:extLst>
                  <a:ext uri="{0D108BD9-81ED-4DB2-BD59-A6C34878D82A}">
                    <a16:rowId xmlns:a16="http://schemas.microsoft.com/office/drawing/2014/main" val="10005"/>
                  </a:ext>
                </a:extLst>
              </a:tr>
            </a:tbl>
          </a:graphicData>
        </a:graphic>
      </p:graphicFrame>
      <p:pic>
        <p:nvPicPr>
          <p:cNvPr id="8" name="Picture 7"/>
          <p:cNvPicPr>
            <a:picLocks noChangeAspect="1"/>
          </p:cNvPicPr>
          <p:nvPr/>
        </p:nvPicPr>
        <p:blipFill rotWithShape="1">
          <a:blip r:embed="rId3" cstate="print"/>
          <a:srcRect t="3495"/>
          <a:stretch/>
        </p:blipFill>
        <p:spPr>
          <a:xfrm>
            <a:off x="8129018" y="3518452"/>
            <a:ext cx="3234176" cy="3044655"/>
          </a:xfrm>
          <a:prstGeom prst="rect">
            <a:avLst/>
          </a:prstGeom>
        </p:spPr>
      </p:pic>
      <p:pic>
        <p:nvPicPr>
          <p:cNvPr id="10" name="Picture 9"/>
          <p:cNvPicPr>
            <a:picLocks noChangeAspect="1"/>
          </p:cNvPicPr>
          <p:nvPr/>
        </p:nvPicPr>
        <p:blipFill rotWithShape="1">
          <a:blip r:embed="rId4" cstate="print"/>
          <a:srcRect t="5656" r="10953" b="2637"/>
          <a:stretch/>
        </p:blipFill>
        <p:spPr>
          <a:xfrm>
            <a:off x="7987819" y="114691"/>
            <a:ext cx="3234176" cy="3337171"/>
          </a:xfrm>
          <a:prstGeom prst="rect">
            <a:avLst/>
          </a:prstGeom>
        </p:spPr>
      </p:pic>
    </p:spTree>
    <p:extLst>
      <p:ext uri="{BB962C8B-B14F-4D97-AF65-F5344CB8AC3E}">
        <p14:creationId xmlns:p14="http://schemas.microsoft.com/office/powerpoint/2010/main" val="3787929989"/>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168340084"/>
              </p:ext>
            </p:extLst>
          </p:nvPr>
        </p:nvGraphicFramePr>
        <p:xfrm>
          <a:off x="1489191" y="2596247"/>
          <a:ext cx="9129337" cy="2891132"/>
        </p:xfrm>
        <a:graphic>
          <a:graphicData uri="http://schemas.openxmlformats.org/drawingml/2006/table">
            <a:tbl>
              <a:tblPr firstRow="1" bandRow="1">
                <a:tableStyleId>{5C22544A-7EE6-4342-B048-85BDC9FD1C3A}</a:tableStyleId>
              </a:tblPr>
              <a:tblGrid>
                <a:gridCol w="3036296">
                  <a:extLst>
                    <a:ext uri="{9D8B030D-6E8A-4147-A177-3AD203B41FA5}">
                      <a16:colId xmlns:a16="http://schemas.microsoft.com/office/drawing/2014/main" val="20000"/>
                    </a:ext>
                  </a:extLst>
                </a:gridCol>
                <a:gridCol w="3574454">
                  <a:extLst>
                    <a:ext uri="{9D8B030D-6E8A-4147-A177-3AD203B41FA5}">
                      <a16:colId xmlns:a16="http://schemas.microsoft.com/office/drawing/2014/main" val="20001"/>
                    </a:ext>
                  </a:extLst>
                </a:gridCol>
                <a:gridCol w="2518587">
                  <a:extLst>
                    <a:ext uri="{9D8B030D-6E8A-4147-A177-3AD203B41FA5}">
                      <a16:colId xmlns:a16="http://schemas.microsoft.com/office/drawing/2014/main" val="20002"/>
                    </a:ext>
                  </a:extLst>
                </a:gridCol>
              </a:tblGrid>
              <a:tr h="675501">
                <a:tc>
                  <a:txBody>
                    <a:bodyPr/>
                    <a:lstStyle/>
                    <a:p>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aseline="0" dirty="0">
                          <a:effectLst/>
                        </a:rPr>
                        <a:t>Congenital Pulmonary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aseline="0" dirty="0">
                          <a:effectLst/>
                        </a:rPr>
                        <a:t>Airway Malformation</a:t>
                      </a:r>
                      <a:endParaRPr lang="en-US" sz="1800" b="1" i="0" baseline="0" dirty="0">
                        <a:solidFill>
                          <a:schemeClr val="tx1"/>
                        </a:solidFill>
                        <a:effectLst/>
                        <a:latin typeface="Arial"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aseline="0" dirty="0">
                          <a:effectLst/>
                        </a:rPr>
                        <a:t>Bronchopulmonary Sequestration</a:t>
                      </a:r>
                      <a:endParaRPr lang="en-US" sz="1800" b="1" i="0" baseline="0" dirty="0">
                        <a:solidFill>
                          <a:schemeClr val="tx1"/>
                        </a:solidFill>
                        <a:effectLst/>
                        <a:latin typeface="Arial" pitchFamily="34" charset="0"/>
                      </a:endParaRPr>
                    </a:p>
                  </a:txBody>
                  <a:tcPr/>
                </a:tc>
                <a:extLst>
                  <a:ext uri="{0D108BD9-81ED-4DB2-BD59-A6C34878D82A}">
                    <a16:rowId xmlns:a16="http://schemas.microsoft.com/office/drawing/2014/main" val="10000"/>
                  </a:ext>
                </a:extLst>
              </a:tr>
              <a:tr h="46811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effectLst/>
                          <a:latin typeface="+mn-lt"/>
                        </a:rPr>
                        <a:t>Classification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effectLst/>
                          <a:latin typeface="+mn-lt"/>
                        </a:rPr>
                        <a:t>Microcystic</a:t>
                      </a:r>
                      <a:r>
                        <a:rPr lang="en-US" baseline="0" dirty="0">
                          <a:effectLst/>
                          <a:latin typeface="+mn-lt"/>
                        </a:rPr>
                        <a:t> and </a:t>
                      </a:r>
                      <a:r>
                        <a:rPr lang="en-US" baseline="0" dirty="0" err="1">
                          <a:effectLst/>
                          <a:latin typeface="+mn-lt"/>
                        </a:rPr>
                        <a:t>macrocystic</a:t>
                      </a:r>
                      <a:endParaRPr lang="en-US" baseline="0" dirty="0">
                        <a:solidFill>
                          <a:schemeClr val="tx1"/>
                        </a:solidFill>
                        <a:effectLst/>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effectLst/>
                          <a:latin typeface="+mn-lt"/>
                        </a:rPr>
                        <a:t>Intralobar</a:t>
                      </a:r>
                      <a:r>
                        <a:rPr lang="en-US" baseline="0" dirty="0">
                          <a:effectLst/>
                          <a:latin typeface="+mn-lt"/>
                        </a:rPr>
                        <a:t> and </a:t>
                      </a:r>
                      <a:r>
                        <a:rPr lang="en-US" baseline="0" dirty="0" err="1">
                          <a:effectLst/>
                          <a:latin typeface="+mn-lt"/>
                        </a:rPr>
                        <a:t>extralobar</a:t>
                      </a:r>
                      <a:endParaRPr lang="en-US" baseline="0" dirty="0">
                        <a:solidFill>
                          <a:schemeClr val="tx1"/>
                        </a:solidFill>
                        <a:effectLst/>
                        <a:latin typeface="+mn-lt"/>
                      </a:endParaRPr>
                    </a:p>
                  </a:txBody>
                  <a:tcPr/>
                </a:tc>
                <a:extLst>
                  <a:ext uri="{0D108BD9-81ED-4DB2-BD59-A6C34878D82A}">
                    <a16:rowId xmlns:a16="http://schemas.microsoft.com/office/drawing/2014/main" val="10001"/>
                  </a:ext>
                </a:extLst>
              </a:tr>
              <a:tr h="370840">
                <a:tc>
                  <a:txBody>
                    <a:bodyPr/>
                    <a:lstStyle/>
                    <a:p>
                      <a:r>
                        <a:rPr lang="en-US" baseline="0" dirty="0">
                          <a:effectLst/>
                          <a:latin typeface="+mn-lt"/>
                        </a:rPr>
                        <a:t>Connection to </a:t>
                      </a:r>
                    </a:p>
                    <a:p>
                      <a:r>
                        <a:rPr lang="en-US" baseline="0" dirty="0">
                          <a:effectLst/>
                          <a:latin typeface="+mn-lt"/>
                        </a:rPr>
                        <a:t>tracheobronchial tree</a:t>
                      </a:r>
                      <a:endParaRPr lang="en-US" baseline="0" dirty="0">
                        <a:solidFill>
                          <a:schemeClr val="tx1"/>
                        </a:solidFill>
                        <a:effectLst/>
                        <a:latin typeface="+mn-lt"/>
                      </a:endParaRPr>
                    </a:p>
                  </a:txBody>
                  <a:tcPr/>
                </a:tc>
                <a:tc>
                  <a:txBody>
                    <a:bodyPr/>
                    <a:lstStyle/>
                    <a:p>
                      <a:pPr algn="ctr"/>
                      <a:r>
                        <a:rPr lang="en-US" b="1" dirty="0">
                          <a:latin typeface="+mn-lt"/>
                        </a:rPr>
                        <a:t>Yes</a:t>
                      </a:r>
                    </a:p>
                  </a:txBody>
                  <a:tcPr/>
                </a:tc>
                <a:tc>
                  <a:txBody>
                    <a:bodyPr/>
                    <a:lstStyle/>
                    <a:p>
                      <a:pPr algn="ctr"/>
                      <a:r>
                        <a:rPr lang="en-US" b="1" dirty="0">
                          <a:latin typeface="+mn-lt"/>
                        </a:rPr>
                        <a:t>No</a:t>
                      </a:r>
                    </a:p>
                  </a:txBody>
                  <a:tcPr/>
                </a:tc>
                <a:extLst>
                  <a:ext uri="{0D108BD9-81ED-4DB2-BD59-A6C34878D82A}">
                    <a16:rowId xmlns:a16="http://schemas.microsoft.com/office/drawing/2014/main" val="10002"/>
                  </a:ext>
                </a:extLst>
              </a:tr>
              <a:tr h="3506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effectLst/>
                          <a:latin typeface="+mn-lt"/>
                        </a:rPr>
                        <a:t>Systemic blood supply</a:t>
                      </a:r>
                      <a:endParaRPr lang="en-US" baseline="0" dirty="0">
                        <a:solidFill>
                          <a:schemeClr val="tx1"/>
                        </a:solidFill>
                        <a:effectLst/>
                        <a:latin typeface="+mn-lt"/>
                      </a:endParaRPr>
                    </a:p>
                  </a:txBody>
                  <a:tcPr/>
                </a:tc>
                <a:tc>
                  <a:txBody>
                    <a:bodyPr/>
                    <a:lstStyle/>
                    <a:p>
                      <a:pPr algn="ctr"/>
                      <a:r>
                        <a:rPr lang="en-US" b="1" dirty="0">
                          <a:latin typeface="+mn-lt"/>
                        </a:rPr>
                        <a:t>No</a:t>
                      </a:r>
                    </a:p>
                  </a:txBody>
                  <a:tcPr/>
                </a:tc>
                <a:tc>
                  <a:txBody>
                    <a:bodyPr/>
                    <a:lstStyle/>
                    <a:p>
                      <a:pPr algn="ctr"/>
                      <a:r>
                        <a:rPr lang="en-US" b="1" dirty="0">
                          <a:latin typeface="+mn-lt"/>
                        </a:rPr>
                        <a:t>yes</a:t>
                      </a:r>
                    </a:p>
                  </a:txBody>
                  <a:tcPr/>
                </a:tc>
                <a:extLst>
                  <a:ext uri="{0D108BD9-81ED-4DB2-BD59-A6C34878D82A}">
                    <a16:rowId xmlns:a16="http://schemas.microsoft.com/office/drawing/2014/main" val="1000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effectLst/>
                          <a:latin typeface="+mn-lt"/>
                        </a:rPr>
                        <a:t>Associated malformation</a:t>
                      </a:r>
                      <a:endParaRPr lang="en-US" baseline="0" dirty="0">
                        <a:solidFill>
                          <a:schemeClr val="tx1"/>
                        </a:solidFill>
                        <a:effectLst/>
                        <a:latin typeface="+mn-lt"/>
                      </a:endParaRPr>
                    </a:p>
                  </a:txBody>
                  <a:tcPr/>
                </a:tc>
                <a:tc>
                  <a:txBody>
                    <a:bodyPr/>
                    <a:lstStyle/>
                    <a:p>
                      <a:pPr algn="ctr"/>
                      <a:r>
                        <a:rPr lang="en-US" dirty="0">
                          <a:latin typeface="+mn-lt"/>
                        </a:rPr>
                        <a:t>Common</a:t>
                      </a:r>
                    </a:p>
                  </a:txBody>
                  <a:tcPr/>
                </a:tc>
                <a:tc>
                  <a:txBody>
                    <a:bodyPr/>
                    <a:lstStyle/>
                    <a:p>
                      <a:pPr algn="ctr"/>
                      <a:r>
                        <a:rPr lang="en-US" dirty="0">
                          <a:latin typeface="+mn-lt"/>
                        </a:rPr>
                        <a:t>Less common</a:t>
                      </a:r>
                    </a:p>
                  </a:txBody>
                  <a:tcPr/>
                </a:tc>
                <a:extLst>
                  <a:ext uri="{0D108BD9-81ED-4DB2-BD59-A6C34878D82A}">
                    <a16:rowId xmlns:a16="http://schemas.microsoft.com/office/drawing/2014/main" val="10004"/>
                  </a:ext>
                </a:extLst>
              </a:tr>
              <a:tr h="370840">
                <a:tc>
                  <a:txBody>
                    <a:bodyPr/>
                    <a:lstStyle/>
                    <a:p>
                      <a:r>
                        <a:rPr lang="en-US" dirty="0">
                          <a:latin typeface="+mn-lt"/>
                        </a:rPr>
                        <a:t>Location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aseline="0" dirty="0">
                          <a:effectLst/>
                          <a:latin typeface="+mn-lt"/>
                        </a:rPr>
                        <a:t>Either lower lobe</a:t>
                      </a:r>
                      <a:endParaRPr lang="en-US" baseline="0" dirty="0">
                        <a:solidFill>
                          <a:schemeClr val="tx1"/>
                        </a:solidFill>
                        <a:effectLst/>
                        <a:latin typeface="+mn-lt"/>
                      </a:endParaRPr>
                    </a:p>
                  </a:txBody>
                  <a:tcPr/>
                </a:tc>
                <a:tc>
                  <a:txBody>
                    <a:bodyPr/>
                    <a:lstStyle/>
                    <a:p>
                      <a:pPr algn="ctr"/>
                      <a:r>
                        <a:rPr lang="en-US" baseline="0" dirty="0">
                          <a:effectLst/>
                          <a:latin typeface="+mn-lt"/>
                        </a:rPr>
                        <a:t>Left lower lobe</a:t>
                      </a:r>
                      <a:endParaRPr lang="en-US" baseline="0" dirty="0">
                        <a:solidFill>
                          <a:schemeClr val="tx1"/>
                        </a:solidFill>
                        <a:effectLst/>
                        <a:latin typeface="+mn-lt"/>
                      </a:endParaRPr>
                    </a:p>
                  </a:txBody>
                  <a:tcPr/>
                </a:tc>
                <a:extLst>
                  <a:ext uri="{0D108BD9-81ED-4DB2-BD59-A6C34878D82A}">
                    <a16:rowId xmlns:a16="http://schemas.microsoft.com/office/drawing/2014/main" val="10005"/>
                  </a:ext>
                </a:extLst>
              </a:tr>
            </a:tbl>
          </a:graphicData>
        </a:graphic>
      </p:graphicFrame>
      <p:sp>
        <p:nvSpPr>
          <p:cNvPr id="3" name="Title 1"/>
          <p:cNvSpPr txBox="1">
            <a:spLocks/>
          </p:cNvSpPr>
          <p:nvPr/>
        </p:nvSpPr>
        <p:spPr>
          <a:xfrm>
            <a:off x="248122" y="1211503"/>
            <a:ext cx="11119104" cy="1143000"/>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   CPAM vs </a:t>
            </a:r>
            <a:r>
              <a:rPr lang="en-US" dirty="0" err="1"/>
              <a:t>Broncopulmonary</a:t>
            </a:r>
            <a:r>
              <a:rPr lang="en-US" dirty="0"/>
              <a:t> </a:t>
            </a:r>
            <a:r>
              <a:rPr lang="en-US" dirty="0" err="1"/>
              <a:t>Sequestation</a:t>
            </a:r>
            <a:endParaRPr lang="en-US" dirty="0"/>
          </a:p>
        </p:txBody>
      </p:sp>
    </p:spTree>
    <p:extLst>
      <p:ext uri="{BB962C8B-B14F-4D97-AF65-F5344CB8AC3E}">
        <p14:creationId xmlns:p14="http://schemas.microsoft.com/office/powerpoint/2010/main" val="7061392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9127" y="386565"/>
            <a:ext cx="8013092" cy="1143000"/>
          </a:xfrm>
        </p:spPr>
        <p:txBody>
          <a:bodyPr>
            <a:normAutofit fontScale="90000"/>
          </a:bodyPr>
          <a:lstStyle/>
          <a:p>
            <a:r>
              <a:rPr lang="en-US" dirty="0" err="1"/>
              <a:t>Tracheoesophageal</a:t>
            </a:r>
            <a:r>
              <a:rPr lang="en-US" dirty="0"/>
              <a:t>  Defects</a:t>
            </a:r>
            <a:br>
              <a:rPr lang="en-US" dirty="0"/>
            </a:br>
            <a:endParaRPr lang="en-US" dirty="0"/>
          </a:p>
        </p:txBody>
      </p:sp>
      <p:pic>
        <p:nvPicPr>
          <p:cNvPr id="5" name="Picture 3" descr="esophageal pouch"/>
          <p:cNvPicPr>
            <a:picLocks noChangeAspect="1" noChangeArrowheads="1"/>
          </p:cNvPicPr>
          <p:nvPr/>
        </p:nvPicPr>
        <p:blipFill>
          <a:blip r:embed="rId3" cstate="print"/>
          <a:srcRect/>
          <a:stretch>
            <a:fillRect/>
          </a:stretch>
        </p:blipFill>
        <p:spPr bwMode="auto">
          <a:xfrm>
            <a:off x="3910079" y="1128918"/>
            <a:ext cx="4343170" cy="5120640"/>
          </a:xfrm>
          <a:prstGeom prst="rect">
            <a:avLst/>
          </a:prstGeom>
          <a:noFill/>
          <a:ln w="9525">
            <a:noFill/>
            <a:miter lim="800000"/>
            <a:headEnd/>
            <a:tailEnd/>
          </a:ln>
        </p:spPr>
      </p:pic>
      <p:sp>
        <p:nvSpPr>
          <p:cNvPr id="9" name="TextBox 8"/>
          <p:cNvSpPr txBox="1"/>
          <p:nvPr/>
        </p:nvSpPr>
        <p:spPr>
          <a:xfrm>
            <a:off x="5136733" y="6249558"/>
            <a:ext cx="2972559" cy="523220"/>
          </a:xfrm>
          <a:prstGeom prst="rect">
            <a:avLst/>
          </a:prstGeom>
          <a:noFill/>
        </p:spPr>
        <p:txBody>
          <a:bodyPr wrap="square" rtlCol="0">
            <a:spAutoFit/>
          </a:bodyPr>
          <a:lstStyle/>
          <a:p>
            <a:pPr defTabSz="457200"/>
            <a:r>
              <a:rPr lang="en-US" sz="2800" dirty="0">
                <a:solidFill>
                  <a:prstClr val="black"/>
                </a:solidFill>
              </a:rPr>
              <a:t>EA with TEF</a:t>
            </a:r>
          </a:p>
        </p:txBody>
      </p:sp>
      <p:graphicFrame>
        <p:nvGraphicFramePr>
          <p:cNvPr id="3" name="Table 2"/>
          <p:cNvGraphicFramePr>
            <a:graphicFrameLocks noGrp="1"/>
          </p:cNvGraphicFramePr>
          <p:nvPr>
            <p:extLst>
              <p:ext uri="{D42A27DB-BD31-4B8C-83A1-F6EECF244321}">
                <p14:modId xmlns:p14="http://schemas.microsoft.com/office/powerpoint/2010/main" val="3698174489"/>
              </p:ext>
            </p:extLst>
          </p:nvPr>
        </p:nvGraphicFramePr>
        <p:xfrm>
          <a:off x="151682" y="1128918"/>
          <a:ext cx="3649609" cy="5120640"/>
        </p:xfrm>
        <a:graphic>
          <a:graphicData uri="http://schemas.openxmlformats.org/drawingml/2006/table">
            <a:tbl>
              <a:tblPr firstRow="1" bandRow="1">
                <a:tableStyleId>{5C22544A-7EE6-4342-B048-85BDC9FD1C3A}</a:tableStyleId>
              </a:tblPr>
              <a:tblGrid>
                <a:gridCol w="1173840">
                  <a:extLst>
                    <a:ext uri="{9D8B030D-6E8A-4147-A177-3AD203B41FA5}">
                      <a16:colId xmlns:a16="http://schemas.microsoft.com/office/drawing/2014/main" val="20000"/>
                    </a:ext>
                  </a:extLst>
                </a:gridCol>
                <a:gridCol w="2475769">
                  <a:extLst>
                    <a:ext uri="{9D8B030D-6E8A-4147-A177-3AD203B41FA5}">
                      <a16:colId xmlns:a16="http://schemas.microsoft.com/office/drawing/2014/main" val="20001"/>
                    </a:ext>
                  </a:extLst>
                </a:gridCol>
              </a:tblGrid>
              <a:tr h="258860">
                <a:tc>
                  <a:txBody>
                    <a:bodyPr/>
                    <a:lstStyle/>
                    <a:p>
                      <a:endParaRPr lang="en-US" dirty="0"/>
                    </a:p>
                  </a:txBody>
                  <a:tcPr/>
                </a:tc>
                <a:tc>
                  <a:txBody>
                    <a:bodyPr/>
                    <a:lstStyle/>
                    <a:p>
                      <a:endParaRPr lang="en-US"/>
                    </a:p>
                  </a:txBody>
                  <a:tcPr/>
                </a:tc>
                <a:extLst>
                  <a:ext uri="{0D108BD9-81ED-4DB2-BD59-A6C34878D82A}">
                    <a16:rowId xmlns:a16="http://schemas.microsoft.com/office/drawing/2014/main" val="10000"/>
                  </a:ext>
                </a:extLst>
              </a:tr>
              <a:tr h="370840">
                <a:tc>
                  <a:txBody>
                    <a:bodyPr/>
                    <a:lstStyle/>
                    <a:p>
                      <a:r>
                        <a:rPr lang="en-US" dirty="0">
                          <a:latin typeface="+mn-lt"/>
                        </a:rPr>
                        <a:t>Incidence</a:t>
                      </a:r>
                    </a:p>
                  </a:txBody>
                  <a:tcPr/>
                </a:tc>
                <a:tc>
                  <a:txBody>
                    <a:bodyPr/>
                    <a:lstStyle/>
                    <a:p>
                      <a:r>
                        <a:rPr lang="en-US" dirty="0"/>
                        <a:t>1 in 3500 to 1 in 4500 live births </a:t>
                      </a:r>
                      <a:endParaRPr lang="en-US" dirty="0">
                        <a:latin typeface="+mn-lt"/>
                      </a:endParaRPr>
                    </a:p>
                  </a:txBody>
                  <a:tcPr/>
                </a:tc>
                <a:extLst>
                  <a:ext uri="{0D108BD9-81ED-4DB2-BD59-A6C34878D82A}">
                    <a16:rowId xmlns:a16="http://schemas.microsoft.com/office/drawing/2014/main" val="10001"/>
                  </a:ext>
                </a:extLst>
              </a:tr>
              <a:tr h="1455624">
                <a:tc>
                  <a:txBody>
                    <a:bodyPr/>
                    <a:lstStyle/>
                    <a:p>
                      <a:r>
                        <a:rPr lang="en-US" dirty="0">
                          <a:latin typeface="+mn-lt"/>
                        </a:rPr>
                        <a:t>Clinical Findings</a:t>
                      </a:r>
                    </a:p>
                  </a:txBody>
                  <a:tcPr/>
                </a:tc>
                <a:tc>
                  <a:txBody>
                    <a:bodyPr/>
                    <a:lstStyle/>
                    <a:p>
                      <a:pPr marL="285750" indent="-285750" defTabSz="457200">
                        <a:buFont typeface="Arial" panose="020B0604020202020204" pitchFamily="34" charset="0"/>
                        <a:buChar char="•"/>
                      </a:pPr>
                      <a:r>
                        <a:rPr lang="en-US" sz="1800" dirty="0" err="1">
                          <a:solidFill>
                            <a:prstClr val="black"/>
                          </a:solidFill>
                          <a:latin typeface="+mn-lt"/>
                        </a:rPr>
                        <a:t>Polyhydramnios</a:t>
                      </a:r>
                      <a:endParaRPr lang="en-US" sz="1800" dirty="0">
                        <a:solidFill>
                          <a:prstClr val="black"/>
                        </a:solidFill>
                        <a:latin typeface="+mn-lt"/>
                      </a:endParaRPr>
                    </a:p>
                    <a:p>
                      <a:pPr marL="285750" indent="-285750" defTabSz="457200">
                        <a:buFont typeface="Arial" panose="020B0604020202020204" pitchFamily="34" charset="0"/>
                        <a:buChar char="•"/>
                      </a:pPr>
                      <a:r>
                        <a:rPr lang="en-US" sz="1800" b="1" dirty="0">
                          <a:solidFill>
                            <a:prstClr val="black"/>
                          </a:solidFill>
                          <a:latin typeface="+mn-lt"/>
                        </a:rPr>
                        <a:t>Inability to insert NG tube</a:t>
                      </a:r>
                    </a:p>
                    <a:p>
                      <a:pPr marL="285750" indent="-285750" defTabSz="457200">
                        <a:buFont typeface="Arial" panose="020B0604020202020204" pitchFamily="34" charset="0"/>
                        <a:buChar char="•"/>
                      </a:pPr>
                      <a:r>
                        <a:rPr lang="en-US" sz="1800" dirty="0">
                          <a:solidFill>
                            <a:prstClr val="black"/>
                          </a:solidFill>
                          <a:latin typeface="+mn-lt"/>
                        </a:rPr>
                        <a:t>Intermittent cyanosis due to pooling of oral secretions </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mn-lt"/>
                        </a:rPr>
                        <a:t>VACTERL association</a:t>
                      </a:r>
                    </a:p>
                  </a:txBody>
                  <a:tcPr/>
                </a:tc>
                <a:extLst>
                  <a:ext uri="{0D108BD9-81ED-4DB2-BD59-A6C34878D82A}">
                    <a16:rowId xmlns:a16="http://schemas.microsoft.com/office/drawing/2014/main" val="10002"/>
                  </a:ext>
                </a:extLst>
              </a:tr>
              <a:tr h="1455624">
                <a:tc>
                  <a:txBody>
                    <a:bodyPr/>
                    <a:lstStyle/>
                    <a:p>
                      <a:r>
                        <a:rPr lang="en-US" dirty="0">
                          <a:latin typeface="+mn-lt"/>
                        </a:rPr>
                        <a:t>X-ray findings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mn-lt"/>
                        </a:rPr>
                        <a:t>Air delineating esophageal pouch or coiled NG tube,</a:t>
                      </a:r>
                      <a:r>
                        <a:rPr lang="en-US" baseline="0" dirty="0">
                          <a:latin typeface="+mn-lt"/>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latin typeface="+mn-lt"/>
                        </a:rPr>
                        <a:t>stomach bubble if EA with fistula present</a:t>
                      </a:r>
                      <a:endParaRPr lang="en-US" dirty="0">
                        <a:latin typeface="+mn-lt"/>
                      </a:endParaRPr>
                    </a:p>
                  </a:txBody>
                  <a:tcPr/>
                </a:tc>
                <a:extLst>
                  <a:ext uri="{0D108BD9-81ED-4DB2-BD59-A6C34878D82A}">
                    <a16:rowId xmlns:a16="http://schemas.microsoft.com/office/drawing/2014/main" val="10003"/>
                  </a:ext>
                </a:extLst>
              </a:tr>
              <a:tr h="370840">
                <a:tc>
                  <a:txBody>
                    <a:bodyPr/>
                    <a:lstStyle/>
                    <a:p>
                      <a:r>
                        <a:rPr lang="en-US" dirty="0">
                          <a:latin typeface="+mn-lt"/>
                        </a:rPr>
                        <a:t>Treatment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solidFill>
                            <a:prstClr val="black"/>
                          </a:solidFill>
                          <a:latin typeface="+mn-lt"/>
                        </a:rPr>
                        <a:t>Primary anastomosis, fistula ligation</a:t>
                      </a:r>
                    </a:p>
                  </a:txBody>
                  <a:tcPr/>
                </a:tc>
                <a:extLst>
                  <a:ext uri="{0D108BD9-81ED-4DB2-BD59-A6C34878D82A}">
                    <a16:rowId xmlns:a16="http://schemas.microsoft.com/office/drawing/2014/main" val="10004"/>
                  </a:ext>
                </a:extLst>
              </a:tr>
            </a:tbl>
          </a:graphicData>
        </a:graphic>
      </p:graphicFrame>
      <p:sp>
        <p:nvSpPr>
          <p:cNvPr id="8" name="TextBox 7"/>
          <p:cNvSpPr txBox="1"/>
          <p:nvPr/>
        </p:nvSpPr>
        <p:spPr>
          <a:xfrm>
            <a:off x="8583127" y="1444724"/>
            <a:ext cx="2972559" cy="523220"/>
          </a:xfrm>
          <a:prstGeom prst="rect">
            <a:avLst/>
          </a:prstGeom>
          <a:noFill/>
        </p:spPr>
        <p:txBody>
          <a:bodyPr wrap="square" rtlCol="0">
            <a:spAutoFit/>
          </a:bodyPr>
          <a:lstStyle/>
          <a:p>
            <a:pPr defTabSz="457200"/>
            <a:r>
              <a:rPr lang="en-US" sz="2800" dirty="0">
                <a:solidFill>
                  <a:prstClr val="black"/>
                </a:solidFill>
              </a:rPr>
              <a:t>Types of Defects</a:t>
            </a:r>
          </a:p>
        </p:txBody>
      </p:sp>
      <p:pic>
        <p:nvPicPr>
          <p:cNvPr id="10" name="Picture 2"/>
          <p:cNvPicPr>
            <a:picLocks noChangeAspect="1"/>
          </p:cNvPicPr>
          <p:nvPr/>
        </p:nvPicPr>
        <p:blipFill rotWithShape="1">
          <a:blip r:embed="rId4" cstate="print"/>
          <a:srcRect b="24320"/>
          <a:stretch/>
        </p:blipFill>
        <p:spPr>
          <a:xfrm>
            <a:off x="8369407" y="1238346"/>
            <a:ext cx="3835400" cy="4901784"/>
          </a:xfrm>
          <a:prstGeom prst="rect">
            <a:avLst/>
          </a:prstGeom>
        </p:spPr>
      </p:pic>
      <p:sp>
        <p:nvSpPr>
          <p:cNvPr id="6" name="TextBox 5">
            <a:extLst>
              <a:ext uri="{FF2B5EF4-FFF2-40B4-BE49-F238E27FC236}">
                <a16:creationId xmlns:a16="http://schemas.microsoft.com/office/drawing/2014/main" id="{714CFF85-64FE-EBF0-C361-914C69518B35}"/>
              </a:ext>
            </a:extLst>
          </p:cNvPr>
          <p:cNvSpPr txBox="1"/>
          <p:nvPr/>
        </p:nvSpPr>
        <p:spPr>
          <a:xfrm>
            <a:off x="8369407" y="6346508"/>
            <a:ext cx="3691326" cy="338554"/>
          </a:xfrm>
          <a:prstGeom prst="rect">
            <a:avLst/>
          </a:prstGeom>
          <a:noFill/>
        </p:spPr>
        <p:txBody>
          <a:bodyPr wrap="square">
            <a:spAutoFit/>
          </a:bodyPr>
          <a:lstStyle/>
          <a:p>
            <a:r>
              <a:rPr lang="en-US" sz="800" b="0" i="0" dirty="0">
                <a:solidFill>
                  <a:srgbClr val="232323"/>
                </a:solidFill>
                <a:effectLst/>
                <a:latin typeface="Noto Sans" panose="020B0502040504020204" pitchFamily="34" charset="0"/>
              </a:rPr>
              <a:t>Tracheoesophageal fistula types classified according to the scheme developed by EC Vogt</a:t>
            </a:r>
            <a:r>
              <a:rPr lang="en-US" sz="800" b="0" i="0" baseline="30000" dirty="0">
                <a:solidFill>
                  <a:srgbClr val="232323"/>
                </a:solidFill>
                <a:effectLst/>
                <a:latin typeface="Noto Sans" panose="020B0502040504020204" pitchFamily="34" charset="0"/>
              </a:rPr>
              <a:t>[1]</a:t>
            </a:r>
            <a:r>
              <a:rPr lang="en-US" sz="800" b="0" i="0" dirty="0">
                <a:solidFill>
                  <a:srgbClr val="232323"/>
                </a:solidFill>
                <a:effectLst/>
                <a:latin typeface="Noto Sans" panose="020B0502040504020204" pitchFamily="34" charset="0"/>
              </a:rPr>
              <a:t> in 1929</a:t>
            </a:r>
            <a:r>
              <a:rPr lang="en-US" sz="800" b="0" i="0" baseline="30000" dirty="0">
                <a:solidFill>
                  <a:srgbClr val="232323"/>
                </a:solidFill>
                <a:effectLst/>
                <a:latin typeface="Noto Sans" panose="020B0502040504020204" pitchFamily="34" charset="0"/>
              </a:rPr>
              <a:t>​</a:t>
            </a:r>
            <a:r>
              <a:rPr lang="en-US" sz="800" b="0" i="0" dirty="0">
                <a:solidFill>
                  <a:srgbClr val="232323"/>
                </a:solidFill>
                <a:effectLst/>
                <a:latin typeface="Noto Sans" panose="020B0502040504020204" pitchFamily="34" charset="0"/>
              </a:rPr>
              <a:t>, as modified by Gross</a:t>
            </a:r>
            <a:r>
              <a:rPr lang="en-US" sz="800" b="0" i="0" baseline="30000" dirty="0">
                <a:solidFill>
                  <a:srgbClr val="232323"/>
                </a:solidFill>
                <a:effectLst/>
                <a:latin typeface="Noto Sans" panose="020B0502040504020204" pitchFamily="34" charset="0"/>
              </a:rPr>
              <a:t>[2]</a:t>
            </a:r>
            <a:r>
              <a:rPr lang="en-US" sz="800" b="0" i="0" dirty="0">
                <a:solidFill>
                  <a:srgbClr val="232323"/>
                </a:solidFill>
                <a:effectLst/>
                <a:latin typeface="Noto Sans" panose="020B0502040504020204" pitchFamily="34" charset="0"/>
              </a:rPr>
              <a:t> in 1953.</a:t>
            </a:r>
            <a:endParaRPr lang="en-US" sz="800" dirty="0"/>
          </a:p>
        </p:txBody>
      </p:sp>
    </p:spTree>
    <p:extLst>
      <p:ext uri="{BB962C8B-B14F-4D97-AF65-F5344CB8AC3E}">
        <p14:creationId xmlns:p14="http://schemas.microsoft.com/office/powerpoint/2010/main" val="120338209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Content Placeholder 2"/>
          <p:cNvSpPr txBox="1">
            <a:spLocks/>
          </p:cNvSpPr>
          <p:nvPr/>
        </p:nvSpPr>
        <p:spPr>
          <a:xfrm>
            <a:off x="838200" y="2343149"/>
            <a:ext cx="10515600" cy="4353073"/>
          </a:xfrm>
          <a:prstGeom prst="rect">
            <a:avLst/>
          </a:prstGeom>
          <a:solidFill>
            <a:schemeClr val="bg1">
              <a:alpha val="50474"/>
            </a:schemeClr>
          </a:solidFill>
        </p:spPr>
        <p:txBody>
          <a:bodyPr vert="horz" lIns="137160" tIns="137160" rIns="137160" bIns="13716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srgbClr val="0099CB"/>
                </a:solidFill>
                <a:effectLst/>
                <a:uLnTx/>
                <a:uFillTx/>
                <a:latin typeface="Calibri" panose="020F0502020204030204"/>
                <a:ea typeface="+mn-ea"/>
                <a:cs typeface="Segoe UI Semibold" panose="020B0702040204020203" pitchFamily="34" charset="0"/>
              </a:rPr>
              <a:t>Dr. Diaz-Barbosa has not had (in the past 24 months) any relevant conflicts of interest or relevant financial relationship with the manufacturers of products or services that will be discussed in this CME activity or in his presentation. </a:t>
            </a:r>
          </a:p>
          <a:p>
            <a:pPr algn="l">
              <a:lnSpc>
                <a:spcPct val="100000"/>
              </a:lnSpc>
              <a:spcBef>
                <a:spcPts val="0"/>
              </a:spcBef>
              <a:defRPr/>
            </a:pPr>
            <a:r>
              <a:rPr kumimoji="0" lang="en-US" sz="2600" b="0" i="0" u="none" strike="noStrike" kern="1200" cap="none" spc="0" normalizeH="0" baseline="0" noProof="0" dirty="0">
                <a:ln>
                  <a:noFill/>
                </a:ln>
                <a:solidFill>
                  <a:srgbClr val="0099CB"/>
                </a:solidFill>
                <a:effectLst/>
                <a:uLnTx/>
                <a:uFillTx/>
                <a:latin typeface="Calibri" panose="020F0502020204030204"/>
                <a:ea typeface="+mn-ea"/>
                <a:cs typeface="Segoe UI Semibold" panose="020B0702040204020203" pitchFamily="34" charset="0"/>
              </a:rPr>
              <a:t>Dr. Diaz-Barbosa will support this presentation and clinical recommendations with the “best available evidence” from medical literature.</a:t>
            </a:r>
          </a:p>
          <a:p>
            <a:pPr algn="l">
              <a:lnSpc>
                <a:spcPct val="100000"/>
              </a:lnSpc>
              <a:spcBef>
                <a:spcPts val="0"/>
              </a:spcBef>
              <a:defRPr/>
            </a:pPr>
            <a:r>
              <a:rPr kumimoji="0" lang="en-US" sz="2600" b="0" i="0" u="none" strike="noStrike" kern="1200" cap="none" spc="0" normalizeH="0" baseline="0" noProof="0" dirty="0">
                <a:ln>
                  <a:noFill/>
                </a:ln>
                <a:solidFill>
                  <a:srgbClr val="0099CB"/>
                </a:solidFill>
                <a:effectLst/>
                <a:uLnTx/>
                <a:uFillTx/>
                <a:latin typeface="Calibri" panose="020F0502020204030204"/>
                <a:ea typeface="+mn-ea"/>
                <a:cs typeface="Segoe UI Semibold" panose="020B0702040204020203" pitchFamily="34" charset="0"/>
              </a:rPr>
              <a:t>Dr. Diaz-Barbosa does not intend to discuss an unapproved/investigative use of a commercial product/device in this presentation.</a:t>
            </a:r>
          </a:p>
        </p:txBody>
      </p:sp>
      <p:sp>
        <p:nvSpPr>
          <p:cNvPr id="2" name="Title 1">
            <a:extLst>
              <a:ext uri="{FF2B5EF4-FFF2-40B4-BE49-F238E27FC236}">
                <a16:creationId xmlns:a16="http://schemas.microsoft.com/office/drawing/2014/main" id="{2A2FBA2A-049F-2D5D-DE90-5B7862D3F9EA}"/>
              </a:ext>
            </a:extLst>
          </p:cNvPr>
          <p:cNvSpPr>
            <a:spLocks noGrp="1"/>
          </p:cNvSpPr>
          <p:nvPr>
            <p:ph type="title"/>
          </p:nvPr>
        </p:nvSpPr>
        <p:spPr>
          <a:xfrm>
            <a:off x="838200" y="1017586"/>
            <a:ext cx="10515600" cy="1325563"/>
          </a:xfrm>
        </p:spPr>
        <p:txBody>
          <a:bodyPr/>
          <a:lstStyle/>
          <a:p>
            <a:r>
              <a:rPr lang="en-US" dirty="0"/>
              <a:t>Disclosure of Relevant Relationship</a:t>
            </a:r>
          </a:p>
        </p:txBody>
      </p:sp>
      <p:pic>
        <p:nvPicPr>
          <p:cNvPr id="3" name="Picture 2">
            <a:extLst>
              <a:ext uri="{FF2B5EF4-FFF2-40B4-BE49-F238E27FC236}">
                <a16:creationId xmlns:a16="http://schemas.microsoft.com/office/drawing/2014/main" id="{4B9FAB3F-D78E-07F1-3AAD-90826F7C6392}"/>
              </a:ext>
            </a:extLst>
          </p:cNvPr>
          <p:cNvPicPr>
            <a:picLocks noChangeAspect="1"/>
          </p:cNvPicPr>
          <p:nvPr/>
        </p:nvPicPr>
        <p:blipFill>
          <a:blip r:embed="rId4"/>
          <a:stretch>
            <a:fillRect/>
          </a:stretch>
        </p:blipFill>
        <p:spPr>
          <a:xfrm>
            <a:off x="0" y="0"/>
            <a:ext cx="12192000" cy="6858000"/>
          </a:xfrm>
          <a:prstGeom prst="rect">
            <a:avLst/>
          </a:prstGeom>
        </p:spPr>
      </p:pic>
      <p:sp>
        <p:nvSpPr>
          <p:cNvPr id="4" name="Rounded Rectangle 3">
            <a:extLst>
              <a:ext uri="{FF2B5EF4-FFF2-40B4-BE49-F238E27FC236}">
                <a16:creationId xmlns:a16="http://schemas.microsoft.com/office/drawing/2014/main" id="{438B960F-E7F3-2532-3AEA-BD1B01B9E570}"/>
              </a:ext>
            </a:extLst>
          </p:cNvPr>
          <p:cNvSpPr/>
          <p:nvPr/>
        </p:nvSpPr>
        <p:spPr>
          <a:xfrm>
            <a:off x="2028497" y="557048"/>
            <a:ext cx="8029903" cy="451945"/>
          </a:xfrm>
          <a:prstGeom prst="roundRect">
            <a:avLst/>
          </a:prstGeom>
          <a:solidFill>
            <a:srgbClr val="0798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Asap" panose="020F0504030202060203" pitchFamily="34" charset="77"/>
              </a:rPr>
              <a:t>The Annual General Pediatric Review &amp; Self Assessment</a:t>
            </a:r>
          </a:p>
        </p:txBody>
      </p:sp>
    </p:spTree>
    <p:extLst>
      <p:ext uri="{BB962C8B-B14F-4D97-AF65-F5344CB8AC3E}">
        <p14:creationId xmlns:p14="http://schemas.microsoft.com/office/powerpoint/2010/main" val="6910700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5954" y="858709"/>
            <a:ext cx="10972800" cy="1143000"/>
          </a:xfrm>
        </p:spPr>
        <p:txBody>
          <a:bodyPr>
            <a:normAutofit/>
          </a:bodyPr>
          <a:lstStyle/>
          <a:p>
            <a:r>
              <a:rPr lang="en-US" sz="4000" dirty="0"/>
              <a:t>Patent </a:t>
            </a:r>
            <a:r>
              <a:rPr lang="en-US" sz="4000" dirty="0" err="1"/>
              <a:t>Ductus</a:t>
            </a:r>
            <a:r>
              <a:rPr lang="en-US" sz="4000" dirty="0"/>
              <a:t> </a:t>
            </a:r>
            <a:r>
              <a:rPr lang="en-US" sz="4000" dirty="0" err="1"/>
              <a:t>Arteriosus</a:t>
            </a:r>
            <a:endParaRPr lang="en-US" sz="4000" dirty="0"/>
          </a:p>
        </p:txBody>
      </p:sp>
      <p:pic>
        <p:nvPicPr>
          <p:cNvPr id="5" name="Picture 4"/>
          <p:cNvPicPr>
            <a:picLocks noChangeAspect="1"/>
          </p:cNvPicPr>
          <p:nvPr/>
        </p:nvPicPr>
        <p:blipFill>
          <a:blip r:embed="rId3" cstate="print"/>
          <a:stretch>
            <a:fillRect/>
          </a:stretch>
        </p:blipFill>
        <p:spPr>
          <a:xfrm>
            <a:off x="7071281" y="1954172"/>
            <a:ext cx="3889107" cy="3853427"/>
          </a:xfrm>
          <a:prstGeom prst="rect">
            <a:avLst/>
          </a:prstGeom>
          <a:ln w="38100" cmpd="sng">
            <a:solidFill>
              <a:schemeClr val="tx1"/>
            </a:solidFill>
          </a:ln>
        </p:spPr>
      </p:pic>
      <p:graphicFrame>
        <p:nvGraphicFramePr>
          <p:cNvPr id="6" name="Table 5"/>
          <p:cNvGraphicFramePr>
            <a:graphicFrameLocks noGrp="1"/>
          </p:cNvGraphicFramePr>
          <p:nvPr>
            <p:extLst>
              <p:ext uri="{D42A27DB-BD31-4B8C-83A1-F6EECF244321}">
                <p14:modId xmlns:p14="http://schemas.microsoft.com/office/powerpoint/2010/main" val="2392836974"/>
              </p:ext>
            </p:extLst>
          </p:nvPr>
        </p:nvGraphicFramePr>
        <p:xfrm>
          <a:off x="1231612" y="1957017"/>
          <a:ext cx="5453251" cy="3942080"/>
        </p:xfrm>
        <a:graphic>
          <a:graphicData uri="http://schemas.openxmlformats.org/drawingml/2006/table">
            <a:tbl>
              <a:tblPr firstRow="1" bandRow="1">
                <a:tableStyleId>{5C22544A-7EE6-4342-B048-85BDC9FD1C3A}</a:tableStyleId>
              </a:tblPr>
              <a:tblGrid>
                <a:gridCol w="1863666">
                  <a:extLst>
                    <a:ext uri="{9D8B030D-6E8A-4147-A177-3AD203B41FA5}">
                      <a16:colId xmlns:a16="http://schemas.microsoft.com/office/drawing/2014/main" val="20000"/>
                    </a:ext>
                  </a:extLst>
                </a:gridCol>
                <a:gridCol w="3589585">
                  <a:extLst>
                    <a:ext uri="{9D8B030D-6E8A-4147-A177-3AD203B41FA5}">
                      <a16:colId xmlns:a16="http://schemas.microsoft.com/office/drawing/2014/main" val="20001"/>
                    </a:ext>
                  </a:extLst>
                </a:gridCol>
              </a:tblGrid>
              <a:tr h="370840">
                <a:tc>
                  <a:txBody>
                    <a:bodyPr/>
                    <a:lstStyle/>
                    <a:p>
                      <a:endParaRPr lang="en-US" dirty="0"/>
                    </a:p>
                  </a:txBody>
                  <a:tcPr/>
                </a:tc>
                <a:tc>
                  <a:txBody>
                    <a:bodyPr/>
                    <a:lstStyle/>
                    <a:p>
                      <a:endParaRPr lang="en-US"/>
                    </a:p>
                  </a:txBody>
                  <a:tcPr/>
                </a:tc>
                <a:extLst>
                  <a:ext uri="{0D108BD9-81ED-4DB2-BD59-A6C34878D82A}">
                    <a16:rowId xmlns:a16="http://schemas.microsoft.com/office/drawing/2014/main" val="10000"/>
                  </a:ext>
                </a:extLst>
              </a:tr>
              <a:tr h="370840">
                <a:tc>
                  <a:txBody>
                    <a:bodyPr/>
                    <a:lstStyle/>
                    <a:p>
                      <a:r>
                        <a:rPr lang="en-US" dirty="0"/>
                        <a:t>Clinical findings</a:t>
                      </a:r>
                    </a:p>
                  </a:txBody>
                  <a:tcPr/>
                </a:tc>
                <a:tc>
                  <a:txBody>
                    <a:bodyPr/>
                    <a:lstStyle/>
                    <a:p>
                      <a:r>
                        <a:rPr lang="en-US" sz="1800" dirty="0"/>
                        <a:t>bounding pulses, wide pulse pressure, prominent apical impulse, </a:t>
                      </a:r>
                      <a:r>
                        <a:rPr lang="en-US" sz="1800" dirty="0" err="1"/>
                        <a:t>hyperdynamic</a:t>
                      </a:r>
                      <a:r>
                        <a:rPr lang="en-US" sz="1800" dirty="0"/>
                        <a:t> </a:t>
                      </a:r>
                      <a:r>
                        <a:rPr lang="en-US" sz="1800" dirty="0" err="1"/>
                        <a:t>precordium</a:t>
                      </a:r>
                      <a:r>
                        <a:rPr lang="en-US" sz="1800" dirty="0"/>
                        <a:t>, murmur, </a:t>
                      </a:r>
                    </a:p>
                    <a:p>
                      <a:r>
                        <a:rPr lang="en-US" sz="1800" dirty="0"/>
                        <a:t>worsening respiratory status</a:t>
                      </a:r>
                      <a:endParaRPr lang="en-US" dirty="0"/>
                    </a:p>
                  </a:txBody>
                  <a:tcPr/>
                </a:tc>
                <a:extLst>
                  <a:ext uri="{0D108BD9-81ED-4DB2-BD59-A6C34878D82A}">
                    <a16:rowId xmlns:a16="http://schemas.microsoft.com/office/drawing/2014/main" val="10001"/>
                  </a:ext>
                </a:extLst>
              </a:tr>
              <a:tr h="370840">
                <a:tc>
                  <a:txBody>
                    <a:bodyPr/>
                    <a:lstStyle/>
                    <a:p>
                      <a:r>
                        <a:rPr lang="en-US" dirty="0"/>
                        <a:t>Diagnosis</a:t>
                      </a:r>
                    </a:p>
                  </a:txBody>
                  <a:tcPr/>
                </a:tc>
                <a:tc>
                  <a:txBody>
                    <a:bodyPr/>
                    <a:lstStyle/>
                    <a:p>
                      <a:r>
                        <a:rPr lang="en-US" dirty="0"/>
                        <a:t>Cardiac ECHO</a:t>
                      </a:r>
                    </a:p>
                  </a:txBody>
                  <a:tcPr/>
                </a:tc>
                <a:extLst>
                  <a:ext uri="{0D108BD9-81ED-4DB2-BD59-A6C34878D82A}">
                    <a16:rowId xmlns:a16="http://schemas.microsoft.com/office/drawing/2014/main" val="10002"/>
                  </a:ext>
                </a:extLst>
              </a:tr>
              <a:tr h="1704434">
                <a:tc>
                  <a:txBody>
                    <a:bodyPr/>
                    <a:lstStyle/>
                    <a:p>
                      <a:r>
                        <a:rPr lang="en-US" dirty="0"/>
                        <a:t>Management</a:t>
                      </a:r>
                    </a:p>
                  </a:txBody>
                  <a:tcPr/>
                </a:tc>
                <a:tc>
                  <a:txBody>
                    <a:bodyPr/>
                    <a:lstStyle/>
                    <a:p>
                      <a:pPr marL="514350" indent="-514350">
                        <a:buFont typeface="Arial" panose="020B0604020202020204" pitchFamily="34" charset="0"/>
                        <a:buChar char="•"/>
                      </a:pPr>
                      <a:r>
                        <a:rPr lang="en-US" sz="1800" dirty="0"/>
                        <a:t>Observation</a:t>
                      </a:r>
                    </a:p>
                    <a:p>
                      <a:pPr marL="514350" indent="-514350">
                        <a:buFont typeface="Arial" panose="020B0604020202020204" pitchFamily="34" charset="0"/>
                        <a:buChar char="•"/>
                      </a:pPr>
                      <a:r>
                        <a:rPr lang="en-US" sz="1800" dirty="0"/>
                        <a:t>Fluid restriction </a:t>
                      </a:r>
                    </a:p>
                    <a:p>
                      <a:pPr marL="514350" indent="-514350">
                        <a:buFont typeface="Arial" panose="020B0604020202020204" pitchFamily="34" charset="0"/>
                        <a:buChar char="•"/>
                      </a:pPr>
                      <a:r>
                        <a:rPr lang="en-US" sz="1800" dirty="0"/>
                        <a:t>Meds: Indomethacin/Ibuprofen/ Acetaminophen</a:t>
                      </a:r>
                    </a:p>
                    <a:p>
                      <a:pPr marL="514350" indent="-514350">
                        <a:buFont typeface="Arial" panose="020B0604020202020204" pitchFamily="34" charset="0"/>
                        <a:buChar char="•"/>
                      </a:pPr>
                      <a:r>
                        <a:rPr lang="en-US" sz="1800" dirty="0"/>
                        <a:t>Surgical: Ligation or</a:t>
                      </a:r>
                    </a:p>
                    <a:p>
                      <a:pPr marL="0" indent="0">
                        <a:buFont typeface="Arial" panose="020B0604020202020204" pitchFamily="34" charset="0"/>
                        <a:buNone/>
                      </a:pPr>
                      <a:r>
                        <a:rPr lang="en-US" sz="1800" baseline="0" dirty="0"/>
                        <a:t>         </a:t>
                      </a:r>
                      <a:r>
                        <a:rPr lang="en-US" sz="1800" dirty="0"/>
                        <a:t>Catheter</a:t>
                      </a:r>
                      <a:r>
                        <a:rPr lang="en-US" sz="1800" baseline="0" dirty="0"/>
                        <a:t> b</a:t>
                      </a:r>
                      <a:r>
                        <a:rPr lang="en-US" sz="1800" dirty="0"/>
                        <a:t>ased interventions</a:t>
                      </a: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2208426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034" y="556817"/>
            <a:ext cx="8483884" cy="1143000"/>
          </a:xfrm>
        </p:spPr>
        <p:txBody>
          <a:bodyPr>
            <a:noAutofit/>
          </a:bodyPr>
          <a:lstStyle/>
          <a:p>
            <a:r>
              <a:rPr lang="en-US" sz="4000" dirty="0"/>
              <a:t>Hypertrophic </a:t>
            </a:r>
            <a:r>
              <a:rPr lang="en-US" sz="4000" dirty="0" err="1"/>
              <a:t>Cardiomyopathy</a:t>
            </a:r>
            <a:endParaRPr lang="en-US" sz="4000" dirty="0"/>
          </a:p>
        </p:txBody>
      </p:sp>
      <p:pic>
        <p:nvPicPr>
          <p:cNvPr id="4" name="Picture 3"/>
          <p:cNvPicPr>
            <a:picLocks noChangeAspect="1"/>
          </p:cNvPicPr>
          <p:nvPr/>
        </p:nvPicPr>
        <p:blipFill>
          <a:blip r:embed="rId3" cstate="print"/>
          <a:srcRect l="25549" t="23695" r="26489" b="11169"/>
          <a:stretch>
            <a:fillRect/>
          </a:stretch>
        </p:blipFill>
        <p:spPr>
          <a:xfrm>
            <a:off x="6508991" y="1896513"/>
            <a:ext cx="4853553" cy="3711541"/>
          </a:xfrm>
          <a:prstGeom prst="rect">
            <a:avLst/>
          </a:prstGeom>
          <a:ln w="38100" cap="flat" cmpd="sng" algn="ctr">
            <a:solidFill>
              <a:schemeClr val="tx1"/>
            </a:solidFill>
            <a:prstDash val="solid"/>
            <a:round/>
            <a:headEnd type="none" w="med" len="med"/>
            <a:tailEnd type="none" w="med" len="med"/>
          </a:ln>
        </p:spPr>
      </p:pic>
      <p:graphicFrame>
        <p:nvGraphicFramePr>
          <p:cNvPr id="5" name="Table 4"/>
          <p:cNvGraphicFramePr>
            <a:graphicFrameLocks noGrp="1"/>
          </p:cNvGraphicFramePr>
          <p:nvPr>
            <p:extLst>
              <p:ext uri="{D42A27DB-BD31-4B8C-83A1-F6EECF244321}">
                <p14:modId xmlns:p14="http://schemas.microsoft.com/office/powerpoint/2010/main" val="1532575792"/>
              </p:ext>
            </p:extLst>
          </p:nvPr>
        </p:nvGraphicFramePr>
        <p:xfrm>
          <a:off x="684552" y="1896513"/>
          <a:ext cx="5536675" cy="3844720"/>
        </p:xfrm>
        <a:graphic>
          <a:graphicData uri="http://schemas.openxmlformats.org/drawingml/2006/table">
            <a:tbl>
              <a:tblPr firstRow="1" bandRow="1">
                <a:tableStyleId>{5C22544A-7EE6-4342-B048-85BDC9FD1C3A}</a:tableStyleId>
              </a:tblPr>
              <a:tblGrid>
                <a:gridCol w="1490264">
                  <a:extLst>
                    <a:ext uri="{9D8B030D-6E8A-4147-A177-3AD203B41FA5}">
                      <a16:colId xmlns:a16="http://schemas.microsoft.com/office/drawing/2014/main" val="20000"/>
                    </a:ext>
                  </a:extLst>
                </a:gridCol>
                <a:gridCol w="4046411">
                  <a:extLst>
                    <a:ext uri="{9D8B030D-6E8A-4147-A177-3AD203B41FA5}">
                      <a16:colId xmlns:a16="http://schemas.microsoft.com/office/drawing/2014/main" val="20001"/>
                    </a:ext>
                  </a:extLst>
                </a:gridCol>
              </a:tblGrid>
              <a:tr h="365760">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0"/>
                  </a:ext>
                </a:extLst>
              </a:tr>
              <a:tr h="429235">
                <a:tc>
                  <a:txBody>
                    <a:bodyPr/>
                    <a:lstStyle/>
                    <a:p>
                      <a:r>
                        <a:rPr lang="en-US" dirty="0"/>
                        <a:t>Associations</a:t>
                      </a:r>
                    </a:p>
                  </a:txBody>
                  <a:tcPr/>
                </a:tc>
                <a:tc>
                  <a:txBody>
                    <a:bodyPr/>
                    <a:lstStyle/>
                    <a:p>
                      <a:r>
                        <a:rPr lang="en-US" b="1" baseline="0" dirty="0"/>
                        <a:t>IDM</a:t>
                      </a:r>
                      <a:endParaRPr lang="en-US" b="1" dirty="0"/>
                    </a:p>
                  </a:txBody>
                  <a:tcPr/>
                </a:tc>
                <a:extLst>
                  <a:ext uri="{0D108BD9-81ED-4DB2-BD59-A6C34878D82A}">
                    <a16:rowId xmlns:a16="http://schemas.microsoft.com/office/drawing/2014/main" val="10001"/>
                  </a:ext>
                </a:extLst>
              </a:tr>
              <a:tr h="429235">
                <a:tc>
                  <a:txBody>
                    <a:bodyPr/>
                    <a:lstStyle/>
                    <a:p>
                      <a:r>
                        <a:rPr lang="en-US" dirty="0"/>
                        <a:t>Presentation</a:t>
                      </a:r>
                    </a:p>
                  </a:txBody>
                  <a:tcPr/>
                </a:tc>
                <a:tc>
                  <a:txBody>
                    <a:bodyPr/>
                    <a:lstStyle/>
                    <a:p>
                      <a:r>
                        <a:rPr lang="en-US" dirty="0"/>
                        <a:t>SEM with or without CHF</a:t>
                      </a:r>
                    </a:p>
                  </a:txBody>
                  <a:tcPr/>
                </a:tc>
                <a:extLst>
                  <a:ext uri="{0D108BD9-81ED-4DB2-BD59-A6C34878D82A}">
                    <a16:rowId xmlns:a16="http://schemas.microsoft.com/office/drawing/2014/main" val="10002"/>
                  </a:ext>
                </a:extLst>
              </a:tr>
              <a:tr h="1058388">
                <a:tc>
                  <a:txBody>
                    <a:bodyPr/>
                    <a:lstStyle/>
                    <a:p>
                      <a:r>
                        <a:rPr lang="en-US" dirty="0"/>
                        <a:t>Diagnosis</a:t>
                      </a:r>
                    </a:p>
                  </a:txBody>
                  <a:tcPr/>
                </a:tc>
                <a:tc>
                  <a:txBody>
                    <a:bodyPr/>
                    <a:lstStyle/>
                    <a:p>
                      <a:r>
                        <a:rPr lang="en-US" sz="1800" dirty="0"/>
                        <a:t>Asymmetric thickening of the intraventricular septum and or the ventricular walls</a:t>
                      </a:r>
                      <a:endParaRPr lang="en-US" dirty="0"/>
                    </a:p>
                  </a:txBody>
                  <a:tcPr/>
                </a:tc>
                <a:extLst>
                  <a:ext uri="{0D108BD9-81ED-4DB2-BD59-A6C34878D82A}">
                    <a16:rowId xmlns:a16="http://schemas.microsoft.com/office/drawing/2014/main" val="10003"/>
                  </a:ext>
                </a:extLst>
              </a:tr>
              <a:tr h="1058388">
                <a:tc>
                  <a:txBody>
                    <a:bodyPr/>
                    <a:lstStyle/>
                    <a:p>
                      <a:r>
                        <a:rPr lang="en-US" dirty="0"/>
                        <a:t>Course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Most often resolves by 6-12 months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If severely affected may have signs of LV outflow obstruction and CHF</a:t>
                      </a:r>
                    </a:p>
                  </a:txBody>
                  <a:tcPr/>
                </a:tc>
                <a:extLst>
                  <a:ext uri="{0D108BD9-81ED-4DB2-BD59-A6C34878D82A}">
                    <a16:rowId xmlns:a16="http://schemas.microsoft.com/office/drawing/2014/main" val="10004"/>
                  </a:ext>
                </a:extLst>
              </a:tr>
              <a:tr h="503714">
                <a:tc>
                  <a:txBody>
                    <a:bodyPr/>
                    <a:lstStyle/>
                    <a:p>
                      <a:r>
                        <a:rPr lang="en-US" dirty="0"/>
                        <a:t>Treatment</a:t>
                      </a:r>
                    </a:p>
                  </a:txBody>
                  <a:tcPr/>
                </a:tc>
                <a:tc>
                  <a:txBody>
                    <a:bodyPr/>
                    <a:lstStyle/>
                    <a:p>
                      <a:r>
                        <a:rPr lang="en-US" dirty="0"/>
                        <a:t>Supportive</a:t>
                      </a:r>
                    </a:p>
                  </a:txBody>
                  <a:tcPr/>
                </a:tc>
                <a:extLst>
                  <a:ext uri="{0D108BD9-81ED-4DB2-BD59-A6C34878D82A}">
                    <a16:rowId xmlns:a16="http://schemas.microsoft.com/office/drawing/2014/main" val="10005"/>
                  </a:ext>
                </a:extLst>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544" y="629856"/>
            <a:ext cx="8229600" cy="1143000"/>
          </a:xfrm>
        </p:spPr>
        <p:txBody>
          <a:bodyPr>
            <a:normAutofit/>
          </a:bodyPr>
          <a:lstStyle/>
          <a:p>
            <a:r>
              <a:rPr lang="en-US" sz="4000" dirty="0" err="1"/>
              <a:t>Intraventricular</a:t>
            </a:r>
            <a:r>
              <a:rPr lang="en-US" sz="4000" dirty="0"/>
              <a:t> Hemorrhage</a:t>
            </a:r>
          </a:p>
        </p:txBody>
      </p:sp>
      <p:graphicFrame>
        <p:nvGraphicFramePr>
          <p:cNvPr id="4" name="Table 3"/>
          <p:cNvGraphicFramePr>
            <a:graphicFrameLocks noGrp="1"/>
          </p:cNvGraphicFramePr>
          <p:nvPr>
            <p:extLst>
              <p:ext uri="{D42A27DB-BD31-4B8C-83A1-F6EECF244321}">
                <p14:modId xmlns:p14="http://schemas.microsoft.com/office/powerpoint/2010/main" val="3872283073"/>
              </p:ext>
            </p:extLst>
          </p:nvPr>
        </p:nvGraphicFramePr>
        <p:xfrm>
          <a:off x="2077975" y="1772856"/>
          <a:ext cx="7823241" cy="3942080"/>
        </p:xfrm>
        <a:graphic>
          <a:graphicData uri="http://schemas.openxmlformats.org/drawingml/2006/table">
            <a:tbl>
              <a:tblPr firstRow="1" bandRow="1">
                <a:tableStyleId>{5C22544A-7EE6-4342-B048-85BDC9FD1C3A}</a:tableStyleId>
              </a:tblPr>
              <a:tblGrid>
                <a:gridCol w="1846082">
                  <a:extLst>
                    <a:ext uri="{9D8B030D-6E8A-4147-A177-3AD203B41FA5}">
                      <a16:colId xmlns:a16="http://schemas.microsoft.com/office/drawing/2014/main" val="20000"/>
                    </a:ext>
                  </a:extLst>
                </a:gridCol>
                <a:gridCol w="5977159">
                  <a:extLst>
                    <a:ext uri="{9D8B030D-6E8A-4147-A177-3AD203B41FA5}">
                      <a16:colId xmlns:a16="http://schemas.microsoft.com/office/drawing/2014/main" val="20001"/>
                    </a:ext>
                  </a:extLst>
                </a:gridCol>
              </a:tblGrid>
              <a:tr h="0">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0"/>
                  </a:ext>
                </a:extLst>
              </a:tr>
              <a:tr h="0">
                <a:tc>
                  <a:txBody>
                    <a:bodyPr/>
                    <a:lstStyle/>
                    <a:p>
                      <a:r>
                        <a:rPr lang="en-US" dirty="0"/>
                        <a:t>Incidence</a:t>
                      </a:r>
                    </a:p>
                  </a:txBody>
                  <a:tcPr/>
                </a:tc>
                <a:tc>
                  <a:txBody>
                    <a:bodyPr/>
                    <a:lstStyle/>
                    <a:p>
                      <a:r>
                        <a:rPr lang="en-US" sz="1800" dirty="0"/>
                        <a:t>~20 % BW less than 1500gms</a:t>
                      </a:r>
                    </a:p>
                  </a:txBody>
                  <a:tcPr/>
                </a:tc>
                <a:extLst>
                  <a:ext uri="{0D108BD9-81ED-4DB2-BD59-A6C34878D82A}">
                    <a16:rowId xmlns:a16="http://schemas.microsoft.com/office/drawing/2014/main" val="10001"/>
                  </a:ext>
                </a:extLst>
              </a:tr>
              <a:tr h="370840">
                <a:tc>
                  <a:txBody>
                    <a:bodyPr/>
                    <a:lstStyle/>
                    <a:p>
                      <a:r>
                        <a:rPr lang="en-US" dirty="0"/>
                        <a:t>Clinical</a:t>
                      </a:r>
                      <a:r>
                        <a:rPr lang="en-US" baseline="0" dirty="0"/>
                        <a:t> Findings</a:t>
                      </a:r>
                      <a:endParaRPr lang="en-US" dirty="0"/>
                    </a:p>
                  </a:txBody>
                  <a:tcPr/>
                </a:tc>
                <a:tc>
                  <a:txBody>
                    <a:bodyPr/>
                    <a:lstStyle/>
                    <a:p>
                      <a:r>
                        <a:rPr lang="en-US" sz="1800" dirty="0"/>
                        <a:t>Most asymptomatic or abnormal neurologic status, </a:t>
                      </a:r>
                      <a:r>
                        <a:rPr lang="en-US" sz="1800" dirty="0" err="1"/>
                        <a:t>Sz</a:t>
                      </a:r>
                      <a:r>
                        <a:rPr lang="en-US" sz="1800" dirty="0"/>
                        <a:t>, apnea, </a:t>
                      </a:r>
                      <a:r>
                        <a:rPr lang="en-US" sz="1800" dirty="0" err="1"/>
                        <a:t>bradycardia</a:t>
                      </a:r>
                      <a:r>
                        <a:rPr lang="en-US" sz="1800" dirty="0"/>
                        <a:t>, increasing support, anemia, full fontanel</a:t>
                      </a:r>
                      <a:endParaRPr lang="en-US" dirty="0"/>
                    </a:p>
                  </a:txBody>
                  <a:tcPr/>
                </a:tc>
                <a:extLst>
                  <a:ext uri="{0D108BD9-81ED-4DB2-BD59-A6C34878D82A}">
                    <a16:rowId xmlns:a16="http://schemas.microsoft.com/office/drawing/2014/main" val="10002"/>
                  </a:ext>
                </a:extLst>
              </a:tr>
              <a:tr h="370840">
                <a:tc>
                  <a:txBody>
                    <a:bodyPr/>
                    <a:lstStyle/>
                    <a:p>
                      <a:pPr>
                        <a:buNone/>
                      </a:pPr>
                      <a:r>
                        <a:rPr lang="en-US" sz="1800" dirty="0"/>
                        <a:t>Classification</a:t>
                      </a:r>
                    </a:p>
                  </a:txBody>
                  <a:tcPr/>
                </a:tc>
                <a:tc>
                  <a:txBody>
                    <a:bodyPr/>
                    <a:lstStyle/>
                    <a:p>
                      <a:pPr marL="285750" indent="-285750">
                        <a:buFont typeface="Arial" panose="020B0604020202020204" pitchFamily="34" charset="0"/>
                        <a:buChar char="•"/>
                      </a:pPr>
                      <a:r>
                        <a:rPr lang="en-US" sz="1800" b="1" dirty="0"/>
                        <a:t>Grade I      </a:t>
                      </a:r>
                      <a:r>
                        <a:rPr lang="en-US" sz="1800" b="1" dirty="0" err="1"/>
                        <a:t>Geminal</a:t>
                      </a:r>
                      <a:r>
                        <a:rPr lang="en-US" sz="1800" b="1" dirty="0"/>
                        <a:t> matrix bleed</a:t>
                      </a:r>
                    </a:p>
                    <a:p>
                      <a:pPr marL="285750" indent="-285750">
                        <a:buFont typeface="Arial" panose="020B0604020202020204" pitchFamily="34" charset="0"/>
                        <a:buChar char="•"/>
                      </a:pPr>
                      <a:r>
                        <a:rPr lang="en-US" sz="1800" b="1" dirty="0"/>
                        <a:t>Grade II     </a:t>
                      </a:r>
                      <a:r>
                        <a:rPr lang="en-US" sz="1800" b="1" dirty="0" err="1"/>
                        <a:t>Intraventricular</a:t>
                      </a:r>
                      <a:r>
                        <a:rPr lang="en-US" sz="1800" b="1" dirty="0"/>
                        <a:t> without ventricular dilatation</a:t>
                      </a:r>
                    </a:p>
                    <a:p>
                      <a:pPr marL="285750" indent="-285750">
                        <a:buFont typeface="Arial" panose="020B0604020202020204" pitchFamily="34" charset="0"/>
                        <a:buChar char="•"/>
                      </a:pPr>
                      <a:r>
                        <a:rPr lang="en-US" sz="1800" b="1" dirty="0"/>
                        <a:t>Grade III    </a:t>
                      </a:r>
                      <a:r>
                        <a:rPr lang="en-US" sz="1800" b="1" dirty="0" err="1"/>
                        <a:t>Intraventricular</a:t>
                      </a:r>
                      <a:r>
                        <a:rPr lang="en-US" sz="1800" b="1" dirty="0"/>
                        <a:t> with ventricular dilatation</a:t>
                      </a:r>
                    </a:p>
                    <a:p>
                      <a:pPr marL="285750" indent="-285750">
                        <a:buFont typeface="Arial" panose="020B0604020202020204" pitchFamily="34" charset="0"/>
                        <a:buChar char="•"/>
                      </a:pPr>
                      <a:r>
                        <a:rPr lang="en-US" sz="1800" b="1" dirty="0"/>
                        <a:t>Grade IV    </a:t>
                      </a:r>
                      <a:r>
                        <a:rPr lang="en-US" b="1" dirty="0" err="1"/>
                        <a:t>Periventricular</a:t>
                      </a:r>
                      <a:r>
                        <a:rPr lang="en-US" b="1" dirty="0"/>
                        <a:t> hemorrhagic infarction </a:t>
                      </a:r>
                      <a:endParaRPr lang="en-US" sz="1800" b="1" dirty="0"/>
                    </a:p>
                  </a:txBody>
                  <a:tcPr/>
                </a:tc>
                <a:extLst>
                  <a:ext uri="{0D108BD9-81ED-4DB2-BD59-A6C34878D82A}">
                    <a16:rowId xmlns:a16="http://schemas.microsoft.com/office/drawing/2014/main" val="10003"/>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Diagnosis</a:t>
                      </a:r>
                    </a:p>
                  </a:txBody>
                  <a:tcPr/>
                </a:tc>
                <a:tc>
                  <a:txBody>
                    <a:bodyPr/>
                    <a:lstStyle/>
                    <a:p>
                      <a:r>
                        <a:rPr lang="en-US" dirty="0"/>
                        <a:t>Head U/S</a:t>
                      </a:r>
                    </a:p>
                  </a:txBody>
                  <a:tcPr/>
                </a:tc>
                <a:extLst>
                  <a:ext uri="{0D108BD9-81ED-4DB2-BD59-A6C34878D82A}">
                    <a16:rowId xmlns:a16="http://schemas.microsoft.com/office/drawing/2014/main" val="10004"/>
                  </a:ext>
                </a:extLst>
              </a:tr>
              <a:tr h="370840">
                <a:tc>
                  <a:txBody>
                    <a:bodyPr/>
                    <a:lstStyle/>
                    <a:p>
                      <a:r>
                        <a:rPr lang="en-US" dirty="0"/>
                        <a:t>Management</a:t>
                      </a:r>
                    </a:p>
                  </a:txBody>
                  <a:tcPr/>
                </a:tc>
                <a:tc>
                  <a:txBody>
                    <a:bodyPr/>
                    <a:lstStyle/>
                    <a:p>
                      <a:r>
                        <a:rPr lang="en-US" sz="1800" dirty="0"/>
                        <a:t>Management: supportive care, treat </a:t>
                      </a:r>
                      <a:r>
                        <a:rPr lang="en-US" sz="1800" dirty="0" err="1"/>
                        <a:t>Sz</a:t>
                      </a:r>
                      <a:r>
                        <a:rPr lang="en-US" sz="1800" dirty="0"/>
                        <a:t> if present, </a:t>
                      </a:r>
                      <a:endParaRPr lang="en-US" dirty="0"/>
                    </a:p>
                  </a:txBody>
                  <a:tcPr/>
                </a:tc>
                <a:extLst>
                  <a:ext uri="{0D108BD9-81ED-4DB2-BD59-A6C34878D82A}">
                    <a16:rowId xmlns:a16="http://schemas.microsoft.com/office/drawing/2014/main" val="10005"/>
                  </a:ext>
                </a:extLst>
              </a:tr>
              <a:tr h="370840">
                <a:tc>
                  <a:txBody>
                    <a:bodyPr/>
                    <a:lstStyle/>
                    <a:p>
                      <a:r>
                        <a:rPr lang="en-US" dirty="0"/>
                        <a:t>Complications</a:t>
                      </a:r>
                    </a:p>
                  </a:txBody>
                  <a:tcPr/>
                </a:tc>
                <a:tc>
                  <a:txBody>
                    <a:bodyPr/>
                    <a:lstStyle/>
                    <a:p>
                      <a:r>
                        <a:rPr lang="en-US" sz="1800" dirty="0"/>
                        <a:t>Post hemorrhagic ventricular dilation, </a:t>
                      </a:r>
                      <a:r>
                        <a:rPr lang="en-US" sz="1800" dirty="0" err="1"/>
                        <a:t>Periventricular</a:t>
                      </a:r>
                      <a:r>
                        <a:rPr lang="en-US" sz="1800" dirty="0"/>
                        <a:t> </a:t>
                      </a:r>
                      <a:r>
                        <a:rPr lang="en-US" sz="1800" dirty="0" err="1"/>
                        <a:t>Leukomalacia</a:t>
                      </a:r>
                      <a:r>
                        <a:rPr lang="en-US" sz="1800" dirty="0"/>
                        <a:t>, White matter injury</a:t>
                      </a:r>
                      <a:endParaRPr lang="en-US" dirty="0"/>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7310768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03b_peds[1]"/>
          <p:cNvPicPr>
            <a:picLocks noChangeAspect="1" noChangeArrowheads="1"/>
          </p:cNvPicPr>
          <p:nvPr/>
        </p:nvPicPr>
        <p:blipFill>
          <a:blip r:embed="rId3" cstate="print"/>
          <a:srcRect l="5772" t="4045" r="3554" b="-193"/>
          <a:stretch>
            <a:fillRect/>
          </a:stretch>
        </p:blipFill>
        <p:spPr>
          <a:xfrm flipH="1">
            <a:off x="4191001" y="4066410"/>
            <a:ext cx="3134653" cy="2482936"/>
          </a:xfrm>
          <a:prstGeom prst="rect">
            <a:avLst/>
          </a:prstGeom>
          <a:noFill/>
          <a:ln/>
        </p:spPr>
      </p:pic>
      <p:pic>
        <p:nvPicPr>
          <p:cNvPr id="5" name="Picture 2" descr="3"/>
          <p:cNvPicPr>
            <a:picLocks noChangeAspect="1" noChangeArrowheads="1"/>
          </p:cNvPicPr>
          <p:nvPr/>
        </p:nvPicPr>
        <p:blipFill>
          <a:blip r:embed="rId4" cstate="print">
            <a:grayscl/>
          </a:blip>
          <a:srcRect l="4413" t="7813"/>
          <a:stretch>
            <a:fillRect/>
          </a:stretch>
        </p:blipFill>
        <p:spPr bwMode="auto">
          <a:xfrm>
            <a:off x="1694385" y="770959"/>
            <a:ext cx="3041691" cy="2760903"/>
          </a:xfrm>
          <a:prstGeom prst="rect">
            <a:avLst/>
          </a:prstGeom>
          <a:noFill/>
          <a:ln w="9525">
            <a:noFill/>
            <a:miter lim="800000"/>
            <a:headEnd/>
            <a:tailEnd/>
          </a:ln>
        </p:spPr>
      </p:pic>
      <p:pic>
        <p:nvPicPr>
          <p:cNvPr id="6" name="Picture 4" descr="11"/>
          <p:cNvPicPr>
            <a:picLocks noChangeAspect="1" noChangeArrowheads="1"/>
          </p:cNvPicPr>
          <p:nvPr/>
        </p:nvPicPr>
        <p:blipFill>
          <a:blip r:embed="rId5" cstate="print"/>
          <a:srcRect l="11956" t="10383" r="10959" b="6892"/>
          <a:stretch>
            <a:fillRect/>
          </a:stretch>
        </p:blipFill>
        <p:spPr bwMode="auto">
          <a:xfrm>
            <a:off x="7484671" y="770959"/>
            <a:ext cx="3018202" cy="2787923"/>
          </a:xfrm>
          <a:prstGeom prst="rect">
            <a:avLst/>
          </a:prstGeom>
          <a:noFill/>
          <a:ln w="9525">
            <a:noFill/>
            <a:miter lim="800000"/>
            <a:headEnd/>
            <a:tailEnd/>
          </a:ln>
        </p:spPr>
      </p:pic>
      <p:pic>
        <p:nvPicPr>
          <p:cNvPr id="9" name="Picture 4" descr="20"/>
          <p:cNvPicPr>
            <a:picLocks noChangeAspect="1" noChangeArrowheads="1"/>
          </p:cNvPicPr>
          <p:nvPr/>
        </p:nvPicPr>
        <p:blipFill>
          <a:blip r:embed="rId6" cstate="print">
            <a:lum contrast="6000"/>
            <a:grayscl/>
          </a:blip>
          <a:srcRect l="1648" t="5798"/>
          <a:stretch>
            <a:fillRect/>
          </a:stretch>
        </p:blipFill>
        <p:spPr bwMode="auto">
          <a:xfrm>
            <a:off x="1719171" y="4066410"/>
            <a:ext cx="2280004" cy="2482936"/>
          </a:xfrm>
          <a:prstGeom prst="rect">
            <a:avLst/>
          </a:prstGeom>
          <a:noFill/>
          <a:ln w="9525">
            <a:noFill/>
            <a:miter lim="800000"/>
            <a:headEnd/>
            <a:tailEnd/>
          </a:ln>
        </p:spPr>
      </p:pic>
      <p:sp>
        <p:nvSpPr>
          <p:cNvPr id="10" name="Line 6"/>
          <p:cNvSpPr>
            <a:spLocks noChangeShapeType="1"/>
          </p:cNvSpPr>
          <p:nvPr/>
        </p:nvSpPr>
        <p:spPr bwMode="auto">
          <a:xfrm flipH="1" flipV="1">
            <a:off x="3808675" y="1513504"/>
            <a:ext cx="381000" cy="457200"/>
          </a:xfrm>
          <a:prstGeom prst="line">
            <a:avLst/>
          </a:prstGeom>
          <a:noFill/>
          <a:ln w="63500">
            <a:solidFill>
              <a:srgbClr val="FF0000"/>
            </a:solidFill>
            <a:round/>
            <a:headEnd/>
            <a:tailEnd type="triangle" w="med" len="sm"/>
          </a:ln>
        </p:spPr>
        <p:txBody>
          <a:bodyPr>
            <a:prstTxWarp prst="textNoShape">
              <a:avLst/>
            </a:prstTxWarp>
          </a:bodyPr>
          <a:lstStyle/>
          <a:p>
            <a:pPr defTabSz="457200"/>
            <a:endParaRPr lang="en-US" dirty="0">
              <a:solidFill>
                <a:prstClr val="black"/>
              </a:solidFill>
            </a:endParaRPr>
          </a:p>
        </p:txBody>
      </p:sp>
      <p:pic>
        <p:nvPicPr>
          <p:cNvPr id="12" name="Picture 4" descr="21"/>
          <p:cNvPicPr>
            <a:picLocks noChangeAspect="1" noChangeArrowheads="1"/>
          </p:cNvPicPr>
          <p:nvPr/>
        </p:nvPicPr>
        <p:blipFill>
          <a:blip r:embed="rId7" cstate="print">
            <a:grayscl/>
          </a:blip>
          <a:srcRect t="4317" b="8199"/>
          <a:stretch>
            <a:fillRect/>
          </a:stretch>
        </p:blipFill>
        <p:spPr bwMode="auto">
          <a:xfrm>
            <a:off x="7515072" y="4038020"/>
            <a:ext cx="2990785" cy="2524837"/>
          </a:xfrm>
          <a:prstGeom prst="rect">
            <a:avLst/>
          </a:prstGeom>
          <a:noFill/>
          <a:ln w="9525">
            <a:noFill/>
            <a:miter lim="800000"/>
            <a:headEnd/>
            <a:tailEnd/>
          </a:ln>
        </p:spPr>
      </p:pic>
      <p:pic>
        <p:nvPicPr>
          <p:cNvPr id="13" name="Picture 4" descr="18"/>
          <p:cNvPicPr>
            <a:picLocks noChangeAspect="1" noChangeArrowheads="1"/>
          </p:cNvPicPr>
          <p:nvPr/>
        </p:nvPicPr>
        <p:blipFill>
          <a:blip r:embed="rId8" cstate="print">
            <a:lum bright="-12000" contrast="12000"/>
            <a:grayscl/>
          </a:blip>
          <a:srcRect t="5000"/>
          <a:stretch>
            <a:fillRect/>
          </a:stretch>
        </p:blipFill>
        <p:spPr bwMode="auto">
          <a:xfrm>
            <a:off x="4857743" y="760029"/>
            <a:ext cx="2505260" cy="2798853"/>
          </a:xfrm>
          <a:prstGeom prst="rect">
            <a:avLst/>
          </a:prstGeom>
          <a:noFill/>
          <a:ln w="9525">
            <a:noFill/>
            <a:miter lim="800000"/>
            <a:headEnd/>
            <a:tailEnd/>
          </a:ln>
        </p:spPr>
      </p:pic>
      <p:sp>
        <p:nvSpPr>
          <p:cNvPr id="14" name="TextBox 13"/>
          <p:cNvSpPr txBox="1"/>
          <p:nvPr/>
        </p:nvSpPr>
        <p:spPr>
          <a:xfrm>
            <a:off x="2958585" y="3503965"/>
            <a:ext cx="883813" cy="369332"/>
          </a:xfrm>
          <a:prstGeom prst="rect">
            <a:avLst/>
          </a:prstGeom>
          <a:noFill/>
        </p:spPr>
        <p:txBody>
          <a:bodyPr wrap="none" rtlCol="0">
            <a:spAutoFit/>
          </a:bodyPr>
          <a:lstStyle/>
          <a:p>
            <a:pPr defTabSz="457200"/>
            <a:r>
              <a:rPr lang="en-US" dirty="0">
                <a:solidFill>
                  <a:prstClr val="black"/>
                </a:solidFill>
              </a:rPr>
              <a:t>Normal</a:t>
            </a:r>
          </a:p>
        </p:txBody>
      </p:sp>
      <p:sp>
        <p:nvSpPr>
          <p:cNvPr id="15" name="TextBox 14"/>
          <p:cNvSpPr txBox="1"/>
          <p:nvPr/>
        </p:nvSpPr>
        <p:spPr>
          <a:xfrm>
            <a:off x="5721918" y="3520557"/>
            <a:ext cx="863074" cy="369332"/>
          </a:xfrm>
          <a:prstGeom prst="rect">
            <a:avLst/>
          </a:prstGeom>
          <a:noFill/>
        </p:spPr>
        <p:txBody>
          <a:bodyPr wrap="none" rtlCol="0">
            <a:spAutoFit/>
          </a:bodyPr>
          <a:lstStyle/>
          <a:p>
            <a:pPr defTabSz="457200"/>
            <a:r>
              <a:rPr lang="en-US" dirty="0">
                <a:solidFill>
                  <a:prstClr val="black"/>
                </a:solidFill>
              </a:rPr>
              <a:t>Grade I</a:t>
            </a:r>
          </a:p>
        </p:txBody>
      </p:sp>
      <p:sp>
        <p:nvSpPr>
          <p:cNvPr id="16" name="TextBox 15"/>
          <p:cNvSpPr txBox="1"/>
          <p:nvPr/>
        </p:nvSpPr>
        <p:spPr>
          <a:xfrm>
            <a:off x="8574798" y="3497041"/>
            <a:ext cx="921233" cy="369332"/>
          </a:xfrm>
          <a:prstGeom prst="rect">
            <a:avLst/>
          </a:prstGeom>
          <a:noFill/>
        </p:spPr>
        <p:txBody>
          <a:bodyPr wrap="none" rtlCol="0">
            <a:spAutoFit/>
          </a:bodyPr>
          <a:lstStyle/>
          <a:p>
            <a:pPr defTabSz="457200"/>
            <a:r>
              <a:rPr lang="en-US" dirty="0">
                <a:solidFill>
                  <a:prstClr val="black"/>
                </a:solidFill>
              </a:rPr>
              <a:t>Grade II</a:t>
            </a:r>
          </a:p>
        </p:txBody>
      </p:sp>
      <p:sp>
        <p:nvSpPr>
          <p:cNvPr id="17" name="TextBox 16"/>
          <p:cNvSpPr txBox="1"/>
          <p:nvPr/>
        </p:nvSpPr>
        <p:spPr>
          <a:xfrm>
            <a:off x="2438412" y="6490559"/>
            <a:ext cx="979392" cy="369332"/>
          </a:xfrm>
          <a:prstGeom prst="rect">
            <a:avLst/>
          </a:prstGeom>
          <a:noFill/>
        </p:spPr>
        <p:txBody>
          <a:bodyPr wrap="none" rtlCol="0">
            <a:spAutoFit/>
          </a:bodyPr>
          <a:lstStyle/>
          <a:p>
            <a:pPr defTabSz="457200"/>
            <a:r>
              <a:rPr lang="en-US" dirty="0">
                <a:solidFill>
                  <a:prstClr val="black"/>
                </a:solidFill>
              </a:rPr>
              <a:t>Grade III</a:t>
            </a:r>
          </a:p>
        </p:txBody>
      </p:sp>
      <p:sp>
        <p:nvSpPr>
          <p:cNvPr id="18" name="TextBox 17"/>
          <p:cNvSpPr txBox="1"/>
          <p:nvPr/>
        </p:nvSpPr>
        <p:spPr>
          <a:xfrm>
            <a:off x="5460957" y="6528776"/>
            <a:ext cx="994045" cy="369332"/>
          </a:xfrm>
          <a:prstGeom prst="rect">
            <a:avLst/>
          </a:prstGeom>
          <a:noFill/>
        </p:spPr>
        <p:txBody>
          <a:bodyPr wrap="none" rtlCol="0">
            <a:spAutoFit/>
          </a:bodyPr>
          <a:lstStyle/>
          <a:p>
            <a:pPr defTabSz="457200"/>
            <a:r>
              <a:rPr lang="en-US" dirty="0">
                <a:solidFill>
                  <a:prstClr val="black"/>
                </a:solidFill>
              </a:rPr>
              <a:t>Grade IV</a:t>
            </a:r>
          </a:p>
        </p:txBody>
      </p:sp>
      <p:sp>
        <p:nvSpPr>
          <p:cNvPr id="19" name="TextBox 18"/>
          <p:cNvSpPr txBox="1"/>
          <p:nvPr/>
        </p:nvSpPr>
        <p:spPr>
          <a:xfrm>
            <a:off x="8963351" y="6478801"/>
            <a:ext cx="530915" cy="369332"/>
          </a:xfrm>
          <a:prstGeom prst="rect">
            <a:avLst/>
          </a:prstGeom>
          <a:noFill/>
        </p:spPr>
        <p:txBody>
          <a:bodyPr wrap="none" rtlCol="0">
            <a:spAutoFit/>
          </a:bodyPr>
          <a:lstStyle/>
          <a:p>
            <a:pPr defTabSz="457200"/>
            <a:r>
              <a:rPr lang="en-US" dirty="0">
                <a:solidFill>
                  <a:prstClr val="black"/>
                </a:solidFill>
              </a:rPr>
              <a:t>PVL</a:t>
            </a:r>
          </a:p>
        </p:txBody>
      </p:sp>
      <p:sp>
        <p:nvSpPr>
          <p:cNvPr id="20" name="Title 1"/>
          <p:cNvSpPr>
            <a:spLocks noGrp="1"/>
          </p:cNvSpPr>
          <p:nvPr>
            <p:ph type="title"/>
          </p:nvPr>
        </p:nvSpPr>
        <p:spPr>
          <a:xfrm>
            <a:off x="-842128" y="-270070"/>
            <a:ext cx="10972800" cy="1143000"/>
          </a:xfrm>
        </p:spPr>
        <p:txBody>
          <a:bodyPr>
            <a:normAutofit/>
          </a:bodyPr>
          <a:lstStyle/>
          <a:p>
            <a:r>
              <a:rPr lang="en-US" sz="4000" dirty="0" err="1"/>
              <a:t>Intraventricular</a:t>
            </a:r>
            <a:r>
              <a:rPr lang="en-US" sz="4000" dirty="0"/>
              <a:t> Hemorrhage</a:t>
            </a:r>
          </a:p>
        </p:txBody>
      </p:sp>
    </p:spTree>
    <p:extLst>
      <p:ext uri="{BB962C8B-B14F-4D97-AF65-F5344CB8AC3E}">
        <p14:creationId xmlns:p14="http://schemas.microsoft.com/office/powerpoint/2010/main" val="37348932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387" y="836163"/>
            <a:ext cx="8229600" cy="1143000"/>
          </a:xfrm>
        </p:spPr>
        <p:txBody>
          <a:bodyPr>
            <a:normAutofit/>
          </a:bodyPr>
          <a:lstStyle/>
          <a:p>
            <a:r>
              <a:rPr lang="en-US" sz="4000" dirty="0"/>
              <a:t>Neonatal Seizures</a:t>
            </a:r>
          </a:p>
        </p:txBody>
      </p:sp>
      <p:graphicFrame>
        <p:nvGraphicFramePr>
          <p:cNvPr id="4" name="Table 3"/>
          <p:cNvGraphicFramePr>
            <a:graphicFrameLocks noGrp="1"/>
          </p:cNvGraphicFramePr>
          <p:nvPr>
            <p:extLst>
              <p:ext uri="{D42A27DB-BD31-4B8C-83A1-F6EECF244321}">
                <p14:modId xmlns:p14="http://schemas.microsoft.com/office/powerpoint/2010/main" val="2435772296"/>
              </p:ext>
            </p:extLst>
          </p:nvPr>
        </p:nvGraphicFramePr>
        <p:xfrm>
          <a:off x="2456300" y="1883361"/>
          <a:ext cx="7282772" cy="3724507"/>
        </p:xfrm>
        <a:graphic>
          <a:graphicData uri="http://schemas.openxmlformats.org/drawingml/2006/table">
            <a:tbl>
              <a:tblPr firstRow="1" bandRow="1">
                <a:tableStyleId>{5C22544A-7EE6-4342-B048-85BDC9FD1C3A}</a:tableStyleId>
              </a:tblPr>
              <a:tblGrid>
                <a:gridCol w="2263255">
                  <a:extLst>
                    <a:ext uri="{9D8B030D-6E8A-4147-A177-3AD203B41FA5}">
                      <a16:colId xmlns:a16="http://schemas.microsoft.com/office/drawing/2014/main" val="20000"/>
                    </a:ext>
                  </a:extLst>
                </a:gridCol>
                <a:gridCol w="5019517">
                  <a:extLst>
                    <a:ext uri="{9D8B030D-6E8A-4147-A177-3AD203B41FA5}">
                      <a16:colId xmlns:a16="http://schemas.microsoft.com/office/drawing/2014/main" val="20001"/>
                    </a:ext>
                  </a:extLst>
                </a:gridCol>
              </a:tblGrid>
              <a:tr h="429264">
                <a:tc>
                  <a:txBody>
                    <a:bodyPr/>
                    <a:lstStyle/>
                    <a:p>
                      <a:endParaRPr lang="en-US" dirty="0"/>
                    </a:p>
                  </a:txBody>
                  <a:tcPr/>
                </a:tc>
                <a:tc>
                  <a:txBody>
                    <a:bodyPr/>
                    <a:lstStyle/>
                    <a:p>
                      <a:endParaRPr lang="en-US"/>
                    </a:p>
                  </a:txBody>
                  <a:tcPr/>
                </a:tc>
                <a:extLst>
                  <a:ext uri="{0D108BD9-81ED-4DB2-BD59-A6C34878D82A}">
                    <a16:rowId xmlns:a16="http://schemas.microsoft.com/office/drawing/2014/main" val="10000"/>
                  </a:ext>
                </a:extLst>
              </a:tr>
              <a:tr h="767650">
                <a:tc>
                  <a:txBody>
                    <a:bodyPr/>
                    <a:lstStyle/>
                    <a:p>
                      <a:r>
                        <a:rPr lang="en-US" dirty="0"/>
                        <a:t>Clinical</a:t>
                      </a:r>
                      <a:r>
                        <a:rPr lang="en-US" baseline="0" dirty="0"/>
                        <a:t> Findings</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May be subtle or present with </a:t>
                      </a:r>
                      <a:r>
                        <a:rPr lang="en-US" sz="1800" dirty="0" err="1"/>
                        <a:t>clonic</a:t>
                      </a:r>
                      <a:r>
                        <a:rPr lang="en-US" sz="1800" dirty="0"/>
                        <a:t> or tonic movement of one or more extremities</a:t>
                      </a:r>
                    </a:p>
                  </a:txBody>
                  <a:tcPr/>
                </a:tc>
                <a:extLst>
                  <a:ext uri="{0D108BD9-81ED-4DB2-BD59-A6C34878D82A}">
                    <a16:rowId xmlns:a16="http://schemas.microsoft.com/office/drawing/2014/main" val="10001"/>
                  </a:ext>
                </a:extLst>
              </a:tr>
              <a:tr h="1357408">
                <a:tc>
                  <a:txBody>
                    <a:bodyPr/>
                    <a:lstStyle/>
                    <a:p>
                      <a:r>
                        <a:rPr lang="en-US" dirty="0"/>
                        <a:t>Etiology</a:t>
                      </a:r>
                    </a:p>
                  </a:txBody>
                  <a:tcPr/>
                </a:tc>
                <a:tc>
                  <a:txBody>
                    <a:bodyPr/>
                    <a:lstStyle/>
                    <a:p>
                      <a:r>
                        <a:rPr lang="en-US" sz="1800" b="1" dirty="0"/>
                        <a:t>HIE (most common cause if </a:t>
                      </a:r>
                      <a:r>
                        <a:rPr lang="en-US" sz="1800" b="1" dirty="0" err="1"/>
                        <a:t>Sz</a:t>
                      </a:r>
                      <a:r>
                        <a:rPr lang="en-US" sz="1800" b="1" dirty="0"/>
                        <a:t> in first 24 hrs)</a:t>
                      </a:r>
                    </a:p>
                    <a:p>
                      <a:r>
                        <a:rPr lang="en-US" sz="1800" dirty="0"/>
                        <a:t>Other: </a:t>
                      </a:r>
                      <a:r>
                        <a:rPr lang="en-US" sz="1800" dirty="0" err="1"/>
                        <a:t>Hypocalcemia</a:t>
                      </a:r>
                      <a:r>
                        <a:rPr lang="en-US" sz="1800" dirty="0"/>
                        <a:t>, hypoglycemia, drug withdrawal, causes of cerebral injury, Pyridoxine deficiency</a:t>
                      </a:r>
                    </a:p>
                  </a:txBody>
                  <a:tcPr/>
                </a:tc>
                <a:extLst>
                  <a:ext uri="{0D108BD9-81ED-4DB2-BD59-A6C34878D82A}">
                    <a16:rowId xmlns:a16="http://schemas.microsoft.com/office/drawing/2014/main" val="10002"/>
                  </a:ext>
                </a:extLst>
              </a:tr>
              <a:tr h="429264">
                <a:tc>
                  <a:txBody>
                    <a:bodyPr/>
                    <a:lstStyle/>
                    <a:p>
                      <a:r>
                        <a:rPr lang="en-US" dirty="0"/>
                        <a:t>Evaluation</a:t>
                      </a:r>
                    </a:p>
                  </a:txBody>
                  <a:tcPr/>
                </a:tc>
                <a:tc>
                  <a:txBody>
                    <a:bodyPr/>
                    <a:lstStyle/>
                    <a:p>
                      <a:r>
                        <a:rPr lang="en-US" sz="1800" dirty="0"/>
                        <a:t>EEG, MRI, metabolic screen, LP</a:t>
                      </a:r>
                      <a:endParaRPr lang="en-US" dirty="0"/>
                    </a:p>
                  </a:txBody>
                  <a:tcPr/>
                </a:tc>
                <a:extLst>
                  <a:ext uri="{0D108BD9-81ED-4DB2-BD59-A6C34878D82A}">
                    <a16:rowId xmlns:a16="http://schemas.microsoft.com/office/drawing/2014/main" val="10003"/>
                  </a:ext>
                </a:extLst>
              </a:tr>
              <a:tr h="740921">
                <a:tc>
                  <a:txBody>
                    <a:bodyPr/>
                    <a:lstStyle/>
                    <a:p>
                      <a:r>
                        <a:rPr lang="en-US" dirty="0"/>
                        <a:t>Treatment</a:t>
                      </a:r>
                    </a:p>
                  </a:txBody>
                  <a:tcPr/>
                </a:tc>
                <a:tc>
                  <a:txBody>
                    <a:bodyPr/>
                    <a:lstStyle/>
                    <a:p>
                      <a:r>
                        <a:rPr lang="en-US" sz="1800" dirty="0"/>
                        <a:t>Anticonvulsants (phenobarbital, </a:t>
                      </a:r>
                      <a:r>
                        <a:rPr lang="en-US" sz="1800" dirty="0" err="1"/>
                        <a:t>keppra</a:t>
                      </a:r>
                      <a:r>
                        <a:rPr lang="en-US" sz="1800" dirty="0"/>
                        <a:t>), supportive care, treat underlying condition</a:t>
                      </a:r>
                      <a:endParaRPr lang="en-US" dirty="0"/>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5903484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2204" y="411998"/>
            <a:ext cx="8686800" cy="1143000"/>
          </a:xfrm>
        </p:spPr>
        <p:txBody>
          <a:bodyPr>
            <a:normAutofit fontScale="90000"/>
          </a:bodyPr>
          <a:lstStyle/>
          <a:p>
            <a:br>
              <a:rPr lang="en-US" dirty="0"/>
            </a:br>
            <a:r>
              <a:rPr lang="en-US" dirty="0"/>
              <a:t>Hypoxic Ischemic Encephalopathy </a:t>
            </a:r>
            <a:br>
              <a:rPr lang="en-US" dirty="0"/>
            </a:br>
            <a:r>
              <a:rPr lang="en-US" dirty="0"/>
              <a:t>(HIE)</a:t>
            </a:r>
          </a:p>
        </p:txBody>
      </p:sp>
      <p:graphicFrame>
        <p:nvGraphicFramePr>
          <p:cNvPr id="4" name="Table 3"/>
          <p:cNvGraphicFramePr>
            <a:graphicFrameLocks noGrp="1"/>
          </p:cNvGraphicFramePr>
          <p:nvPr>
            <p:extLst>
              <p:ext uri="{D42A27DB-BD31-4B8C-83A1-F6EECF244321}">
                <p14:modId xmlns:p14="http://schemas.microsoft.com/office/powerpoint/2010/main" val="4094220923"/>
              </p:ext>
            </p:extLst>
          </p:nvPr>
        </p:nvGraphicFramePr>
        <p:xfrm>
          <a:off x="2472920" y="1951348"/>
          <a:ext cx="7174679" cy="4060788"/>
        </p:xfrm>
        <a:graphic>
          <a:graphicData uri="http://schemas.openxmlformats.org/drawingml/2006/table">
            <a:tbl>
              <a:tblPr firstRow="1" bandRow="1">
                <a:tableStyleId>{5C22544A-7EE6-4342-B048-85BDC9FD1C3A}</a:tableStyleId>
              </a:tblPr>
              <a:tblGrid>
                <a:gridCol w="1715978">
                  <a:extLst>
                    <a:ext uri="{9D8B030D-6E8A-4147-A177-3AD203B41FA5}">
                      <a16:colId xmlns:a16="http://schemas.microsoft.com/office/drawing/2014/main" val="20000"/>
                    </a:ext>
                  </a:extLst>
                </a:gridCol>
                <a:gridCol w="5458701">
                  <a:extLst>
                    <a:ext uri="{9D8B030D-6E8A-4147-A177-3AD203B41FA5}">
                      <a16:colId xmlns:a16="http://schemas.microsoft.com/office/drawing/2014/main" val="20001"/>
                    </a:ext>
                  </a:extLst>
                </a:gridCol>
              </a:tblGrid>
              <a:tr h="278182">
                <a:tc>
                  <a:txBody>
                    <a:bodyPr/>
                    <a:lstStyle/>
                    <a:p>
                      <a:endParaRPr lang="en-US" dirty="0"/>
                    </a:p>
                  </a:txBody>
                  <a:tcPr/>
                </a:tc>
                <a:tc>
                  <a:txBody>
                    <a:bodyPr/>
                    <a:lstStyle/>
                    <a:p>
                      <a:endParaRPr lang="en-US" b="1"/>
                    </a:p>
                  </a:txBody>
                  <a:tcPr/>
                </a:tc>
                <a:extLst>
                  <a:ext uri="{0D108BD9-81ED-4DB2-BD59-A6C34878D82A}">
                    <a16:rowId xmlns:a16="http://schemas.microsoft.com/office/drawing/2014/main" val="10000"/>
                  </a:ext>
                </a:extLst>
              </a:tr>
              <a:tr h="550579">
                <a:tc>
                  <a:txBody>
                    <a:bodyPr/>
                    <a:lstStyle/>
                    <a:p>
                      <a:r>
                        <a:rPr lang="en-US" dirty="0"/>
                        <a:t>Etiology</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a:t>Significant hypoxic event in </a:t>
                      </a:r>
                      <a:r>
                        <a:rPr lang="en-US" sz="1800" b="1" dirty="0" err="1"/>
                        <a:t>utero</a:t>
                      </a:r>
                      <a:r>
                        <a:rPr lang="en-US" sz="1800" b="1" dirty="0"/>
                        <a:t> or at delivery</a:t>
                      </a:r>
                    </a:p>
                  </a:txBody>
                  <a:tcPr/>
                </a:tc>
                <a:extLst>
                  <a:ext uri="{0D108BD9-81ED-4DB2-BD59-A6C34878D82A}">
                    <a16:rowId xmlns:a16="http://schemas.microsoft.com/office/drawing/2014/main" val="10001"/>
                  </a:ext>
                </a:extLst>
              </a:tr>
              <a:tr h="1553224">
                <a:tc>
                  <a:txBody>
                    <a:bodyPr/>
                    <a:lstStyle/>
                    <a:p>
                      <a:r>
                        <a:rPr lang="en-US" dirty="0"/>
                        <a:t>Findings</a:t>
                      </a:r>
                    </a:p>
                  </a:txBody>
                  <a:tcPr/>
                </a:tc>
                <a:tc>
                  <a:txBody>
                    <a:bodyPr/>
                    <a:lstStyle/>
                    <a:p>
                      <a:pPr marL="285750" indent="-285750">
                        <a:buFont typeface="Arial" panose="020B0604020202020204" pitchFamily="34" charset="0"/>
                        <a:buChar char="•"/>
                      </a:pPr>
                      <a:r>
                        <a:rPr lang="en-US" sz="1800" dirty="0"/>
                        <a:t>Acidosis (pH</a:t>
                      </a:r>
                      <a:r>
                        <a:rPr lang="en-US" sz="1800" u="none" dirty="0"/>
                        <a:t> &lt;</a:t>
                      </a:r>
                      <a:r>
                        <a:rPr lang="en-US" sz="1800" dirty="0"/>
                        <a:t>7, BD</a:t>
                      </a:r>
                      <a:r>
                        <a:rPr lang="en-US" sz="1800" u="sng" dirty="0"/>
                        <a:t> &gt;</a:t>
                      </a:r>
                      <a:r>
                        <a:rPr lang="en-US" sz="1800" dirty="0"/>
                        <a:t>12 </a:t>
                      </a:r>
                      <a:r>
                        <a:rPr lang="en-US" sz="1800" dirty="0" err="1"/>
                        <a:t>mmol/l</a:t>
                      </a:r>
                      <a:r>
                        <a:rPr lang="en-US" sz="1800" dirty="0"/>
                        <a:t>)</a:t>
                      </a:r>
                    </a:p>
                    <a:p>
                      <a:pPr marL="285750" indent="-285750">
                        <a:buFont typeface="Arial" panose="020B0604020202020204" pitchFamily="34" charset="0"/>
                        <a:buChar char="•"/>
                      </a:pPr>
                      <a:r>
                        <a:rPr lang="en-US" sz="1800" dirty="0" err="1"/>
                        <a:t>Apgar</a:t>
                      </a:r>
                      <a:r>
                        <a:rPr lang="en-US" sz="1800" dirty="0"/>
                        <a:t> score &lt;5 at 5 and 10 min</a:t>
                      </a:r>
                    </a:p>
                    <a:p>
                      <a:pPr marL="285750" indent="-285750">
                        <a:buFont typeface="Arial" panose="020B0604020202020204" pitchFamily="34" charset="0"/>
                        <a:buChar char="•"/>
                      </a:pPr>
                      <a:r>
                        <a:rPr lang="en-US" sz="1800" dirty="0"/>
                        <a:t>Neurologic findings (</a:t>
                      </a:r>
                      <a:r>
                        <a:rPr lang="en-US" sz="1800" dirty="0" err="1"/>
                        <a:t>Sz</a:t>
                      </a:r>
                      <a:r>
                        <a:rPr lang="en-US" sz="1800" dirty="0"/>
                        <a:t>, coma, </a:t>
                      </a:r>
                      <a:r>
                        <a:rPr lang="en-US" sz="1800" dirty="0" err="1"/>
                        <a:t>hypotonia</a:t>
                      </a:r>
                      <a:r>
                        <a:rPr lang="en-US" sz="1800" dirty="0"/>
                        <a:t>)</a:t>
                      </a:r>
                    </a:p>
                    <a:p>
                      <a:pPr marL="285750" indent="-285750">
                        <a:buFont typeface="Arial" panose="020B0604020202020204" pitchFamily="34" charset="0"/>
                        <a:buChar char="•"/>
                      </a:pPr>
                      <a:r>
                        <a:rPr lang="en-US" sz="1800" dirty="0"/>
                        <a:t>Acute brain injury on MRI or MRS</a:t>
                      </a:r>
                    </a:p>
                    <a:p>
                      <a:pPr marL="285750" indent="-285750">
                        <a:buFont typeface="Arial" panose="020B0604020202020204" pitchFamily="34" charset="0"/>
                        <a:buChar char="•"/>
                      </a:pPr>
                      <a:r>
                        <a:rPr lang="en-US" sz="1800" dirty="0"/>
                        <a:t>Multiple organ involvement ( kidney, lungs, intestine, heart and brain</a:t>
                      </a:r>
                    </a:p>
                  </a:txBody>
                  <a:tcPr/>
                </a:tc>
                <a:extLst>
                  <a:ext uri="{0D108BD9-81ED-4DB2-BD59-A6C34878D82A}">
                    <a16:rowId xmlns:a16="http://schemas.microsoft.com/office/drawing/2014/main" val="10002"/>
                  </a:ext>
                </a:extLst>
              </a:tr>
              <a:tr h="48376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Severity</a:t>
                      </a:r>
                    </a:p>
                    <a:p>
                      <a:endParaRPr lang="en-US" dirty="0"/>
                    </a:p>
                  </a:txBody>
                  <a:tcPr/>
                </a:tc>
                <a:tc>
                  <a:txBody>
                    <a:bodyPr/>
                    <a:lstStyle/>
                    <a:p>
                      <a:r>
                        <a:rPr lang="en-US" sz="1800" dirty="0" err="1"/>
                        <a:t>Sarnat</a:t>
                      </a:r>
                      <a:r>
                        <a:rPr lang="en-US" sz="1800" dirty="0"/>
                        <a:t> staging</a:t>
                      </a:r>
                    </a:p>
                  </a:txBody>
                  <a:tcPr/>
                </a:tc>
                <a:extLst>
                  <a:ext uri="{0D108BD9-81ED-4DB2-BD59-A6C34878D82A}">
                    <a16:rowId xmlns:a16="http://schemas.microsoft.com/office/drawing/2014/main" val="10003"/>
                  </a:ext>
                </a:extLst>
              </a:tr>
              <a:tr h="76700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Management</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Adequate resuscitation, supportive care,</a:t>
                      </a:r>
                      <a:r>
                        <a:rPr lang="en-US" sz="1800" b="1" dirty="0"/>
                        <a:t> hypothermia </a:t>
                      </a:r>
                      <a:r>
                        <a:rPr lang="en-US" sz="1800" dirty="0"/>
                        <a:t>within 6hrs for 72 hrs</a:t>
                      </a: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1436313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3173" y="665018"/>
            <a:ext cx="10972800" cy="1143000"/>
          </a:xfrm>
        </p:spPr>
        <p:txBody>
          <a:bodyPr/>
          <a:lstStyle/>
          <a:p>
            <a:r>
              <a:rPr lang="en-US" dirty="0"/>
              <a:t>HIE Clinical Staging (</a:t>
            </a:r>
            <a:r>
              <a:rPr lang="en-US" dirty="0" err="1"/>
              <a:t>Sarnat</a:t>
            </a:r>
            <a:r>
              <a:rPr lang="en-US" dirty="0"/>
              <a:t> Staging)</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899507262"/>
              </p:ext>
            </p:extLst>
          </p:nvPr>
        </p:nvGraphicFramePr>
        <p:xfrm>
          <a:off x="673677" y="1808018"/>
          <a:ext cx="10820400" cy="4448471"/>
        </p:xfrm>
        <a:graphic>
          <a:graphicData uri="http://schemas.openxmlformats.org/drawingml/2006/table">
            <a:tbl>
              <a:tblPr firstRow="1" bandRow="1">
                <a:tableStyleId>{5C22544A-7EE6-4342-B048-85BDC9FD1C3A}</a:tableStyleId>
              </a:tblPr>
              <a:tblGrid>
                <a:gridCol w="2390872">
                  <a:extLst>
                    <a:ext uri="{9D8B030D-6E8A-4147-A177-3AD203B41FA5}">
                      <a16:colId xmlns:a16="http://schemas.microsoft.com/office/drawing/2014/main" val="20000"/>
                    </a:ext>
                  </a:extLst>
                </a:gridCol>
                <a:gridCol w="2841721">
                  <a:extLst>
                    <a:ext uri="{9D8B030D-6E8A-4147-A177-3AD203B41FA5}">
                      <a16:colId xmlns:a16="http://schemas.microsoft.com/office/drawing/2014/main" val="20001"/>
                    </a:ext>
                  </a:extLst>
                </a:gridCol>
                <a:gridCol w="2882707">
                  <a:extLst>
                    <a:ext uri="{9D8B030D-6E8A-4147-A177-3AD203B41FA5}">
                      <a16:colId xmlns:a16="http://schemas.microsoft.com/office/drawing/2014/main" val="20002"/>
                    </a:ext>
                  </a:extLst>
                </a:gridCol>
                <a:gridCol w="2705100">
                  <a:extLst>
                    <a:ext uri="{9D8B030D-6E8A-4147-A177-3AD203B41FA5}">
                      <a16:colId xmlns:a16="http://schemas.microsoft.com/office/drawing/2014/main" val="20003"/>
                    </a:ext>
                  </a:extLst>
                </a:gridCol>
              </a:tblGrid>
              <a:tr h="408223">
                <a:tc>
                  <a:txBody>
                    <a:bodyPr/>
                    <a:lstStyle/>
                    <a:p>
                      <a:r>
                        <a:rPr lang="en-US" dirty="0"/>
                        <a:t>Factor</a:t>
                      </a:r>
                    </a:p>
                  </a:txBody>
                  <a:tcPr/>
                </a:tc>
                <a:tc>
                  <a:txBody>
                    <a:bodyPr/>
                    <a:lstStyle/>
                    <a:p>
                      <a:r>
                        <a:rPr lang="en-US" dirty="0"/>
                        <a:t>Stage I (mild)</a:t>
                      </a:r>
                    </a:p>
                  </a:txBody>
                  <a:tcPr/>
                </a:tc>
                <a:tc>
                  <a:txBody>
                    <a:bodyPr/>
                    <a:lstStyle/>
                    <a:p>
                      <a:r>
                        <a:rPr lang="en-US" dirty="0"/>
                        <a:t>Stage II (Moderate)</a:t>
                      </a:r>
                    </a:p>
                  </a:txBody>
                  <a:tcPr/>
                </a:tc>
                <a:tc>
                  <a:txBody>
                    <a:bodyPr/>
                    <a:lstStyle/>
                    <a:p>
                      <a:r>
                        <a:rPr lang="en-US" dirty="0"/>
                        <a:t>Stage III (severe)</a:t>
                      </a:r>
                    </a:p>
                  </a:txBody>
                  <a:tcPr/>
                </a:tc>
                <a:extLst>
                  <a:ext uri="{0D108BD9-81ED-4DB2-BD59-A6C34878D82A}">
                    <a16:rowId xmlns:a16="http://schemas.microsoft.com/office/drawing/2014/main" val="10000"/>
                  </a:ext>
                </a:extLst>
              </a:tr>
              <a:tr h="408223">
                <a:tc>
                  <a:txBody>
                    <a:bodyPr/>
                    <a:lstStyle/>
                    <a:p>
                      <a:r>
                        <a:rPr lang="en-US" b="1" dirty="0"/>
                        <a:t>Duration</a:t>
                      </a:r>
                    </a:p>
                  </a:txBody>
                  <a:tcPr/>
                </a:tc>
                <a:tc>
                  <a:txBody>
                    <a:bodyPr/>
                    <a:lstStyle/>
                    <a:p>
                      <a:r>
                        <a:rPr lang="en-US" b="1" dirty="0"/>
                        <a:t>&lt;24hrs</a:t>
                      </a:r>
                    </a:p>
                  </a:txBody>
                  <a:tcPr/>
                </a:tc>
                <a:tc>
                  <a:txBody>
                    <a:bodyPr/>
                    <a:lstStyle/>
                    <a:p>
                      <a:r>
                        <a:rPr lang="en-US" b="1" dirty="0"/>
                        <a:t>2-14 days</a:t>
                      </a:r>
                    </a:p>
                  </a:txBody>
                  <a:tcPr/>
                </a:tc>
                <a:tc>
                  <a:txBody>
                    <a:bodyPr/>
                    <a:lstStyle/>
                    <a:p>
                      <a:r>
                        <a:rPr lang="en-US" b="1" dirty="0"/>
                        <a:t>Hours to weeks</a:t>
                      </a:r>
                    </a:p>
                  </a:txBody>
                  <a:tcPr/>
                </a:tc>
                <a:extLst>
                  <a:ext uri="{0D108BD9-81ED-4DB2-BD59-A6C34878D82A}">
                    <a16:rowId xmlns:a16="http://schemas.microsoft.com/office/drawing/2014/main" val="10001"/>
                  </a:ext>
                </a:extLst>
              </a:tr>
              <a:tr h="408223">
                <a:tc>
                  <a:txBody>
                    <a:bodyPr/>
                    <a:lstStyle/>
                    <a:p>
                      <a:r>
                        <a:rPr lang="en-US" b="1" dirty="0"/>
                        <a:t>Level of consciousness</a:t>
                      </a:r>
                    </a:p>
                  </a:txBody>
                  <a:tcPr/>
                </a:tc>
                <a:tc>
                  <a:txBody>
                    <a:bodyPr/>
                    <a:lstStyle/>
                    <a:p>
                      <a:r>
                        <a:rPr lang="en-US" b="1" dirty="0" err="1"/>
                        <a:t>Hyperalertness</a:t>
                      </a:r>
                      <a:r>
                        <a:rPr lang="en-US" b="1" dirty="0"/>
                        <a:t>, irritability</a:t>
                      </a:r>
                    </a:p>
                  </a:txBody>
                  <a:tcPr/>
                </a:tc>
                <a:tc>
                  <a:txBody>
                    <a:bodyPr/>
                    <a:lstStyle/>
                    <a:p>
                      <a:r>
                        <a:rPr lang="en-US" b="1" dirty="0"/>
                        <a:t>Lethargy</a:t>
                      </a:r>
                    </a:p>
                  </a:txBody>
                  <a:tcPr/>
                </a:tc>
                <a:tc>
                  <a:txBody>
                    <a:bodyPr/>
                    <a:lstStyle/>
                    <a:p>
                      <a:r>
                        <a:rPr lang="en-US" b="1" dirty="0"/>
                        <a:t>Deep stupor or coma</a:t>
                      </a:r>
                    </a:p>
                  </a:txBody>
                  <a:tcPr/>
                </a:tc>
                <a:extLst>
                  <a:ext uri="{0D108BD9-81ED-4DB2-BD59-A6C34878D82A}">
                    <a16:rowId xmlns:a16="http://schemas.microsoft.com/office/drawing/2014/main" val="10002"/>
                  </a:ext>
                </a:extLst>
              </a:tr>
              <a:tr h="408223">
                <a:tc>
                  <a:txBody>
                    <a:bodyPr/>
                    <a:lstStyle/>
                    <a:p>
                      <a:r>
                        <a:rPr lang="en-US" b="1" dirty="0"/>
                        <a:t>Muscle tone</a:t>
                      </a:r>
                    </a:p>
                  </a:txBody>
                  <a:tcPr/>
                </a:tc>
                <a:tc>
                  <a:txBody>
                    <a:bodyPr/>
                    <a:lstStyle/>
                    <a:p>
                      <a:r>
                        <a:rPr lang="en-US" b="1" dirty="0"/>
                        <a:t>Normal or increased</a:t>
                      </a:r>
                    </a:p>
                  </a:txBody>
                  <a:tcPr/>
                </a:tc>
                <a:tc>
                  <a:txBody>
                    <a:bodyPr/>
                    <a:lstStyle/>
                    <a:p>
                      <a:r>
                        <a:rPr lang="en-US" b="1" dirty="0" err="1"/>
                        <a:t>Hypotonia</a:t>
                      </a:r>
                      <a:endParaRPr lang="en-US" b="1" dirty="0"/>
                    </a:p>
                  </a:txBody>
                  <a:tcPr/>
                </a:tc>
                <a:tc>
                  <a:txBody>
                    <a:bodyPr/>
                    <a:lstStyle/>
                    <a:p>
                      <a:r>
                        <a:rPr lang="en-US" b="1" dirty="0"/>
                        <a:t>Flaccidity</a:t>
                      </a:r>
                    </a:p>
                  </a:txBody>
                  <a:tcPr/>
                </a:tc>
                <a:extLst>
                  <a:ext uri="{0D108BD9-81ED-4DB2-BD59-A6C34878D82A}">
                    <a16:rowId xmlns:a16="http://schemas.microsoft.com/office/drawing/2014/main" val="10003"/>
                  </a:ext>
                </a:extLst>
              </a:tr>
              <a:tr h="408223">
                <a:tc>
                  <a:txBody>
                    <a:bodyPr/>
                    <a:lstStyle/>
                    <a:p>
                      <a:r>
                        <a:rPr lang="en-US" b="1" dirty="0"/>
                        <a:t>Pupils</a:t>
                      </a:r>
                    </a:p>
                  </a:txBody>
                  <a:tcPr/>
                </a:tc>
                <a:tc>
                  <a:txBody>
                    <a:bodyPr/>
                    <a:lstStyle/>
                    <a:p>
                      <a:r>
                        <a:rPr lang="en-US" b="1" dirty="0"/>
                        <a:t>Dilated, reactive</a:t>
                      </a:r>
                    </a:p>
                  </a:txBody>
                  <a:tcPr/>
                </a:tc>
                <a:tc>
                  <a:txBody>
                    <a:bodyPr/>
                    <a:lstStyle/>
                    <a:p>
                      <a:r>
                        <a:rPr lang="en-US" b="1" dirty="0"/>
                        <a:t>Constricted, reactive</a:t>
                      </a:r>
                    </a:p>
                  </a:txBody>
                  <a:tcPr/>
                </a:tc>
                <a:tc>
                  <a:txBody>
                    <a:bodyPr/>
                    <a:lstStyle/>
                    <a:p>
                      <a:r>
                        <a:rPr lang="en-US" b="1" dirty="0"/>
                        <a:t>Variable, fixed</a:t>
                      </a:r>
                    </a:p>
                  </a:txBody>
                  <a:tcPr/>
                </a:tc>
                <a:extLst>
                  <a:ext uri="{0D108BD9-81ED-4DB2-BD59-A6C34878D82A}">
                    <a16:rowId xmlns:a16="http://schemas.microsoft.com/office/drawing/2014/main" val="10004"/>
                  </a:ext>
                </a:extLst>
              </a:tr>
              <a:tr h="408223">
                <a:tc>
                  <a:txBody>
                    <a:bodyPr/>
                    <a:lstStyle/>
                    <a:p>
                      <a:r>
                        <a:rPr lang="en-US" b="1" dirty="0"/>
                        <a:t>Respirations</a:t>
                      </a:r>
                    </a:p>
                  </a:txBody>
                  <a:tcPr/>
                </a:tc>
                <a:tc>
                  <a:txBody>
                    <a:bodyPr/>
                    <a:lstStyle/>
                    <a:p>
                      <a:r>
                        <a:rPr lang="en-US" b="1" dirty="0"/>
                        <a:t>Regular</a:t>
                      </a:r>
                    </a:p>
                  </a:txBody>
                  <a:tcPr/>
                </a:tc>
                <a:tc>
                  <a:txBody>
                    <a:bodyPr/>
                    <a:lstStyle/>
                    <a:p>
                      <a:r>
                        <a:rPr lang="en-US" b="1" baseline="0" dirty="0"/>
                        <a:t>Periodic</a:t>
                      </a:r>
                      <a:endParaRPr lang="en-US" b="1" dirty="0"/>
                    </a:p>
                  </a:txBody>
                  <a:tcPr/>
                </a:tc>
                <a:tc>
                  <a:txBody>
                    <a:bodyPr/>
                    <a:lstStyle/>
                    <a:p>
                      <a:r>
                        <a:rPr lang="en-US" b="1" baseline="0" dirty="0"/>
                        <a:t>Apnea</a:t>
                      </a:r>
                      <a:endParaRPr lang="en-US" b="1" dirty="0"/>
                    </a:p>
                  </a:txBody>
                  <a:tcPr/>
                </a:tc>
                <a:extLst>
                  <a:ext uri="{0D108BD9-81ED-4DB2-BD59-A6C34878D82A}">
                    <a16:rowId xmlns:a16="http://schemas.microsoft.com/office/drawing/2014/main" val="10005"/>
                  </a:ext>
                </a:extLst>
              </a:tr>
              <a:tr h="425480">
                <a:tc>
                  <a:txBody>
                    <a:bodyPr/>
                    <a:lstStyle/>
                    <a:p>
                      <a:r>
                        <a:rPr lang="en-US" b="1" dirty="0"/>
                        <a:t>Seizures</a:t>
                      </a:r>
                    </a:p>
                  </a:txBody>
                  <a:tcPr/>
                </a:tc>
                <a:tc>
                  <a:txBody>
                    <a:bodyPr/>
                    <a:lstStyle/>
                    <a:p>
                      <a:r>
                        <a:rPr lang="en-US" b="1" dirty="0"/>
                        <a:t>None</a:t>
                      </a:r>
                    </a:p>
                  </a:txBody>
                  <a:tcPr/>
                </a:tc>
                <a:tc>
                  <a:txBody>
                    <a:bodyPr/>
                    <a:lstStyle/>
                    <a:p>
                      <a:r>
                        <a:rPr lang="en-US" b="1" dirty="0"/>
                        <a:t>Common (70%)</a:t>
                      </a:r>
                    </a:p>
                  </a:txBody>
                  <a:tcPr/>
                </a:tc>
                <a:tc>
                  <a:txBody>
                    <a:bodyPr/>
                    <a:lstStyle/>
                    <a:p>
                      <a:r>
                        <a:rPr lang="en-US" b="1" dirty="0"/>
                        <a:t>Uncommon</a:t>
                      </a:r>
                    </a:p>
                  </a:txBody>
                  <a:tcPr/>
                </a:tc>
                <a:extLst>
                  <a:ext uri="{0D108BD9-81ED-4DB2-BD59-A6C34878D82A}">
                    <a16:rowId xmlns:a16="http://schemas.microsoft.com/office/drawing/2014/main" val="10006"/>
                  </a:ext>
                </a:extLst>
              </a:tr>
              <a:tr h="197774">
                <a:tc>
                  <a:txBody>
                    <a:bodyPr/>
                    <a:lstStyle/>
                    <a:p>
                      <a:endParaRPr lang="en-US" b="1" dirty="0"/>
                    </a:p>
                  </a:txBody>
                  <a:tcPr>
                    <a:solidFill>
                      <a:schemeClr val="accent1"/>
                    </a:solidFill>
                  </a:tcPr>
                </a:tc>
                <a:tc>
                  <a:txBody>
                    <a:bodyPr/>
                    <a:lstStyle/>
                    <a:p>
                      <a:endParaRPr lang="en-US" b="1" dirty="0"/>
                    </a:p>
                  </a:txBody>
                  <a:tcPr>
                    <a:solidFill>
                      <a:schemeClr val="accent1"/>
                    </a:solidFill>
                  </a:tcPr>
                </a:tc>
                <a:tc>
                  <a:txBody>
                    <a:bodyPr/>
                    <a:lstStyle/>
                    <a:p>
                      <a:endParaRPr lang="en-US" b="1" dirty="0"/>
                    </a:p>
                  </a:txBody>
                  <a:tcPr>
                    <a:solidFill>
                      <a:schemeClr val="accent1"/>
                    </a:solidFill>
                  </a:tcPr>
                </a:tc>
                <a:tc>
                  <a:txBody>
                    <a:bodyPr/>
                    <a:lstStyle/>
                    <a:p>
                      <a:endParaRPr lang="en-US" b="1" dirty="0"/>
                    </a:p>
                  </a:txBody>
                  <a:tcPr>
                    <a:solidFill>
                      <a:schemeClr val="accent1"/>
                    </a:solidFill>
                  </a:tcPr>
                </a:tc>
                <a:extLst>
                  <a:ext uri="{0D108BD9-81ED-4DB2-BD59-A6C34878D82A}">
                    <a16:rowId xmlns:a16="http://schemas.microsoft.com/office/drawing/2014/main" val="10007"/>
                  </a:ext>
                </a:extLst>
              </a:tr>
              <a:tr h="402631">
                <a:tc>
                  <a:txBody>
                    <a:bodyPr/>
                    <a:lstStyle/>
                    <a:p>
                      <a:r>
                        <a:rPr lang="en-US" dirty="0"/>
                        <a:t>EEG</a:t>
                      </a:r>
                    </a:p>
                  </a:txBody>
                  <a:tcPr/>
                </a:tc>
                <a:tc>
                  <a:txBody>
                    <a:bodyPr/>
                    <a:lstStyle/>
                    <a:p>
                      <a:r>
                        <a:rPr lang="en-US" dirty="0"/>
                        <a:t>Normal</a:t>
                      </a:r>
                    </a:p>
                  </a:txBody>
                  <a:tcPr/>
                </a:tc>
                <a:tc>
                  <a:txBody>
                    <a:bodyPr/>
                    <a:lstStyle/>
                    <a:p>
                      <a:r>
                        <a:rPr lang="en-US" dirty="0"/>
                        <a:t>Low voltage/</a:t>
                      </a:r>
                      <a:r>
                        <a:rPr lang="en-US" dirty="0" err="1"/>
                        <a:t>Sz</a:t>
                      </a:r>
                      <a:r>
                        <a:rPr lang="en-US" dirty="0"/>
                        <a:t> activity</a:t>
                      </a:r>
                    </a:p>
                  </a:txBody>
                  <a:tcPr/>
                </a:tc>
                <a:tc>
                  <a:txBody>
                    <a:bodyPr/>
                    <a:lstStyle/>
                    <a:p>
                      <a:r>
                        <a:rPr lang="en-US" dirty="0"/>
                        <a:t>Periodic or isoelectric</a:t>
                      </a:r>
                    </a:p>
                  </a:txBody>
                  <a:tcPr/>
                </a:tc>
                <a:extLst>
                  <a:ext uri="{0D108BD9-81ED-4DB2-BD59-A6C34878D82A}">
                    <a16:rowId xmlns:a16="http://schemas.microsoft.com/office/drawing/2014/main" val="10008"/>
                  </a:ext>
                </a:extLst>
              </a:tr>
              <a:tr h="402631">
                <a:tc>
                  <a:txBody>
                    <a:bodyPr/>
                    <a:lstStyle/>
                    <a:p>
                      <a:r>
                        <a:rPr lang="en-US" dirty="0"/>
                        <a:t>Risk of death </a:t>
                      </a:r>
                    </a:p>
                  </a:txBody>
                  <a:tcPr/>
                </a:tc>
                <a:tc>
                  <a:txBody>
                    <a:bodyPr/>
                    <a:lstStyle/>
                    <a:p>
                      <a:r>
                        <a:rPr lang="en-US" dirty="0"/>
                        <a:t>&lt;1</a:t>
                      </a:r>
                    </a:p>
                  </a:txBody>
                  <a:tcPr/>
                </a:tc>
                <a:tc>
                  <a:txBody>
                    <a:bodyPr/>
                    <a:lstStyle/>
                    <a:p>
                      <a:r>
                        <a:rPr lang="en-US" dirty="0"/>
                        <a:t>5%</a:t>
                      </a:r>
                    </a:p>
                  </a:txBody>
                  <a:tcPr/>
                </a:tc>
                <a:tc>
                  <a:txBody>
                    <a:bodyPr/>
                    <a:lstStyle/>
                    <a:p>
                      <a:r>
                        <a:rPr lang="en-US" dirty="0"/>
                        <a:t>&gt;60%</a:t>
                      </a:r>
                    </a:p>
                  </a:txBody>
                  <a:tcPr/>
                </a:tc>
                <a:extLst>
                  <a:ext uri="{0D108BD9-81ED-4DB2-BD59-A6C34878D82A}">
                    <a16:rowId xmlns:a16="http://schemas.microsoft.com/office/drawing/2014/main" val="10009"/>
                  </a:ext>
                </a:extLst>
              </a:tr>
              <a:tr h="4026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Risk of handicap</a:t>
                      </a:r>
                    </a:p>
                  </a:txBody>
                  <a:tcPr/>
                </a:tc>
                <a:tc>
                  <a:txBody>
                    <a:bodyPr/>
                    <a:lstStyle/>
                    <a:p>
                      <a:r>
                        <a:rPr lang="en-US" dirty="0"/>
                        <a:t>&lt;1%</a:t>
                      </a:r>
                    </a:p>
                  </a:txBody>
                  <a:tcPr/>
                </a:tc>
                <a:tc>
                  <a:txBody>
                    <a:bodyPr/>
                    <a:lstStyle/>
                    <a:p>
                      <a:r>
                        <a:rPr lang="en-US" dirty="0"/>
                        <a:t>20%</a:t>
                      </a:r>
                    </a:p>
                  </a:txBody>
                  <a:tcPr/>
                </a:tc>
                <a:tc>
                  <a:txBody>
                    <a:bodyPr/>
                    <a:lstStyle/>
                    <a:p>
                      <a:r>
                        <a:rPr lang="en-US" dirty="0"/>
                        <a:t>&gt;70%</a:t>
                      </a:r>
                    </a:p>
                  </a:txBody>
                  <a:tcPr/>
                </a:tc>
                <a:extLst>
                  <a:ext uri="{0D108BD9-81ED-4DB2-BD59-A6C34878D82A}">
                    <a16:rowId xmlns:a16="http://schemas.microsoft.com/office/drawing/2014/main" val="10010"/>
                  </a:ext>
                </a:extLst>
              </a:tr>
            </a:tbl>
          </a:graphicData>
        </a:graphic>
      </p:graphicFrame>
      <p:sp>
        <p:nvSpPr>
          <p:cNvPr id="3" name="TextBox 2"/>
          <p:cNvSpPr txBox="1"/>
          <p:nvPr/>
        </p:nvSpPr>
        <p:spPr>
          <a:xfrm>
            <a:off x="4834890" y="6343650"/>
            <a:ext cx="2253630" cy="369332"/>
          </a:xfrm>
          <a:prstGeom prst="rect">
            <a:avLst/>
          </a:prstGeom>
          <a:noFill/>
        </p:spPr>
        <p:txBody>
          <a:bodyPr wrap="none" rtlCol="0">
            <a:spAutoFit/>
          </a:bodyPr>
          <a:lstStyle/>
          <a:p>
            <a:r>
              <a:rPr lang="en-US" b="1" dirty="0" err="1"/>
              <a:t>Sarnat</a:t>
            </a:r>
            <a:r>
              <a:rPr lang="en-US" b="1" dirty="0"/>
              <a:t> staging bolded</a:t>
            </a:r>
          </a:p>
        </p:txBody>
      </p:sp>
    </p:spTree>
    <p:extLst>
      <p:ext uri="{BB962C8B-B14F-4D97-AF65-F5344CB8AC3E}">
        <p14:creationId xmlns:p14="http://schemas.microsoft.com/office/powerpoint/2010/main" val="24720272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9257" y="258494"/>
            <a:ext cx="10972800" cy="1143000"/>
          </a:xfrm>
        </p:spPr>
        <p:txBody>
          <a:bodyPr/>
          <a:lstStyle/>
          <a:p>
            <a:r>
              <a:rPr lang="en-US" dirty="0"/>
              <a:t>Neural Tube Defects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099296512"/>
              </p:ext>
            </p:extLst>
          </p:nvPr>
        </p:nvGraphicFramePr>
        <p:xfrm>
          <a:off x="502846" y="1401494"/>
          <a:ext cx="6047244" cy="5141131"/>
        </p:xfrm>
        <a:graphic>
          <a:graphicData uri="http://schemas.openxmlformats.org/drawingml/2006/table">
            <a:tbl>
              <a:tblPr firstRow="1" bandRow="1">
                <a:tableStyleId>{5C22544A-7EE6-4342-B048-85BDC9FD1C3A}</a:tableStyleId>
              </a:tblPr>
              <a:tblGrid>
                <a:gridCol w="1359517">
                  <a:extLst>
                    <a:ext uri="{9D8B030D-6E8A-4147-A177-3AD203B41FA5}">
                      <a16:colId xmlns:a16="http://schemas.microsoft.com/office/drawing/2014/main" val="20000"/>
                    </a:ext>
                  </a:extLst>
                </a:gridCol>
                <a:gridCol w="4687727">
                  <a:extLst>
                    <a:ext uri="{9D8B030D-6E8A-4147-A177-3AD203B41FA5}">
                      <a16:colId xmlns:a16="http://schemas.microsoft.com/office/drawing/2014/main" val="20001"/>
                    </a:ext>
                  </a:extLst>
                </a:gridCol>
              </a:tblGrid>
              <a:tr h="315003">
                <a:tc>
                  <a:txBody>
                    <a:bodyPr/>
                    <a:lstStyle/>
                    <a:p>
                      <a:endParaRPr lang="en-US" dirty="0"/>
                    </a:p>
                  </a:txBody>
                  <a:tcPr/>
                </a:tc>
                <a:tc>
                  <a:txBody>
                    <a:bodyPr/>
                    <a:lstStyle/>
                    <a:p>
                      <a:endParaRPr lang="en-US"/>
                    </a:p>
                  </a:txBody>
                  <a:tcPr/>
                </a:tc>
                <a:extLst>
                  <a:ext uri="{0D108BD9-81ED-4DB2-BD59-A6C34878D82A}">
                    <a16:rowId xmlns:a16="http://schemas.microsoft.com/office/drawing/2014/main" val="10000"/>
                  </a:ext>
                </a:extLst>
              </a:tr>
              <a:tr h="787509">
                <a:tc>
                  <a:txBody>
                    <a:bodyPr/>
                    <a:lstStyle/>
                    <a:p>
                      <a:r>
                        <a:rPr lang="en-US" dirty="0"/>
                        <a:t>Etiology</a:t>
                      </a:r>
                    </a:p>
                  </a:txBody>
                  <a:tcPr/>
                </a:tc>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err="1"/>
                        <a:t>Multifactorial</a:t>
                      </a:r>
                      <a:r>
                        <a:rPr lang="en-US" baseline="0" dirty="0"/>
                        <a:t> </a:t>
                      </a:r>
                      <a:endParaRPr lang="en-US" dirty="0"/>
                    </a:p>
                    <a:p>
                      <a:pPr>
                        <a:buFont typeface="Arial" pitchFamily="34" charset="0"/>
                        <a:buChar char="•"/>
                      </a:pPr>
                      <a:r>
                        <a:rPr lang="en-US" dirty="0"/>
                        <a:t>Abnormal embryological formation of the neural tube during the early weeks of pregnancy  </a:t>
                      </a:r>
                    </a:p>
                  </a:txBody>
                  <a:tcPr/>
                </a:tc>
                <a:extLst>
                  <a:ext uri="{0D108BD9-81ED-4DB2-BD59-A6C34878D82A}">
                    <a16:rowId xmlns:a16="http://schemas.microsoft.com/office/drawing/2014/main" val="10001"/>
                  </a:ext>
                </a:extLst>
              </a:tr>
              <a:tr h="477691">
                <a:tc>
                  <a:txBody>
                    <a:bodyPr/>
                    <a:lstStyle/>
                    <a:p>
                      <a:r>
                        <a:rPr lang="en-US" dirty="0"/>
                        <a:t>Prevalence</a:t>
                      </a:r>
                    </a:p>
                  </a:txBody>
                  <a:tcPr/>
                </a:tc>
                <a:tc>
                  <a:txBody>
                    <a:bodyPr/>
                    <a:lstStyle/>
                    <a:p>
                      <a:pPr marL="285750" indent="-285750">
                        <a:buFont typeface="Arial" panose="020B0604020202020204" pitchFamily="34" charset="0"/>
                        <a:buChar char="•"/>
                      </a:pPr>
                      <a:r>
                        <a:rPr lang="en-US" dirty="0"/>
                        <a:t>USA </a:t>
                      </a:r>
                      <a:r>
                        <a:rPr lang="en-US" baseline="0" dirty="0"/>
                        <a:t> 5.5-6.5 per </a:t>
                      </a:r>
                      <a:r>
                        <a:rPr lang="en-US" dirty="0"/>
                        <a:t>10,000 live births </a:t>
                      </a:r>
                    </a:p>
                  </a:txBody>
                  <a:tcPr/>
                </a:tc>
                <a:extLst>
                  <a:ext uri="{0D108BD9-81ED-4DB2-BD59-A6C34878D82A}">
                    <a16:rowId xmlns:a16="http://schemas.microsoft.com/office/drawing/2014/main" val="10002"/>
                  </a:ext>
                </a:extLst>
              </a:tr>
              <a:tr h="477691">
                <a:tc>
                  <a:txBody>
                    <a:bodyPr/>
                    <a:lstStyle/>
                    <a:p>
                      <a:r>
                        <a:rPr lang="en-US" dirty="0"/>
                        <a:t>Detection</a:t>
                      </a:r>
                    </a:p>
                  </a:txBody>
                  <a:tcPr/>
                </a:tc>
                <a:tc>
                  <a:txBody>
                    <a:bodyPr/>
                    <a:lstStyle/>
                    <a:p>
                      <a:pPr marL="285750" indent="-285750">
                        <a:buFont typeface="Arial" panose="020B0604020202020204" pitchFamily="34" charset="0"/>
                        <a:buChar char="•"/>
                      </a:pPr>
                      <a:r>
                        <a:rPr lang="en-US" dirty="0"/>
                        <a:t>Elevated AFP</a:t>
                      </a:r>
                    </a:p>
                    <a:p>
                      <a:pPr marL="285750" indent="-285750">
                        <a:buFont typeface="Arial" panose="020B0604020202020204" pitchFamily="34" charset="0"/>
                        <a:buChar char="•"/>
                      </a:pPr>
                      <a:r>
                        <a:rPr lang="en-US" dirty="0"/>
                        <a:t>Prenatal U/S</a:t>
                      </a:r>
                    </a:p>
                  </a:txBody>
                  <a:tcPr/>
                </a:tc>
                <a:extLst>
                  <a:ext uri="{0D108BD9-81ED-4DB2-BD59-A6C34878D82A}">
                    <a16:rowId xmlns:a16="http://schemas.microsoft.com/office/drawing/2014/main" val="10006"/>
                  </a:ext>
                </a:extLst>
              </a:tr>
              <a:tr h="1496266">
                <a:tc>
                  <a:txBody>
                    <a:bodyPr/>
                    <a:lstStyle/>
                    <a:p>
                      <a:r>
                        <a:rPr lang="en-US" dirty="0"/>
                        <a:t>Types</a:t>
                      </a:r>
                    </a:p>
                  </a:txBody>
                  <a:tcPr/>
                </a:tc>
                <a:tc>
                  <a:txBody>
                    <a:bodyPr/>
                    <a:lstStyle/>
                    <a:p>
                      <a:pPr marL="285750" indent="-285750">
                        <a:buFont typeface="Arial" panose="020B0604020202020204" pitchFamily="34" charset="0"/>
                        <a:buChar char="•"/>
                      </a:pPr>
                      <a:r>
                        <a:rPr lang="en-US" dirty="0"/>
                        <a:t>Anencephaly (lethal)</a:t>
                      </a:r>
                    </a:p>
                    <a:p>
                      <a:pPr marL="285750" indent="-285750">
                        <a:buFont typeface="Arial" panose="020B0604020202020204" pitchFamily="34" charset="0"/>
                        <a:buChar char="•"/>
                      </a:pPr>
                      <a:r>
                        <a:rPr lang="en-US" dirty="0" err="1"/>
                        <a:t>Encephalocele</a:t>
                      </a:r>
                      <a:r>
                        <a:rPr lang="en-US" dirty="0"/>
                        <a:t> (most occipital)</a:t>
                      </a:r>
                    </a:p>
                    <a:p>
                      <a:pPr marL="285750" indent="-285750">
                        <a:buFont typeface="Arial" panose="020B0604020202020204" pitchFamily="34" charset="0"/>
                        <a:buChar char="•"/>
                      </a:pPr>
                      <a:r>
                        <a:rPr lang="en-US" b="0" dirty="0" err="1"/>
                        <a:t>Spina</a:t>
                      </a:r>
                      <a:r>
                        <a:rPr lang="en-US" b="0" dirty="0"/>
                        <a:t> Bifida </a:t>
                      </a:r>
                      <a:r>
                        <a:rPr lang="en-US" b="0" dirty="0" err="1"/>
                        <a:t>Oculta</a:t>
                      </a:r>
                      <a:r>
                        <a:rPr lang="en-US" b="0" dirty="0"/>
                        <a:t> (intact spinal cord)</a:t>
                      </a:r>
                    </a:p>
                    <a:p>
                      <a:pPr marL="285750" indent="-285750">
                        <a:buFont typeface="Arial" panose="020B0604020202020204" pitchFamily="34" charset="0"/>
                        <a:buChar char="•"/>
                      </a:pPr>
                      <a:r>
                        <a:rPr lang="en-US" b="0" dirty="0" err="1"/>
                        <a:t>Meningocele</a:t>
                      </a:r>
                      <a:r>
                        <a:rPr lang="en-US" b="0" dirty="0"/>
                        <a:t> (herniation of meninges)</a:t>
                      </a:r>
                    </a:p>
                    <a:p>
                      <a:pPr marL="285750" indent="-285750">
                        <a:buFont typeface="Arial" panose="020B0604020202020204" pitchFamily="34" charset="0"/>
                        <a:buChar char="•"/>
                      </a:pPr>
                      <a:r>
                        <a:rPr lang="en-US" b="0" dirty="0" err="1"/>
                        <a:t>Myelomenigocele</a:t>
                      </a:r>
                      <a:r>
                        <a:rPr lang="en-US" dirty="0"/>
                        <a:t> (herniation of spinal cord tissue)</a:t>
                      </a:r>
                    </a:p>
                  </a:txBody>
                  <a:tcPr/>
                </a:tc>
                <a:extLst>
                  <a:ext uri="{0D108BD9-81ED-4DB2-BD59-A6C34878D82A}">
                    <a16:rowId xmlns:a16="http://schemas.microsoft.com/office/drawing/2014/main" val="10003"/>
                  </a:ext>
                </a:extLst>
              </a:tr>
              <a:tr h="315003">
                <a:tc>
                  <a:txBody>
                    <a:bodyPr/>
                    <a:lstStyle/>
                    <a:p>
                      <a:r>
                        <a:rPr lang="en-US" b="1" dirty="0"/>
                        <a:t>Prevention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Folic acid </a:t>
                      </a:r>
                    </a:p>
                  </a:txBody>
                  <a:tcPr/>
                </a:tc>
                <a:extLst>
                  <a:ext uri="{0D108BD9-81ED-4DB2-BD59-A6C34878D82A}">
                    <a16:rowId xmlns:a16="http://schemas.microsoft.com/office/drawing/2014/main" val="10004"/>
                  </a:ext>
                </a:extLst>
              </a:tr>
              <a:tr h="551256">
                <a:tc>
                  <a:txBody>
                    <a:bodyPr/>
                    <a:lstStyle/>
                    <a:p>
                      <a:r>
                        <a:rPr lang="en-US" dirty="0"/>
                        <a:t>Treatment</a:t>
                      </a:r>
                    </a:p>
                  </a:txBody>
                  <a:tcPr/>
                </a:tc>
                <a:tc>
                  <a:txBody>
                    <a:bodyPr/>
                    <a:lstStyle/>
                    <a:p>
                      <a:r>
                        <a:rPr lang="en-US" dirty="0"/>
                        <a:t>Multidisciplinary care</a:t>
                      </a:r>
                    </a:p>
                    <a:p>
                      <a:r>
                        <a:rPr lang="en-US" dirty="0"/>
                        <a:t>*</a:t>
                      </a:r>
                      <a:r>
                        <a:rPr lang="en-US" b="1" dirty="0"/>
                        <a:t>Surgical</a:t>
                      </a:r>
                      <a:r>
                        <a:rPr lang="en-US" b="1" baseline="0" dirty="0"/>
                        <a:t> closure soon after birth</a:t>
                      </a:r>
                      <a:endParaRPr lang="en-US" b="1" dirty="0"/>
                    </a:p>
                  </a:txBody>
                  <a:tcPr/>
                </a:tc>
                <a:extLst>
                  <a:ext uri="{0D108BD9-81ED-4DB2-BD59-A6C34878D82A}">
                    <a16:rowId xmlns:a16="http://schemas.microsoft.com/office/drawing/2014/main" val="10005"/>
                  </a:ext>
                </a:extLst>
              </a:tr>
            </a:tbl>
          </a:graphicData>
        </a:graphic>
      </p:graphicFrame>
      <p:pic>
        <p:nvPicPr>
          <p:cNvPr id="7" name="Picture 6"/>
          <p:cNvPicPr>
            <a:picLocks noChangeAspect="1"/>
          </p:cNvPicPr>
          <p:nvPr/>
        </p:nvPicPr>
        <p:blipFill rotWithShape="1">
          <a:blip r:embed="rId3" cstate="print"/>
          <a:srcRect l="23509" t="26674"/>
          <a:stretch/>
        </p:blipFill>
        <p:spPr>
          <a:xfrm>
            <a:off x="6687616" y="1955251"/>
            <a:ext cx="5134707" cy="3798707"/>
          </a:xfrm>
          <a:prstGeom prst="rect">
            <a:avLst/>
          </a:prstGeom>
        </p:spPr>
      </p:pic>
    </p:spTree>
    <p:extLst>
      <p:ext uri="{BB962C8B-B14F-4D97-AF65-F5344CB8AC3E}">
        <p14:creationId xmlns:p14="http://schemas.microsoft.com/office/powerpoint/2010/main" val="22919177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4781550" cy="1143000"/>
          </a:xfrm>
        </p:spPr>
        <p:txBody>
          <a:bodyPr/>
          <a:lstStyle/>
          <a:p>
            <a:r>
              <a:rPr lang="en-US" dirty="0"/>
              <a:t>Neonatal Infections</a:t>
            </a:r>
          </a:p>
        </p:txBody>
      </p:sp>
      <p:sp>
        <p:nvSpPr>
          <p:cNvPr id="3" name="Content Placeholder 2"/>
          <p:cNvSpPr>
            <a:spLocks noGrp="1"/>
          </p:cNvSpPr>
          <p:nvPr>
            <p:ph idx="1"/>
          </p:nvPr>
        </p:nvSpPr>
        <p:spPr>
          <a:xfrm>
            <a:off x="609600" y="1417638"/>
            <a:ext cx="9658350" cy="4525963"/>
          </a:xfrm>
        </p:spPr>
        <p:txBody>
          <a:bodyPr>
            <a:noAutofit/>
          </a:bodyPr>
          <a:lstStyle/>
          <a:p>
            <a:r>
              <a:rPr lang="en-US" sz="2600" dirty="0"/>
              <a:t>Clinical syndrome characterized by systemic signs of infection frequently accompanied by bacteremia</a:t>
            </a:r>
          </a:p>
          <a:p>
            <a:pPr lvl="1"/>
            <a:r>
              <a:rPr lang="en-US" sz="2600" dirty="0"/>
              <a:t>Positive blood culture confirms sepsis</a:t>
            </a:r>
          </a:p>
          <a:p>
            <a:pPr lvl="1"/>
            <a:r>
              <a:rPr lang="en-US" sz="2600" dirty="0"/>
              <a:t>Negative defined as “clinical sepsis”</a:t>
            </a:r>
          </a:p>
        </p:txBody>
      </p:sp>
      <p:graphicFrame>
        <p:nvGraphicFramePr>
          <p:cNvPr id="4" name="Table 3"/>
          <p:cNvGraphicFramePr>
            <a:graphicFrameLocks noGrp="1"/>
          </p:cNvGraphicFramePr>
          <p:nvPr>
            <p:extLst>
              <p:ext uri="{D42A27DB-BD31-4B8C-83A1-F6EECF244321}">
                <p14:modId xmlns:p14="http://schemas.microsoft.com/office/powerpoint/2010/main" val="257664706"/>
              </p:ext>
            </p:extLst>
          </p:nvPr>
        </p:nvGraphicFramePr>
        <p:xfrm>
          <a:off x="1151304" y="3539942"/>
          <a:ext cx="10261112" cy="2987040"/>
        </p:xfrm>
        <a:graphic>
          <a:graphicData uri="http://schemas.openxmlformats.org/drawingml/2006/table">
            <a:tbl>
              <a:tblPr firstRow="1" bandRow="1">
                <a:tableStyleId>{5C22544A-7EE6-4342-B048-85BDC9FD1C3A}</a:tableStyleId>
              </a:tblPr>
              <a:tblGrid>
                <a:gridCol w="3491035">
                  <a:extLst>
                    <a:ext uri="{9D8B030D-6E8A-4147-A177-3AD203B41FA5}">
                      <a16:colId xmlns:a16="http://schemas.microsoft.com/office/drawing/2014/main" val="20000"/>
                    </a:ext>
                  </a:extLst>
                </a:gridCol>
                <a:gridCol w="6770077">
                  <a:extLst>
                    <a:ext uri="{9D8B030D-6E8A-4147-A177-3AD203B41FA5}">
                      <a16:colId xmlns:a16="http://schemas.microsoft.com/office/drawing/2014/main" val="20001"/>
                    </a:ext>
                  </a:extLst>
                </a:gridCol>
              </a:tblGrid>
              <a:tr h="370840">
                <a:tc>
                  <a:txBody>
                    <a:bodyPr/>
                    <a:lstStyle/>
                    <a:p>
                      <a:endParaRPr lang="en-US" sz="2400" dirty="0"/>
                    </a:p>
                  </a:txBody>
                  <a:tcPr/>
                </a:tc>
                <a:tc>
                  <a:txBody>
                    <a:bodyPr/>
                    <a:lstStyle/>
                    <a:p>
                      <a:endParaRPr lang="en-US" sz="2400"/>
                    </a:p>
                  </a:txBody>
                  <a:tcPr/>
                </a:tc>
                <a:extLst>
                  <a:ext uri="{0D108BD9-81ED-4DB2-BD59-A6C34878D82A}">
                    <a16:rowId xmlns:a16="http://schemas.microsoft.com/office/drawing/2014/main" val="1000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t>Early  Onset Sepsis (EOS)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t>(&lt; 72hrs)</a:t>
                      </a:r>
                    </a:p>
                    <a:p>
                      <a:endParaRPr lang="en-US" sz="22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t>Acquired vertically from the mother, related to perinatal risk factor and to maternal flora</a:t>
                      </a:r>
                    </a:p>
                  </a:txBody>
                  <a:tcPr/>
                </a:tc>
                <a:extLst>
                  <a:ext uri="{0D108BD9-81ED-4DB2-BD59-A6C34878D82A}">
                    <a16:rowId xmlns:a16="http://schemas.microsoft.com/office/drawing/2014/main" val="1000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t>Late Onset Sepsis (LOS)   (</a:t>
                      </a:r>
                      <a:r>
                        <a:rPr lang="en-US" sz="2200" u="sng" dirty="0"/>
                        <a:t>&gt; </a:t>
                      </a:r>
                      <a:r>
                        <a:rPr lang="en-US" sz="2200" dirty="0"/>
                        <a:t>72 hrs)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200" dirty="0"/>
                    </a:p>
                    <a:p>
                      <a:endParaRPr lang="en-US" sz="2200" dirty="0"/>
                    </a:p>
                  </a:txBody>
                  <a:tcPr/>
                </a:tc>
                <a:tc>
                  <a:txBody>
                    <a:bodyPr/>
                    <a:lstStyle/>
                    <a:p>
                      <a:r>
                        <a:rPr lang="en-US" sz="2200" dirty="0"/>
                        <a:t>Vertical transmission, resulting in initial neonatal colonization that evolves into later infection</a:t>
                      </a:r>
                    </a:p>
                    <a:p>
                      <a:r>
                        <a:rPr lang="en-US" sz="2200" dirty="0"/>
                        <a:t>•Horizontal transmission from contact with care providers or environmental sources</a:t>
                      </a:r>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0798699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7819" y="609918"/>
            <a:ext cx="10972800" cy="1143000"/>
          </a:xfrm>
        </p:spPr>
        <p:txBody>
          <a:bodyPr>
            <a:normAutofit fontScale="90000"/>
          </a:bodyPr>
          <a:lstStyle/>
          <a:p>
            <a:pPr algn="l"/>
            <a:r>
              <a:rPr lang="en-US" dirty="0"/>
              <a:t>Sepsis Calculator</a:t>
            </a:r>
            <a:br>
              <a:rPr lang="en-US" dirty="0"/>
            </a:br>
            <a:r>
              <a:rPr lang="en-US" sz="3600" dirty="0"/>
              <a:t>Early Onset Sepsis in Infants &gt;35 </a:t>
            </a:r>
            <a:r>
              <a:rPr lang="en-US" sz="3600" dirty="0" err="1"/>
              <a:t>wks</a:t>
            </a:r>
            <a:endParaRPr lang="en-US" sz="3600" dirty="0"/>
          </a:p>
        </p:txBody>
      </p:sp>
      <p:graphicFrame>
        <p:nvGraphicFramePr>
          <p:cNvPr id="4" name="Table 3"/>
          <p:cNvGraphicFramePr>
            <a:graphicFrameLocks noGrp="1"/>
          </p:cNvGraphicFramePr>
          <p:nvPr>
            <p:extLst>
              <p:ext uri="{D42A27DB-BD31-4B8C-83A1-F6EECF244321}">
                <p14:modId xmlns:p14="http://schemas.microsoft.com/office/powerpoint/2010/main" val="2880046325"/>
              </p:ext>
            </p:extLst>
          </p:nvPr>
        </p:nvGraphicFramePr>
        <p:xfrm>
          <a:off x="1777819" y="2176485"/>
          <a:ext cx="8128000" cy="3815080"/>
        </p:xfrm>
        <a:graphic>
          <a:graphicData uri="http://schemas.openxmlformats.org/drawingml/2006/table">
            <a:tbl>
              <a:tblPr firstRow="1" bandRow="1">
                <a:tableStyleId>{5C22544A-7EE6-4342-B048-85BDC9FD1C3A}</a:tableStyleId>
              </a:tblPr>
              <a:tblGrid>
                <a:gridCol w="2654300">
                  <a:extLst>
                    <a:ext uri="{9D8B030D-6E8A-4147-A177-3AD203B41FA5}">
                      <a16:colId xmlns:a16="http://schemas.microsoft.com/office/drawing/2014/main" val="20000"/>
                    </a:ext>
                  </a:extLst>
                </a:gridCol>
                <a:gridCol w="5473700">
                  <a:extLst>
                    <a:ext uri="{9D8B030D-6E8A-4147-A177-3AD203B41FA5}">
                      <a16:colId xmlns:a16="http://schemas.microsoft.com/office/drawing/2014/main" val="20001"/>
                    </a:ext>
                  </a:extLst>
                </a:gridCol>
              </a:tblGrid>
              <a:tr h="370840">
                <a:tc>
                  <a:txBody>
                    <a:bodyPr/>
                    <a:lstStyle/>
                    <a:p>
                      <a:endParaRPr lang="en-US" dirty="0"/>
                    </a:p>
                  </a:txBody>
                  <a:tcPr/>
                </a:tc>
                <a:tc>
                  <a:txBody>
                    <a:bodyPr/>
                    <a:lstStyle/>
                    <a:p>
                      <a:endParaRPr lang="en-US"/>
                    </a:p>
                  </a:txBody>
                  <a:tcPr/>
                </a:tc>
                <a:extLst>
                  <a:ext uri="{0D108BD9-81ED-4DB2-BD59-A6C34878D82A}">
                    <a16:rowId xmlns:a16="http://schemas.microsoft.com/office/drawing/2014/main" val="10000"/>
                  </a:ext>
                </a:extLst>
              </a:tr>
              <a:tr h="370840">
                <a:tc>
                  <a:txBody>
                    <a:bodyPr/>
                    <a:lstStyle/>
                    <a:p>
                      <a:r>
                        <a:rPr lang="en-US" sz="2000" dirty="0"/>
                        <a:t>Risk calculator predictors:</a:t>
                      </a:r>
                    </a:p>
                  </a:txBody>
                  <a:tcPr/>
                </a:tc>
                <a:tc>
                  <a:txBody>
                    <a:bodyPr/>
                    <a:lstStyle/>
                    <a:p>
                      <a:pPr marL="285750" indent="-285750">
                        <a:buFont typeface="Arial" panose="020B0604020202020204" pitchFamily="34" charset="0"/>
                        <a:buChar char="•"/>
                      </a:pPr>
                      <a:r>
                        <a:rPr lang="en-US" sz="2000" dirty="0"/>
                        <a:t>Incidence of Early Onset Sepsis</a:t>
                      </a:r>
                    </a:p>
                    <a:p>
                      <a:pPr marL="285750" indent="-285750">
                        <a:buFont typeface="Arial" panose="020B0604020202020204" pitchFamily="34" charset="0"/>
                        <a:buChar char="•"/>
                      </a:pPr>
                      <a:r>
                        <a:rPr lang="en-US" sz="2000" dirty="0"/>
                        <a:t>Gestational age</a:t>
                      </a:r>
                    </a:p>
                    <a:p>
                      <a:pPr marL="285750" indent="-285750">
                        <a:buFont typeface="Arial" panose="020B0604020202020204" pitchFamily="34" charset="0"/>
                        <a:buChar char="•"/>
                      </a:pPr>
                      <a:r>
                        <a:rPr lang="en-US" sz="2000" dirty="0"/>
                        <a:t>Highest maternal antepartum temperature</a:t>
                      </a:r>
                    </a:p>
                    <a:p>
                      <a:pPr marL="285750" indent="-285750">
                        <a:buFont typeface="Arial" panose="020B0604020202020204" pitchFamily="34" charset="0"/>
                        <a:buChar char="•"/>
                      </a:pPr>
                      <a:r>
                        <a:rPr lang="en-US" sz="2000" dirty="0"/>
                        <a:t>ROM (</a:t>
                      </a:r>
                      <a:r>
                        <a:rPr lang="en-US" sz="2000" dirty="0" err="1"/>
                        <a:t>hrs</a:t>
                      </a:r>
                      <a:r>
                        <a:rPr lang="en-US" sz="2000" dirty="0"/>
                        <a:t>)</a:t>
                      </a:r>
                    </a:p>
                    <a:p>
                      <a:pPr marL="285750" indent="-285750">
                        <a:buFont typeface="Arial" panose="020B0604020202020204" pitchFamily="34" charset="0"/>
                        <a:buChar char="•"/>
                      </a:pPr>
                      <a:r>
                        <a:rPr lang="en-US" sz="2000" dirty="0"/>
                        <a:t>Maternal GBS status (positive, negative or unknown)</a:t>
                      </a:r>
                    </a:p>
                    <a:p>
                      <a:pPr marL="285750" indent="-285750">
                        <a:buFont typeface="Arial" panose="020B0604020202020204" pitchFamily="34" charset="0"/>
                        <a:buChar char="•"/>
                      </a:pPr>
                      <a:r>
                        <a:rPr lang="en-US" sz="2000" dirty="0"/>
                        <a:t>Type of intrapartum antibiotics</a:t>
                      </a:r>
                    </a:p>
                    <a:p>
                      <a:pPr marL="800100" lvl="1" indent="-342900">
                        <a:buFont typeface="Courier New" panose="02070309020205020404" pitchFamily="49" charset="0"/>
                        <a:buChar char="o"/>
                      </a:pPr>
                      <a:r>
                        <a:rPr lang="en-US" sz="2000" dirty="0"/>
                        <a:t>Broad spectrum antibiotics &gt;4 </a:t>
                      </a:r>
                      <a:r>
                        <a:rPr lang="en-US" sz="2000" dirty="0" err="1"/>
                        <a:t>hrs</a:t>
                      </a:r>
                      <a:r>
                        <a:rPr lang="en-US" sz="2000" dirty="0"/>
                        <a:t> PTD</a:t>
                      </a:r>
                    </a:p>
                    <a:p>
                      <a:pPr marL="800100" lvl="1" indent="-342900">
                        <a:buFont typeface="Courier New" panose="02070309020205020404" pitchFamily="49" charset="0"/>
                        <a:buChar char="o"/>
                      </a:pPr>
                      <a:r>
                        <a:rPr lang="en-US" sz="2000" dirty="0"/>
                        <a:t>Broad spectrum antibiotics 2-3.9 </a:t>
                      </a:r>
                      <a:r>
                        <a:rPr lang="en-US" sz="2000" dirty="0" err="1"/>
                        <a:t>hrs</a:t>
                      </a:r>
                      <a:r>
                        <a:rPr lang="en-US" sz="2000" dirty="0"/>
                        <a:t> PTD</a:t>
                      </a:r>
                    </a:p>
                    <a:p>
                      <a:pPr marL="800100" lvl="1" indent="-342900">
                        <a:buFont typeface="Courier New" panose="02070309020205020404" pitchFamily="49" charset="0"/>
                        <a:buChar char="o"/>
                      </a:pPr>
                      <a:r>
                        <a:rPr lang="en-US" sz="2000" dirty="0"/>
                        <a:t>GBS specific antibiotics &gt; 2 </a:t>
                      </a:r>
                      <a:r>
                        <a:rPr lang="en-US" sz="2000" dirty="0" err="1"/>
                        <a:t>hrs</a:t>
                      </a:r>
                      <a:r>
                        <a:rPr lang="en-US" sz="2000" dirty="0"/>
                        <a:t> PRD</a:t>
                      </a:r>
                    </a:p>
                    <a:p>
                      <a:pPr marL="800100" lvl="1" indent="-342900">
                        <a:buFont typeface="Courier New" panose="02070309020205020404" pitchFamily="49" charset="0"/>
                        <a:buChar char="o"/>
                      </a:pPr>
                      <a:r>
                        <a:rPr lang="en-US" sz="2000" dirty="0"/>
                        <a:t>No antibiotics or any antibiotics &lt; 2hrs PTD</a:t>
                      </a:r>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2666632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51020"/>
            <a:ext cx="10972800" cy="1143000"/>
          </a:xfrm>
        </p:spPr>
        <p:txBody>
          <a:bodyPr>
            <a:normAutofit/>
          </a:bodyPr>
          <a:lstStyle/>
          <a:p>
            <a:r>
              <a:rPr lang="en-US" sz="4000" dirty="0">
                <a:latin typeface="Calibri" panose="020F0502020204030204" pitchFamily="34" charset="0"/>
              </a:rPr>
              <a:t>Diseases of the Newborn</a:t>
            </a:r>
          </a:p>
        </p:txBody>
      </p:sp>
      <p:graphicFrame>
        <p:nvGraphicFramePr>
          <p:cNvPr id="4" name="Table 3"/>
          <p:cNvGraphicFramePr>
            <a:graphicFrameLocks noGrp="1"/>
          </p:cNvGraphicFramePr>
          <p:nvPr>
            <p:extLst>
              <p:ext uri="{D42A27DB-BD31-4B8C-83A1-F6EECF244321}">
                <p14:modId xmlns:p14="http://schemas.microsoft.com/office/powerpoint/2010/main" val="2339956978"/>
              </p:ext>
            </p:extLst>
          </p:nvPr>
        </p:nvGraphicFramePr>
        <p:xfrm>
          <a:off x="3017521" y="1494020"/>
          <a:ext cx="5402580" cy="4715431"/>
        </p:xfrm>
        <a:graphic>
          <a:graphicData uri="http://schemas.openxmlformats.org/drawingml/2006/table">
            <a:tbl>
              <a:tblPr firstRow="1" bandRow="1">
                <a:tableStyleId>{5C22544A-7EE6-4342-B048-85BDC9FD1C3A}</a:tableStyleId>
              </a:tblPr>
              <a:tblGrid>
                <a:gridCol w="5402580">
                  <a:extLst>
                    <a:ext uri="{9D8B030D-6E8A-4147-A177-3AD203B41FA5}">
                      <a16:colId xmlns:a16="http://schemas.microsoft.com/office/drawing/2014/main" val="20000"/>
                    </a:ext>
                  </a:extLst>
                </a:gridCol>
              </a:tblGrid>
              <a:tr h="552950">
                <a:tc>
                  <a:txBody>
                    <a:bodyPr/>
                    <a:lstStyle/>
                    <a:p>
                      <a:endParaRPr lang="en-US" sz="3600" dirty="0">
                        <a:latin typeface="+mn-lt"/>
                      </a:endParaRPr>
                    </a:p>
                  </a:txBody>
                  <a:tcPr/>
                </a:tc>
                <a:extLst>
                  <a:ext uri="{0D108BD9-81ED-4DB2-BD59-A6C34878D82A}">
                    <a16:rowId xmlns:a16="http://schemas.microsoft.com/office/drawing/2014/main" val="10000"/>
                  </a:ext>
                </a:extLst>
              </a:tr>
              <a:tr h="4075351">
                <a:tc>
                  <a:txBody>
                    <a:bodyPr/>
                    <a:lstStyle/>
                    <a:p>
                      <a:pPr marL="571500" indent="-571500">
                        <a:buFont typeface="Arial" panose="020B0604020202020204" pitchFamily="34" charset="0"/>
                        <a:buChar char="•"/>
                      </a:pPr>
                      <a:r>
                        <a:rPr lang="en-US" sz="3600" dirty="0">
                          <a:latin typeface="+mn-lt"/>
                        </a:rPr>
                        <a:t>Respiratory </a:t>
                      </a:r>
                    </a:p>
                    <a:p>
                      <a:pPr marL="571500" indent="-571500">
                        <a:buFont typeface="Arial" panose="020B0604020202020204" pitchFamily="34" charset="0"/>
                        <a:buChar char="•"/>
                      </a:pPr>
                      <a:r>
                        <a:rPr lang="en-US" sz="3600" dirty="0">
                          <a:latin typeface="+mn-lt"/>
                        </a:rPr>
                        <a:t>Cardiology </a:t>
                      </a:r>
                    </a:p>
                    <a:p>
                      <a:pPr marL="571500" indent="-571500">
                        <a:buFont typeface="Arial" panose="020B0604020202020204" pitchFamily="34" charset="0"/>
                        <a:buChar char="•"/>
                      </a:pPr>
                      <a:r>
                        <a:rPr lang="en-US" sz="3600" dirty="0">
                          <a:latin typeface="+mn-lt"/>
                        </a:rPr>
                        <a:t>Neurology</a:t>
                      </a:r>
                    </a:p>
                    <a:p>
                      <a:pPr marL="571500" indent="-571500">
                        <a:buFont typeface="Arial" panose="020B0604020202020204" pitchFamily="34" charset="0"/>
                        <a:buChar char="•"/>
                      </a:pPr>
                      <a:r>
                        <a:rPr lang="en-US" sz="3600" dirty="0">
                          <a:latin typeface="+mn-lt"/>
                        </a:rPr>
                        <a:t>Infectious Disease</a:t>
                      </a:r>
                    </a:p>
                    <a:p>
                      <a:pPr marL="571500" indent="-571500">
                        <a:buFont typeface="Arial" panose="020B0604020202020204" pitchFamily="34" charset="0"/>
                        <a:buChar char="•"/>
                      </a:pPr>
                      <a:r>
                        <a:rPr lang="en-US" sz="3600" dirty="0">
                          <a:latin typeface="+mn-lt"/>
                        </a:rPr>
                        <a:t>Gastroenterology</a:t>
                      </a:r>
                    </a:p>
                    <a:p>
                      <a:pPr marL="571500" indent="-571500">
                        <a:buFont typeface="Arial" panose="020B0604020202020204" pitchFamily="34" charset="0"/>
                        <a:buChar char="•"/>
                      </a:pPr>
                      <a:r>
                        <a:rPr lang="en-US" sz="3600" dirty="0">
                          <a:latin typeface="+mn-lt"/>
                        </a:rPr>
                        <a:t>Ophthalmology</a:t>
                      </a:r>
                    </a:p>
                    <a:p>
                      <a:pPr marL="571500" indent="-571500">
                        <a:buFont typeface="Arial" panose="020B0604020202020204" pitchFamily="34" charset="0"/>
                        <a:buChar char="•"/>
                      </a:pPr>
                      <a:r>
                        <a:rPr lang="en-US" sz="3600" dirty="0">
                          <a:latin typeface="+mn-lt"/>
                        </a:rPr>
                        <a:t>Renal</a:t>
                      </a:r>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0814240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473601" y="128240"/>
            <a:ext cx="11221466" cy="6729760"/>
          </a:xfrm>
          <a:prstGeom prst="rect">
            <a:avLst/>
          </a:prstGeom>
        </p:spPr>
      </p:pic>
      <p:pic>
        <p:nvPicPr>
          <p:cNvPr id="3" name="Picture 2"/>
          <p:cNvPicPr>
            <a:picLocks noChangeAspect="1"/>
          </p:cNvPicPr>
          <p:nvPr/>
        </p:nvPicPr>
        <p:blipFill>
          <a:blip r:embed="rId4" cstate="print"/>
          <a:stretch>
            <a:fillRect/>
          </a:stretch>
        </p:blipFill>
        <p:spPr>
          <a:xfrm>
            <a:off x="5451702" y="5097780"/>
            <a:ext cx="5991225" cy="685800"/>
          </a:xfrm>
          <a:prstGeom prst="rect">
            <a:avLst/>
          </a:prstGeom>
        </p:spPr>
      </p:pic>
    </p:spTree>
    <p:extLst>
      <p:ext uri="{BB962C8B-B14F-4D97-AF65-F5344CB8AC3E}">
        <p14:creationId xmlns:p14="http://schemas.microsoft.com/office/powerpoint/2010/main" val="35459545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893" y="434894"/>
            <a:ext cx="6554771" cy="1143000"/>
          </a:xfrm>
        </p:spPr>
        <p:txBody>
          <a:bodyPr>
            <a:normAutofit/>
          </a:bodyPr>
          <a:lstStyle/>
          <a:p>
            <a:r>
              <a:rPr lang="en-US" sz="4000" dirty="0"/>
              <a:t>Neonatal Sepsis</a:t>
            </a:r>
          </a:p>
        </p:txBody>
      </p:sp>
      <p:graphicFrame>
        <p:nvGraphicFramePr>
          <p:cNvPr id="11" name="Table 10"/>
          <p:cNvGraphicFramePr>
            <a:graphicFrameLocks noGrp="1"/>
          </p:cNvGraphicFramePr>
          <p:nvPr>
            <p:extLst>
              <p:ext uri="{D42A27DB-BD31-4B8C-83A1-F6EECF244321}">
                <p14:modId xmlns:p14="http://schemas.microsoft.com/office/powerpoint/2010/main" val="3564949021"/>
              </p:ext>
            </p:extLst>
          </p:nvPr>
        </p:nvGraphicFramePr>
        <p:xfrm>
          <a:off x="1742802" y="1577894"/>
          <a:ext cx="8905059" cy="4785360"/>
        </p:xfrm>
        <a:graphic>
          <a:graphicData uri="http://schemas.openxmlformats.org/drawingml/2006/table">
            <a:tbl>
              <a:tblPr firstRow="1" bandRow="1">
                <a:tableStyleId>{5C22544A-7EE6-4342-B048-85BDC9FD1C3A}</a:tableStyleId>
              </a:tblPr>
              <a:tblGrid>
                <a:gridCol w="1365437">
                  <a:extLst>
                    <a:ext uri="{9D8B030D-6E8A-4147-A177-3AD203B41FA5}">
                      <a16:colId xmlns:a16="http://schemas.microsoft.com/office/drawing/2014/main" val="20000"/>
                    </a:ext>
                  </a:extLst>
                </a:gridCol>
                <a:gridCol w="2813699">
                  <a:extLst>
                    <a:ext uri="{9D8B030D-6E8A-4147-A177-3AD203B41FA5}">
                      <a16:colId xmlns:a16="http://schemas.microsoft.com/office/drawing/2014/main" val="20001"/>
                    </a:ext>
                  </a:extLst>
                </a:gridCol>
                <a:gridCol w="4725923">
                  <a:extLst>
                    <a:ext uri="{9D8B030D-6E8A-4147-A177-3AD203B41FA5}">
                      <a16:colId xmlns:a16="http://schemas.microsoft.com/office/drawing/2014/main" val="20002"/>
                    </a:ext>
                  </a:extLst>
                </a:gridCol>
              </a:tblGrid>
              <a:tr h="149352">
                <a:tc>
                  <a:txBody>
                    <a:bodyPr/>
                    <a:lstStyle/>
                    <a:p>
                      <a:endParaRPr lang="en-US" dirty="0"/>
                    </a:p>
                  </a:txBody>
                  <a:tcPr/>
                </a:tc>
                <a:tc>
                  <a:txBody>
                    <a:bodyPr/>
                    <a:lstStyle/>
                    <a:p>
                      <a:pPr algn="ctr"/>
                      <a:r>
                        <a:rPr lang="en-US" sz="2000" dirty="0"/>
                        <a:t>Early</a:t>
                      </a:r>
                    </a:p>
                  </a:txBody>
                  <a:tcPr/>
                </a:tc>
                <a:tc>
                  <a:txBody>
                    <a:bodyPr/>
                    <a:lstStyle/>
                    <a:p>
                      <a:pPr algn="ctr"/>
                      <a:r>
                        <a:rPr lang="en-US" sz="2000" dirty="0"/>
                        <a:t>Late</a:t>
                      </a:r>
                    </a:p>
                  </a:txBody>
                  <a:tcPr/>
                </a:tc>
                <a:extLst>
                  <a:ext uri="{0D108BD9-81ED-4DB2-BD59-A6C34878D82A}">
                    <a16:rowId xmlns:a16="http://schemas.microsoft.com/office/drawing/2014/main" val="10000"/>
                  </a:ext>
                </a:extLst>
              </a:tr>
              <a:tr h="1539775">
                <a:tc>
                  <a:txBody>
                    <a:bodyPr/>
                    <a:lstStyle/>
                    <a:p>
                      <a:r>
                        <a:rPr lang="en-US" dirty="0"/>
                        <a:t>Etiology</a:t>
                      </a:r>
                    </a:p>
                  </a:txBody>
                  <a:tcPr/>
                </a:tc>
                <a:tc>
                  <a:txBody>
                    <a:bodyPr/>
                    <a:lstStyle/>
                    <a:p>
                      <a:pPr marL="285750" indent="-285750">
                        <a:buFont typeface="Arial" panose="020B0604020202020204" pitchFamily="34" charset="0"/>
                        <a:buChar char="•"/>
                      </a:pPr>
                      <a:r>
                        <a:rPr lang="en-US" dirty="0"/>
                        <a:t>GBS</a:t>
                      </a:r>
                    </a:p>
                    <a:p>
                      <a:pPr marL="285750" indent="-285750">
                        <a:buFont typeface="Arial" panose="020B0604020202020204" pitchFamily="34" charset="0"/>
                        <a:buChar char="•"/>
                      </a:pPr>
                      <a:r>
                        <a:rPr lang="en-US" dirty="0"/>
                        <a:t>E.Coli</a:t>
                      </a:r>
                    </a:p>
                    <a:p>
                      <a:pPr marL="285750" indent="-285750">
                        <a:buFont typeface="Arial" panose="020B0604020202020204" pitchFamily="34" charset="0"/>
                        <a:buChar char="•"/>
                      </a:pPr>
                      <a:r>
                        <a:rPr lang="en-US" dirty="0" err="1"/>
                        <a:t>Listeria</a:t>
                      </a:r>
                      <a:endParaRPr lang="en-US" dirty="0"/>
                    </a:p>
                    <a:p>
                      <a:pPr marL="285750" indent="-285750">
                        <a:buFont typeface="Arial" panose="020B0604020202020204" pitchFamily="34" charset="0"/>
                        <a:buChar char="•"/>
                      </a:pPr>
                      <a:endParaRPr lang="en-US" dirty="0"/>
                    </a:p>
                  </a:txBody>
                  <a:tcPr/>
                </a:tc>
                <a:tc>
                  <a:txBody>
                    <a:bodyPr/>
                    <a:lstStyle/>
                    <a:p>
                      <a:pPr marL="285750" indent="-285750">
                        <a:buFont typeface="Arial" panose="020B0604020202020204" pitchFamily="34" charset="0"/>
                        <a:buChar char="•"/>
                      </a:pPr>
                      <a:r>
                        <a:rPr lang="en-US" b="1" dirty="0"/>
                        <a:t>Home:</a:t>
                      </a:r>
                      <a:r>
                        <a:rPr lang="en-US" b="1" baseline="0" dirty="0"/>
                        <a:t> </a:t>
                      </a:r>
                      <a:r>
                        <a:rPr lang="en-US" dirty="0"/>
                        <a:t>GBS</a:t>
                      </a:r>
                      <a:r>
                        <a:rPr lang="en-US" baseline="0" dirty="0"/>
                        <a:t>,E. Coli, Listeria, </a:t>
                      </a:r>
                      <a:r>
                        <a:rPr lang="en-US" dirty="0"/>
                        <a:t>Gram negatives,</a:t>
                      </a:r>
                      <a:r>
                        <a:rPr lang="en-US" baseline="0" dirty="0"/>
                        <a:t> </a:t>
                      </a:r>
                      <a:r>
                        <a:rPr lang="en-US" dirty="0"/>
                        <a:t>Herpes</a:t>
                      </a:r>
                    </a:p>
                    <a:p>
                      <a:pPr marL="285750" lvl="1" indent="-285750">
                        <a:buFont typeface="Arial" pitchFamily="34" charset="0"/>
                        <a:buChar char="•"/>
                      </a:pPr>
                      <a:r>
                        <a:rPr lang="en-US" b="1" dirty="0"/>
                        <a:t>Hospital:</a:t>
                      </a:r>
                      <a:r>
                        <a:rPr lang="en-US" baseline="0" dirty="0"/>
                        <a:t>  </a:t>
                      </a:r>
                      <a:r>
                        <a:rPr lang="en-US" dirty="0"/>
                        <a:t>Staph </a:t>
                      </a:r>
                      <a:r>
                        <a:rPr lang="en-US" dirty="0" err="1"/>
                        <a:t>Epi,Gram</a:t>
                      </a:r>
                      <a:r>
                        <a:rPr lang="en-US" dirty="0"/>
                        <a:t> negatives</a:t>
                      </a:r>
                      <a:r>
                        <a:rPr lang="en-US" baseline="0" dirty="0"/>
                        <a:t> </a:t>
                      </a:r>
                      <a:r>
                        <a:rPr lang="en-US" dirty="0"/>
                        <a:t>(</a:t>
                      </a:r>
                      <a:r>
                        <a:rPr lang="en-US" dirty="0" err="1"/>
                        <a:t>Klebsiella</a:t>
                      </a:r>
                      <a:r>
                        <a:rPr lang="en-US" dirty="0"/>
                        <a:t>, Enterobacter, Pseudomonas, </a:t>
                      </a:r>
                      <a:r>
                        <a:rPr lang="en-US" dirty="0" err="1"/>
                        <a:t>Serratia</a:t>
                      </a:r>
                      <a:r>
                        <a:rPr lang="en-US" dirty="0"/>
                        <a:t>)</a:t>
                      </a:r>
                    </a:p>
                    <a:p>
                      <a:pPr marL="285750" lvl="1" indent="-285750">
                        <a:buFont typeface="Arial" pitchFamily="34" charset="0"/>
                        <a:buChar char="•"/>
                      </a:pPr>
                      <a:r>
                        <a:rPr lang="en-US" dirty="0"/>
                        <a:t>Fungal (Candida)</a:t>
                      </a:r>
                    </a:p>
                  </a:txBody>
                  <a:tcPr/>
                </a:tc>
                <a:extLst>
                  <a:ext uri="{0D108BD9-81ED-4DB2-BD59-A6C34878D82A}">
                    <a16:rowId xmlns:a16="http://schemas.microsoft.com/office/drawing/2014/main" val="10001"/>
                  </a:ext>
                </a:extLst>
              </a:tr>
              <a:tr h="1476288">
                <a:tc>
                  <a:txBody>
                    <a:bodyPr/>
                    <a:lstStyle/>
                    <a:p>
                      <a:r>
                        <a:rPr lang="en-US" b="0" dirty="0"/>
                        <a:t>Risk Factors</a:t>
                      </a:r>
                    </a:p>
                  </a:txBody>
                  <a:tcPr/>
                </a:tc>
                <a:tc>
                  <a:txBody>
                    <a:bodyPr/>
                    <a:lstStyle/>
                    <a:p>
                      <a:pPr marL="0" lvl="1">
                        <a:buFontTx/>
                        <a:buNone/>
                      </a:pPr>
                      <a:r>
                        <a:rPr lang="en-US" b="0" dirty="0"/>
                        <a:t>Maternal:</a:t>
                      </a:r>
                    </a:p>
                    <a:p>
                      <a:pPr marL="285750" lvl="1" indent="-285750">
                        <a:buFont typeface="Arial" panose="020B0604020202020204" pitchFamily="34" charset="0"/>
                        <a:buChar char="•"/>
                      </a:pPr>
                      <a:r>
                        <a:rPr lang="en-US" b="0" dirty="0"/>
                        <a:t>GBS colonization</a:t>
                      </a:r>
                    </a:p>
                    <a:p>
                      <a:pPr marL="285750" lvl="1" indent="-285750">
                        <a:buFont typeface="Arial" panose="020B0604020202020204" pitchFamily="34" charset="0"/>
                        <a:buChar char="•"/>
                      </a:pPr>
                      <a:r>
                        <a:rPr lang="en-US" b="0" dirty="0" err="1"/>
                        <a:t>Chorioamnionitis</a:t>
                      </a:r>
                      <a:endParaRPr lang="en-US" b="0" dirty="0"/>
                    </a:p>
                    <a:p>
                      <a:pPr marL="285750" lvl="1" indent="-285750">
                        <a:buFont typeface="Arial" panose="020B0604020202020204" pitchFamily="34" charset="0"/>
                        <a:buChar char="•"/>
                      </a:pPr>
                      <a:r>
                        <a:rPr lang="en-US" b="0" dirty="0"/>
                        <a:t>Amniotic fluid infection</a:t>
                      </a:r>
                    </a:p>
                    <a:p>
                      <a:pPr marL="285750" lvl="1" indent="-285750">
                        <a:buFont typeface="Arial" panose="020B0604020202020204" pitchFamily="34" charset="0"/>
                        <a:buChar char="•"/>
                      </a:pPr>
                      <a:r>
                        <a:rPr lang="en-US" b="0" dirty="0"/>
                        <a:t>PROM &gt;18 hrs</a:t>
                      </a:r>
                    </a:p>
                    <a:p>
                      <a:pPr marL="0" lvl="1">
                        <a:buFontTx/>
                        <a:buNone/>
                      </a:pPr>
                      <a:r>
                        <a:rPr lang="en-US" b="0" dirty="0"/>
                        <a:t>Infant:</a:t>
                      </a:r>
                      <a:r>
                        <a:rPr lang="en-US" b="0" baseline="0" dirty="0"/>
                        <a:t>  </a:t>
                      </a:r>
                    </a:p>
                    <a:p>
                      <a:pPr marL="285750" lvl="1" indent="-285750">
                        <a:buFont typeface="Arial" panose="020B0604020202020204" pitchFamily="34" charset="0"/>
                        <a:buChar char="•"/>
                      </a:pPr>
                      <a:r>
                        <a:rPr lang="en-US" b="0" dirty="0"/>
                        <a:t>Prematurity</a:t>
                      </a:r>
                    </a:p>
                  </a:txBody>
                  <a:tcPr/>
                </a:tc>
                <a:tc>
                  <a:txBody>
                    <a:bodyPr/>
                    <a:lstStyle/>
                    <a:p>
                      <a:pPr marL="2857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Intravascular catheters </a:t>
                      </a:r>
                    </a:p>
                    <a:p>
                      <a:pPr marL="2857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Reservoir, VP shunts</a:t>
                      </a:r>
                    </a:p>
                    <a:p>
                      <a:pPr marL="2857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Urinary catheters</a:t>
                      </a:r>
                    </a:p>
                    <a:p>
                      <a:endParaRPr lang="en-US" dirty="0"/>
                    </a:p>
                  </a:txBody>
                  <a:tcPr/>
                </a:tc>
                <a:extLst>
                  <a:ext uri="{0D108BD9-81ED-4DB2-BD59-A6C34878D82A}">
                    <a16:rowId xmlns:a16="http://schemas.microsoft.com/office/drawing/2014/main" val="10002"/>
                  </a:ext>
                </a:extLst>
              </a:tr>
              <a:tr h="404948">
                <a:tc>
                  <a:txBody>
                    <a:bodyPr/>
                    <a:lstStyle/>
                    <a:p>
                      <a:r>
                        <a:rPr lang="en-US" dirty="0"/>
                        <a:t>Treatment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Ampicillin</a:t>
                      </a:r>
                      <a:r>
                        <a:rPr lang="en-US" baseline="0" dirty="0"/>
                        <a:t> &amp;</a:t>
                      </a:r>
                      <a:r>
                        <a:rPr lang="en-US" dirty="0"/>
                        <a:t> Gentamicin</a:t>
                      </a:r>
                    </a:p>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Coverage for suspected organisms</a:t>
                      </a: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9286007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7825" y="713031"/>
            <a:ext cx="4970293" cy="1143000"/>
          </a:xfrm>
        </p:spPr>
        <p:txBody>
          <a:bodyPr>
            <a:normAutofit fontScale="90000"/>
          </a:bodyPr>
          <a:lstStyle/>
          <a:p>
            <a:br>
              <a:rPr lang="en-US" sz="4000" dirty="0"/>
            </a:br>
            <a:r>
              <a:rPr lang="en-US" sz="4000" dirty="0"/>
              <a:t> </a:t>
            </a:r>
            <a:r>
              <a:rPr lang="en-US" dirty="0"/>
              <a:t>Group B Strep Sepsis</a:t>
            </a:r>
          </a:p>
        </p:txBody>
      </p:sp>
      <p:sp>
        <p:nvSpPr>
          <p:cNvPr id="12" name="Rectangle 11"/>
          <p:cNvSpPr/>
          <p:nvPr/>
        </p:nvSpPr>
        <p:spPr>
          <a:xfrm>
            <a:off x="2135931" y="1561532"/>
            <a:ext cx="6904181" cy="523220"/>
          </a:xfrm>
          <a:prstGeom prst="rect">
            <a:avLst/>
          </a:prstGeom>
        </p:spPr>
        <p:txBody>
          <a:bodyPr wrap="square">
            <a:spAutoFit/>
          </a:bodyPr>
          <a:lstStyle/>
          <a:p>
            <a:pPr lvl="1" defTabSz="457200"/>
            <a:r>
              <a:rPr lang="en-US" sz="2800" dirty="0">
                <a:solidFill>
                  <a:prstClr val="black"/>
                </a:solidFill>
              </a:rPr>
              <a:t>     </a:t>
            </a:r>
            <a:endParaRPr lang="en-US" sz="2000" dirty="0">
              <a:solidFill>
                <a:prstClr val="black"/>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1432955258"/>
              </p:ext>
            </p:extLst>
          </p:nvPr>
        </p:nvGraphicFramePr>
        <p:xfrm>
          <a:off x="2018675" y="2294615"/>
          <a:ext cx="8154649" cy="3255297"/>
        </p:xfrm>
        <a:graphic>
          <a:graphicData uri="http://schemas.openxmlformats.org/drawingml/2006/table">
            <a:tbl>
              <a:tblPr firstRow="1" bandRow="1">
                <a:tableStyleId>{5C22544A-7EE6-4342-B048-85BDC9FD1C3A}</a:tableStyleId>
              </a:tblPr>
              <a:tblGrid>
                <a:gridCol w="2115958">
                  <a:extLst>
                    <a:ext uri="{9D8B030D-6E8A-4147-A177-3AD203B41FA5}">
                      <a16:colId xmlns:a16="http://schemas.microsoft.com/office/drawing/2014/main" val="20000"/>
                    </a:ext>
                  </a:extLst>
                </a:gridCol>
                <a:gridCol w="2946880">
                  <a:extLst>
                    <a:ext uri="{9D8B030D-6E8A-4147-A177-3AD203B41FA5}">
                      <a16:colId xmlns:a16="http://schemas.microsoft.com/office/drawing/2014/main" val="20001"/>
                    </a:ext>
                  </a:extLst>
                </a:gridCol>
                <a:gridCol w="3091811">
                  <a:extLst>
                    <a:ext uri="{9D8B030D-6E8A-4147-A177-3AD203B41FA5}">
                      <a16:colId xmlns:a16="http://schemas.microsoft.com/office/drawing/2014/main" val="20002"/>
                    </a:ext>
                  </a:extLst>
                </a:gridCol>
              </a:tblGrid>
              <a:tr h="643365">
                <a:tc>
                  <a:txBody>
                    <a:bodyPr/>
                    <a:lstStyle/>
                    <a:p>
                      <a:pPr algn="ctr"/>
                      <a:r>
                        <a:rPr lang="en-US" sz="2000" dirty="0"/>
                        <a:t>Presentation</a:t>
                      </a:r>
                    </a:p>
                  </a:txBody>
                  <a:tcPr/>
                </a:tc>
                <a:tc>
                  <a:txBody>
                    <a:bodyPr/>
                    <a:lstStyle/>
                    <a:p>
                      <a:pPr algn="ctr"/>
                      <a:r>
                        <a:rPr lang="en-US" sz="2000" dirty="0"/>
                        <a:t>Early</a:t>
                      </a:r>
                    </a:p>
                  </a:txBody>
                  <a:tcPr/>
                </a:tc>
                <a:tc>
                  <a:txBody>
                    <a:bodyPr/>
                    <a:lstStyle/>
                    <a:p>
                      <a:pPr algn="ctr"/>
                      <a:r>
                        <a:rPr lang="en-US" sz="2000" dirty="0"/>
                        <a:t>Late</a:t>
                      </a:r>
                    </a:p>
                  </a:txBody>
                  <a:tcPr/>
                </a:tc>
                <a:extLst>
                  <a:ext uri="{0D108BD9-81ED-4DB2-BD59-A6C34878D82A}">
                    <a16:rowId xmlns:a16="http://schemas.microsoft.com/office/drawing/2014/main" val="10000"/>
                  </a:ext>
                </a:extLst>
              </a:tr>
              <a:tr h="524749">
                <a:tc>
                  <a:txBody>
                    <a:bodyPr/>
                    <a:lstStyle/>
                    <a:p>
                      <a:r>
                        <a:rPr lang="en-US" dirty="0"/>
                        <a:t>Transmission</a:t>
                      </a:r>
                    </a:p>
                  </a:txBody>
                  <a:tcPr/>
                </a:tc>
                <a:tc>
                  <a:txBody>
                    <a:bodyPr/>
                    <a:lstStyle/>
                    <a:p>
                      <a:r>
                        <a:rPr lang="en-US" dirty="0"/>
                        <a:t> Vertical</a:t>
                      </a:r>
                    </a:p>
                  </a:txBody>
                  <a:tcPr/>
                </a:tc>
                <a:tc>
                  <a:txBody>
                    <a:bodyPr/>
                    <a:lstStyle/>
                    <a:p>
                      <a:r>
                        <a:rPr lang="en-US" dirty="0"/>
                        <a:t>Horizontal</a:t>
                      </a:r>
                    </a:p>
                  </a:txBody>
                  <a:tcPr/>
                </a:tc>
                <a:extLst>
                  <a:ext uri="{0D108BD9-81ED-4DB2-BD59-A6C34878D82A}">
                    <a16:rowId xmlns:a16="http://schemas.microsoft.com/office/drawing/2014/main" val="10001"/>
                  </a:ext>
                </a:extLst>
              </a:tr>
              <a:tr h="689547">
                <a:tc>
                  <a:txBody>
                    <a:bodyPr/>
                    <a:lstStyle/>
                    <a:p>
                      <a:r>
                        <a:rPr lang="en-US" dirty="0"/>
                        <a:t>Prevention</a:t>
                      </a:r>
                    </a:p>
                    <a:p>
                      <a:r>
                        <a:rPr lang="en-US" dirty="0"/>
                        <a:t>(</a:t>
                      </a:r>
                      <a:r>
                        <a:rPr lang="en-US" dirty="0" err="1"/>
                        <a:t>Abx</a:t>
                      </a:r>
                      <a:r>
                        <a:rPr lang="en-US" dirty="0"/>
                        <a:t> prophylaxis)</a:t>
                      </a:r>
                    </a:p>
                  </a:txBody>
                  <a:tcPr/>
                </a:tc>
                <a:tc>
                  <a:txBody>
                    <a:bodyPr/>
                    <a:lstStyle/>
                    <a:p>
                      <a:r>
                        <a:rPr lang="en-US" b="1" dirty="0"/>
                        <a:t>Yes</a:t>
                      </a:r>
                    </a:p>
                  </a:txBody>
                  <a:tcPr/>
                </a:tc>
                <a:tc>
                  <a:txBody>
                    <a:bodyPr/>
                    <a:lstStyle/>
                    <a:p>
                      <a:r>
                        <a:rPr lang="en-US" b="1" dirty="0"/>
                        <a:t>No</a:t>
                      </a:r>
                    </a:p>
                  </a:txBody>
                  <a:tcPr/>
                </a:tc>
                <a:extLst>
                  <a:ext uri="{0D108BD9-81ED-4DB2-BD59-A6C34878D82A}">
                    <a16:rowId xmlns:a16="http://schemas.microsoft.com/office/drawing/2014/main" val="10002"/>
                  </a:ext>
                </a:extLst>
              </a:tr>
              <a:tr h="1397636">
                <a:tc>
                  <a:txBody>
                    <a:bodyPr/>
                    <a:lstStyle/>
                    <a:p>
                      <a:r>
                        <a:rPr lang="en-US" dirty="0"/>
                        <a:t>Presentation</a:t>
                      </a:r>
                    </a:p>
                  </a:txBody>
                  <a:tcPr/>
                </a:tc>
                <a:tc>
                  <a:txBody>
                    <a:bodyPr/>
                    <a:lstStyle/>
                    <a:p>
                      <a:r>
                        <a:rPr lang="en-US" dirty="0"/>
                        <a:t>Respiratory</a:t>
                      </a:r>
                      <a:r>
                        <a:rPr lang="en-US" baseline="0" dirty="0"/>
                        <a:t> distress</a:t>
                      </a:r>
                    </a:p>
                    <a:p>
                      <a:r>
                        <a:rPr lang="en-US" b="1" dirty="0"/>
                        <a:t>Pneumonia</a:t>
                      </a:r>
                    </a:p>
                    <a:p>
                      <a:r>
                        <a:rPr lang="en-US" dirty="0"/>
                        <a:t>Mostly presents in the first </a:t>
                      </a:r>
                    </a:p>
                    <a:p>
                      <a:r>
                        <a:rPr lang="en-US" dirty="0"/>
                        <a:t>24 </a:t>
                      </a:r>
                      <a:r>
                        <a:rPr lang="en-US" dirty="0" err="1"/>
                        <a:t>hrs</a:t>
                      </a:r>
                      <a:endParaRPr lang="en-US" dirty="0"/>
                    </a:p>
                  </a:txBody>
                  <a:tcPr/>
                </a:tc>
                <a:tc>
                  <a:txBody>
                    <a:bodyPr/>
                    <a:lstStyle/>
                    <a:p>
                      <a:r>
                        <a:rPr lang="en-US" b="1" dirty="0"/>
                        <a:t>Meningitis </a:t>
                      </a:r>
                    </a:p>
                    <a:p>
                      <a:r>
                        <a:rPr lang="en-US" dirty="0"/>
                        <a:t>Can also cause focal infection in bone</a:t>
                      </a:r>
                      <a:r>
                        <a:rPr lang="en-US" baseline="0" dirty="0"/>
                        <a:t> and </a:t>
                      </a:r>
                      <a:r>
                        <a:rPr lang="en-US" dirty="0"/>
                        <a:t>joints</a:t>
                      </a: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9969660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34121"/>
            <a:ext cx="8728475" cy="1143000"/>
          </a:xfrm>
        </p:spPr>
        <p:txBody>
          <a:bodyPr>
            <a:normAutofit fontScale="90000"/>
          </a:bodyPr>
          <a:lstStyle/>
          <a:p>
            <a:br>
              <a:rPr lang="en-US" sz="4000" dirty="0"/>
            </a:br>
            <a:r>
              <a:rPr lang="en-US" sz="4000" dirty="0"/>
              <a:t> </a:t>
            </a:r>
            <a:r>
              <a:rPr lang="en-US" dirty="0"/>
              <a:t>Listeria Monocytogenes Infection</a:t>
            </a:r>
          </a:p>
        </p:txBody>
      </p:sp>
      <p:sp>
        <p:nvSpPr>
          <p:cNvPr id="12" name="Rectangle 11"/>
          <p:cNvSpPr/>
          <p:nvPr/>
        </p:nvSpPr>
        <p:spPr>
          <a:xfrm>
            <a:off x="1371138" y="5060007"/>
            <a:ext cx="6904181" cy="1446550"/>
          </a:xfrm>
          <a:prstGeom prst="rect">
            <a:avLst/>
          </a:prstGeom>
        </p:spPr>
        <p:txBody>
          <a:bodyPr wrap="square">
            <a:spAutoFit/>
          </a:bodyPr>
          <a:lstStyle/>
          <a:p>
            <a:pPr marL="800100" lvl="1" indent="-342900" defTabSz="457200">
              <a:buFont typeface="Arial" panose="020B0604020202020204" pitchFamily="34" charset="0"/>
              <a:buChar char="•"/>
            </a:pPr>
            <a:r>
              <a:rPr lang="en-US" sz="2400" dirty="0">
                <a:solidFill>
                  <a:prstClr val="black"/>
                </a:solidFill>
              </a:rPr>
              <a:t>Uncommon </a:t>
            </a:r>
          </a:p>
          <a:p>
            <a:pPr lvl="1" defTabSz="457200">
              <a:buFont typeface="Arial"/>
              <a:buChar char="•"/>
            </a:pPr>
            <a:endParaRPr lang="en-US" sz="2400" dirty="0">
              <a:solidFill>
                <a:prstClr val="black"/>
              </a:solidFill>
            </a:endParaRPr>
          </a:p>
          <a:p>
            <a:pPr lvl="1" defTabSz="457200">
              <a:buFont typeface="Arial"/>
              <a:buChar char="•"/>
            </a:pPr>
            <a:endParaRPr lang="en-US" sz="2400" dirty="0">
              <a:solidFill>
                <a:prstClr val="black"/>
              </a:solidFill>
            </a:endParaRPr>
          </a:p>
          <a:p>
            <a:pPr lvl="1" defTabSz="457200">
              <a:buFont typeface="Arial"/>
              <a:buChar char="•"/>
            </a:pPr>
            <a:endParaRPr lang="en-US" sz="1600" dirty="0">
              <a:solidFill>
                <a:prstClr val="black"/>
              </a:solidFill>
            </a:endParaRPr>
          </a:p>
        </p:txBody>
      </p:sp>
      <p:pic>
        <p:nvPicPr>
          <p:cNvPr id="4"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5188" b="11723"/>
          <a:stretch/>
        </p:blipFill>
        <p:spPr bwMode="auto">
          <a:xfrm>
            <a:off x="7774290" y="4765223"/>
            <a:ext cx="3396630" cy="1828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3" name="Table 2"/>
          <p:cNvGraphicFramePr>
            <a:graphicFrameLocks noGrp="1"/>
          </p:cNvGraphicFramePr>
          <p:nvPr>
            <p:extLst>
              <p:ext uri="{D42A27DB-BD31-4B8C-83A1-F6EECF244321}">
                <p14:modId xmlns:p14="http://schemas.microsoft.com/office/powerpoint/2010/main" val="867888206"/>
              </p:ext>
            </p:extLst>
          </p:nvPr>
        </p:nvGraphicFramePr>
        <p:xfrm>
          <a:off x="1043300" y="1722446"/>
          <a:ext cx="6367150" cy="4620597"/>
        </p:xfrm>
        <a:graphic>
          <a:graphicData uri="http://schemas.openxmlformats.org/drawingml/2006/table">
            <a:tbl>
              <a:tblPr firstRow="1" bandRow="1">
                <a:tableStyleId>{5C22544A-7EE6-4342-B048-85BDC9FD1C3A}</a:tableStyleId>
              </a:tblPr>
              <a:tblGrid>
                <a:gridCol w="1483171">
                  <a:extLst>
                    <a:ext uri="{9D8B030D-6E8A-4147-A177-3AD203B41FA5}">
                      <a16:colId xmlns:a16="http://schemas.microsoft.com/office/drawing/2014/main" val="20000"/>
                    </a:ext>
                  </a:extLst>
                </a:gridCol>
                <a:gridCol w="4883979">
                  <a:extLst>
                    <a:ext uri="{9D8B030D-6E8A-4147-A177-3AD203B41FA5}">
                      <a16:colId xmlns:a16="http://schemas.microsoft.com/office/drawing/2014/main" val="20001"/>
                    </a:ext>
                  </a:extLst>
                </a:gridCol>
              </a:tblGrid>
              <a:tr h="410720">
                <a:tc>
                  <a:txBody>
                    <a:bodyPr/>
                    <a:lstStyle/>
                    <a:p>
                      <a:endParaRPr lang="en-US" dirty="0"/>
                    </a:p>
                  </a:txBody>
                  <a:tcPr/>
                </a:tc>
                <a:tc>
                  <a:txBody>
                    <a:bodyPr/>
                    <a:lstStyle/>
                    <a:p>
                      <a:endParaRPr lang="en-US"/>
                    </a:p>
                  </a:txBody>
                  <a:tcPr/>
                </a:tc>
                <a:extLst>
                  <a:ext uri="{0D108BD9-81ED-4DB2-BD59-A6C34878D82A}">
                    <a16:rowId xmlns:a16="http://schemas.microsoft.com/office/drawing/2014/main" val="10000"/>
                  </a:ext>
                </a:extLst>
              </a:tr>
              <a:tr h="410720">
                <a:tc>
                  <a:txBody>
                    <a:bodyPr/>
                    <a:lstStyle/>
                    <a:p>
                      <a:r>
                        <a:rPr lang="en-US" dirty="0"/>
                        <a:t>Etiology</a:t>
                      </a:r>
                    </a:p>
                  </a:txBody>
                  <a:tcPr/>
                </a:tc>
                <a:tc>
                  <a:txBody>
                    <a:bodyPr/>
                    <a:lstStyle/>
                    <a:p>
                      <a:r>
                        <a:rPr lang="en-US" dirty="0"/>
                        <a:t>Listeria </a:t>
                      </a:r>
                      <a:r>
                        <a:rPr lang="en-US" dirty="0" err="1"/>
                        <a:t>Monocytogenes</a:t>
                      </a:r>
                      <a:r>
                        <a:rPr lang="en-US" dirty="0"/>
                        <a:t> </a:t>
                      </a:r>
                    </a:p>
                  </a:txBody>
                  <a:tcPr/>
                </a:tc>
                <a:extLst>
                  <a:ext uri="{0D108BD9-81ED-4DB2-BD59-A6C34878D82A}">
                    <a16:rowId xmlns:a16="http://schemas.microsoft.com/office/drawing/2014/main" val="10001"/>
                  </a:ext>
                </a:extLst>
              </a:tr>
              <a:tr h="1642878">
                <a:tc>
                  <a:txBody>
                    <a:bodyPr/>
                    <a:lstStyle/>
                    <a:p>
                      <a:r>
                        <a:rPr lang="en-US" sz="1800" dirty="0"/>
                        <a:t>History</a:t>
                      </a:r>
                    </a:p>
                  </a:txBody>
                  <a:tcPr/>
                </a:tc>
                <a:tc>
                  <a:txBody>
                    <a:bodyPr/>
                    <a:lstStyle/>
                    <a:p>
                      <a:pPr marL="285750" lvl="0" indent="-285750" defTabSz="457200">
                        <a:buFont typeface="Arial" panose="020B0604020202020204" pitchFamily="34" charset="0"/>
                        <a:buChar char="•"/>
                      </a:pPr>
                      <a:r>
                        <a:rPr lang="en-US" sz="1800" dirty="0">
                          <a:solidFill>
                            <a:prstClr val="black"/>
                          </a:solidFill>
                        </a:rPr>
                        <a:t>Maternal ingestion of unpasteurized milk, soft cheeses and undercooked poultry</a:t>
                      </a:r>
                    </a:p>
                    <a:p>
                      <a:pPr marL="285750" lvl="0" indent="-285750" defTabSz="457200">
                        <a:buFont typeface="Arial" panose="020B0604020202020204" pitchFamily="34" charset="0"/>
                        <a:buChar char="•"/>
                      </a:pPr>
                      <a:r>
                        <a:rPr lang="en-US" sz="1800" dirty="0">
                          <a:solidFill>
                            <a:prstClr val="black"/>
                          </a:solidFill>
                        </a:rPr>
                        <a:t>Presents with PTL, </a:t>
                      </a:r>
                      <a:r>
                        <a:rPr lang="en-US" sz="1800" b="1" dirty="0">
                          <a:solidFill>
                            <a:prstClr val="black"/>
                          </a:solidFill>
                        </a:rPr>
                        <a:t>maternal flu-like symptoms</a:t>
                      </a:r>
                      <a:r>
                        <a:rPr lang="en-US" sz="1800" dirty="0">
                          <a:solidFill>
                            <a:prstClr val="black"/>
                          </a:solidFill>
                        </a:rPr>
                        <a:t>, GI symptoms and fever</a:t>
                      </a:r>
                    </a:p>
                    <a:p>
                      <a:pPr marL="285750" lvl="0" indent="-285750" defTabSz="457200">
                        <a:buFont typeface="Arial" panose="020B0604020202020204" pitchFamily="34" charset="0"/>
                        <a:buChar char="•"/>
                      </a:pPr>
                      <a:r>
                        <a:rPr lang="en-US" sz="1800" dirty="0">
                          <a:solidFill>
                            <a:prstClr val="black"/>
                          </a:solidFill>
                        </a:rPr>
                        <a:t>Meconium stained fluid at delivery</a:t>
                      </a:r>
                    </a:p>
                  </a:txBody>
                  <a:tcPr/>
                </a:tc>
                <a:extLst>
                  <a:ext uri="{0D108BD9-81ED-4DB2-BD59-A6C34878D82A}">
                    <a16:rowId xmlns:a16="http://schemas.microsoft.com/office/drawing/2014/main" val="10002"/>
                  </a:ext>
                </a:extLst>
              </a:tr>
              <a:tr h="1026800">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800" dirty="0">
                          <a:solidFill>
                            <a:prstClr val="black"/>
                          </a:solidFill>
                        </a:rPr>
                        <a:t>Presentation</a:t>
                      </a:r>
                    </a:p>
                    <a:p>
                      <a:endParaRPr lang="en-US" sz="1800" dirty="0"/>
                    </a:p>
                  </a:txBody>
                  <a:tcPr/>
                </a:tc>
                <a:tc>
                  <a:txBody>
                    <a:bodyPr/>
                    <a:lstStyle/>
                    <a:p>
                      <a:pPr marL="285750" lvl="0" indent="-285750" defTabSz="457200">
                        <a:buFont typeface="Arial" panose="020B0604020202020204" pitchFamily="34" charset="0"/>
                        <a:buChar char="•"/>
                      </a:pPr>
                      <a:r>
                        <a:rPr lang="en-US" sz="1800" b="1" dirty="0">
                          <a:solidFill>
                            <a:prstClr val="black"/>
                          </a:solidFill>
                        </a:rPr>
                        <a:t>Early onset</a:t>
                      </a:r>
                      <a:r>
                        <a:rPr lang="en-US" sz="1800" b="0" dirty="0">
                          <a:solidFill>
                            <a:prstClr val="black"/>
                          </a:solidFill>
                        </a:rPr>
                        <a:t>: Pneumonia, septicemia and rash ”</a:t>
                      </a:r>
                      <a:r>
                        <a:rPr lang="en-US" sz="1800" b="0" dirty="0" err="1">
                          <a:solidFill>
                            <a:prstClr val="black"/>
                          </a:solidFill>
                        </a:rPr>
                        <a:t>granulomatosis</a:t>
                      </a:r>
                      <a:r>
                        <a:rPr lang="en-US" sz="1800" b="0" dirty="0">
                          <a:solidFill>
                            <a:prstClr val="black"/>
                          </a:solidFill>
                        </a:rPr>
                        <a:t>  </a:t>
                      </a:r>
                      <a:r>
                        <a:rPr lang="en-US" sz="1800" b="0" dirty="0" err="1">
                          <a:solidFill>
                            <a:prstClr val="black"/>
                          </a:solidFill>
                        </a:rPr>
                        <a:t>infantisepticum</a:t>
                      </a:r>
                      <a:r>
                        <a:rPr lang="en-US" sz="1800" b="0" dirty="0">
                          <a:solidFill>
                            <a:prstClr val="black"/>
                          </a:solidFill>
                        </a:rPr>
                        <a:t>”</a:t>
                      </a:r>
                    </a:p>
                    <a:p>
                      <a:pPr marL="285750" lvl="0" indent="-285750" defTabSz="457200">
                        <a:buFont typeface="Arial" panose="020B0604020202020204" pitchFamily="34" charset="0"/>
                        <a:buChar char="•"/>
                      </a:pPr>
                      <a:r>
                        <a:rPr lang="en-US" sz="1800" b="1" dirty="0">
                          <a:solidFill>
                            <a:prstClr val="black"/>
                          </a:solidFill>
                        </a:rPr>
                        <a:t>Late onset: </a:t>
                      </a:r>
                      <a:r>
                        <a:rPr lang="en-US" sz="1800" dirty="0">
                          <a:solidFill>
                            <a:prstClr val="black"/>
                          </a:solidFill>
                        </a:rPr>
                        <a:t>Meningitis</a:t>
                      </a:r>
                    </a:p>
                  </a:txBody>
                  <a:tcPr/>
                </a:tc>
                <a:extLst>
                  <a:ext uri="{0D108BD9-81ED-4DB2-BD59-A6C34878D82A}">
                    <a16:rowId xmlns:a16="http://schemas.microsoft.com/office/drawing/2014/main" val="10003"/>
                  </a:ext>
                </a:extLst>
              </a:tr>
              <a:tr h="410720">
                <a:tc>
                  <a:txBody>
                    <a:bodyPr/>
                    <a:lstStyle/>
                    <a:p>
                      <a:r>
                        <a:rPr lang="en-US" sz="1800" dirty="0"/>
                        <a:t>X-ray</a:t>
                      </a:r>
                    </a:p>
                  </a:txBody>
                  <a:tcPr/>
                </a:tc>
                <a:tc>
                  <a:txBody>
                    <a:bodyPr/>
                    <a:lstStyle/>
                    <a:p>
                      <a:pPr marL="0" lvl="0" indent="0" defTabSz="457200">
                        <a:buFontTx/>
                        <a:buNone/>
                      </a:pPr>
                      <a:r>
                        <a:rPr lang="en-US" sz="1800" dirty="0">
                          <a:solidFill>
                            <a:prstClr val="black"/>
                          </a:solidFill>
                        </a:rPr>
                        <a:t>Patchy infiltrates (resembles MAS)</a:t>
                      </a:r>
                    </a:p>
                  </a:txBody>
                  <a:tcPr/>
                </a:tc>
                <a:extLst>
                  <a:ext uri="{0D108BD9-81ED-4DB2-BD59-A6C34878D82A}">
                    <a16:rowId xmlns:a16="http://schemas.microsoft.com/office/drawing/2014/main" val="10004"/>
                  </a:ext>
                </a:extLst>
              </a:tr>
              <a:tr h="718759">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800" dirty="0">
                          <a:solidFill>
                            <a:prstClr val="black"/>
                          </a:solidFill>
                        </a:rPr>
                        <a:t>Treatment</a:t>
                      </a:r>
                    </a:p>
                    <a:p>
                      <a:endParaRPr lang="en-US" sz="1800" dirty="0"/>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800" dirty="0">
                          <a:solidFill>
                            <a:prstClr val="black"/>
                          </a:solidFill>
                        </a:rPr>
                        <a:t>Ampicillin</a:t>
                      </a:r>
                    </a:p>
                  </a:txBody>
                  <a:tcPr/>
                </a:tc>
                <a:extLst>
                  <a:ext uri="{0D108BD9-81ED-4DB2-BD59-A6C34878D82A}">
                    <a16:rowId xmlns:a16="http://schemas.microsoft.com/office/drawing/2014/main" val="10005"/>
                  </a:ext>
                </a:extLst>
              </a:tr>
            </a:tbl>
          </a:graphicData>
        </a:graphic>
      </p:graphicFrame>
      <p:pic>
        <p:nvPicPr>
          <p:cNvPr id="5" name="Picture 4"/>
          <p:cNvPicPr>
            <a:picLocks noChangeAspect="1"/>
          </p:cNvPicPr>
          <p:nvPr/>
        </p:nvPicPr>
        <p:blipFill>
          <a:blip r:embed="rId4" cstate="print"/>
          <a:stretch>
            <a:fillRect/>
          </a:stretch>
        </p:blipFill>
        <p:spPr>
          <a:xfrm>
            <a:off x="7774290" y="1722445"/>
            <a:ext cx="3396630" cy="2797454"/>
          </a:xfrm>
          <a:prstGeom prst="rect">
            <a:avLst/>
          </a:prstGeom>
        </p:spPr>
      </p:pic>
    </p:spTree>
    <p:extLst>
      <p:ext uri="{BB962C8B-B14F-4D97-AF65-F5344CB8AC3E}">
        <p14:creationId xmlns:p14="http://schemas.microsoft.com/office/powerpoint/2010/main" val="10259551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241" y="263978"/>
            <a:ext cx="5060623" cy="1143000"/>
          </a:xfrm>
        </p:spPr>
        <p:txBody>
          <a:bodyPr>
            <a:normAutofit/>
          </a:bodyPr>
          <a:lstStyle/>
          <a:p>
            <a:r>
              <a:rPr lang="en-US" sz="4000" dirty="0"/>
              <a:t>Congenital Infections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783057221"/>
              </p:ext>
            </p:extLst>
          </p:nvPr>
        </p:nvGraphicFramePr>
        <p:xfrm>
          <a:off x="1284368" y="1189000"/>
          <a:ext cx="9705971" cy="5233968"/>
        </p:xfrm>
        <a:graphic>
          <a:graphicData uri="http://schemas.openxmlformats.org/drawingml/2006/table">
            <a:tbl>
              <a:tblPr firstRow="1" bandRow="1">
                <a:tableStyleId>{5C22544A-7EE6-4342-B048-85BDC9FD1C3A}</a:tableStyleId>
              </a:tblPr>
              <a:tblGrid>
                <a:gridCol w="2031499">
                  <a:extLst>
                    <a:ext uri="{9D8B030D-6E8A-4147-A177-3AD203B41FA5}">
                      <a16:colId xmlns:a16="http://schemas.microsoft.com/office/drawing/2014/main" val="20000"/>
                    </a:ext>
                  </a:extLst>
                </a:gridCol>
                <a:gridCol w="4544291">
                  <a:extLst>
                    <a:ext uri="{9D8B030D-6E8A-4147-A177-3AD203B41FA5}">
                      <a16:colId xmlns:a16="http://schemas.microsoft.com/office/drawing/2014/main" val="20001"/>
                    </a:ext>
                  </a:extLst>
                </a:gridCol>
                <a:gridCol w="3130181">
                  <a:extLst>
                    <a:ext uri="{9D8B030D-6E8A-4147-A177-3AD203B41FA5}">
                      <a16:colId xmlns:a16="http://schemas.microsoft.com/office/drawing/2014/main" val="20002"/>
                    </a:ext>
                  </a:extLst>
                </a:gridCol>
              </a:tblGrid>
              <a:tr h="455481">
                <a:tc>
                  <a:txBody>
                    <a:bodyPr/>
                    <a:lstStyle/>
                    <a:p>
                      <a:pPr algn="ctr"/>
                      <a:r>
                        <a:rPr lang="en-US" dirty="0"/>
                        <a:t>Disease</a:t>
                      </a:r>
                    </a:p>
                  </a:txBody>
                  <a:tcPr/>
                </a:tc>
                <a:tc>
                  <a:txBody>
                    <a:bodyPr/>
                    <a:lstStyle/>
                    <a:p>
                      <a:pPr algn="ctr"/>
                      <a:r>
                        <a:rPr lang="en-US" dirty="0"/>
                        <a:t> Findings</a:t>
                      </a:r>
                    </a:p>
                  </a:txBody>
                  <a:tcPr/>
                </a:tc>
                <a:tc>
                  <a:txBody>
                    <a:bodyPr/>
                    <a:lstStyle/>
                    <a:p>
                      <a:pPr algn="ctr"/>
                      <a:r>
                        <a:rPr lang="en-US" dirty="0"/>
                        <a:t>Treatment</a:t>
                      </a:r>
                    </a:p>
                  </a:txBody>
                  <a:tcPr/>
                </a:tc>
                <a:extLst>
                  <a:ext uri="{0D108BD9-81ED-4DB2-BD59-A6C34878D82A}">
                    <a16:rowId xmlns:a16="http://schemas.microsoft.com/office/drawing/2014/main" val="10000"/>
                  </a:ext>
                </a:extLst>
              </a:tr>
              <a:tr h="1486647">
                <a:tc>
                  <a:txBody>
                    <a:bodyPr/>
                    <a:lstStyle/>
                    <a:p>
                      <a:r>
                        <a:rPr lang="en-US" dirty="0"/>
                        <a:t>CMV</a:t>
                      </a:r>
                    </a:p>
                  </a:txBody>
                  <a:tcPr/>
                </a:tc>
                <a:tc>
                  <a:txBody>
                    <a:bodyPr/>
                    <a:lstStyle/>
                    <a:p>
                      <a:pPr fontAlgn="t">
                        <a:buFontTx/>
                        <a:buNone/>
                      </a:pPr>
                      <a:r>
                        <a:rPr lang="en-US" dirty="0"/>
                        <a:t>IUGR,</a:t>
                      </a:r>
                      <a:r>
                        <a:rPr lang="en-US" baseline="0" dirty="0"/>
                        <a:t> m</a:t>
                      </a:r>
                      <a:r>
                        <a:rPr lang="en-US" dirty="0"/>
                        <a:t>icrocephaly,</a:t>
                      </a:r>
                      <a:r>
                        <a:rPr lang="en-US" baseline="0" dirty="0"/>
                        <a:t> </a:t>
                      </a:r>
                      <a:r>
                        <a:rPr lang="en-US" dirty="0"/>
                        <a:t>CNS calcifications (periventricular),</a:t>
                      </a:r>
                      <a:r>
                        <a:rPr lang="en-US" baseline="0" dirty="0"/>
                        <a:t> </a:t>
                      </a:r>
                      <a:r>
                        <a:rPr lang="en-US" baseline="0" dirty="0" err="1"/>
                        <a:t>c</a:t>
                      </a:r>
                      <a:r>
                        <a:rPr lang="en-US" dirty="0" err="1"/>
                        <a:t>horioretinitis</a:t>
                      </a:r>
                      <a:endParaRPr lang="en-US" dirty="0"/>
                    </a:p>
                    <a:p>
                      <a:pPr fontAlgn="t">
                        <a:buFontTx/>
                        <a:buNone/>
                      </a:pPr>
                      <a:r>
                        <a:rPr lang="en-US" dirty="0"/>
                        <a:t>neurosensory hearing loss,</a:t>
                      </a:r>
                      <a:r>
                        <a:rPr lang="en-US" baseline="0" dirty="0"/>
                        <a:t> </a:t>
                      </a:r>
                      <a:r>
                        <a:rPr lang="en-US" dirty="0"/>
                        <a:t>HSM</a:t>
                      </a:r>
                    </a:p>
                    <a:p>
                      <a:pPr fontAlgn="t">
                        <a:buFontTx/>
                        <a:buNone/>
                      </a:pPr>
                      <a:r>
                        <a:rPr lang="en-US" dirty="0" err="1"/>
                        <a:t>jaundice,rash</a:t>
                      </a:r>
                      <a:r>
                        <a:rPr lang="en-US" dirty="0"/>
                        <a:t>, diffuse </a:t>
                      </a:r>
                      <a:r>
                        <a:rPr lang="en-US" dirty="0" err="1"/>
                        <a:t>petechiae</a:t>
                      </a:r>
                      <a:r>
                        <a:rPr lang="en-US" dirty="0"/>
                        <a:t> </a:t>
                      </a:r>
                    </a:p>
                    <a:p>
                      <a:pPr fontAlgn="t">
                        <a:buFontTx/>
                        <a:buNone/>
                      </a:pPr>
                      <a:r>
                        <a:rPr lang="en-US" dirty="0"/>
                        <a:t>blueberry muffin,</a:t>
                      </a:r>
                      <a:r>
                        <a:rPr lang="en-US" baseline="0" dirty="0"/>
                        <a:t> p</a:t>
                      </a:r>
                      <a:r>
                        <a:rPr lang="en-US" dirty="0"/>
                        <a:t>neumonia,</a:t>
                      </a:r>
                      <a:r>
                        <a:rPr lang="en-US" baseline="0" dirty="0"/>
                        <a:t> MR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Ganciclovir </a:t>
                      </a:r>
                    </a:p>
                    <a:p>
                      <a:endParaRPr lang="en-US" dirty="0"/>
                    </a:p>
                  </a:txBody>
                  <a:tcPr/>
                </a:tc>
                <a:extLst>
                  <a:ext uri="{0D108BD9-81ED-4DB2-BD59-A6C34878D82A}">
                    <a16:rowId xmlns:a16="http://schemas.microsoft.com/office/drawing/2014/main" val="10001"/>
                  </a:ext>
                </a:extLst>
              </a:tr>
              <a:tr h="1138703">
                <a:tc>
                  <a:txBody>
                    <a:bodyPr/>
                    <a:lstStyle/>
                    <a:p>
                      <a:r>
                        <a:rPr lang="en-US" dirty="0">
                          <a:solidFill>
                            <a:schemeClr val="tx1"/>
                          </a:solidFill>
                        </a:rPr>
                        <a:t>Congenital Rubella </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Classical findings:</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1" dirty="0"/>
                        <a:t>Sensorineural</a:t>
                      </a:r>
                      <a:r>
                        <a:rPr lang="en-US" sz="1800" b="1" baseline="0" dirty="0"/>
                        <a:t> deafness </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1" baseline="0" dirty="0"/>
                        <a:t>Cataracts </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1" baseline="0" dirty="0"/>
                        <a:t>Cardiac defect </a:t>
                      </a:r>
                      <a:r>
                        <a:rPr lang="en-US" sz="1800" baseline="0" dirty="0"/>
                        <a:t>(</a:t>
                      </a:r>
                      <a:r>
                        <a:rPr lang="en-US" sz="1800" b="1" baseline="0" dirty="0"/>
                        <a:t>PDA</a:t>
                      </a:r>
                      <a:r>
                        <a:rPr lang="en-US" sz="1800" baseline="0" dirty="0"/>
                        <a:t>, PA </a:t>
                      </a:r>
                      <a:r>
                        <a:rPr lang="en-US" sz="1800" baseline="0" dirty="0" err="1"/>
                        <a:t>stenosis,CoA</a:t>
                      </a:r>
                      <a:r>
                        <a:rPr lang="en-US" sz="1800" baseline="0" dirty="0"/>
                        <a:t>) </a:t>
                      </a:r>
                    </a:p>
                    <a:p>
                      <a:pPr marL="285750" indent="-285750">
                        <a:buFont typeface="Arial" panose="020B0604020202020204" pitchFamily="34" charset="0"/>
                        <a:buChar char="•"/>
                      </a:pPr>
                      <a:r>
                        <a:rPr lang="en-US" sz="1800" b="1" dirty="0">
                          <a:solidFill>
                            <a:schemeClr val="tx1"/>
                          </a:solidFill>
                        </a:rPr>
                        <a:t>IUGR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t>No effective treatment/isolate</a:t>
                      </a:r>
                    </a:p>
                    <a:p>
                      <a:r>
                        <a:rPr lang="en-US" dirty="0"/>
                        <a:t>Maternal</a:t>
                      </a:r>
                      <a:r>
                        <a:rPr lang="en-US" baseline="0" dirty="0"/>
                        <a:t> vaccination</a:t>
                      </a:r>
                      <a:endParaRPr lang="en-US" dirty="0"/>
                    </a:p>
                  </a:txBody>
                  <a:tcPr/>
                </a:tc>
                <a:extLst>
                  <a:ext uri="{0D108BD9-81ED-4DB2-BD59-A6C34878D82A}">
                    <a16:rowId xmlns:a16="http://schemas.microsoft.com/office/drawing/2014/main" val="10002"/>
                  </a:ext>
                </a:extLst>
              </a:tr>
              <a:tr h="624378">
                <a:tc>
                  <a:txBody>
                    <a:bodyPr/>
                    <a:lstStyle/>
                    <a:p>
                      <a:r>
                        <a:rPr lang="en-US" dirty="0"/>
                        <a:t>Neonatal </a:t>
                      </a:r>
                    </a:p>
                    <a:p>
                      <a:r>
                        <a:rPr lang="en-US" dirty="0"/>
                        <a:t>HSV Infection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Disseminated, Encephalitis or Localized</a:t>
                      </a:r>
                    </a:p>
                    <a:p>
                      <a:endParaRPr lang="en-US" b="1" dirty="0"/>
                    </a:p>
                  </a:txBody>
                  <a:tcPr/>
                </a:tc>
                <a:tc>
                  <a:txBody>
                    <a:bodyPr/>
                    <a:lstStyle/>
                    <a:p>
                      <a:r>
                        <a:rPr lang="en-US" dirty="0"/>
                        <a:t>Acyclovir</a:t>
                      </a:r>
                    </a:p>
                  </a:txBody>
                  <a:tcPr/>
                </a:tc>
                <a:extLst>
                  <a:ext uri="{0D108BD9-81ED-4DB2-BD59-A6C34878D82A}">
                    <a16:rowId xmlns:a16="http://schemas.microsoft.com/office/drawing/2014/main" val="10003"/>
                  </a:ext>
                </a:extLst>
              </a:tr>
              <a:tr h="797092">
                <a:tc>
                  <a:txBody>
                    <a:bodyPr/>
                    <a:lstStyle/>
                    <a:p>
                      <a:r>
                        <a:rPr lang="en-US" dirty="0"/>
                        <a:t>HIV Infection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Potential growth restriction, does not manifest in newborn period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C/S delivery (prior ROM)</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Avoidance of breast feeding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Antiretroviral prophylaxis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PCP prophylaxis-Bactrim</a:t>
                      </a:r>
                    </a:p>
                    <a:p>
                      <a:endParaRPr lang="en-US" dirty="0"/>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4427718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241" y="263978"/>
            <a:ext cx="5060623" cy="1143000"/>
          </a:xfrm>
        </p:spPr>
        <p:txBody>
          <a:bodyPr>
            <a:normAutofit/>
          </a:bodyPr>
          <a:lstStyle/>
          <a:p>
            <a:r>
              <a:rPr lang="en-US" sz="4000" dirty="0"/>
              <a:t>Congenital Infections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537998385"/>
              </p:ext>
            </p:extLst>
          </p:nvPr>
        </p:nvGraphicFramePr>
        <p:xfrm>
          <a:off x="1284355" y="1406978"/>
          <a:ext cx="9705971" cy="4266914"/>
        </p:xfrm>
        <a:graphic>
          <a:graphicData uri="http://schemas.openxmlformats.org/drawingml/2006/table">
            <a:tbl>
              <a:tblPr firstRow="1" bandRow="1">
                <a:tableStyleId>{5C22544A-7EE6-4342-B048-85BDC9FD1C3A}</a:tableStyleId>
              </a:tblPr>
              <a:tblGrid>
                <a:gridCol w="1549523">
                  <a:extLst>
                    <a:ext uri="{9D8B030D-6E8A-4147-A177-3AD203B41FA5}">
                      <a16:colId xmlns:a16="http://schemas.microsoft.com/office/drawing/2014/main" val="20000"/>
                    </a:ext>
                  </a:extLst>
                </a:gridCol>
                <a:gridCol w="4323035">
                  <a:extLst>
                    <a:ext uri="{9D8B030D-6E8A-4147-A177-3AD203B41FA5}">
                      <a16:colId xmlns:a16="http://schemas.microsoft.com/office/drawing/2014/main" val="20001"/>
                    </a:ext>
                  </a:extLst>
                </a:gridCol>
                <a:gridCol w="3833413">
                  <a:extLst>
                    <a:ext uri="{9D8B030D-6E8A-4147-A177-3AD203B41FA5}">
                      <a16:colId xmlns:a16="http://schemas.microsoft.com/office/drawing/2014/main" val="20002"/>
                    </a:ext>
                  </a:extLst>
                </a:gridCol>
              </a:tblGrid>
              <a:tr h="455481">
                <a:tc>
                  <a:txBody>
                    <a:bodyPr/>
                    <a:lstStyle/>
                    <a:p>
                      <a:pPr algn="ctr"/>
                      <a:r>
                        <a:rPr lang="en-US" dirty="0"/>
                        <a:t>Disease</a:t>
                      </a:r>
                    </a:p>
                  </a:txBody>
                  <a:tcPr/>
                </a:tc>
                <a:tc>
                  <a:txBody>
                    <a:bodyPr/>
                    <a:lstStyle/>
                    <a:p>
                      <a:pPr algn="ctr"/>
                      <a:r>
                        <a:rPr lang="en-US" dirty="0"/>
                        <a:t> Findings</a:t>
                      </a:r>
                    </a:p>
                  </a:txBody>
                  <a:tcPr/>
                </a:tc>
                <a:tc>
                  <a:txBody>
                    <a:bodyPr/>
                    <a:lstStyle/>
                    <a:p>
                      <a:pPr algn="ctr"/>
                      <a:r>
                        <a:rPr lang="en-US" dirty="0"/>
                        <a:t>Treatment</a:t>
                      </a:r>
                    </a:p>
                  </a:txBody>
                  <a:tcPr/>
                </a:tc>
                <a:extLst>
                  <a:ext uri="{0D108BD9-81ED-4DB2-BD59-A6C34878D82A}">
                    <a16:rowId xmlns:a16="http://schemas.microsoft.com/office/drawing/2014/main" val="10000"/>
                  </a:ext>
                </a:extLst>
              </a:tr>
              <a:tr h="797092">
                <a:tc>
                  <a:txBody>
                    <a:bodyPr/>
                    <a:lstStyle/>
                    <a:p>
                      <a:r>
                        <a:rPr lang="en-US" dirty="0"/>
                        <a:t>Toxoplasmosis</a:t>
                      </a:r>
                    </a:p>
                  </a:txBody>
                  <a:tcPr/>
                </a:tc>
                <a:tc>
                  <a:txBody>
                    <a:bodyPr/>
                    <a:lstStyle/>
                    <a:p>
                      <a:r>
                        <a:rPr lang="en-US" b="1" dirty="0"/>
                        <a:t>Retinitis, CNS calcifications</a:t>
                      </a:r>
                      <a:r>
                        <a:rPr lang="en-US" dirty="0"/>
                        <a:t>, seizures HSM,</a:t>
                      </a:r>
                      <a:r>
                        <a:rPr lang="en-US" baseline="0" dirty="0"/>
                        <a:t> jaundice</a:t>
                      </a:r>
                      <a:endParaRPr lang="en-US" dirty="0"/>
                    </a:p>
                  </a:txBody>
                  <a:tcPr/>
                </a:tc>
                <a:tc>
                  <a:txBody>
                    <a:bodyPr/>
                    <a:lstStyle/>
                    <a:p>
                      <a:r>
                        <a:rPr lang="en-US" dirty="0"/>
                        <a:t>Pyrimethamine</a:t>
                      </a:r>
                      <a:r>
                        <a:rPr lang="en-US" baseline="0" dirty="0"/>
                        <a:t>, sulfadiazine, </a:t>
                      </a:r>
                    </a:p>
                    <a:p>
                      <a:r>
                        <a:rPr lang="en-US" baseline="0" dirty="0" err="1"/>
                        <a:t>folinic</a:t>
                      </a:r>
                      <a:r>
                        <a:rPr lang="en-US" baseline="0" dirty="0"/>
                        <a:t> acid</a:t>
                      </a:r>
                      <a:endParaRPr lang="en-US" dirty="0"/>
                    </a:p>
                  </a:txBody>
                  <a:tcPr/>
                </a:tc>
                <a:extLst>
                  <a:ext uri="{0D108BD9-81ED-4DB2-BD59-A6C34878D82A}">
                    <a16:rowId xmlns:a16="http://schemas.microsoft.com/office/drawing/2014/main" val="10001"/>
                  </a:ext>
                </a:extLst>
              </a:tr>
              <a:tr h="1138703">
                <a:tc>
                  <a:txBody>
                    <a:bodyPr/>
                    <a:lstStyle/>
                    <a:p>
                      <a:r>
                        <a:rPr lang="en-US" dirty="0"/>
                        <a:t>Syphyllis </a:t>
                      </a:r>
                    </a:p>
                  </a:txBody>
                  <a:tcPr/>
                </a:tc>
                <a:tc>
                  <a:txBody>
                    <a:bodyPr/>
                    <a:lstStyle/>
                    <a:p>
                      <a:r>
                        <a:rPr lang="en-US" dirty="0"/>
                        <a:t>PT,</a:t>
                      </a:r>
                      <a:r>
                        <a:rPr lang="en-US" baseline="0" dirty="0"/>
                        <a:t> </a:t>
                      </a:r>
                      <a:r>
                        <a:rPr lang="en-US" dirty="0" err="1"/>
                        <a:t>Hydrops</a:t>
                      </a:r>
                      <a:r>
                        <a:rPr lang="en-US" dirty="0"/>
                        <a:t>, IUGR, HSM, hem anemia, jaundice, </a:t>
                      </a:r>
                      <a:r>
                        <a:rPr lang="en-US" b="1" dirty="0"/>
                        <a:t>rash palm and soles, periosteal changes, </a:t>
                      </a:r>
                      <a:r>
                        <a:rPr lang="en-US" dirty="0"/>
                        <a:t>neurosensory hearing loss,</a:t>
                      </a:r>
                      <a:r>
                        <a:rPr lang="en-US" baseline="0" dirty="0"/>
                        <a:t> rhinorrhea</a:t>
                      </a:r>
                      <a:endParaRPr lang="en-US" dirty="0"/>
                    </a:p>
                  </a:txBody>
                  <a:tcPr/>
                </a:tc>
                <a:tc>
                  <a:txBody>
                    <a:bodyPr/>
                    <a:lstStyle/>
                    <a:p>
                      <a:r>
                        <a:rPr lang="en-US" dirty="0"/>
                        <a:t>Penicillin</a:t>
                      </a:r>
                    </a:p>
                  </a:txBody>
                  <a:tcPr/>
                </a:tc>
                <a:extLst>
                  <a:ext uri="{0D108BD9-81ED-4DB2-BD59-A6C34878D82A}">
                    <a16:rowId xmlns:a16="http://schemas.microsoft.com/office/drawing/2014/main" val="10002"/>
                  </a:ext>
                </a:extLst>
              </a:tr>
              <a:tr h="1028529">
                <a:tc>
                  <a:txBody>
                    <a:bodyPr/>
                    <a:lstStyle/>
                    <a:p>
                      <a:r>
                        <a:rPr lang="en-US" dirty="0"/>
                        <a:t>Varicella</a:t>
                      </a:r>
                    </a:p>
                  </a:txBody>
                  <a:tcPr/>
                </a:tc>
                <a:tc>
                  <a:txBody>
                    <a:bodyPr/>
                    <a:lstStyle/>
                    <a:p>
                      <a:r>
                        <a:rPr lang="en-US" dirty="0"/>
                        <a:t>Eye, CNS damge, </a:t>
                      </a:r>
                      <a:r>
                        <a:rPr lang="en-US" b="1" dirty="0"/>
                        <a:t>skin scarring</a:t>
                      </a:r>
                    </a:p>
                    <a:p>
                      <a:r>
                        <a:rPr lang="en-US" b="1" dirty="0"/>
                        <a:t>Limb hypoplasia</a:t>
                      </a:r>
                    </a:p>
                  </a:txBody>
                  <a:tcPr/>
                </a:tc>
                <a:tc>
                  <a:txBody>
                    <a:bodyPr/>
                    <a:lstStyle/>
                    <a:p>
                      <a:r>
                        <a:rPr lang="en-US" dirty="0"/>
                        <a:t>Acyclovir</a:t>
                      </a:r>
                    </a:p>
                    <a:p>
                      <a:r>
                        <a:rPr lang="en-US" dirty="0"/>
                        <a:t>VZIG-</a:t>
                      </a:r>
                      <a:r>
                        <a:rPr lang="en-US" baseline="0" dirty="0"/>
                        <a:t> if </a:t>
                      </a:r>
                      <a:r>
                        <a:rPr lang="en-US" dirty="0"/>
                        <a:t>5days PTD to 2 days after delivery,</a:t>
                      </a:r>
                      <a:r>
                        <a:rPr lang="en-US" baseline="0" dirty="0"/>
                        <a:t> isolate</a:t>
                      </a:r>
                      <a:endParaRPr lang="en-US" dirty="0"/>
                    </a:p>
                  </a:txBody>
                  <a:tcPr/>
                </a:tc>
                <a:extLst>
                  <a:ext uri="{0D108BD9-81ED-4DB2-BD59-A6C34878D82A}">
                    <a16:rowId xmlns:a16="http://schemas.microsoft.com/office/drawing/2014/main" val="10003"/>
                  </a:ext>
                </a:extLst>
              </a:tr>
              <a:tr h="797092">
                <a:tc>
                  <a:txBody>
                    <a:bodyPr/>
                    <a:lstStyle/>
                    <a:p>
                      <a:r>
                        <a:rPr lang="en-US" dirty="0"/>
                        <a:t>Parvovirus</a:t>
                      </a:r>
                    </a:p>
                  </a:txBody>
                  <a:tcPr/>
                </a:tc>
                <a:tc>
                  <a:txBody>
                    <a:bodyPr/>
                    <a:lstStyle/>
                    <a:p>
                      <a:r>
                        <a:rPr lang="en-US" dirty="0"/>
                        <a:t>Anemia, </a:t>
                      </a:r>
                      <a:r>
                        <a:rPr lang="en-US" b="1" dirty="0" err="1"/>
                        <a:t>nonimmune</a:t>
                      </a:r>
                      <a:r>
                        <a:rPr lang="en-US" b="1" dirty="0"/>
                        <a:t> </a:t>
                      </a:r>
                      <a:r>
                        <a:rPr lang="en-US" b="1" dirty="0" err="1"/>
                        <a:t>hydrops</a:t>
                      </a:r>
                      <a:r>
                        <a:rPr lang="en-US" dirty="0"/>
                        <a:t>, </a:t>
                      </a:r>
                      <a:r>
                        <a:rPr lang="en-US" dirty="0" err="1"/>
                        <a:t>ascitis</a:t>
                      </a:r>
                      <a:r>
                        <a:rPr lang="en-US" dirty="0"/>
                        <a:t>,</a:t>
                      </a:r>
                      <a:r>
                        <a:rPr lang="en-US" baseline="0" dirty="0"/>
                        <a:t> </a:t>
                      </a:r>
                      <a:r>
                        <a:rPr lang="en-US" baseline="0" dirty="0" err="1"/>
                        <a:t>cardiomegaly</a:t>
                      </a:r>
                      <a:endParaRPr lang="en-US" dirty="0"/>
                    </a:p>
                  </a:txBody>
                  <a:tcPr/>
                </a:tc>
                <a:tc>
                  <a:txBody>
                    <a:bodyPr/>
                    <a:lstStyle/>
                    <a:p>
                      <a:r>
                        <a:rPr lang="en-US" dirty="0"/>
                        <a:t>Supportive care</a:t>
                      </a: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8928936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varicella"/>
          <p:cNvPicPr>
            <a:picLocks noChangeAspect="1"/>
          </p:cNvPicPr>
          <p:nvPr/>
        </p:nvPicPr>
        <p:blipFill>
          <a:blip r:embed="rId3" cstate="print"/>
          <a:srcRect l="9893" t="11578" r="24493" b="56121"/>
          <a:stretch>
            <a:fillRect/>
          </a:stretch>
        </p:blipFill>
        <p:spPr>
          <a:xfrm>
            <a:off x="4212556" y="3861290"/>
            <a:ext cx="2640895" cy="2307619"/>
          </a:xfrm>
          <a:prstGeom prst="rect">
            <a:avLst/>
          </a:prstGeom>
        </p:spPr>
      </p:pic>
      <p:sp>
        <p:nvSpPr>
          <p:cNvPr id="17" name="TextBox 16"/>
          <p:cNvSpPr txBox="1"/>
          <p:nvPr/>
        </p:nvSpPr>
        <p:spPr>
          <a:xfrm>
            <a:off x="4897003" y="6101927"/>
            <a:ext cx="1185315" cy="369332"/>
          </a:xfrm>
          <a:prstGeom prst="rect">
            <a:avLst/>
          </a:prstGeom>
          <a:noFill/>
        </p:spPr>
        <p:txBody>
          <a:bodyPr wrap="none" rtlCol="0">
            <a:spAutoFit/>
          </a:bodyPr>
          <a:lstStyle/>
          <a:p>
            <a:pPr defTabSz="457200"/>
            <a:r>
              <a:rPr lang="en-US" dirty="0">
                <a:solidFill>
                  <a:prstClr val="black"/>
                </a:solidFill>
              </a:rPr>
              <a:t>VARICELLA</a:t>
            </a:r>
          </a:p>
        </p:txBody>
      </p:sp>
      <p:sp>
        <p:nvSpPr>
          <p:cNvPr id="18" name="TextBox 17"/>
          <p:cNvSpPr txBox="1"/>
          <p:nvPr/>
        </p:nvSpPr>
        <p:spPr>
          <a:xfrm>
            <a:off x="9031127" y="6221732"/>
            <a:ext cx="1082348" cy="369332"/>
          </a:xfrm>
          <a:prstGeom prst="rect">
            <a:avLst/>
          </a:prstGeom>
          <a:noFill/>
        </p:spPr>
        <p:txBody>
          <a:bodyPr wrap="none" rtlCol="0">
            <a:spAutoFit/>
          </a:bodyPr>
          <a:lstStyle/>
          <a:p>
            <a:pPr defTabSz="457200"/>
            <a:r>
              <a:rPr lang="en-US" dirty="0">
                <a:solidFill>
                  <a:prstClr val="black"/>
                </a:solidFill>
              </a:rPr>
              <a:t>SYPHILLIS</a:t>
            </a:r>
          </a:p>
        </p:txBody>
      </p:sp>
      <p:pic>
        <p:nvPicPr>
          <p:cNvPr id="20" name="Picture 19"/>
          <p:cNvPicPr>
            <a:picLocks noChangeAspect="1"/>
          </p:cNvPicPr>
          <p:nvPr/>
        </p:nvPicPr>
        <p:blipFill>
          <a:blip r:embed="rId4" cstate="print"/>
          <a:stretch>
            <a:fillRect/>
          </a:stretch>
        </p:blipFill>
        <p:spPr>
          <a:xfrm>
            <a:off x="2704265" y="1014289"/>
            <a:ext cx="1817418" cy="1962811"/>
          </a:xfrm>
          <a:prstGeom prst="rect">
            <a:avLst/>
          </a:prstGeom>
        </p:spPr>
      </p:pic>
      <p:sp>
        <p:nvSpPr>
          <p:cNvPr id="21" name="TextBox 20"/>
          <p:cNvSpPr txBox="1"/>
          <p:nvPr/>
        </p:nvSpPr>
        <p:spPr>
          <a:xfrm>
            <a:off x="1255576" y="3051407"/>
            <a:ext cx="1778852" cy="369332"/>
          </a:xfrm>
          <a:prstGeom prst="rect">
            <a:avLst/>
          </a:prstGeom>
          <a:noFill/>
        </p:spPr>
        <p:txBody>
          <a:bodyPr wrap="none" rtlCol="0">
            <a:spAutoFit/>
          </a:bodyPr>
          <a:lstStyle/>
          <a:p>
            <a:pPr defTabSz="457200"/>
            <a:r>
              <a:rPr lang="en-US" dirty="0">
                <a:solidFill>
                  <a:prstClr val="black"/>
                </a:solidFill>
              </a:rPr>
              <a:t>TOXOPLASMOSIS</a:t>
            </a:r>
          </a:p>
        </p:txBody>
      </p:sp>
      <p:sp>
        <p:nvSpPr>
          <p:cNvPr id="24" name="TextBox 23"/>
          <p:cNvSpPr txBox="1"/>
          <p:nvPr/>
        </p:nvSpPr>
        <p:spPr>
          <a:xfrm>
            <a:off x="972140" y="315443"/>
            <a:ext cx="4560864" cy="707886"/>
          </a:xfrm>
          <a:prstGeom prst="rect">
            <a:avLst/>
          </a:prstGeom>
          <a:noFill/>
        </p:spPr>
        <p:txBody>
          <a:bodyPr wrap="none" rtlCol="0">
            <a:spAutoFit/>
          </a:bodyPr>
          <a:lstStyle/>
          <a:p>
            <a:pPr defTabSz="457200"/>
            <a:r>
              <a:rPr lang="en-US" sz="4000" dirty="0">
                <a:solidFill>
                  <a:prstClr val="black"/>
                </a:solidFill>
              </a:rPr>
              <a:t>Congenital Infections</a:t>
            </a:r>
          </a:p>
        </p:txBody>
      </p:sp>
      <p:sp>
        <p:nvSpPr>
          <p:cNvPr id="2" name="Rectangle 1"/>
          <p:cNvSpPr/>
          <p:nvPr/>
        </p:nvSpPr>
        <p:spPr>
          <a:xfrm>
            <a:off x="9952689" y="6613141"/>
            <a:ext cx="2140330" cy="230832"/>
          </a:xfrm>
          <a:prstGeom prst="rect">
            <a:avLst/>
          </a:prstGeom>
        </p:spPr>
        <p:txBody>
          <a:bodyPr wrap="none">
            <a:spAutoFit/>
          </a:bodyPr>
          <a:lstStyle/>
          <a:p>
            <a:pPr defTabSz="457200"/>
            <a:r>
              <a:rPr lang="en-US" sz="900" dirty="0">
                <a:solidFill>
                  <a:prstClr val="black"/>
                </a:solidFill>
              </a:rPr>
              <a:t>Neonatology at a Glance ,2</a:t>
            </a:r>
            <a:r>
              <a:rPr lang="en-US" sz="900" baseline="30000" dirty="0">
                <a:solidFill>
                  <a:prstClr val="black"/>
                </a:solidFill>
              </a:rPr>
              <a:t>nd</a:t>
            </a:r>
            <a:r>
              <a:rPr lang="en-US" sz="900" dirty="0">
                <a:solidFill>
                  <a:prstClr val="black"/>
                </a:solidFill>
              </a:rPr>
              <a:t> edition 2011</a:t>
            </a:r>
          </a:p>
        </p:txBody>
      </p:sp>
      <p:pic>
        <p:nvPicPr>
          <p:cNvPr id="6" name="Picture 5"/>
          <p:cNvPicPr>
            <a:picLocks noChangeAspect="1"/>
          </p:cNvPicPr>
          <p:nvPr/>
        </p:nvPicPr>
        <p:blipFill>
          <a:blip r:embed="rId5" cstate="print"/>
          <a:stretch>
            <a:fillRect/>
          </a:stretch>
        </p:blipFill>
        <p:spPr>
          <a:xfrm>
            <a:off x="9632463" y="3915160"/>
            <a:ext cx="1474490" cy="2182875"/>
          </a:xfrm>
          <a:prstGeom prst="rect">
            <a:avLst/>
          </a:prstGeom>
        </p:spPr>
      </p:pic>
      <p:pic>
        <p:nvPicPr>
          <p:cNvPr id="23" name="Picture 22" descr="chorioretinitis"/>
          <p:cNvPicPr>
            <a:picLocks noChangeAspect="1"/>
          </p:cNvPicPr>
          <p:nvPr/>
        </p:nvPicPr>
        <p:blipFill>
          <a:blip r:embed="rId6" cstate="print"/>
          <a:srcRect t="43331" r="11579" b="21195"/>
          <a:stretch>
            <a:fillRect/>
          </a:stretch>
        </p:blipFill>
        <p:spPr>
          <a:xfrm>
            <a:off x="229359" y="1006597"/>
            <a:ext cx="2550786" cy="2075425"/>
          </a:xfrm>
          <a:prstGeom prst="rect">
            <a:avLst/>
          </a:prstGeom>
        </p:spPr>
      </p:pic>
      <p:pic>
        <p:nvPicPr>
          <p:cNvPr id="26" name="Picture 25" descr="syphillis"/>
          <p:cNvPicPr>
            <a:picLocks noChangeAspect="1"/>
          </p:cNvPicPr>
          <p:nvPr/>
        </p:nvPicPr>
        <p:blipFill rotWithShape="1">
          <a:blip r:embed="rId7" cstate="print"/>
          <a:srcRect l="4108" t="21980" r="37313" b="44499"/>
          <a:stretch/>
        </p:blipFill>
        <p:spPr>
          <a:xfrm>
            <a:off x="7418476" y="3849585"/>
            <a:ext cx="2223548" cy="2262044"/>
          </a:xfrm>
          <a:prstGeom prst="rect">
            <a:avLst/>
          </a:prstGeom>
        </p:spPr>
      </p:pic>
      <p:sp>
        <p:nvSpPr>
          <p:cNvPr id="7" name="TextBox 6"/>
          <p:cNvSpPr txBox="1"/>
          <p:nvPr/>
        </p:nvSpPr>
        <p:spPr>
          <a:xfrm>
            <a:off x="6864918" y="3069490"/>
            <a:ext cx="636713" cy="369332"/>
          </a:xfrm>
          <a:prstGeom prst="rect">
            <a:avLst/>
          </a:prstGeom>
          <a:noFill/>
        </p:spPr>
        <p:txBody>
          <a:bodyPr wrap="none" rtlCol="0">
            <a:spAutoFit/>
          </a:bodyPr>
          <a:lstStyle/>
          <a:p>
            <a:r>
              <a:rPr lang="en-US" dirty="0"/>
              <a:t>CMV</a:t>
            </a:r>
          </a:p>
        </p:txBody>
      </p:sp>
      <p:pic>
        <p:nvPicPr>
          <p:cNvPr id="27" name="Picture 26" descr="blue berry"/>
          <p:cNvPicPr>
            <a:picLocks noChangeAspect="1"/>
          </p:cNvPicPr>
          <p:nvPr/>
        </p:nvPicPr>
        <p:blipFill>
          <a:blip r:embed="rId8" cstate="print"/>
          <a:srcRect l="3900" t="50159" r="28748" b="16690"/>
          <a:stretch>
            <a:fillRect/>
          </a:stretch>
        </p:blipFill>
        <p:spPr>
          <a:xfrm>
            <a:off x="4791523" y="1029548"/>
            <a:ext cx="2440268" cy="2135327"/>
          </a:xfrm>
          <a:prstGeom prst="rect">
            <a:avLst/>
          </a:prstGeom>
        </p:spPr>
      </p:pic>
      <p:pic>
        <p:nvPicPr>
          <p:cNvPr id="22" name="Picture 7" descr="h7o006"/>
          <p:cNvPicPr>
            <a:picLocks noChangeAspect="1" noChangeArrowheads="1"/>
          </p:cNvPicPr>
          <p:nvPr/>
        </p:nvPicPr>
        <p:blipFill>
          <a:blip r:embed="rId9" cstate="print"/>
          <a:srcRect l="20267"/>
          <a:stretch>
            <a:fillRect/>
          </a:stretch>
        </p:blipFill>
        <p:spPr bwMode="auto">
          <a:xfrm>
            <a:off x="405259" y="3871457"/>
            <a:ext cx="2130498" cy="2218301"/>
          </a:xfrm>
          <a:prstGeom prst="rect">
            <a:avLst/>
          </a:prstGeom>
          <a:noFill/>
          <a:ln w="9525">
            <a:noFill/>
            <a:miter lim="800000"/>
            <a:headEnd/>
            <a:tailEnd/>
          </a:ln>
        </p:spPr>
      </p:pic>
      <p:pic>
        <p:nvPicPr>
          <p:cNvPr id="28" name="Picture 5" descr="Neonatal Herpes Simplex Infection"/>
          <p:cNvPicPr>
            <a:picLocks noChangeAspect="1" noChangeArrowheads="1"/>
          </p:cNvPicPr>
          <p:nvPr/>
        </p:nvPicPr>
        <p:blipFill>
          <a:blip r:embed="rId10" cstate="print"/>
          <a:srcRect l="12262" t="5369" r="30181" b="-7653"/>
          <a:stretch>
            <a:fillRect/>
          </a:stretch>
        </p:blipFill>
        <p:spPr bwMode="auto">
          <a:xfrm>
            <a:off x="2257153" y="3871457"/>
            <a:ext cx="1555709" cy="2372352"/>
          </a:xfrm>
          <a:prstGeom prst="rect">
            <a:avLst/>
          </a:prstGeom>
          <a:noFill/>
          <a:ln w="9525">
            <a:noFill/>
            <a:miter lim="800000"/>
            <a:headEnd/>
            <a:tailEnd/>
          </a:ln>
        </p:spPr>
      </p:pic>
      <p:pic>
        <p:nvPicPr>
          <p:cNvPr id="29" name="Picture 28"/>
          <p:cNvPicPr>
            <a:picLocks noChangeAspect="1"/>
          </p:cNvPicPr>
          <p:nvPr/>
        </p:nvPicPr>
        <p:blipFill rotWithShape="1">
          <a:blip r:embed="rId11" cstate="print"/>
          <a:srcRect l="1594" t="3182"/>
          <a:stretch/>
        </p:blipFill>
        <p:spPr>
          <a:xfrm>
            <a:off x="9572301" y="1017416"/>
            <a:ext cx="1932131" cy="1959685"/>
          </a:xfrm>
          <a:prstGeom prst="rect">
            <a:avLst/>
          </a:prstGeom>
        </p:spPr>
      </p:pic>
      <p:pic>
        <p:nvPicPr>
          <p:cNvPr id="30" name="Content Placeholder 9" descr="CMV"/>
          <p:cNvPicPr>
            <a:picLocks noChangeAspect="1"/>
          </p:cNvPicPr>
          <p:nvPr/>
        </p:nvPicPr>
        <p:blipFill>
          <a:blip r:embed="rId12" cstate="print"/>
          <a:srcRect l="9500" t="18086" r="11184" b="32919"/>
          <a:stretch>
            <a:fillRect/>
          </a:stretch>
        </p:blipFill>
        <p:spPr>
          <a:xfrm>
            <a:off x="7216817" y="1023328"/>
            <a:ext cx="2134776" cy="2152397"/>
          </a:xfrm>
          <a:prstGeom prst="rect">
            <a:avLst/>
          </a:prstGeom>
        </p:spPr>
      </p:pic>
      <p:sp>
        <p:nvSpPr>
          <p:cNvPr id="31" name="TextBox 30"/>
          <p:cNvSpPr txBox="1"/>
          <p:nvPr/>
        </p:nvSpPr>
        <p:spPr>
          <a:xfrm>
            <a:off x="1156588" y="6243809"/>
            <a:ext cx="900568" cy="369332"/>
          </a:xfrm>
          <a:prstGeom prst="rect">
            <a:avLst/>
          </a:prstGeom>
          <a:noFill/>
        </p:spPr>
        <p:txBody>
          <a:bodyPr wrap="none" rtlCol="0">
            <a:spAutoFit/>
          </a:bodyPr>
          <a:lstStyle/>
          <a:p>
            <a:pPr defTabSz="457200"/>
            <a:r>
              <a:rPr lang="en-US" dirty="0">
                <a:solidFill>
                  <a:prstClr val="black"/>
                </a:solidFill>
              </a:rPr>
              <a:t>HERPES</a:t>
            </a:r>
          </a:p>
        </p:txBody>
      </p:sp>
      <p:sp>
        <p:nvSpPr>
          <p:cNvPr id="32" name="TextBox 31"/>
          <p:cNvSpPr txBox="1"/>
          <p:nvPr/>
        </p:nvSpPr>
        <p:spPr>
          <a:xfrm>
            <a:off x="9900732" y="3030722"/>
            <a:ext cx="1023037" cy="369332"/>
          </a:xfrm>
          <a:prstGeom prst="rect">
            <a:avLst/>
          </a:prstGeom>
          <a:noFill/>
        </p:spPr>
        <p:txBody>
          <a:bodyPr wrap="none" rtlCol="0">
            <a:spAutoFit/>
          </a:bodyPr>
          <a:lstStyle/>
          <a:p>
            <a:pPr defTabSz="457200"/>
            <a:r>
              <a:rPr lang="en-US" dirty="0">
                <a:solidFill>
                  <a:prstClr val="black"/>
                </a:solidFill>
              </a:rPr>
              <a:t>RUBELLA</a:t>
            </a:r>
          </a:p>
        </p:txBody>
      </p:sp>
    </p:spTree>
    <p:extLst>
      <p:ext uri="{BB962C8B-B14F-4D97-AF65-F5344CB8AC3E}">
        <p14:creationId xmlns:p14="http://schemas.microsoft.com/office/powerpoint/2010/main" val="40612799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9798" y="231186"/>
            <a:ext cx="3015006" cy="1143000"/>
          </a:xfrm>
        </p:spPr>
        <p:txBody>
          <a:bodyPr>
            <a:normAutofit/>
          </a:bodyPr>
          <a:lstStyle/>
          <a:p>
            <a:r>
              <a:rPr lang="en-US" sz="4000" dirty="0"/>
              <a:t>Conjuntivitis</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424614397"/>
              </p:ext>
            </p:extLst>
          </p:nvPr>
        </p:nvGraphicFramePr>
        <p:xfrm>
          <a:off x="1981200" y="1374186"/>
          <a:ext cx="8229600" cy="4942840"/>
        </p:xfrm>
        <a:graphic>
          <a:graphicData uri="http://schemas.openxmlformats.org/drawingml/2006/table">
            <a:tbl>
              <a:tblPr firstRow="1" bandRow="1">
                <a:tableStyleId>{5C22544A-7EE6-4342-B048-85BDC9FD1C3A}</a:tableStyleId>
              </a:tblPr>
              <a:tblGrid>
                <a:gridCol w="1408545">
                  <a:extLst>
                    <a:ext uri="{9D8B030D-6E8A-4147-A177-3AD203B41FA5}">
                      <a16:colId xmlns:a16="http://schemas.microsoft.com/office/drawing/2014/main" val="20000"/>
                    </a:ext>
                  </a:extLst>
                </a:gridCol>
                <a:gridCol w="1311564">
                  <a:extLst>
                    <a:ext uri="{9D8B030D-6E8A-4147-A177-3AD203B41FA5}">
                      <a16:colId xmlns:a16="http://schemas.microsoft.com/office/drawing/2014/main" val="20001"/>
                    </a:ext>
                  </a:extLst>
                </a:gridCol>
                <a:gridCol w="3600882">
                  <a:extLst>
                    <a:ext uri="{9D8B030D-6E8A-4147-A177-3AD203B41FA5}">
                      <a16:colId xmlns:a16="http://schemas.microsoft.com/office/drawing/2014/main" val="20002"/>
                    </a:ext>
                  </a:extLst>
                </a:gridCol>
                <a:gridCol w="1908609">
                  <a:extLst>
                    <a:ext uri="{9D8B030D-6E8A-4147-A177-3AD203B41FA5}">
                      <a16:colId xmlns:a16="http://schemas.microsoft.com/office/drawing/2014/main" val="20003"/>
                    </a:ext>
                  </a:extLst>
                </a:gridCol>
              </a:tblGrid>
              <a:tr h="370840">
                <a:tc>
                  <a:txBody>
                    <a:bodyPr/>
                    <a:lstStyle/>
                    <a:p>
                      <a:pPr algn="ctr"/>
                      <a:r>
                        <a:rPr lang="en-US" dirty="0"/>
                        <a:t>Type</a:t>
                      </a:r>
                    </a:p>
                  </a:txBody>
                  <a:tcPr marL="186257" marR="186257"/>
                </a:tc>
                <a:tc>
                  <a:txBody>
                    <a:bodyPr/>
                    <a:lstStyle/>
                    <a:p>
                      <a:pPr algn="ctr"/>
                      <a:r>
                        <a:rPr lang="en-US" dirty="0"/>
                        <a:t>Onset</a:t>
                      </a:r>
                    </a:p>
                  </a:txBody>
                  <a:tcPr marL="186257" marR="186257"/>
                </a:tc>
                <a:tc>
                  <a:txBody>
                    <a:bodyPr/>
                    <a:lstStyle/>
                    <a:p>
                      <a:pPr algn="ctr"/>
                      <a:r>
                        <a:rPr lang="en-US" dirty="0"/>
                        <a:t>Characteristics</a:t>
                      </a:r>
                    </a:p>
                  </a:txBody>
                  <a:tcPr marL="186257" marR="186257"/>
                </a:tc>
                <a:tc>
                  <a:txBody>
                    <a:bodyPr/>
                    <a:lstStyle/>
                    <a:p>
                      <a:pPr algn="ctr"/>
                      <a:r>
                        <a:rPr lang="en-US" dirty="0"/>
                        <a:t>Treatment</a:t>
                      </a:r>
                    </a:p>
                  </a:txBody>
                  <a:tcPr marL="186257" marR="186257"/>
                </a:tc>
                <a:extLst>
                  <a:ext uri="{0D108BD9-81ED-4DB2-BD59-A6C34878D82A}">
                    <a16:rowId xmlns:a16="http://schemas.microsoft.com/office/drawing/2014/main" val="10000"/>
                  </a:ext>
                </a:extLst>
              </a:tr>
              <a:tr h="370840">
                <a:tc>
                  <a:txBody>
                    <a:bodyPr/>
                    <a:lstStyle/>
                    <a:p>
                      <a:r>
                        <a:rPr lang="en-US" b="1" dirty="0"/>
                        <a:t>Chemical</a:t>
                      </a:r>
                    </a:p>
                  </a:txBody>
                  <a:tcPr marL="186257" marR="186257"/>
                </a:tc>
                <a:tc>
                  <a:txBody>
                    <a:bodyPr/>
                    <a:lstStyle/>
                    <a:p>
                      <a:r>
                        <a:rPr lang="en-US" b="1" dirty="0">
                          <a:solidFill>
                            <a:schemeClr val="tx1"/>
                          </a:solidFill>
                        </a:rPr>
                        <a:t>Within </a:t>
                      </a:r>
                    </a:p>
                    <a:p>
                      <a:r>
                        <a:rPr lang="en-US" b="1" dirty="0">
                          <a:solidFill>
                            <a:schemeClr val="tx1"/>
                          </a:solidFill>
                        </a:rPr>
                        <a:t>24 hr of exposure</a:t>
                      </a:r>
                    </a:p>
                  </a:txBody>
                  <a:tcPr marL="186257" marR="186257"/>
                </a:tc>
                <a:tc>
                  <a:txBody>
                    <a:bodyPr/>
                    <a:lstStyle/>
                    <a:p>
                      <a:r>
                        <a:rPr lang="en-US" dirty="0"/>
                        <a:t>After</a:t>
                      </a:r>
                      <a:r>
                        <a:rPr lang="en-US" baseline="0" dirty="0"/>
                        <a:t> Silver Nitrate, (presently used &lt;1%)</a:t>
                      </a:r>
                      <a:endParaRPr lang="en-US" dirty="0"/>
                    </a:p>
                  </a:txBody>
                  <a:tcPr marL="186257" marR="186257"/>
                </a:tc>
                <a:tc>
                  <a:txBody>
                    <a:bodyPr/>
                    <a:lstStyle/>
                    <a:p>
                      <a:r>
                        <a:rPr lang="en-US" dirty="0"/>
                        <a:t>Resolves after 48 hrs</a:t>
                      </a:r>
                    </a:p>
                  </a:txBody>
                  <a:tcPr marL="186257" marR="186257"/>
                </a:tc>
                <a:extLst>
                  <a:ext uri="{0D108BD9-81ED-4DB2-BD59-A6C34878D82A}">
                    <a16:rowId xmlns:a16="http://schemas.microsoft.com/office/drawing/2014/main" val="10001"/>
                  </a:ext>
                </a:extLst>
              </a:tr>
              <a:tr h="370840">
                <a:tc>
                  <a:txBody>
                    <a:bodyPr/>
                    <a:lstStyle/>
                    <a:p>
                      <a:r>
                        <a:rPr lang="en-US" b="1" dirty="0"/>
                        <a:t>Acute Purulent</a:t>
                      </a:r>
                    </a:p>
                  </a:txBody>
                  <a:tcPr marL="186257" marR="186257"/>
                </a:tc>
                <a:tc>
                  <a:txBody>
                    <a:bodyPr/>
                    <a:lstStyle/>
                    <a:p>
                      <a:r>
                        <a:rPr lang="en-US" b="1" dirty="0">
                          <a:solidFill>
                            <a:schemeClr val="tx1"/>
                          </a:solidFill>
                        </a:rPr>
                        <a:t>24-48 hrs</a:t>
                      </a:r>
                      <a:r>
                        <a:rPr lang="en-US" b="1" baseline="0" dirty="0">
                          <a:solidFill>
                            <a:schemeClr val="tx1"/>
                          </a:solidFill>
                        </a:rPr>
                        <a:t> or </a:t>
                      </a:r>
                      <a:r>
                        <a:rPr lang="en-US" b="1" dirty="0">
                          <a:solidFill>
                            <a:schemeClr val="tx1"/>
                          </a:solidFill>
                        </a:rPr>
                        <a:t>later</a:t>
                      </a:r>
                    </a:p>
                  </a:txBody>
                  <a:tcPr marL="186257" marR="186257"/>
                </a:tc>
                <a:tc>
                  <a:txBody>
                    <a:bodyPr/>
                    <a:lstStyle/>
                    <a:p>
                      <a:r>
                        <a:rPr lang="en-US" dirty="0"/>
                        <a:t>Staph Aureus, GBS,H</a:t>
                      </a:r>
                      <a:r>
                        <a:rPr lang="en-US" baseline="0" dirty="0"/>
                        <a:t> Influenza, Strep Pn, Pseudomonas</a:t>
                      </a:r>
                      <a:endParaRPr lang="en-US" dirty="0"/>
                    </a:p>
                  </a:txBody>
                  <a:tcPr marL="186257" marR="186257"/>
                </a:tc>
                <a:tc>
                  <a:txBody>
                    <a:bodyPr/>
                    <a:lstStyle/>
                    <a:p>
                      <a:r>
                        <a:rPr lang="en-US" dirty="0"/>
                        <a:t>Topic antibiotic</a:t>
                      </a:r>
                      <a:r>
                        <a:rPr lang="en-US" baseline="0" dirty="0"/>
                        <a:t> Pseudomonas +</a:t>
                      </a:r>
                    </a:p>
                    <a:p>
                      <a:r>
                        <a:rPr lang="en-US" baseline="0" dirty="0"/>
                        <a:t>IV Antibiotics</a:t>
                      </a:r>
                      <a:endParaRPr lang="en-US" dirty="0"/>
                    </a:p>
                  </a:txBody>
                  <a:tcPr marL="186257" marR="186257"/>
                </a:tc>
                <a:extLst>
                  <a:ext uri="{0D108BD9-81ED-4DB2-BD59-A6C34878D82A}">
                    <a16:rowId xmlns:a16="http://schemas.microsoft.com/office/drawing/2014/main" val="10002"/>
                  </a:ext>
                </a:extLst>
              </a:tr>
              <a:tr h="370840">
                <a:tc>
                  <a:txBody>
                    <a:bodyPr/>
                    <a:lstStyle/>
                    <a:p>
                      <a:r>
                        <a:rPr lang="en-US" b="1" dirty="0"/>
                        <a:t>Gonorrhea</a:t>
                      </a:r>
                    </a:p>
                  </a:txBody>
                  <a:tcPr marL="186257" marR="186257"/>
                </a:tc>
                <a:tc>
                  <a:txBody>
                    <a:bodyPr/>
                    <a:lstStyle/>
                    <a:p>
                      <a:r>
                        <a:rPr lang="en-US" b="1" dirty="0">
                          <a:solidFill>
                            <a:schemeClr val="tx1"/>
                          </a:solidFill>
                        </a:rPr>
                        <a:t>2-5 days</a:t>
                      </a:r>
                    </a:p>
                  </a:txBody>
                  <a:tcPr marL="186257" marR="186257"/>
                </a:tc>
                <a:tc>
                  <a:txBody>
                    <a:bodyPr/>
                    <a:lstStyle/>
                    <a:p>
                      <a:r>
                        <a:rPr lang="en-US" dirty="0"/>
                        <a:t>Copious</a:t>
                      </a:r>
                      <a:r>
                        <a:rPr lang="en-US" baseline="0" dirty="0"/>
                        <a:t> purulent, bilateral- emergency eval/Rx – May lead to ulceration/perforation if untreated</a:t>
                      </a:r>
                      <a:endParaRPr lang="en-US" dirty="0"/>
                    </a:p>
                  </a:txBody>
                  <a:tcPr marL="186257" marR="186257"/>
                </a:tc>
                <a:tc>
                  <a:txBody>
                    <a:bodyPr/>
                    <a:lstStyle/>
                    <a:p>
                      <a:r>
                        <a:rPr lang="en-US" dirty="0"/>
                        <a:t>Third</a:t>
                      </a:r>
                      <a:r>
                        <a:rPr lang="en-US" baseline="0" dirty="0"/>
                        <a:t> generation cephalosporin </a:t>
                      </a:r>
                      <a:endParaRPr lang="en-US" dirty="0"/>
                    </a:p>
                  </a:txBody>
                  <a:tcPr marL="186257" marR="186257"/>
                </a:tc>
                <a:extLst>
                  <a:ext uri="{0D108BD9-81ED-4DB2-BD59-A6C34878D82A}">
                    <a16:rowId xmlns:a16="http://schemas.microsoft.com/office/drawing/2014/main" val="10003"/>
                  </a:ext>
                </a:extLst>
              </a:tr>
              <a:tr h="370840">
                <a:tc>
                  <a:txBody>
                    <a:bodyPr/>
                    <a:lstStyle/>
                    <a:p>
                      <a:r>
                        <a:rPr lang="en-US" b="1" dirty="0"/>
                        <a:t>Chlamydia</a:t>
                      </a:r>
                    </a:p>
                  </a:txBody>
                  <a:tcPr marL="186257" marR="186257"/>
                </a:tc>
                <a:tc>
                  <a:txBody>
                    <a:bodyPr/>
                    <a:lstStyle/>
                    <a:p>
                      <a:r>
                        <a:rPr lang="en-US" b="1" dirty="0">
                          <a:solidFill>
                            <a:schemeClr val="tx1"/>
                          </a:solidFill>
                        </a:rPr>
                        <a:t>5-14 days</a:t>
                      </a:r>
                    </a:p>
                  </a:txBody>
                  <a:tcPr marL="186257" marR="186257"/>
                </a:tc>
                <a:tc>
                  <a:txBody>
                    <a:bodyPr/>
                    <a:lstStyle/>
                    <a:p>
                      <a:r>
                        <a:rPr lang="en-US" baseline="0" dirty="0"/>
                        <a:t>Watery discharge that becomes purulent. Often associated with pneumonia</a:t>
                      </a:r>
                      <a:endParaRPr lang="en-US" dirty="0"/>
                    </a:p>
                  </a:txBody>
                  <a:tcPr marL="186257" marR="186257"/>
                </a:tc>
                <a:tc>
                  <a:txBody>
                    <a:bodyPr/>
                    <a:lstStyle/>
                    <a:p>
                      <a:r>
                        <a:rPr lang="en-US" dirty="0"/>
                        <a:t>Erythromycin</a:t>
                      </a:r>
                      <a:r>
                        <a:rPr lang="en-US" baseline="0" dirty="0"/>
                        <a:t> 14d</a:t>
                      </a:r>
                      <a:endParaRPr lang="en-US" dirty="0"/>
                    </a:p>
                  </a:txBody>
                  <a:tcPr marL="186257" marR="186257"/>
                </a:tc>
                <a:extLst>
                  <a:ext uri="{0D108BD9-81ED-4DB2-BD59-A6C34878D82A}">
                    <a16:rowId xmlns:a16="http://schemas.microsoft.com/office/drawing/2014/main" val="10004"/>
                  </a:ext>
                </a:extLst>
              </a:tr>
              <a:tr h="370840">
                <a:tc>
                  <a:txBody>
                    <a:bodyPr/>
                    <a:lstStyle/>
                    <a:p>
                      <a:r>
                        <a:rPr lang="en-US" b="1" dirty="0"/>
                        <a:t>Herpes simplex</a:t>
                      </a:r>
                    </a:p>
                  </a:txBody>
                  <a:tcPr marL="186257" marR="186257"/>
                </a:tc>
                <a:tc>
                  <a:txBody>
                    <a:bodyPr/>
                    <a:lstStyle/>
                    <a:p>
                      <a:r>
                        <a:rPr lang="en-US" b="1" dirty="0">
                          <a:solidFill>
                            <a:schemeClr val="tx1"/>
                          </a:solidFill>
                        </a:rPr>
                        <a:t>4 d-3 wks</a:t>
                      </a:r>
                    </a:p>
                  </a:txBody>
                  <a:tcPr marL="186257" marR="186257"/>
                </a:tc>
                <a:tc>
                  <a:txBody>
                    <a:bodyPr/>
                    <a:lstStyle/>
                    <a:p>
                      <a:r>
                        <a:rPr lang="en-US" dirty="0"/>
                        <a:t>Most frequent viral etiology, may lead to keratitis, chorioretinitis</a:t>
                      </a:r>
                    </a:p>
                    <a:p>
                      <a:r>
                        <a:rPr lang="en-US" dirty="0"/>
                        <a:t>Assess for systemic herpes</a:t>
                      </a:r>
                    </a:p>
                  </a:txBody>
                  <a:tcPr marL="186257" marR="186257"/>
                </a:tc>
                <a:tc>
                  <a:txBody>
                    <a:bodyPr/>
                    <a:lstStyle/>
                    <a:p>
                      <a:r>
                        <a:rPr lang="en-US" dirty="0"/>
                        <a:t>Acyclovir</a:t>
                      </a:r>
                    </a:p>
                  </a:txBody>
                  <a:tcPr marL="186257" marR="186257"/>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7286107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4691" y="451479"/>
            <a:ext cx="6746752" cy="1143000"/>
          </a:xfrm>
        </p:spPr>
        <p:txBody>
          <a:bodyPr>
            <a:normAutofit/>
          </a:bodyPr>
          <a:lstStyle/>
          <a:p>
            <a:r>
              <a:rPr lang="en-US" sz="4000" dirty="0"/>
              <a:t>Necrotizing </a:t>
            </a:r>
            <a:r>
              <a:rPr lang="en-US" sz="4000" dirty="0" err="1"/>
              <a:t>Enterocolitis</a:t>
            </a:r>
            <a:r>
              <a:rPr lang="en-US" sz="4000" dirty="0"/>
              <a:t> (NEC)</a:t>
            </a:r>
          </a:p>
        </p:txBody>
      </p:sp>
      <p:pic>
        <p:nvPicPr>
          <p:cNvPr id="6" name="Picture 5"/>
          <p:cNvPicPr>
            <a:picLocks noChangeAspect="1"/>
          </p:cNvPicPr>
          <p:nvPr/>
        </p:nvPicPr>
        <p:blipFill rotWithShape="1">
          <a:blip r:embed="rId3" cstate="print"/>
          <a:srcRect l="6139" t="12789" r="13711" b="13765"/>
          <a:stretch/>
        </p:blipFill>
        <p:spPr>
          <a:xfrm>
            <a:off x="7402669" y="1699999"/>
            <a:ext cx="3937393" cy="4288618"/>
          </a:xfrm>
          <a:prstGeom prst="rect">
            <a:avLst/>
          </a:prstGeom>
          <a:ln w="3175" cap="flat" cmpd="sng" algn="ctr">
            <a:solidFill>
              <a:srgbClr val="000000"/>
            </a:solidFill>
            <a:prstDash val="solid"/>
            <a:round/>
            <a:headEnd type="none" w="med" len="med"/>
            <a:tailEnd type="none" w="med" len="med"/>
          </a:ln>
        </p:spPr>
      </p:pic>
      <p:graphicFrame>
        <p:nvGraphicFramePr>
          <p:cNvPr id="8" name="Table 7"/>
          <p:cNvGraphicFramePr>
            <a:graphicFrameLocks noGrp="1"/>
          </p:cNvGraphicFramePr>
          <p:nvPr>
            <p:extLst>
              <p:ext uri="{D42A27DB-BD31-4B8C-83A1-F6EECF244321}">
                <p14:modId xmlns:p14="http://schemas.microsoft.com/office/powerpoint/2010/main" val="3246901217"/>
              </p:ext>
            </p:extLst>
          </p:nvPr>
        </p:nvGraphicFramePr>
        <p:xfrm>
          <a:off x="1020935" y="1688747"/>
          <a:ext cx="6023499" cy="4299870"/>
        </p:xfrm>
        <a:graphic>
          <a:graphicData uri="http://schemas.openxmlformats.org/drawingml/2006/table">
            <a:tbl>
              <a:tblPr firstRow="1" bandRow="1">
                <a:tableStyleId>{5C22544A-7EE6-4342-B048-85BDC9FD1C3A}</a:tableStyleId>
              </a:tblPr>
              <a:tblGrid>
                <a:gridCol w="1686471">
                  <a:extLst>
                    <a:ext uri="{9D8B030D-6E8A-4147-A177-3AD203B41FA5}">
                      <a16:colId xmlns:a16="http://schemas.microsoft.com/office/drawing/2014/main" val="20000"/>
                    </a:ext>
                  </a:extLst>
                </a:gridCol>
                <a:gridCol w="4337028">
                  <a:extLst>
                    <a:ext uri="{9D8B030D-6E8A-4147-A177-3AD203B41FA5}">
                      <a16:colId xmlns:a16="http://schemas.microsoft.com/office/drawing/2014/main" val="20001"/>
                    </a:ext>
                  </a:extLst>
                </a:gridCol>
              </a:tblGrid>
              <a:tr h="437512">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0"/>
                  </a:ext>
                </a:extLst>
              </a:tr>
              <a:tr h="952980">
                <a:tc>
                  <a:txBody>
                    <a:bodyPr/>
                    <a:lstStyle/>
                    <a:p>
                      <a:r>
                        <a:rPr lang="en-US" dirty="0"/>
                        <a:t>Risk Factors</a:t>
                      </a:r>
                    </a:p>
                  </a:txBody>
                  <a:tcPr/>
                </a:tc>
                <a:tc>
                  <a:txBody>
                    <a:bodyPr/>
                    <a:lstStyle/>
                    <a:p>
                      <a:pPr marL="285750" indent="-285750">
                        <a:buFont typeface="Arial" panose="020B0604020202020204" pitchFamily="34" charset="0"/>
                        <a:buChar char="•"/>
                      </a:pPr>
                      <a:r>
                        <a:rPr lang="en-US" sz="1800" dirty="0"/>
                        <a:t>Prematurity</a:t>
                      </a:r>
                    </a:p>
                    <a:p>
                      <a:pPr marL="285750" indent="-285750">
                        <a:buFont typeface="Arial" panose="020B0604020202020204" pitchFamily="34" charset="0"/>
                        <a:buChar char="•"/>
                      </a:pPr>
                      <a:r>
                        <a:rPr lang="en-US" sz="1800" dirty="0"/>
                        <a:t>Intestinal ischemia</a:t>
                      </a:r>
                    </a:p>
                    <a:p>
                      <a:pPr marL="285750" indent="-285750">
                        <a:buFont typeface="Arial" panose="020B0604020202020204" pitchFamily="34" charset="0"/>
                        <a:buChar char="•"/>
                      </a:pPr>
                      <a:r>
                        <a:rPr lang="en-US" sz="1800" dirty="0"/>
                        <a:t>Feedings (formula&gt;BM, rapid increases), Abnormal bacterial colonization</a:t>
                      </a:r>
                      <a:endParaRPr lang="en-US" dirty="0"/>
                    </a:p>
                  </a:txBody>
                  <a:tcPr/>
                </a:tc>
                <a:extLst>
                  <a:ext uri="{0D108BD9-81ED-4DB2-BD59-A6C34878D82A}">
                    <a16:rowId xmlns:a16="http://schemas.microsoft.com/office/drawing/2014/main" val="10001"/>
                  </a:ext>
                </a:extLst>
              </a:tr>
              <a:tr h="667086">
                <a:tc>
                  <a:txBody>
                    <a:bodyPr/>
                    <a:lstStyle/>
                    <a:p>
                      <a:r>
                        <a:rPr lang="en-US" dirty="0"/>
                        <a:t>Clinical</a:t>
                      </a:r>
                      <a:r>
                        <a:rPr lang="en-US" baseline="0" dirty="0"/>
                        <a:t> Findings</a:t>
                      </a:r>
                      <a:endParaRPr lang="en-US" dirty="0"/>
                    </a:p>
                  </a:txBody>
                  <a:tcPr/>
                </a:tc>
                <a:tc>
                  <a:txBody>
                    <a:bodyPr/>
                    <a:lstStyle/>
                    <a:p>
                      <a:r>
                        <a:rPr lang="en-US" sz="1800" dirty="0"/>
                        <a:t>abdominal distention, gastric  aspirates, </a:t>
                      </a:r>
                      <a:r>
                        <a:rPr lang="en-US" sz="1800" dirty="0" err="1"/>
                        <a:t>heme</a:t>
                      </a:r>
                      <a:r>
                        <a:rPr lang="en-US" sz="1800" dirty="0"/>
                        <a:t> + or bloody stools</a:t>
                      </a:r>
                      <a:endParaRPr lang="en-US" dirty="0"/>
                    </a:p>
                  </a:txBody>
                  <a:tcPr/>
                </a:tc>
                <a:extLst>
                  <a:ext uri="{0D108BD9-81ED-4DB2-BD59-A6C34878D82A}">
                    <a16:rowId xmlns:a16="http://schemas.microsoft.com/office/drawing/2014/main" val="10002"/>
                  </a:ext>
                </a:extLst>
              </a:tr>
              <a:tr h="667086">
                <a:tc>
                  <a:txBody>
                    <a:bodyPr/>
                    <a:lstStyle/>
                    <a:p>
                      <a:r>
                        <a:rPr lang="en-US" dirty="0" err="1"/>
                        <a:t>Xray</a:t>
                      </a:r>
                      <a:r>
                        <a:rPr lang="en-US" dirty="0"/>
                        <a:t> </a:t>
                      </a:r>
                    </a:p>
                  </a:txBody>
                  <a:tcPr/>
                </a:tc>
                <a:tc>
                  <a:txBody>
                    <a:bodyPr/>
                    <a:lstStyle/>
                    <a:p>
                      <a:r>
                        <a:rPr lang="en-US" sz="1800" b="1" dirty="0" err="1"/>
                        <a:t>Pneumatosis</a:t>
                      </a:r>
                      <a:r>
                        <a:rPr lang="en-US" sz="1800" b="1" dirty="0"/>
                        <a:t> </a:t>
                      </a:r>
                      <a:r>
                        <a:rPr lang="en-US" sz="1800" b="1" dirty="0" err="1"/>
                        <a:t>intestinalis</a:t>
                      </a:r>
                      <a:r>
                        <a:rPr lang="en-US" sz="1800" b="1" dirty="0"/>
                        <a:t>, </a:t>
                      </a:r>
                    </a:p>
                    <a:p>
                      <a:pPr>
                        <a:buNone/>
                      </a:pPr>
                      <a:r>
                        <a:rPr lang="en-US" sz="1800" dirty="0"/>
                        <a:t>portal air, free air, fixed loop</a:t>
                      </a:r>
                    </a:p>
                  </a:txBody>
                  <a:tcPr/>
                </a:tc>
                <a:extLst>
                  <a:ext uri="{0D108BD9-81ED-4DB2-BD59-A6C34878D82A}">
                    <a16:rowId xmlns:a16="http://schemas.microsoft.com/office/drawing/2014/main" val="10003"/>
                  </a:ext>
                </a:extLst>
              </a:tr>
              <a:tr h="952980">
                <a:tc>
                  <a:txBody>
                    <a:bodyPr/>
                    <a:lstStyle/>
                    <a:p>
                      <a:r>
                        <a:rPr lang="en-US" dirty="0"/>
                        <a:t>Management</a:t>
                      </a:r>
                    </a:p>
                  </a:txBody>
                  <a:tcPr/>
                </a:tc>
                <a:tc>
                  <a:txBody>
                    <a:bodyPr/>
                    <a:lstStyle/>
                    <a:p>
                      <a:r>
                        <a:rPr lang="en-US" sz="1800" dirty="0"/>
                        <a:t>NPO (bowel rest), </a:t>
                      </a:r>
                    </a:p>
                    <a:p>
                      <a:pPr>
                        <a:buNone/>
                      </a:pPr>
                      <a:r>
                        <a:rPr lang="en-US" sz="1800" dirty="0"/>
                        <a:t>NG suction, IVF, antibiotics, serial </a:t>
                      </a:r>
                      <a:r>
                        <a:rPr lang="en-US" sz="1800" dirty="0" err="1"/>
                        <a:t>KUB’s</a:t>
                      </a:r>
                      <a:r>
                        <a:rPr lang="en-US" sz="1800" dirty="0"/>
                        <a:t>.</a:t>
                      </a:r>
                    </a:p>
                    <a:p>
                      <a:pPr>
                        <a:buNone/>
                      </a:pPr>
                      <a:r>
                        <a:rPr lang="en-US" sz="1800" dirty="0"/>
                        <a:t>Surgery if perforation</a:t>
                      </a:r>
                    </a:p>
                  </a:txBody>
                  <a:tcPr/>
                </a:tc>
                <a:extLst>
                  <a:ext uri="{0D108BD9-81ED-4DB2-BD59-A6C34878D82A}">
                    <a16:rowId xmlns:a16="http://schemas.microsoft.com/office/drawing/2014/main" val="10004"/>
                  </a:ext>
                </a:extLst>
              </a:tr>
              <a:tr h="386486">
                <a:tc>
                  <a:txBody>
                    <a:bodyPr/>
                    <a:lstStyle/>
                    <a:p>
                      <a:r>
                        <a:rPr lang="en-US" dirty="0"/>
                        <a:t>Complications</a:t>
                      </a:r>
                    </a:p>
                  </a:txBody>
                  <a:tcPr/>
                </a:tc>
                <a:tc>
                  <a:txBody>
                    <a:bodyPr/>
                    <a:lstStyle/>
                    <a:p>
                      <a:r>
                        <a:rPr lang="en-US" dirty="0"/>
                        <a:t>Short bowel syndrome,</a:t>
                      </a:r>
                      <a:r>
                        <a:rPr lang="en-US" baseline="0" dirty="0"/>
                        <a:t> strictures</a:t>
                      </a:r>
                      <a:endParaRPr lang="en-US" dirty="0"/>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1820162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279568" y="1931926"/>
          <a:ext cx="7675700" cy="3815859"/>
        </p:xfrm>
        <a:graphic>
          <a:graphicData uri="http://schemas.openxmlformats.org/drawingml/2006/table">
            <a:tbl>
              <a:tblPr firstRow="1" bandRow="1">
                <a:tableStyleId>{5C22544A-7EE6-4342-B048-85BDC9FD1C3A}</a:tableStyleId>
              </a:tblPr>
              <a:tblGrid>
                <a:gridCol w="1845120">
                  <a:extLst>
                    <a:ext uri="{9D8B030D-6E8A-4147-A177-3AD203B41FA5}">
                      <a16:colId xmlns:a16="http://schemas.microsoft.com/office/drawing/2014/main" val="20000"/>
                    </a:ext>
                  </a:extLst>
                </a:gridCol>
                <a:gridCol w="3210802">
                  <a:extLst>
                    <a:ext uri="{9D8B030D-6E8A-4147-A177-3AD203B41FA5}">
                      <a16:colId xmlns:a16="http://schemas.microsoft.com/office/drawing/2014/main" val="20001"/>
                    </a:ext>
                  </a:extLst>
                </a:gridCol>
                <a:gridCol w="2619778">
                  <a:extLst>
                    <a:ext uri="{9D8B030D-6E8A-4147-A177-3AD203B41FA5}">
                      <a16:colId xmlns:a16="http://schemas.microsoft.com/office/drawing/2014/main" val="20002"/>
                    </a:ext>
                  </a:extLst>
                </a:gridCol>
              </a:tblGrid>
              <a:tr h="644433">
                <a:tc>
                  <a:txBody>
                    <a:bodyPr/>
                    <a:lstStyle/>
                    <a:p>
                      <a:r>
                        <a:rPr lang="en-US" sz="2800" b="0" baseline="0" dirty="0">
                          <a:solidFill>
                            <a:schemeClr val="tx1">
                              <a:lumMod val="95000"/>
                              <a:lumOff val="5000"/>
                            </a:schemeClr>
                          </a:solidFill>
                        </a:rPr>
                        <a:t>Stage</a:t>
                      </a:r>
                    </a:p>
                  </a:txBody>
                  <a:tcPr marT="45715" marB="45715"/>
                </a:tc>
                <a:tc>
                  <a:txBody>
                    <a:bodyPr/>
                    <a:lstStyle/>
                    <a:p>
                      <a:r>
                        <a:rPr lang="en-US" sz="2800" b="0" baseline="0" dirty="0">
                          <a:solidFill>
                            <a:schemeClr val="tx1">
                              <a:lumMod val="95000"/>
                              <a:lumOff val="5000"/>
                            </a:schemeClr>
                          </a:solidFill>
                        </a:rPr>
                        <a:t>Clinical Findings</a:t>
                      </a:r>
                    </a:p>
                  </a:txBody>
                  <a:tcPr marT="45715" marB="45715"/>
                </a:tc>
                <a:tc>
                  <a:txBody>
                    <a:bodyPr/>
                    <a:lstStyle/>
                    <a:p>
                      <a:r>
                        <a:rPr lang="en-US" sz="2800" b="0" baseline="0" dirty="0">
                          <a:solidFill>
                            <a:schemeClr val="tx1">
                              <a:lumMod val="95000"/>
                              <a:lumOff val="5000"/>
                            </a:schemeClr>
                          </a:solidFill>
                        </a:rPr>
                        <a:t>X-ray Findings</a:t>
                      </a:r>
                    </a:p>
                  </a:txBody>
                  <a:tcPr marT="45715" marB="45715"/>
                </a:tc>
                <a:extLst>
                  <a:ext uri="{0D108BD9-81ED-4DB2-BD59-A6C34878D82A}">
                    <a16:rowId xmlns:a16="http://schemas.microsoft.com/office/drawing/2014/main" val="10000"/>
                  </a:ext>
                </a:extLst>
              </a:tr>
              <a:tr h="1112312">
                <a:tc>
                  <a:txBody>
                    <a:bodyPr/>
                    <a:lstStyle/>
                    <a:p>
                      <a:r>
                        <a:rPr lang="en-US" sz="2400" dirty="0"/>
                        <a:t>I</a:t>
                      </a:r>
                      <a:r>
                        <a:rPr lang="en-US" sz="1800" dirty="0"/>
                        <a:t>. </a:t>
                      </a:r>
                      <a:r>
                        <a:rPr lang="en-US" sz="2400" dirty="0"/>
                        <a:t>Suspect</a:t>
                      </a:r>
                    </a:p>
                  </a:txBody>
                  <a:tcPr marT="45715" marB="45715"/>
                </a:tc>
                <a:tc>
                  <a:txBody>
                    <a:bodyPr/>
                    <a:lstStyle/>
                    <a:p>
                      <a:r>
                        <a:rPr lang="en-US" sz="2400" dirty="0"/>
                        <a:t>Abdominal distension, poor feeding, vomiting</a:t>
                      </a:r>
                    </a:p>
                  </a:txBody>
                  <a:tcPr marT="45715" marB="45715"/>
                </a:tc>
                <a:tc>
                  <a:txBody>
                    <a:bodyPr/>
                    <a:lstStyle/>
                    <a:p>
                      <a:r>
                        <a:rPr lang="en-US" sz="2400" dirty="0"/>
                        <a:t>Ileus</a:t>
                      </a:r>
                    </a:p>
                  </a:txBody>
                  <a:tcPr marT="45715" marB="45715"/>
                </a:tc>
                <a:extLst>
                  <a:ext uri="{0D108BD9-81ED-4DB2-BD59-A6C34878D82A}">
                    <a16:rowId xmlns:a16="http://schemas.microsoft.com/office/drawing/2014/main" val="10001"/>
                  </a:ext>
                </a:extLst>
              </a:tr>
              <a:tr h="946802">
                <a:tc>
                  <a:txBody>
                    <a:bodyPr/>
                    <a:lstStyle/>
                    <a:p>
                      <a:r>
                        <a:rPr lang="en-US" sz="2400" dirty="0"/>
                        <a:t>2. Definite</a:t>
                      </a:r>
                    </a:p>
                  </a:txBody>
                  <a:tcPr marT="45715" marB="45715"/>
                </a:tc>
                <a:tc>
                  <a:txBody>
                    <a:bodyPr/>
                    <a:lstStyle/>
                    <a:p>
                      <a:r>
                        <a:rPr lang="en-US" sz="2400" dirty="0"/>
                        <a:t>Above + gastrointestinal bleeding</a:t>
                      </a:r>
                    </a:p>
                  </a:txBody>
                  <a:tcPr marT="45715" marB="45715"/>
                </a:tc>
                <a:tc>
                  <a:txBody>
                    <a:bodyPr/>
                    <a:lstStyle/>
                    <a:p>
                      <a:r>
                        <a:rPr lang="en-US" sz="2400" dirty="0"/>
                        <a:t>Pneumatosis intestinalis</a:t>
                      </a:r>
                    </a:p>
                  </a:txBody>
                  <a:tcPr marT="45715" marB="45715"/>
                </a:tc>
                <a:extLst>
                  <a:ext uri="{0D108BD9-81ED-4DB2-BD59-A6C34878D82A}">
                    <a16:rowId xmlns:a16="http://schemas.microsoft.com/office/drawing/2014/main" val="10002"/>
                  </a:ext>
                </a:extLst>
              </a:tr>
              <a:tr h="1112312">
                <a:tc>
                  <a:txBody>
                    <a:bodyPr/>
                    <a:lstStyle/>
                    <a:p>
                      <a:r>
                        <a:rPr lang="en-US" sz="2400" dirty="0"/>
                        <a:t>3. Advanced</a:t>
                      </a:r>
                    </a:p>
                  </a:txBody>
                  <a:tcPr marT="45715" marB="45715"/>
                </a:tc>
                <a:tc>
                  <a:txBody>
                    <a:bodyPr/>
                    <a:lstStyle/>
                    <a:p>
                      <a:r>
                        <a:rPr lang="en-US" sz="2400" dirty="0"/>
                        <a:t>Above</a:t>
                      </a:r>
                      <a:r>
                        <a:rPr lang="en-US" sz="2400" baseline="0" dirty="0"/>
                        <a:t> + clinical deterioration, shock</a:t>
                      </a:r>
                      <a:endParaRPr lang="en-US" sz="2400" dirty="0"/>
                    </a:p>
                  </a:txBody>
                  <a:tcPr marT="45715" marB="45715"/>
                </a:tc>
                <a:tc>
                  <a:txBody>
                    <a:bodyPr/>
                    <a:lstStyle/>
                    <a:p>
                      <a:r>
                        <a:rPr lang="en-US" sz="2400" dirty="0"/>
                        <a:t>Portal venous gas, perforation</a:t>
                      </a:r>
                    </a:p>
                  </a:txBody>
                  <a:tcPr marT="45715" marB="45715"/>
                </a:tc>
                <a:extLst>
                  <a:ext uri="{0D108BD9-81ED-4DB2-BD59-A6C34878D82A}">
                    <a16:rowId xmlns:a16="http://schemas.microsoft.com/office/drawing/2014/main" val="10003"/>
                  </a:ext>
                </a:extLst>
              </a:tr>
            </a:tbl>
          </a:graphicData>
        </a:graphic>
      </p:graphicFrame>
      <p:sp>
        <p:nvSpPr>
          <p:cNvPr id="72728" name="TextBox 2"/>
          <p:cNvSpPr txBox="1">
            <a:spLocks noChangeArrowheads="1"/>
          </p:cNvSpPr>
          <p:nvPr/>
        </p:nvSpPr>
        <p:spPr bwMode="auto">
          <a:xfrm>
            <a:off x="2279568" y="795649"/>
            <a:ext cx="4880888" cy="707886"/>
          </a:xfrm>
          <a:prstGeom prst="rect">
            <a:avLst/>
          </a:prstGeom>
          <a:noFill/>
          <a:ln w="9525">
            <a:noFill/>
            <a:miter lim="800000"/>
            <a:headEnd/>
            <a:tailEnd/>
          </a:ln>
        </p:spPr>
        <p:txBody>
          <a:bodyPr wrap="none">
            <a:prstTxWarp prst="textNoShape">
              <a:avLst/>
            </a:prstTxWarp>
            <a:spAutoFit/>
          </a:bodyPr>
          <a:lstStyle/>
          <a:p>
            <a:pPr defTabSz="457200"/>
            <a:r>
              <a:rPr lang="en-US" sz="4000" dirty="0">
                <a:solidFill>
                  <a:prstClr val="black"/>
                </a:solidFill>
              </a:rPr>
              <a:t>NEC: Bell Classification</a:t>
            </a:r>
          </a:p>
        </p:txBody>
      </p:sp>
    </p:spTree>
    <p:extLst>
      <p:ext uri="{BB962C8B-B14F-4D97-AF65-F5344CB8AC3E}">
        <p14:creationId xmlns:p14="http://schemas.microsoft.com/office/powerpoint/2010/main" val="31066549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1539" y="522622"/>
            <a:ext cx="8229600" cy="1143000"/>
          </a:xfrm>
        </p:spPr>
        <p:txBody>
          <a:bodyPr>
            <a:normAutofit/>
          </a:bodyPr>
          <a:lstStyle/>
          <a:p>
            <a:r>
              <a:rPr lang="en-US" sz="4000" dirty="0">
                <a:latin typeface="Calibri" panose="020F0502020204030204" pitchFamily="34" charset="0"/>
              </a:rPr>
              <a:t>Respiratory Distress Syndrome (RDS)</a:t>
            </a:r>
          </a:p>
        </p:txBody>
      </p:sp>
      <p:pic>
        <p:nvPicPr>
          <p:cNvPr id="4" name="Picture 4" descr="7"/>
          <p:cNvPicPr>
            <a:picLocks noChangeAspect="1" noChangeArrowheads="1"/>
          </p:cNvPicPr>
          <p:nvPr/>
        </p:nvPicPr>
        <p:blipFill>
          <a:blip r:embed="rId3" cstate="print">
            <a:lum contrast="30000"/>
            <a:grayscl/>
          </a:blip>
          <a:srcRect/>
          <a:stretch>
            <a:fillRect/>
          </a:stretch>
        </p:blipFill>
        <p:spPr bwMode="auto">
          <a:xfrm>
            <a:off x="6566409" y="1666007"/>
            <a:ext cx="5106617" cy="4978953"/>
          </a:xfrm>
          <a:prstGeom prst="rect">
            <a:avLst/>
          </a:prstGeom>
          <a:noFill/>
          <a:ln w="9525">
            <a:noFill/>
            <a:miter lim="800000"/>
            <a:headEnd/>
            <a:tailEnd/>
          </a:ln>
        </p:spPr>
      </p:pic>
      <p:graphicFrame>
        <p:nvGraphicFramePr>
          <p:cNvPr id="5" name="Table 4"/>
          <p:cNvGraphicFramePr>
            <a:graphicFrameLocks noGrp="1"/>
          </p:cNvGraphicFramePr>
          <p:nvPr>
            <p:extLst>
              <p:ext uri="{D42A27DB-BD31-4B8C-83A1-F6EECF244321}">
                <p14:modId xmlns:p14="http://schemas.microsoft.com/office/powerpoint/2010/main" val="3364525120"/>
              </p:ext>
            </p:extLst>
          </p:nvPr>
        </p:nvGraphicFramePr>
        <p:xfrm>
          <a:off x="601089" y="1665622"/>
          <a:ext cx="5772002" cy="4979338"/>
        </p:xfrm>
        <a:graphic>
          <a:graphicData uri="http://schemas.openxmlformats.org/drawingml/2006/table">
            <a:tbl>
              <a:tblPr firstRow="1" bandRow="1">
                <a:tableStyleId>{5C22544A-7EE6-4342-B048-85BDC9FD1C3A}</a:tableStyleId>
              </a:tblPr>
              <a:tblGrid>
                <a:gridCol w="1623110">
                  <a:extLst>
                    <a:ext uri="{9D8B030D-6E8A-4147-A177-3AD203B41FA5}">
                      <a16:colId xmlns:a16="http://schemas.microsoft.com/office/drawing/2014/main" val="20000"/>
                    </a:ext>
                  </a:extLst>
                </a:gridCol>
                <a:gridCol w="4148892">
                  <a:extLst>
                    <a:ext uri="{9D8B030D-6E8A-4147-A177-3AD203B41FA5}">
                      <a16:colId xmlns:a16="http://schemas.microsoft.com/office/drawing/2014/main" val="20001"/>
                    </a:ext>
                  </a:extLst>
                </a:gridCol>
              </a:tblGrid>
              <a:tr h="385845">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0"/>
                  </a:ext>
                </a:extLst>
              </a:tr>
              <a:tr h="718921">
                <a:tc>
                  <a:txBody>
                    <a:bodyPr/>
                    <a:lstStyle/>
                    <a:p>
                      <a:r>
                        <a:rPr lang="en-US" b="0" dirty="0">
                          <a:latin typeface="Calibri" panose="020F0502020204030204" pitchFamily="34" charset="0"/>
                        </a:rPr>
                        <a:t>Incidence</a:t>
                      </a:r>
                    </a:p>
                  </a:txBody>
                  <a:tcPr/>
                </a:tc>
                <a:tc>
                  <a:txBody>
                    <a:bodyPr/>
                    <a:lstStyle/>
                    <a:p>
                      <a:pPr marL="285750" indent="-285750">
                        <a:buFont typeface="Arial" panose="020B0604020202020204" pitchFamily="34" charset="0"/>
                        <a:buChar char="•"/>
                      </a:pPr>
                      <a:r>
                        <a:rPr lang="en-US" sz="1800" b="1" dirty="0">
                          <a:latin typeface="Calibri" panose="020F0502020204030204" pitchFamily="34" charset="0"/>
                        </a:rPr>
                        <a:t>&gt;90%  &lt;28</a:t>
                      </a:r>
                      <a:r>
                        <a:rPr lang="en-US" sz="1800" b="1" baseline="0" dirty="0">
                          <a:latin typeface="Calibri" panose="020F0502020204030204" pitchFamily="34" charset="0"/>
                        </a:rPr>
                        <a:t> </a:t>
                      </a:r>
                      <a:r>
                        <a:rPr lang="en-US" sz="1800" b="1" dirty="0">
                          <a:latin typeface="Calibri" panose="020F0502020204030204" pitchFamily="34" charset="0"/>
                        </a:rPr>
                        <a:t>wks GA</a:t>
                      </a:r>
                    </a:p>
                    <a:p>
                      <a:pPr marL="285750" indent="-285750">
                        <a:buFont typeface="Arial" panose="020B0604020202020204" pitchFamily="34" charset="0"/>
                        <a:buChar char="•"/>
                      </a:pPr>
                      <a:r>
                        <a:rPr lang="en-US" sz="1800" b="1" baseline="0" dirty="0">
                          <a:latin typeface="Calibri" panose="020F0502020204030204" pitchFamily="34" charset="0"/>
                        </a:rPr>
                        <a:t>&lt;5%    &gt;36 wks GA</a:t>
                      </a:r>
                      <a:endParaRPr lang="en-US" sz="1800" b="0" dirty="0">
                        <a:latin typeface="Calibri" panose="020F0502020204030204" pitchFamily="34" charset="0"/>
                      </a:endParaRPr>
                    </a:p>
                  </a:txBody>
                  <a:tcPr/>
                </a:tc>
                <a:extLst>
                  <a:ext uri="{0D108BD9-81ED-4DB2-BD59-A6C34878D82A}">
                    <a16:rowId xmlns:a16="http://schemas.microsoft.com/office/drawing/2014/main" val="10001"/>
                  </a:ext>
                </a:extLst>
              </a:tr>
              <a:tr h="1275322">
                <a:tc>
                  <a:txBody>
                    <a:bodyPr/>
                    <a:lstStyle/>
                    <a:p>
                      <a:r>
                        <a:rPr lang="en-US" dirty="0">
                          <a:latin typeface="Calibri" panose="020F0502020204030204" pitchFamily="34" charset="0"/>
                        </a:rPr>
                        <a:t>Etiology</a:t>
                      </a:r>
                    </a:p>
                  </a:txBody>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1" dirty="0">
                          <a:latin typeface="Calibri" panose="020F0502020204030204" pitchFamily="34" charset="0"/>
                        </a:rPr>
                        <a:t>Surfactant deficiency</a:t>
                      </a:r>
                      <a:r>
                        <a:rPr lang="en-US" sz="1800" dirty="0">
                          <a:latin typeface="Calibri" panose="020F0502020204030204" pitchFamily="34" charset="0"/>
                        </a:rPr>
                        <a:t>: decreased production and secretion </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latin typeface="Calibri" panose="020F0502020204030204" pitchFamily="34" charset="0"/>
                        </a:rPr>
                        <a:t>Decreased lung compliance </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latin typeface="Calibri" panose="020F0502020204030204" pitchFamily="34" charset="0"/>
                        </a:rPr>
                        <a:t>Unstable alveoli-&gt;</a:t>
                      </a:r>
                      <a:r>
                        <a:rPr lang="en-US" sz="1800" dirty="0" err="1">
                          <a:latin typeface="Calibri" panose="020F0502020204030204" pitchFamily="34" charset="0"/>
                        </a:rPr>
                        <a:t>atelectasis</a:t>
                      </a:r>
                      <a:endParaRPr lang="en-US" sz="1800" dirty="0">
                        <a:latin typeface="Calibri" panose="020F0502020204030204" pitchFamily="34" charset="0"/>
                      </a:endParaRP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i="0" kern="1200" dirty="0">
                          <a:solidFill>
                            <a:schemeClr val="dk1"/>
                          </a:solidFill>
                          <a:latin typeface="+mn-lt"/>
                          <a:ea typeface="+mn-ea"/>
                          <a:cs typeface="+mn-cs"/>
                        </a:rPr>
                        <a:t>lung injury: </a:t>
                      </a:r>
                      <a:r>
                        <a:rPr lang="en-US" sz="1800" b="0" i="0" kern="1200" baseline="0" dirty="0">
                          <a:solidFill>
                            <a:schemeClr val="dk1"/>
                          </a:solidFill>
                          <a:latin typeface="+mn-lt"/>
                          <a:ea typeface="+mn-ea"/>
                          <a:cs typeface="+mn-cs"/>
                        </a:rPr>
                        <a:t> infla</a:t>
                      </a:r>
                      <a:r>
                        <a:rPr lang="en-US" sz="1800" b="0" i="0" kern="1200" dirty="0">
                          <a:solidFill>
                            <a:schemeClr val="dk1"/>
                          </a:solidFill>
                          <a:latin typeface="+mn-lt"/>
                          <a:ea typeface="+mn-ea"/>
                          <a:cs typeface="+mn-cs"/>
                        </a:rPr>
                        <a:t>mmation and PE</a:t>
                      </a:r>
                      <a:endParaRPr lang="en-US" sz="1800" dirty="0">
                        <a:latin typeface="Calibri" panose="020F0502020204030204" pitchFamily="34" charset="0"/>
                      </a:endParaRPr>
                    </a:p>
                  </a:txBody>
                  <a:tcPr/>
                </a:tc>
                <a:extLst>
                  <a:ext uri="{0D108BD9-81ED-4DB2-BD59-A6C34878D82A}">
                    <a16:rowId xmlns:a16="http://schemas.microsoft.com/office/drawing/2014/main" val="10002"/>
                  </a:ext>
                </a:extLst>
              </a:tr>
              <a:tr h="675229">
                <a:tc>
                  <a:txBody>
                    <a:bodyPr/>
                    <a:lstStyle/>
                    <a:p>
                      <a:r>
                        <a:rPr lang="en-US" dirty="0">
                          <a:latin typeface="Calibri" panose="020F0502020204030204" pitchFamily="34" charset="0"/>
                        </a:rPr>
                        <a:t>Findings</a:t>
                      </a:r>
                    </a:p>
                  </a:txBody>
                  <a:tcPr/>
                </a:tc>
                <a:tc>
                  <a:txBody>
                    <a:bodyPr/>
                    <a:lstStyle/>
                    <a:p>
                      <a:r>
                        <a:rPr lang="en-US" sz="1800" dirty="0">
                          <a:latin typeface="Calibri" panose="020F0502020204030204" pitchFamily="34" charset="0"/>
                        </a:rPr>
                        <a:t>tachypnea, grunting, flaring, retractions, cyanosis, apnea, increased WOB, hypoxia</a:t>
                      </a:r>
                    </a:p>
                  </a:txBody>
                  <a:tcPr/>
                </a:tc>
                <a:extLst>
                  <a:ext uri="{0D108BD9-81ED-4DB2-BD59-A6C34878D82A}">
                    <a16:rowId xmlns:a16="http://schemas.microsoft.com/office/drawing/2014/main" val="10003"/>
                  </a:ext>
                </a:extLst>
              </a:tr>
              <a:tr h="964613">
                <a:tc>
                  <a:txBody>
                    <a:bodyPr/>
                    <a:lstStyle/>
                    <a:p>
                      <a:r>
                        <a:rPr lang="en-US" dirty="0" err="1">
                          <a:latin typeface="Calibri" panose="020F0502020204030204" pitchFamily="34" charset="0"/>
                        </a:rPr>
                        <a:t>Xray</a:t>
                      </a:r>
                      <a:endParaRPr lang="en-US" dirty="0">
                        <a:latin typeface="Calibri" panose="020F0502020204030204" pitchFamily="34" charset="0"/>
                      </a:endParaRPr>
                    </a:p>
                  </a:txBody>
                  <a:tcPr/>
                </a:tc>
                <a:tc>
                  <a:txBody>
                    <a:bodyPr/>
                    <a:lstStyle/>
                    <a:p>
                      <a:r>
                        <a:rPr lang="en-US" sz="1800" b="1" dirty="0" err="1">
                          <a:latin typeface="Calibri" panose="020F0502020204030204" pitchFamily="34" charset="0"/>
                        </a:rPr>
                        <a:t>Reticogranular</a:t>
                      </a:r>
                      <a:r>
                        <a:rPr lang="en-US" sz="1800" b="1" dirty="0">
                          <a:latin typeface="Calibri" panose="020F0502020204030204" pitchFamily="34" charset="0"/>
                        </a:rPr>
                        <a:t> pattern</a:t>
                      </a:r>
                      <a:r>
                        <a:rPr lang="en-US" sz="1800" dirty="0">
                          <a:latin typeface="Calibri" panose="020F0502020204030204" pitchFamily="34" charset="0"/>
                        </a:rPr>
                        <a:t>, ground glass</a:t>
                      </a:r>
                      <a:r>
                        <a:rPr lang="en-US" sz="1800" baseline="0" dirty="0">
                          <a:latin typeface="Calibri" panose="020F0502020204030204" pitchFamily="34" charset="0"/>
                        </a:rPr>
                        <a:t> </a:t>
                      </a:r>
                      <a:r>
                        <a:rPr lang="en-US" sz="1800" dirty="0">
                          <a:latin typeface="Calibri" panose="020F0502020204030204" pitchFamily="34" charset="0"/>
                        </a:rPr>
                        <a:t>appearance (diffuse </a:t>
                      </a:r>
                      <a:r>
                        <a:rPr lang="en-US" sz="1800" dirty="0" err="1">
                          <a:latin typeface="Calibri" panose="020F0502020204030204" pitchFamily="34" charset="0"/>
                        </a:rPr>
                        <a:t>microatelectasis</a:t>
                      </a:r>
                      <a:r>
                        <a:rPr lang="en-US" sz="1800" dirty="0">
                          <a:latin typeface="Calibri" panose="020F0502020204030204" pitchFamily="34" charset="0"/>
                        </a:rPr>
                        <a:t>)</a:t>
                      </a:r>
                      <a:r>
                        <a:rPr lang="en-US" sz="1800" baseline="0" dirty="0">
                          <a:latin typeface="Calibri" panose="020F0502020204030204" pitchFamily="34" charset="0"/>
                        </a:rPr>
                        <a:t> </a:t>
                      </a:r>
                      <a:r>
                        <a:rPr lang="en-US" sz="1800" b="1" dirty="0">
                          <a:latin typeface="Calibri" panose="020F0502020204030204" pitchFamily="34" charset="0"/>
                        </a:rPr>
                        <a:t>air </a:t>
                      </a:r>
                      <a:r>
                        <a:rPr lang="en-US" sz="1800" b="1" dirty="0" err="1">
                          <a:latin typeface="Calibri" panose="020F0502020204030204" pitchFamily="34" charset="0"/>
                        </a:rPr>
                        <a:t>bronchograms</a:t>
                      </a:r>
                      <a:r>
                        <a:rPr lang="en-US" sz="1800" dirty="0">
                          <a:latin typeface="Calibri" panose="020F0502020204030204" pitchFamily="34" charset="0"/>
                        </a:rPr>
                        <a:t>, low lung volumes</a:t>
                      </a:r>
                    </a:p>
                  </a:txBody>
                  <a:tcPr/>
                </a:tc>
                <a:extLst>
                  <a:ext uri="{0D108BD9-81ED-4DB2-BD59-A6C34878D82A}">
                    <a16:rowId xmlns:a16="http://schemas.microsoft.com/office/drawing/2014/main" val="10004"/>
                  </a:ext>
                </a:extLst>
              </a:tr>
              <a:tr h="385845">
                <a:tc>
                  <a:txBody>
                    <a:bodyPr/>
                    <a:lstStyle/>
                    <a:p>
                      <a:r>
                        <a:rPr lang="en-US" dirty="0">
                          <a:latin typeface="Calibri" panose="020F0502020204030204" pitchFamily="34" charset="0"/>
                        </a:rPr>
                        <a:t>Management</a:t>
                      </a:r>
                    </a:p>
                  </a:txBody>
                  <a:tcPr/>
                </a:tc>
                <a:tc>
                  <a:txBody>
                    <a:bodyPr/>
                    <a:lstStyle/>
                    <a:p>
                      <a:r>
                        <a:rPr lang="en-US" sz="1800" b="1" dirty="0">
                          <a:latin typeface="Calibri" panose="020F0502020204030204" pitchFamily="34" charset="0"/>
                        </a:rPr>
                        <a:t>Surfactant</a:t>
                      </a:r>
                      <a:r>
                        <a:rPr lang="en-US" sz="1800" dirty="0">
                          <a:latin typeface="Calibri" panose="020F0502020204030204" pitchFamily="34" charset="0"/>
                        </a:rPr>
                        <a:t> ,supportive care</a:t>
                      </a:r>
                    </a:p>
                  </a:txBody>
                  <a:tcPr/>
                </a:tc>
                <a:extLst>
                  <a:ext uri="{0D108BD9-81ED-4DB2-BD59-A6C34878D82A}">
                    <a16:rowId xmlns:a16="http://schemas.microsoft.com/office/drawing/2014/main" val="10005"/>
                  </a:ext>
                </a:extLst>
              </a:tr>
              <a:tr h="385845">
                <a:tc>
                  <a:txBody>
                    <a:bodyPr/>
                    <a:lstStyle/>
                    <a:p>
                      <a:r>
                        <a:rPr lang="en-US" dirty="0">
                          <a:latin typeface="Calibri" panose="020F0502020204030204" pitchFamily="34" charset="0"/>
                        </a:rPr>
                        <a:t>Complications</a:t>
                      </a:r>
                    </a:p>
                  </a:txBody>
                  <a:tcPr/>
                </a:tc>
                <a:tc>
                  <a:txBody>
                    <a:bodyPr/>
                    <a:lstStyle/>
                    <a:p>
                      <a:r>
                        <a:rPr lang="en-US" dirty="0">
                          <a:latin typeface="Calibri" panose="020F0502020204030204" pitchFamily="34" charset="0"/>
                        </a:rPr>
                        <a:t>Air leaks, BPD</a:t>
                      </a:r>
                    </a:p>
                  </a:txBody>
                  <a:tcPr/>
                </a:tc>
                <a:extLst>
                  <a:ext uri="{0D108BD9-81ED-4DB2-BD59-A6C34878D82A}">
                    <a16:rowId xmlns:a16="http://schemas.microsoft.com/office/drawing/2014/main" val="10006"/>
                  </a:ext>
                </a:extLst>
              </a:tr>
            </a:tbl>
          </a:graphicData>
        </a:graphic>
      </p:graphicFrame>
      <p:sp>
        <p:nvSpPr>
          <p:cNvPr id="3" name="TextBox 2"/>
          <p:cNvSpPr txBox="1"/>
          <p:nvPr/>
        </p:nvSpPr>
        <p:spPr>
          <a:xfrm>
            <a:off x="9266548" y="2875175"/>
            <a:ext cx="1766381" cy="369332"/>
          </a:xfrm>
          <a:prstGeom prst="rect">
            <a:avLst/>
          </a:prstGeom>
          <a:noFill/>
        </p:spPr>
        <p:txBody>
          <a:bodyPr wrap="none" rtlCol="0">
            <a:spAutoFit/>
          </a:bodyPr>
          <a:lstStyle/>
          <a:p>
            <a:r>
              <a:rPr lang="en-US" dirty="0">
                <a:solidFill>
                  <a:schemeClr val="bg1"/>
                </a:solidFill>
              </a:rPr>
              <a:t>Air </a:t>
            </a:r>
            <a:r>
              <a:rPr lang="en-US" dirty="0" err="1">
                <a:solidFill>
                  <a:schemeClr val="bg1"/>
                </a:solidFill>
              </a:rPr>
              <a:t>bronchogram</a:t>
            </a:r>
            <a:endParaRPr lang="en-US" dirty="0">
              <a:solidFill>
                <a:schemeClr val="bg1"/>
              </a:solidFill>
            </a:endParaRPr>
          </a:p>
        </p:txBody>
      </p:sp>
      <p:cxnSp>
        <p:nvCxnSpPr>
          <p:cNvPr id="7" name="Straight Arrow Connector 6"/>
          <p:cNvCxnSpPr/>
          <p:nvPr/>
        </p:nvCxnSpPr>
        <p:spPr>
          <a:xfrm flipH="1">
            <a:off x="9577633" y="3272787"/>
            <a:ext cx="245097" cy="226243"/>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87507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Title 1"/>
          <p:cNvSpPr>
            <a:spLocks noGrp="1"/>
          </p:cNvSpPr>
          <p:nvPr>
            <p:ph type="title"/>
          </p:nvPr>
        </p:nvSpPr>
        <p:spPr>
          <a:xfrm>
            <a:off x="1626679" y="576389"/>
            <a:ext cx="8612760" cy="1325563"/>
          </a:xfrm>
        </p:spPr>
        <p:txBody>
          <a:bodyPr>
            <a:normAutofit fontScale="90000"/>
          </a:bodyPr>
          <a:lstStyle/>
          <a:p>
            <a:pPr eaLnBrk="1" hangingPunct="1"/>
            <a:r>
              <a:rPr lang="en-US" altLang="en-US" dirty="0"/>
              <a:t>Spontaneous Intestinal Perforation</a:t>
            </a:r>
            <a:br>
              <a:rPr lang="en-US" altLang="en-US" dirty="0"/>
            </a:br>
            <a:r>
              <a:rPr lang="en-US" altLang="en-US" dirty="0"/>
              <a:t> (SIP)</a:t>
            </a:r>
          </a:p>
        </p:txBody>
      </p:sp>
      <p:graphicFrame>
        <p:nvGraphicFramePr>
          <p:cNvPr id="2" name="Table 1"/>
          <p:cNvGraphicFramePr>
            <a:graphicFrameLocks noGrp="1"/>
          </p:cNvGraphicFramePr>
          <p:nvPr>
            <p:extLst>
              <p:ext uri="{D42A27DB-BD31-4B8C-83A1-F6EECF244321}">
                <p14:modId xmlns:p14="http://schemas.microsoft.com/office/powerpoint/2010/main" val="3149643033"/>
              </p:ext>
            </p:extLst>
          </p:nvPr>
        </p:nvGraphicFramePr>
        <p:xfrm>
          <a:off x="2422652" y="2004822"/>
          <a:ext cx="7135114" cy="4399280"/>
        </p:xfrm>
        <a:graphic>
          <a:graphicData uri="http://schemas.openxmlformats.org/drawingml/2006/table">
            <a:tbl>
              <a:tblPr firstRow="1" bandRow="1">
                <a:tableStyleId>{5C22544A-7EE6-4342-B048-85BDC9FD1C3A}</a:tableStyleId>
              </a:tblPr>
              <a:tblGrid>
                <a:gridCol w="1880771">
                  <a:extLst>
                    <a:ext uri="{9D8B030D-6E8A-4147-A177-3AD203B41FA5}">
                      <a16:colId xmlns:a16="http://schemas.microsoft.com/office/drawing/2014/main" val="20000"/>
                    </a:ext>
                  </a:extLst>
                </a:gridCol>
                <a:gridCol w="5254343">
                  <a:extLst>
                    <a:ext uri="{9D8B030D-6E8A-4147-A177-3AD203B41FA5}">
                      <a16:colId xmlns:a16="http://schemas.microsoft.com/office/drawing/2014/main" val="20001"/>
                    </a:ext>
                  </a:extLst>
                </a:gridCol>
              </a:tblGrid>
              <a:tr h="338328">
                <a:tc>
                  <a:txBody>
                    <a:bodyPr/>
                    <a:lstStyle/>
                    <a:p>
                      <a:endParaRPr lang="en-US" dirty="0"/>
                    </a:p>
                  </a:txBody>
                  <a:tcPr/>
                </a:tc>
                <a:tc>
                  <a:txBody>
                    <a:bodyPr/>
                    <a:lstStyle/>
                    <a:p>
                      <a:endParaRPr lang="en-US"/>
                    </a:p>
                  </a:txBody>
                  <a:tcPr/>
                </a:tc>
                <a:extLst>
                  <a:ext uri="{0D108BD9-81ED-4DB2-BD59-A6C34878D82A}">
                    <a16:rowId xmlns:a16="http://schemas.microsoft.com/office/drawing/2014/main" val="10000"/>
                  </a:ext>
                </a:extLst>
              </a:tr>
              <a:tr h="370840">
                <a:tc>
                  <a:txBody>
                    <a:bodyPr/>
                    <a:lstStyle/>
                    <a:p>
                      <a:r>
                        <a:rPr lang="en-US" dirty="0"/>
                        <a:t>At</a:t>
                      </a:r>
                      <a:r>
                        <a:rPr lang="en-US" baseline="0" dirty="0"/>
                        <a:t> risk</a:t>
                      </a:r>
                      <a:endParaRPr lang="en-US" dirty="0"/>
                    </a:p>
                  </a:txBody>
                  <a:tcPr/>
                </a:tc>
                <a:tc>
                  <a:txBody>
                    <a:bodyPr/>
                    <a:lstStyle/>
                    <a:p>
                      <a:r>
                        <a:rPr lang="en-US" altLang="en-US" sz="1800" b="1" dirty="0"/>
                        <a:t>ELBW infants most affected</a:t>
                      </a:r>
                      <a:endParaRPr lang="en-US" b="1" dirty="0"/>
                    </a:p>
                  </a:txBody>
                  <a:tcPr/>
                </a:tc>
                <a:extLst>
                  <a:ext uri="{0D108BD9-81ED-4DB2-BD59-A6C34878D82A}">
                    <a16:rowId xmlns:a16="http://schemas.microsoft.com/office/drawing/2014/main" val="10001"/>
                  </a:ext>
                </a:extLst>
              </a:tr>
              <a:tr h="370840">
                <a:tc>
                  <a:txBody>
                    <a:bodyPr/>
                    <a:lstStyle/>
                    <a:p>
                      <a:r>
                        <a:rPr lang="en-US" dirty="0"/>
                        <a:t>Comparison to NEC</a:t>
                      </a:r>
                    </a:p>
                    <a:p>
                      <a:endParaRPr lang="en-US" dirty="0"/>
                    </a:p>
                  </a:txBody>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800" dirty="0"/>
                        <a:t>May be indistinguishable from NEC</a:t>
                      </a:r>
                      <a:endParaRPr lang="en-US" altLang="en-US" sz="1800" baseline="0" dirty="0"/>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800" baseline="0" dirty="0"/>
                        <a:t>L</a:t>
                      </a:r>
                      <a:r>
                        <a:rPr lang="en-US" altLang="en-US" sz="1800" dirty="0"/>
                        <a:t>ess frequent with</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800" b="0" dirty="0"/>
                        <a:t>Better prognosis</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800" dirty="0"/>
                        <a:t>Infants smaller and more PT </a:t>
                      </a:r>
                    </a:p>
                  </a:txBody>
                  <a:tcPr/>
                </a:tc>
                <a:extLst>
                  <a:ext uri="{0D108BD9-81ED-4DB2-BD59-A6C34878D82A}">
                    <a16:rowId xmlns:a16="http://schemas.microsoft.com/office/drawing/2014/main" val="10002"/>
                  </a:ext>
                </a:extLst>
              </a:tr>
              <a:tr h="370840">
                <a:tc>
                  <a:txBody>
                    <a:bodyPr/>
                    <a:lstStyle/>
                    <a:p>
                      <a:r>
                        <a:rPr lang="en-US" dirty="0"/>
                        <a:t>Clinical findings</a:t>
                      </a:r>
                    </a:p>
                  </a:txBody>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800" dirty="0"/>
                        <a:t>Obvious clinical signs of bowel perforation are infrequent </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800" dirty="0"/>
                        <a:t>May present with dramatic abdominal distention often associated with bluish discoloration of abdominal wall</a:t>
                      </a:r>
                    </a:p>
                  </a:txBody>
                  <a:tcPr/>
                </a:tc>
                <a:extLst>
                  <a:ext uri="{0D108BD9-81ED-4DB2-BD59-A6C34878D82A}">
                    <a16:rowId xmlns:a16="http://schemas.microsoft.com/office/drawing/2014/main" val="10003"/>
                  </a:ext>
                </a:extLst>
              </a:tr>
              <a:tr h="370840">
                <a:tc>
                  <a:txBody>
                    <a:bodyPr/>
                    <a:lstStyle/>
                    <a:p>
                      <a:r>
                        <a:rPr lang="en-US" dirty="0"/>
                        <a:t>Associations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800" dirty="0"/>
                        <a:t>postnatal steroids use, systemic candidiasis fetal or neonatal hypoxia, </a:t>
                      </a:r>
                      <a:r>
                        <a:rPr lang="en-US" altLang="en-US" sz="1800" b="1" dirty="0"/>
                        <a:t>Indomethacin use</a:t>
                      </a:r>
                      <a:r>
                        <a:rPr lang="en-US" altLang="en-US" sz="1800" dirty="0"/>
                        <a:t>, PDA, IVH</a:t>
                      </a:r>
                    </a:p>
                  </a:txBody>
                  <a:tcPr/>
                </a:tc>
                <a:extLst>
                  <a:ext uri="{0D108BD9-81ED-4DB2-BD59-A6C34878D82A}">
                    <a16:rowId xmlns:a16="http://schemas.microsoft.com/office/drawing/2014/main" val="10004"/>
                  </a:ext>
                </a:extLst>
              </a:tr>
              <a:tr h="370840">
                <a:tc>
                  <a:txBody>
                    <a:bodyPr/>
                    <a:lstStyle/>
                    <a:p>
                      <a:r>
                        <a:rPr lang="en-US" dirty="0"/>
                        <a:t>Treatment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800" dirty="0"/>
                        <a:t>Peritoneal drainage</a:t>
                      </a:r>
                      <a:r>
                        <a:rPr lang="en-US" altLang="en-US" sz="1800" baseline="0" dirty="0"/>
                        <a:t> or exploratory lap</a:t>
                      </a:r>
                      <a:endParaRPr lang="en-US" altLang="en-US" sz="1800" dirty="0"/>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0115237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Title 1"/>
          <p:cNvSpPr>
            <a:spLocks noGrp="1"/>
          </p:cNvSpPr>
          <p:nvPr>
            <p:ph type="title"/>
          </p:nvPr>
        </p:nvSpPr>
        <p:spPr>
          <a:xfrm>
            <a:off x="609600" y="274638"/>
            <a:ext cx="7949938" cy="1143000"/>
          </a:xfrm>
        </p:spPr>
        <p:txBody>
          <a:bodyPr/>
          <a:lstStyle/>
          <a:p>
            <a:pPr eaLnBrk="1" hangingPunct="1"/>
            <a:r>
              <a:rPr lang="en-US" altLang="en-US" dirty="0"/>
              <a:t>Short Bowel Syndrome</a:t>
            </a:r>
          </a:p>
        </p:txBody>
      </p:sp>
      <p:graphicFrame>
        <p:nvGraphicFramePr>
          <p:cNvPr id="2" name="Table 1"/>
          <p:cNvGraphicFramePr>
            <a:graphicFrameLocks noGrp="1"/>
          </p:cNvGraphicFramePr>
          <p:nvPr>
            <p:extLst>
              <p:ext uri="{D42A27DB-BD31-4B8C-83A1-F6EECF244321}">
                <p14:modId xmlns:p14="http://schemas.microsoft.com/office/powerpoint/2010/main" val="4066684517"/>
              </p:ext>
            </p:extLst>
          </p:nvPr>
        </p:nvGraphicFramePr>
        <p:xfrm>
          <a:off x="2032000" y="1325880"/>
          <a:ext cx="8128000" cy="4851400"/>
        </p:xfrm>
        <a:graphic>
          <a:graphicData uri="http://schemas.openxmlformats.org/drawingml/2006/table">
            <a:tbl>
              <a:tblPr firstRow="1" bandRow="1">
                <a:tableStyleId>{5C22544A-7EE6-4342-B048-85BDC9FD1C3A}</a:tableStyleId>
              </a:tblPr>
              <a:tblGrid>
                <a:gridCol w="1808480">
                  <a:extLst>
                    <a:ext uri="{9D8B030D-6E8A-4147-A177-3AD203B41FA5}">
                      <a16:colId xmlns:a16="http://schemas.microsoft.com/office/drawing/2014/main" val="20000"/>
                    </a:ext>
                  </a:extLst>
                </a:gridCol>
                <a:gridCol w="6319520">
                  <a:extLst>
                    <a:ext uri="{9D8B030D-6E8A-4147-A177-3AD203B41FA5}">
                      <a16:colId xmlns:a16="http://schemas.microsoft.com/office/drawing/2014/main" val="20001"/>
                    </a:ext>
                  </a:extLst>
                </a:gridCol>
              </a:tblGrid>
              <a:tr h="283464">
                <a:tc>
                  <a:txBody>
                    <a:bodyPr/>
                    <a:lstStyle/>
                    <a:p>
                      <a:endParaRPr lang="en-US" dirty="0"/>
                    </a:p>
                  </a:txBody>
                  <a:tcPr/>
                </a:tc>
                <a:tc>
                  <a:txBody>
                    <a:bodyPr/>
                    <a:lstStyle/>
                    <a:p>
                      <a:endParaRPr lang="en-US"/>
                    </a:p>
                  </a:txBody>
                  <a:tcPr/>
                </a:tc>
                <a:extLst>
                  <a:ext uri="{0D108BD9-81ED-4DB2-BD59-A6C34878D82A}">
                    <a16:rowId xmlns:a16="http://schemas.microsoft.com/office/drawing/2014/main" val="10000"/>
                  </a:ext>
                </a:extLst>
              </a:tr>
              <a:tr h="370840">
                <a:tc>
                  <a:txBody>
                    <a:bodyPr/>
                    <a:lstStyle/>
                    <a:p>
                      <a:r>
                        <a:rPr lang="en-US" dirty="0"/>
                        <a:t>Findings</a:t>
                      </a:r>
                    </a:p>
                  </a:txBody>
                  <a:tcPr/>
                </a:tc>
                <a:tc>
                  <a:txBody>
                    <a:bodyPr/>
                    <a:lstStyle/>
                    <a:p>
                      <a:pPr eaLnBrk="1" hangingPunct="1">
                        <a:defRPr/>
                      </a:pPr>
                      <a:r>
                        <a:rPr lang="en-US" altLang="en-US" dirty="0"/>
                        <a:t>Malabsorption and malnutrition as a result of bowel shortening</a:t>
                      </a:r>
                    </a:p>
                  </a:txBody>
                  <a:tcPr/>
                </a:tc>
                <a:extLst>
                  <a:ext uri="{0D108BD9-81ED-4DB2-BD59-A6C34878D82A}">
                    <a16:rowId xmlns:a16="http://schemas.microsoft.com/office/drawing/2014/main" val="10001"/>
                  </a:ext>
                </a:extLst>
              </a:tr>
              <a:tr h="370840">
                <a:tc>
                  <a:txBody>
                    <a:bodyPr/>
                    <a:lstStyle/>
                    <a:p>
                      <a:r>
                        <a:rPr lang="en-US" dirty="0"/>
                        <a:t>Causes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Extensive resection of bowel</a:t>
                      </a:r>
                    </a:p>
                    <a:p>
                      <a:pPr marL="742950" lvl="1" indent="-285750" eaLnBrk="1" hangingPunct="1">
                        <a:buFont typeface="Arial" panose="020B0604020202020204" pitchFamily="34" charset="0"/>
                        <a:buChar char="•"/>
                        <a:defRPr/>
                      </a:pPr>
                      <a:r>
                        <a:rPr lang="en-US" altLang="en-US" b="1" dirty="0"/>
                        <a:t>NEC</a:t>
                      </a:r>
                      <a:r>
                        <a:rPr lang="en-US" altLang="en-US" dirty="0"/>
                        <a:t> *** most common, approximately 50%</a:t>
                      </a:r>
                    </a:p>
                    <a:p>
                      <a:pPr marL="742950" lvl="1" indent="-285750" eaLnBrk="1" hangingPunct="1">
                        <a:buFont typeface="Arial" panose="020B0604020202020204" pitchFamily="34" charset="0"/>
                        <a:buChar char="•"/>
                        <a:defRPr/>
                      </a:pPr>
                      <a:r>
                        <a:rPr lang="en-US" altLang="en-US" dirty="0" err="1"/>
                        <a:t>Jejunal</a:t>
                      </a:r>
                      <a:r>
                        <a:rPr lang="en-US" altLang="en-US" dirty="0"/>
                        <a:t> or </a:t>
                      </a:r>
                      <a:r>
                        <a:rPr lang="en-US" altLang="en-US" dirty="0" err="1"/>
                        <a:t>ileal</a:t>
                      </a:r>
                      <a:r>
                        <a:rPr lang="en-US" altLang="en-US" dirty="0"/>
                        <a:t> atresia</a:t>
                      </a:r>
                    </a:p>
                    <a:p>
                      <a:pPr marL="742950" lvl="1" indent="-285750" eaLnBrk="1" hangingPunct="1">
                        <a:buFont typeface="Arial" panose="020B0604020202020204" pitchFamily="34" charset="0"/>
                        <a:buChar char="•"/>
                        <a:defRPr/>
                      </a:pPr>
                      <a:r>
                        <a:rPr lang="en-US" altLang="en-US" dirty="0" err="1"/>
                        <a:t>Midgut</a:t>
                      </a:r>
                      <a:r>
                        <a:rPr lang="en-US" altLang="en-US" dirty="0"/>
                        <a:t> volvulus</a:t>
                      </a:r>
                    </a:p>
                    <a:p>
                      <a:pPr marL="742950" lvl="1" indent="-285750" eaLnBrk="1" hangingPunct="1">
                        <a:buFont typeface="Arial" panose="020B0604020202020204" pitchFamily="34" charset="0"/>
                        <a:buChar char="•"/>
                        <a:defRPr/>
                      </a:pPr>
                      <a:r>
                        <a:rPr lang="en-US" altLang="en-US" dirty="0"/>
                        <a:t>Extensive </a:t>
                      </a:r>
                      <a:r>
                        <a:rPr lang="en-US" altLang="en-US" dirty="0" err="1"/>
                        <a:t>Hirschsprung’s</a:t>
                      </a:r>
                      <a:r>
                        <a:rPr lang="en-US" altLang="en-US" dirty="0"/>
                        <a:t> disease</a:t>
                      </a:r>
                    </a:p>
                    <a:p>
                      <a:pPr marL="742950" lvl="1" indent="-285750" eaLnBrk="1" hangingPunct="1">
                        <a:buFont typeface="Arial" panose="020B0604020202020204" pitchFamily="34" charset="0"/>
                        <a:buChar char="•"/>
                        <a:defRPr/>
                      </a:pPr>
                      <a:r>
                        <a:rPr lang="en-US" altLang="en-US" dirty="0" err="1"/>
                        <a:t>Omphalocele</a:t>
                      </a:r>
                      <a:r>
                        <a:rPr lang="en-US" altLang="en-US" dirty="0"/>
                        <a:t> or </a:t>
                      </a:r>
                      <a:r>
                        <a:rPr lang="en-US" altLang="en-US" dirty="0" err="1"/>
                        <a:t>gastroschisis</a:t>
                      </a:r>
                      <a:endParaRPr lang="en-US" altLang="en-US" dirty="0"/>
                    </a:p>
                  </a:txBody>
                  <a:tcPr/>
                </a:tc>
                <a:extLst>
                  <a:ext uri="{0D108BD9-81ED-4DB2-BD59-A6C34878D82A}">
                    <a16:rowId xmlns:a16="http://schemas.microsoft.com/office/drawing/2014/main" val="1000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Prognosis </a:t>
                      </a:r>
                      <a:endParaRPr lang="en-US" dirty="0"/>
                    </a:p>
                  </a:txBody>
                  <a:tcPr/>
                </a:tc>
                <a:tc>
                  <a:txBody>
                    <a:bodyPr/>
                    <a:lstStyle/>
                    <a:p>
                      <a:pPr lvl="0" algn="l" eaLnBrk="1" hangingPunct="1">
                        <a:defRPr/>
                      </a:pPr>
                      <a:r>
                        <a:rPr lang="en-US" altLang="en-US" dirty="0"/>
                        <a:t>Depends on length of remaining gut</a:t>
                      </a:r>
                    </a:p>
                    <a:p>
                      <a:pPr eaLnBrk="1" hangingPunct="1">
                        <a:defRPr/>
                      </a:pPr>
                      <a:r>
                        <a:rPr lang="en-US" altLang="en-US" dirty="0"/>
                        <a:t>Site of intestinal loss (Adaptive process greater in ileum than</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  jejunum),presence</a:t>
                      </a:r>
                      <a:r>
                        <a:rPr lang="en-US" altLang="en-US" baseline="0" dirty="0"/>
                        <a:t> or absence of </a:t>
                      </a:r>
                      <a:r>
                        <a:rPr lang="en-US" altLang="en-US" baseline="0" dirty="0" err="1"/>
                        <a:t>i</a:t>
                      </a:r>
                      <a:r>
                        <a:rPr lang="en-US" altLang="en-US" dirty="0" err="1"/>
                        <a:t>leocecal</a:t>
                      </a:r>
                      <a:r>
                        <a:rPr lang="en-US" altLang="en-US" dirty="0"/>
                        <a:t> valve</a:t>
                      </a:r>
                    </a:p>
                  </a:txBody>
                  <a:tcPr/>
                </a:tc>
                <a:extLst>
                  <a:ext uri="{0D108BD9-81ED-4DB2-BD59-A6C34878D82A}">
                    <a16:rowId xmlns:a16="http://schemas.microsoft.com/office/drawing/2014/main" val="10003"/>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Treatment</a:t>
                      </a:r>
                    </a:p>
                    <a:p>
                      <a:endParaRPr lang="en-US" dirty="0"/>
                    </a:p>
                  </a:txBody>
                  <a:tcPr/>
                </a:tc>
                <a:tc>
                  <a:txBody>
                    <a:bodyPr/>
                    <a:lstStyle/>
                    <a:p>
                      <a:pPr marL="285750" lvl="0" indent="-285750" algn="l" eaLnBrk="1" hangingPunct="1">
                        <a:buFont typeface="Arial" panose="020B0604020202020204" pitchFamily="34" charset="0"/>
                        <a:buChar char="•"/>
                        <a:defRPr/>
                      </a:pPr>
                      <a:r>
                        <a:rPr lang="en-US" altLang="en-US" dirty="0"/>
                        <a:t>Nutritional support (diet adjustments, vitamins and mineral</a:t>
                      </a:r>
                      <a:r>
                        <a:rPr lang="en-US" altLang="en-US" baseline="0" dirty="0"/>
                        <a:t> </a:t>
                      </a:r>
                      <a:r>
                        <a:rPr lang="en-US" altLang="en-US" dirty="0"/>
                        <a:t>supplementation)</a:t>
                      </a:r>
                    </a:p>
                    <a:p>
                      <a:pPr marL="285750" lvl="0" indent="-285750" algn="l" eaLnBrk="1" hangingPunct="1">
                        <a:buFont typeface="Arial" panose="020B0604020202020204" pitchFamily="34" charset="0"/>
                        <a:buChar char="•"/>
                        <a:defRPr/>
                      </a:pPr>
                      <a:r>
                        <a:rPr lang="en-US" altLang="en-US" dirty="0"/>
                        <a:t>GT feeds/Parental Nutrition</a:t>
                      </a:r>
                    </a:p>
                    <a:p>
                      <a:pPr marL="285750" lvl="0" indent="-285750" algn="l" eaLnBrk="1" hangingPunct="1">
                        <a:buFont typeface="Arial" panose="020B0604020202020204" pitchFamily="34" charset="0"/>
                        <a:buChar char="•"/>
                        <a:defRPr/>
                      </a:pPr>
                      <a:r>
                        <a:rPr lang="en-US" altLang="en-US" dirty="0"/>
                        <a:t>Medications</a:t>
                      </a:r>
                    </a:p>
                    <a:p>
                      <a:pPr marL="285750" lvl="0" indent="-285750" algn="l" eaLnBrk="1" hangingPunct="1">
                        <a:buFont typeface="Arial" panose="020B0604020202020204" pitchFamily="34" charset="0"/>
                        <a:buChar char="•"/>
                        <a:defRPr/>
                      </a:pPr>
                      <a:r>
                        <a:rPr lang="en-US" altLang="en-US" dirty="0"/>
                        <a:t>Surgical intervention</a:t>
                      </a: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096169922"/>
      </p:ext>
    </p:extLst>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015" y="689418"/>
            <a:ext cx="8798351" cy="1143000"/>
          </a:xfrm>
        </p:spPr>
        <p:txBody>
          <a:bodyPr>
            <a:normAutofit/>
          </a:bodyPr>
          <a:lstStyle/>
          <a:p>
            <a:r>
              <a:rPr lang="en-US" sz="4000" dirty="0"/>
              <a:t>Direct </a:t>
            </a:r>
            <a:r>
              <a:rPr lang="en-US" sz="4000" dirty="0" err="1"/>
              <a:t>Hyperbilirubinemia</a:t>
            </a:r>
            <a:endParaRPr lang="en-US" sz="4000" dirty="0"/>
          </a:p>
        </p:txBody>
      </p:sp>
      <p:graphicFrame>
        <p:nvGraphicFramePr>
          <p:cNvPr id="9" name="Table 8"/>
          <p:cNvGraphicFramePr>
            <a:graphicFrameLocks noGrp="1"/>
          </p:cNvGraphicFramePr>
          <p:nvPr>
            <p:extLst>
              <p:ext uri="{D42A27DB-BD31-4B8C-83A1-F6EECF244321}">
                <p14:modId xmlns:p14="http://schemas.microsoft.com/office/powerpoint/2010/main" val="4037977467"/>
              </p:ext>
            </p:extLst>
          </p:nvPr>
        </p:nvGraphicFramePr>
        <p:xfrm>
          <a:off x="2397640" y="1764286"/>
          <a:ext cx="7404728" cy="4044606"/>
        </p:xfrm>
        <a:graphic>
          <a:graphicData uri="http://schemas.openxmlformats.org/drawingml/2006/table">
            <a:tbl>
              <a:tblPr firstRow="1" bandRow="1">
                <a:tableStyleId>{5C22544A-7EE6-4342-B048-85BDC9FD1C3A}</a:tableStyleId>
              </a:tblPr>
              <a:tblGrid>
                <a:gridCol w="2031530">
                  <a:extLst>
                    <a:ext uri="{9D8B030D-6E8A-4147-A177-3AD203B41FA5}">
                      <a16:colId xmlns:a16="http://schemas.microsoft.com/office/drawing/2014/main" val="20000"/>
                    </a:ext>
                  </a:extLst>
                </a:gridCol>
                <a:gridCol w="5373198">
                  <a:extLst>
                    <a:ext uri="{9D8B030D-6E8A-4147-A177-3AD203B41FA5}">
                      <a16:colId xmlns:a16="http://schemas.microsoft.com/office/drawing/2014/main" val="20001"/>
                    </a:ext>
                  </a:extLst>
                </a:gridCol>
              </a:tblGrid>
              <a:tr h="490788">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10000"/>
                  </a:ext>
                </a:extLst>
              </a:tr>
              <a:tr h="157145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err="1"/>
                        <a:t>Hepatocellular</a:t>
                      </a:r>
                      <a:r>
                        <a:rPr lang="en-US" sz="1800" dirty="0"/>
                        <a:t> disorders</a:t>
                      </a:r>
                    </a:p>
                    <a:p>
                      <a:endParaRPr lang="en-US" dirty="0"/>
                    </a:p>
                  </a:txBody>
                  <a:tcPr/>
                </a:tc>
                <a:tc>
                  <a:txBody>
                    <a:bodyPr/>
                    <a:lstStyle/>
                    <a:p>
                      <a:pPr marL="285750" indent="-285750">
                        <a:buFont typeface="Arial" panose="020B0604020202020204" pitchFamily="34" charset="0"/>
                        <a:buChar char="•"/>
                      </a:pPr>
                      <a:r>
                        <a:rPr lang="en-US" sz="1800" b="0" dirty="0"/>
                        <a:t>Neonatal idiopathic hepatitis</a:t>
                      </a:r>
                    </a:p>
                    <a:p>
                      <a:pPr marL="285750" indent="-285750">
                        <a:buFont typeface="Arial" panose="020B0604020202020204" pitchFamily="34" charset="0"/>
                        <a:buChar char="•"/>
                      </a:pPr>
                      <a:r>
                        <a:rPr lang="en-US" sz="1800" dirty="0"/>
                        <a:t>Infection</a:t>
                      </a:r>
                      <a:r>
                        <a:rPr lang="en-US" sz="1800" baseline="0" dirty="0"/>
                        <a:t> (TORCH, syphilis, systemic infections)</a:t>
                      </a:r>
                    </a:p>
                    <a:p>
                      <a:pPr marL="285750" indent="-285750">
                        <a:buFont typeface="Arial" panose="020B0604020202020204" pitchFamily="34" charset="0"/>
                        <a:buChar char="•"/>
                      </a:pPr>
                      <a:r>
                        <a:rPr lang="en-US" sz="1800" dirty="0"/>
                        <a:t>Prolonged </a:t>
                      </a:r>
                      <a:r>
                        <a:rPr lang="en-US" sz="1800" dirty="0" err="1"/>
                        <a:t>hyperalimentation</a:t>
                      </a:r>
                      <a:endParaRPr lang="en-US" sz="1800" dirty="0"/>
                    </a:p>
                    <a:p>
                      <a:pPr marL="285750" indent="-285750">
                        <a:buFont typeface="Arial" panose="020B0604020202020204" pitchFamily="34" charset="0"/>
                        <a:buChar char="•"/>
                      </a:pPr>
                      <a:r>
                        <a:rPr lang="en-US" sz="1800" dirty="0"/>
                        <a:t>Intestinal obstruction</a:t>
                      </a:r>
                    </a:p>
                    <a:p>
                      <a:pPr marL="285750" indent="-285750">
                        <a:buFont typeface="Arial" panose="020B0604020202020204" pitchFamily="34" charset="0"/>
                        <a:buChar char="•"/>
                      </a:pPr>
                      <a:r>
                        <a:rPr lang="en-US" sz="1800" dirty="0"/>
                        <a:t>Metabolic disorders</a:t>
                      </a:r>
                    </a:p>
                  </a:txBody>
                  <a:tcPr/>
                </a:tc>
                <a:extLst>
                  <a:ext uri="{0D108BD9-81ED-4DB2-BD59-A6C34878D82A}">
                    <a16:rowId xmlns:a16="http://schemas.microsoft.com/office/drawing/2014/main" val="10001"/>
                  </a:ext>
                </a:extLst>
              </a:tr>
              <a:tr h="96727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err="1"/>
                        <a:t>Ductal</a:t>
                      </a:r>
                      <a:r>
                        <a:rPr lang="en-US" sz="1800" dirty="0"/>
                        <a:t> disorders</a:t>
                      </a:r>
                    </a:p>
                    <a:p>
                      <a:endParaRPr lang="en-US" dirty="0"/>
                    </a:p>
                  </a:txBody>
                  <a:tcPr/>
                </a:tc>
                <a:tc>
                  <a:txBody>
                    <a:bodyPr/>
                    <a:lstStyle/>
                    <a:p>
                      <a:pPr marL="285750" indent="-285750">
                        <a:buFont typeface="Arial" panose="020B0604020202020204" pitchFamily="34" charset="0"/>
                        <a:buChar char="•"/>
                      </a:pPr>
                      <a:r>
                        <a:rPr lang="en-US" sz="1800" b="0" dirty="0"/>
                        <a:t>Biliary Atresia</a:t>
                      </a:r>
                    </a:p>
                    <a:p>
                      <a:pPr marL="285750" indent="-285750">
                        <a:buFont typeface="Arial" panose="020B0604020202020204" pitchFamily="34" charset="0"/>
                        <a:buChar char="•"/>
                      </a:pPr>
                      <a:r>
                        <a:rPr lang="en-US" sz="1800" dirty="0" err="1"/>
                        <a:t>Alagille</a:t>
                      </a:r>
                      <a:r>
                        <a:rPr lang="en-US" sz="1800" dirty="0"/>
                        <a:t> syndrome</a:t>
                      </a:r>
                    </a:p>
                    <a:p>
                      <a:pPr marL="285750" indent="-285750">
                        <a:buFont typeface="Arial" panose="020B0604020202020204" pitchFamily="34" charset="0"/>
                        <a:buChar char="•"/>
                      </a:pPr>
                      <a:r>
                        <a:rPr lang="en-US" sz="1800" dirty="0" err="1"/>
                        <a:t>Choledocal</a:t>
                      </a:r>
                      <a:r>
                        <a:rPr lang="en-US" sz="1800" dirty="0"/>
                        <a:t> cyst</a:t>
                      </a:r>
                    </a:p>
                  </a:txBody>
                  <a:tcPr/>
                </a:tc>
                <a:extLst>
                  <a:ext uri="{0D108BD9-81ED-4DB2-BD59-A6C34878D82A}">
                    <a16:rowId xmlns:a16="http://schemas.microsoft.com/office/drawing/2014/main" val="10002"/>
                  </a:ext>
                </a:extLst>
              </a:tr>
              <a:tr h="1015095">
                <a:tc>
                  <a:txBody>
                    <a:bodyPr/>
                    <a:lstStyle/>
                    <a:p>
                      <a:r>
                        <a:rPr lang="en-US" dirty="0"/>
                        <a:t>Management</a:t>
                      </a:r>
                    </a:p>
                  </a:txBody>
                  <a:tcPr/>
                </a:tc>
                <a:tc>
                  <a:txBody>
                    <a:bodyPr/>
                    <a:lstStyle/>
                    <a:p>
                      <a:r>
                        <a:rPr lang="en-US" dirty="0"/>
                        <a:t>Treat underlying condition</a:t>
                      </a:r>
                    </a:p>
                    <a:p>
                      <a:r>
                        <a:rPr lang="en-US" dirty="0" err="1"/>
                        <a:t>Ursodiol</a:t>
                      </a:r>
                      <a:endParaRPr lang="en-US" dirty="0"/>
                    </a:p>
                    <a:p>
                      <a:r>
                        <a:rPr lang="en-US" dirty="0" err="1"/>
                        <a:t>Biliary</a:t>
                      </a:r>
                      <a:r>
                        <a:rPr lang="en-US" dirty="0"/>
                        <a:t> </a:t>
                      </a:r>
                      <a:r>
                        <a:rPr lang="en-US" dirty="0" err="1"/>
                        <a:t>Atresia</a:t>
                      </a:r>
                      <a:r>
                        <a:rPr lang="en-US" dirty="0"/>
                        <a:t>-Surgery</a:t>
                      </a: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7104850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Title 1"/>
          <p:cNvSpPr>
            <a:spLocks noGrp="1"/>
          </p:cNvSpPr>
          <p:nvPr>
            <p:ph type="title"/>
          </p:nvPr>
        </p:nvSpPr>
        <p:spPr>
          <a:xfrm>
            <a:off x="-210533" y="673946"/>
            <a:ext cx="5187885" cy="1143000"/>
          </a:xfrm>
        </p:spPr>
        <p:txBody>
          <a:bodyPr/>
          <a:lstStyle/>
          <a:p>
            <a:pPr eaLnBrk="1" hangingPunct="1"/>
            <a:r>
              <a:rPr lang="en-US" dirty="0">
                <a:ea typeface="ＭＳ Ｐゴシック" charset="-128"/>
                <a:cs typeface="ＭＳ Ｐゴシック" charset="-128"/>
              </a:rPr>
              <a:t>Biliary Atresia</a:t>
            </a:r>
          </a:p>
        </p:txBody>
      </p:sp>
      <p:pic>
        <p:nvPicPr>
          <p:cNvPr id="7" name="Picture 6" descr="Hepatobiliary Scintigraphy in Biliary Atresia imag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8257464" y="3911866"/>
            <a:ext cx="3019264" cy="2493328"/>
          </a:xfrm>
          <a:prstGeom prst="rect">
            <a:avLst/>
          </a:prstGeom>
          <a:noFill/>
        </p:spPr>
      </p:pic>
      <p:graphicFrame>
        <p:nvGraphicFramePr>
          <p:cNvPr id="2" name="Table 1"/>
          <p:cNvGraphicFramePr>
            <a:graphicFrameLocks noGrp="1"/>
          </p:cNvGraphicFramePr>
          <p:nvPr>
            <p:extLst>
              <p:ext uri="{D42A27DB-BD31-4B8C-83A1-F6EECF244321}">
                <p14:modId xmlns:p14="http://schemas.microsoft.com/office/powerpoint/2010/main" val="1387651296"/>
              </p:ext>
            </p:extLst>
          </p:nvPr>
        </p:nvGraphicFramePr>
        <p:xfrm>
          <a:off x="861568" y="1816946"/>
          <a:ext cx="6556475" cy="4394200"/>
        </p:xfrm>
        <a:graphic>
          <a:graphicData uri="http://schemas.openxmlformats.org/drawingml/2006/table">
            <a:tbl>
              <a:tblPr firstRow="1" bandRow="1">
                <a:tableStyleId>{5C22544A-7EE6-4342-B048-85BDC9FD1C3A}</a:tableStyleId>
              </a:tblPr>
              <a:tblGrid>
                <a:gridCol w="1908754">
                  <a:extLst>
                    <a:ext uri="{9D8B030D-6E8A-4147-A177-3AD203B41FA5}">
                      <a16:colId xmlns:a16="http://schemas.microsoft.com/office/drawing/2014/main" val="20000"/>
                    </a:ext>
                  </a:extLst>
                </a:gridCol>
                <a:gridCol w="4647721">
                  <a:extLst>
                    <a:ext uri="{9D8B030D-6E8A-4147-A177-3AD203B41FA5}">
                      <a16:colId xmlns:a16="http://schemas.microsoft.com/office/drawing/2014/main" val="20001"/>
                    </a:ext>
                  </a:extLst>
                </a:gridCol>
              </a:tblGrid>
              <a:tr h="370840">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0"/>
                  </a:ext>
                </a:extLst>
              </a:tr>
              <a:tr h="370840">
                <a:tc>
                  <a:txBody>
                    <a:bodyPr/>
                    <a:lstStyle/>
                    <a:p>
                      <a:r>
                        <a:rPr lang="en-US" dirty="0"/>
                        <a:t>Etiology</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ea typeface="ＭＳ Ｐゴシック" charset="-128"/>
                          <a:cs typeface="ＭＳ Ｐゴシック" charset="-128"/>
                        </a:rPr>
                        <a:t>Obstruction of bile flow in the </a:t>
                      </a:r>
                      <a:r>
                        <a:rPr lang="en-US" sz="1800" dirty="0" err="1">
                          <a:ea typeface="ＭＳ Ｐゴシック" charset="-128"/>
                          <a:cs typeface="ＭＳ Ｐゴシック" charset="-128"/>
                        </a:rPr>
                        <a:t>extrahepatic</a:t>
                      </a:r>
                      <a:r>
                        <a:rPr lang="en-US" sz="1800" dirty="0">
                          <a:ea typeface="ＭＳ Ｐゴシック" charset="-128"/>
                          <a:cs typeface="ＭＳ Ｐゴシック" charset="-128"/>
                        </a:rPr>
                        <a:t> bile duct system</a:t>
                      </a:r>
                    </a:p>
                  </a:txBody>
                  <a:tcPr/>
                </a:tc>
                <a:extLst>
                  <a:ext uri="{0D108BD9-81ED-4DB2-BD59-A6C34878D82A}">
                    <a16:rowId xmlns:a16="http://schemas.microsoft.com/office/drawing/2014/main" val="10001"/>
                  </a:ext>
                </a:extLst>
              </a:tr>
              <a:tr h="370840">
                <a:tc>
                  <a:txBody>
                    <a:bodyPr/>
                    <a:lstStyle/>
                    <a:p>
                      <a:r>
                        <a:rPr lang="en-US" dirty="0"/>
                        <a:t>Clinical</a:t>
                      </a:r>
                      <a:r>
                        <a:rPr lang="en-US" baseline="0" dirty="0"/>
                        <a:t> findings</a:t>
                      </a:r>
                      <a:endParaRPr lang="en-US" dirty="0"/>
                    </a:p>
                  </a:txBody>
                  <a:tcPr/>
                </a:tc>
                <a:tc>
                  <a:txBody>
                    <a:bodyPr/>
                    <a:lstStyle/>
                    <a:p>
                      <a:pPr marL="285750" lvl="0" indent="-285750">
                        <a:buFont typeface="Arial" panose="020B0604020202020204" pitchFamily="34" charset="0"/>
                        <a:buChar char="•"/>
                      </a:pPr>
                      <a:r>
                        <a:rPr lang="en-US" sz="1800" dirty="0"/>
                        <a:t>Jaundice between 2</a:t>
                      </a:r>
                      <a:r>
                        <a:rPr lang="en-US" sz="1800" baseline="30000" dirty="0"/>
                        <a:t>nd</a:t>
                      </a:r>
                      <a:r>
                        <a:rPr lang="en-US" sz="1800" dirty="0"/>
                        <a:t> and 6</a:t>
                      </a:r>
                      <a:r>
                        <a:rPr lang="en-US" sz="1800" baseline="30000" dirty="0"/>
                        <a:t>th</a:t>
                      </a:r>
                      <a:r>
                        <a:rPr lang="en-US" sz="1800" dirty="0"/>
                        <a:t> week of life</a:t>
                      </a:r>
                    </a:p>
                    <a:p>
                      <a:pPr marL="285750" lvl="0" indent="-285750">
                        <a:buFont typeface="Arial" panose="020B0604020202020204" pitchFamily="34" charset="0"/>
                        <a:buChar char="•"/>
                      </a:pPr>
                      <a:r>
                        <a:rPr lang="en-US" sz="1800" b="1" dirty="0" err="1"/>
                        <a:t>Acholic</a:t>
                      </a:r>
                      <a:r>
                        <a:rPr lang="en-US" sz="1800" b="1" dirty="0"/>
                        <a:t> stools </a:t>
                      </a:r>
                      <a:r>
                        <a:rPr lang="en-US" sz="1800" dirty="0"/>
                        <a:t>(clay or white colored)</a:t>
                      </a:r>
                    </a:p>
                    <a:p>
                      <a:pPr marL="285750" lvl="0" indent="-285750">
                        <a:buFont typeface="Arial" panose="020B0604020202020204" pitchFamily="34" charset="0"/>
                        <a:buChar char="•"/>
                      </a:pPr>
                      <a:r>
                        <a:rPr lang="en-US" sz="1800" dirty="0"/>
                        <a:t>Hepatomegaly</a:t>
                      </a:r>
                    </a:p>
                    <a:p>
                      <a:pPr marL="285750" lvl="0" indent="-285750">
                        <a:buFont typeface="Arial" panose="020B0604020202020204" pitchFamily="34" charset="0"/>
                        <a:buChar char="•"/>
                      </a:pPr>
                      <a:r>
                        <a:rPr lang="en-US" sz="1800" dirty="0"/>
                        <a:t>Portal hypertension</a:t>
                      </a:r>
                      <a:endParaRPr lang="en-US" sz="1800" dirty="0">
                        <a:ea typeface="ＭＳ Ｐゴシック" charset="-128"/>
                        <a:cs typeface="ＭＳ Ｐゴシック" charset="-128"/>
                      </a:endParaRPr>
                    </a:p>
                  </a:txBody>
                  <a:tcPr/>
                </a:tc>
                <a:extLst>
                  <a:ext uri="{0D108BD9-81ED-4DB2-BD59-A6C34878D82A}">
                    <a16:rowId xmlns:a16="http://schemas.microsoft.com/office/drawing/2014/main" val="10002"/>
                  </a:ext>
                </a:extLst>
              </a:tr>
              <a:tr h="370840">
                <a:tc>
                  <a:txBody>
                    <a:bodyPr/>
                    <a:lstStyle/>
                    <a:p>
                      <a:r>
                        <a:rPr lang="en-US" sz="1800" dirty="0">
                          <a:ea typeface="ＭＳ Ｐゴシック" charset="-128"/>
                          <a:cs typeface="ＭＳ Ｐゴシック" charset="-128"/>
                        </a:rPr>
                        <a:t>Associated anomalies</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Cardiovascular, </a:t>
                      </a:r>
                      <a:r>
                        <a:rPr lang="en-US" sz="1800" dirty="0" err="1"/>
                        <a:t>polysplenia</a:t>
                      </a:r>
                      <a:r>
                        <a:rPr lang="en-US" sz="1800" dirty="0"/>
                        <a:t>, </a:t>
                      </a:r>
                      <a:r>
                        <a:rPr lang="en-US" sz="1800" dirty="0" err="1"/>
                        <a:t>malrotation</a:t>
                      </a:r>
                      <a:r>
                        <a:rPr lang="en-US" sz="1800" dirty="0"/>
                        <a:t>, </a:t>
                      </a:r>
                      <a:r>
                        <a:rPr lang="en-US" sz="1800" dirty="0" err="1"/>
                        <a:t>situs</a:t>
                      </a:r>
                      <a:r>
                        <a:rPr lang="en-US" sz="1800" dirty="0"/>
                        <a:t> </a:t>
                      </a:r>
                      <a:r>
                        <a:rPr lang="en-US" sz="1800" dirty="0" err="1"/>
                        <a:t>inversus</a:t>
                      </a:r>
                      <a:r>
                        <a:rPr lang="en-US" sz="1800" dirty="0"/>
                        <a:t>, intestinal atresia</a:t>
                      </a:r>
                    </a:p>
                  </a:txBody>
                  <a:tcPr/>
                </a:tc>
                <a:extLst>
                  <a:ext uri="{0D108BD9-81ED-4DB2-BD59-A6C34878D82A}">
                    <a16:rowId xmlns:a16="http://schemas.microsoft.com/office/drawing/2014/main" val="10003"/>
                  </a:ext>
                </a:extLst>
              </a:tr>
              <a:tr h="370840">
                <a:tc>
                  <a:txBody>
                    <a:bodyPr/>
                    <a:lstStyle/>
                    <a:p>
                      <a:r>
                        <a:rPr lang="en-US" dirty="0"/>
                        <a:t>Diagnosis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Elevated Direct Bilirubin</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Gallbladder US</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b="0" dirty="0" err="1"/>
                        <a:t>Hepatobiliary</a:t>
                      </a:r>
                      <a:r>
                        <a:rPr lang="en-US" sz="1800" b="0" dirty="0"/>
                        <a:t> scan</a:t>
                      </a:r>
                    </a:p>
                  </a:txBody>
                  <a:tcPr/>
                </a:tc>
                <a:extLst>
                  <a:ext uri="{0D108BD9-81ED-4DB2-BD59-A6C34878D82A}">
                    <a16:rowId xmlns:a16="http://schemas.microsoft.com/office/drawing/2014/main" val="10004"/>
                  </a:ext>
                </a:extLst>
              </a:tr>
              <a:tr h="370840">
                <a:tc>
                  <a:txBody>
                    <a:bodyPr/>
                    <a:lstStyle/>
                    <a:p>
                      <a:r>
                        <a:rPr lang="en-US" dirty="0"/>
                        <a:t>Treatment</a:t>
                      </a:r>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a:t>Kasai </a:t>
                      </a:r>
                      <a:r>
                        <a:rPr lang="en-US" sz="1800" dirty="0"/>
                        <a:t>Procedure: critical age for surgery: less than 10-12 weeks</a:t>
                      </a:r>
                    </a:p>
                  </a:txBody>
                  <a:tcPr/>
                </a:tc>
                <a:extLst>
                  <a:ext uri="{0D108BD9-81ED-4DB2-BD59-A6C34878D82A}">
                    <a16:rowId xmlns:a16="http://schemas.microsoft.com/office/drawing/2014/main" val="10005"/>
                  </a:ext>
                </a:extLst>
              </a:tr>
            </a:tbl>
          </a:graphicData>
        </a:graphic>
      </p:graphicFrame>
      <p:pic>
        <p:nvPicPr>
          <p:cNvPr id="6"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8445"/>
          <a:stretch/>
        </p:blipFill>
        <p:spPr bwMode="auto">
          <a:xfrm>
            <a:off x="8267700" y="1064007"/>
            <a:ext cx="3009028" cy="2644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3460714"/>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0427" y="1045114"/>
            <a:ext cx="6074004" cy="1143000"/>
          </a:xfrm>
        </p:spPr>
        <p:txBody>
          <a:bodyPr/>
          <a:lstStyle/>
          <a:p>
            <a:r>
              <a:rPr lang="en-US" dirty="0" err="1"/>
              <a:t>A</a:t>
            </a:r>
            <a:r>
              <a:rPr lang="en-US" sz="4000" dirty="0" err="1"/>
              <a:t>lagille</a:t>
            </a:r>
            <a:r>
              <a:rPr lang="en-US" sz="4000" dirty="0"/>
              <a:t> Syndrome</a:t>
            </a:r>
          </a:p>
        </p:txBody>
      </p:sp>
      <p:pic>
        <p:nvPicPr>
          <p:cNvPr id="5" name="Picture 4"/>
          <p:cNvPicPr>
            <a:picLocks noChangeAspect="1"/>
          </p:cNvPicPr>
          <p:nvPr/>
        </p:nvPicPr>
        <p:blipFill>
          <a:blip r:embed="rId3" cstate="print"/>
          <a:stretch>
            <a:fillRect/>
          </a:stretch>
        </p:blipFill>
        <p:spPr>
          <a:xfrm>
            <a:off x="7867079" y="2203704"/>
            <a:ext cx="3160550" cy="3119437"/>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2175209035"/>
              </p:ext>
            </p:extLst>
          </p:nvPr>
        </p:nvGraphicFramePr>
        <p:xfrm>
          <a:off x="1589848" y="2188114"/>
          <a:ext cx="5396168" cy="3114040"/>
        </p:xfrm>
        <a:graphic>
          <a:graphicData uri="http://schemas.openxmlformats.org/drawingml/2006/table">
            <a:tbl>
              <a:tblPr firstRow="1" bandRow="1">
                <a:tableStyleId>{5C22544A-7EE6-4342-B048-85BDC9FD1C3A}</a:tableStyleId>
              </a:tblPr>
              <a:tblGrid>
                <a:gridCol w="1726224">
                  <a:extLst>
                    <a:ext uri="{9D8B030D-6E8A-4147-A177-3AD203B41FA5}">
                      <a16:colId xmlns:a16="http://schemas.microsoft.com/office/drawing/2014/main" val="20000"/>
                    </a:ext>
                  </a:extLst>
                </a:gridCol>
                <a:gridCol w="3669944">
                  <a:extLst>
                    <a:ext uri="{9D8B030D-6E8A-4147-A177-3AD203B41FA5}">
                      <a16:colId xmlns:a16="http://schemas.microsoft.com/office/drawing/2014/main" val="20001"/>
                    </a:ext>
                  </a:extLst>
                </a:gridCol>
              </a:tblGrid>
              <a:tr h="370840">
                <a:tc>
                  <a:txBody>
                    <a:bodyPr/>
                    <a:lstStyle/>
                    <a:p>
                      <a:endParaRPr lang="en-US" dirty="0"/>
                    </a:p>
                  </a:txBody>
                  <a:tcPr/>
                </a:tc>
                <a:tc>
                  <a:txBody>
                    <a:bodyPr/>
                    <a:lstStyle/>
                    <a:p>
                      <a:endParaRPr lang="en-US"/>
                    </a:p>
                  </a:txBody>
                  <a:tcPr/>
                </a:tc>
                <a:extLst>
                  <a:ext uri="{0D108BD9-81ED-4DB2-BD59-A6C34878D82A}">
                    <a16:rowId xmlns:a16="http://schemas.microsoft.com/office/drawing/2014/main" val="10000"/>
                  </a:ext>
                </a:extLst>
              </a:tr>
              <a:tr h="370840">
                <a:tc>
                  <a:txBody>
                    <a:bodyPr/>
                    <a:lstStyle/>
                    <a:p>
                      <a:r>
                        <a:rPr lang="en-US" dirty="0"/>
                        <a:t>Inheritance</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Autosomal dominant disorder with variable phenotype</a:t>
                      </a:r>
                    </a:p>
                  </a:txBody>
                  <a:tcPr/>
                </a:tc>
                <a:extLst>
                  <a:ext uri="{0D108BD9-81ED-4DB2-BD59-A6C34878D82A}">
                    <a16:rowId xmlns:a16="http://schemas.microsoft.com/office/drawing/2014/main" val="10001"/>
                  </a:ext>
                </a:extLst>
              </a:tr>
              <a:tr h="370840">
                <a:tc>
                  <a:txBody>
                    <a:bodyPr/>
                    <a:lstStyle/>
                    <a:p>
                      <a:r>
                        <a:rPr lang="en-US" dirty="0"/>
                        <a:t>Findings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Bile duct paucity, </a:t>
                      </a:r>
                      <a:r>
                        <a:rPr lang="en-US" dirty="0" err="1"/>
                        <a:t>cholestatic</a:t>
                      </a:r>
                      <a:r>
                        <a:rPr lang="en-US" dirty="0"/>
                        <a:t> liver disease, eye, cardiac (PPS), renal, and skeletal malformations, CNS </a:t>
                      </a:r>
                      <a:r>
                        <a:rPr lang="en-US" dirty="0" err="1"/>
                        <a:t>vasculopathy</a:t>
                      </a:r>
                      <a:endParaRPr lang="en-US" dirty="0"/>
                    </a:p>
                  </a:txBody>
                  <a:tcPr/>
                </a:tc>
                <a:extLst>
                  <a:ext uri="{0D108BD9-81ED-4DB2-BD59-A6C34878D82A}">
                    <a16:rowId xmlns:a16="http://schemas.microsoft.com/office/drawing/2014/main" val="10002"/>
                  </a:ext>
                </a:extLst>
              </a:tr>
              <a:tr h="370840">
                <a:tc>
                  <a:txBody>
                    <a:bodyPr/>
                    <a:lstStyle/>
                    <a:p>
                      <a:r>
                        <a:rPr lang="en-US" dirty="0"/>
                        <a:t>Characteristic facial appearance </a:t>
                      </a:r>
                    </a:p>
                  </a:txBody>
                  <a:tcPr/>
                </a:tc>
                <a:tc>
                  <a:txBody>
                    <a:bodyPr/>
                    <a:lstStyle/>
                    <a:p>
                      <a:r>
                        <a:rPr lang="en-US" dirty="0"/>
                        <a:t>Broad forehead, deep set eyes, pointed chin, elongated nose with bulbous tip</a:t>
                      </a: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8494689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p:cNvSpPr>
            <a:spLocks noGrp="1"/>
          </p:cNvSpPr>
          <p:nvPr>
            <p:ph type="title"/>
          </p:nvPr>
        </p:nvSpPr>
        <p:spPr/>
        <p:txBody>
          <a:bodyPr/>
          <a:lstStyle/>
          <a:p>
            <a:pPr eaLnBrk="1" hangingPunct="1"/>
            <a:r>
              <a:rPr lang="en-US" dirty="0">
                <a:ea typeface="ＭＳ Ｐゴシック" charset="-128"/>
                <a:cs typeface="ＭＳ Ｐゴシック" charset="-128"/>
              </a:rPr>
              <a:t>        </a:t>
            </a:r>
          </a:p>
        </p:txBody>
      </p:sp>
      <p:sp>
        <p:nvSpPr>
          <p:cNvPr id="6" name="Text Placeholder 5"/>
          <p:cNvSpPr>
            <a:spLocks noGrp="1"/>
          </p:cNvSpPr>
          <p:nvPr>
            <p:ph type="body" idx="4294967295"/>
          </p:nvPr>
        </p:nvSpPr>
        <p:spPr>
          <a:xfrm>
            <a:off x="841587" y="882652"/>
            <a:ext cx="3007918" cy="639762"/>
          </a:xfrm>
        </p:spPr>
        <p:txBody>
          <a:bodyPr>
            <a:normAutofit fontScale="25000" lnSpcReduction="20000"/>
          </a:bodyPr>
          <a:lstStyle/>
          <a:p>
            <a:pPr algn="ctr">
              <a:buNone/>
            </a:pPr>
            <a:r>
              <a:rPr lang="en-US" dirty="0"/>
              <a:t>        </a:t>
            </a:r>
            <a:r>
              <a:rPr lang="en-US" sz="12300" dirty="0"/>
              <a:t> </a:t>
            </a:r>
            <a:r>
              <a:rPr lang="en-US" sz="16000" dirty="0"/>
              <a:t>Abdominal Wall </a:t>
            </a:r>
          </a:p>
          <a:p>
            <a:pPr algn="ctr">
              <a:buNone/>
            </a:pPr>
            <a:r>
              <a:rPr lang="en-US" sz="16000" dirty="0"/>
              <a:t>Defects</a:t>
            </a:r>
          </a:p>
        </p:txBody>
      </p:sp>
      <p:sp>
        <p:nvSpPr>
          <p:cNvPr id="8" name="Text Placeholder 7"/>
          <p:cNvSpPr>
            <a:spLocks noGrp="1"/>
          </p:cNvSpPr>
          <p:nvPr>
            <p:ph type="body" sz="quarter" idx="4294967295"/>
          </p:nvPr>
        </p:nvSpPr>
        <p:spPr>
          <a:xfrm>
            <a:off x="6626226" y="1535113"/>
            <a:ext cx="4041775" cy="639762"/>
          </a:xfrm>
        </p:spPr>
        <p:txBody>
          <a:bodyPr>
            <a:normAutofit/>
          </a:bodyPr>
          <a:lstStyle/>
          <a:p>
            <a:pPr>
              <a:buNone/>
            </a:pPr>
            <a:r>
              <a:rPr lang="en-US" dirty="0"/>
              <a:t>      </a:t>
            </a:r>
          </a:p>
        </p:txBody>
      </p:sp>
      <p:pic>
        <p:nvPicPr>
          <p:cNvPr id="4" name="Picture 4" descr="http://bms.brown.edu/pedisurg/images/ImageBank/AbdWallDefects/Gastroschisis%201.jpg"/>
          <p:cNvPicPr>
            <a:picLocks noChangeAspect="1" noChangeArrowheads="1"/>
          </p:cNvPicPr>
          <p:nvPr/>
        </p:nvPicPr>
        <p:blipFill>
          <a:blip r:embed="rId3" cstate="print"/>
          <a:srcRect/>
          <a:stretch>
            <a:fillRect/>
          </a:stretch>
        </p:blipFill>
        <p:spPr bwMode="auto">
          <a:xfrm>
            <a:off x="3849505" y="905319"/>
            <a:ext cx="2641573" cy="1955428"/>
          </a:xfrm>
          <a:prstGeom prst="rect">
            <a:avLst/>
          </a:prstGeom>
          <a:noFill/>
          <a:ln w="9525">
            <a:noFill/>
            <a:miter lim="800000"/>
            <a:headEnd/>
            <a:tailEnd/>
          </a:ln>
        </p:spPr>
      </p:pic>
      <p:pic>
        <p:nvPicPr>
          <p:cNvPr id="5" name="Picture 2" descr="http://bms.brown.edu/pedisurg/images/ImageBank/AbdWallDefects/omphalocele2.jpg"/>
          <p:cNvPicPr>
            <a:picLocks noChangeAspect="1" noChangeArrowheads="1"/>
          </p:cNvPicPr>
          <p:nvPr/>
        </p:nvPicPr>
        <p:blipFill>
          <a:blip r:embed="rId4" cstate="print"/>
          <a:srcRect/>
          <a:stretch>
            <a:fillRect/>
          </a:stretch>
        </p:blipFill>
        <p:spPr bwMode="auto">
          <a:xfrm>
            <a:off x="7000765" y="933358"/>
            <a:ext cx="2759838" cy="1899350"/>
          </a:xfrm>
          <a:prstGeom prst="rect">
            <a:avLst/>
          </a:prstGeom>
          <a:noFill/>
          <a:ln w="9525">
            <a:noFill/>
            <a:miter lim="800000"/>
            <a:headEnd/>
            <a:tailEnd/>
          </a:ln>
        </p:spPr>
      </p:pic>
      <p:graphicFrame>
        <p:nvGraphicFramePr>
          <p:cNvPr id="12" name="Table 11"/>
          <p:cNvGraphicFramePr>
            <a:graphicFrameLocks noGrp="1"/>
          </p:cNvGraphicFramePr>
          <p:nvPr>
            <p:extLst>
              <p:ext uri="{D42A27DB-BD31-4B8C-83A1-F6EECF244321}">
                <p14:modId xmlns:p14="http://schemas.microsoft.com/office/powerpoint/2010/main" val="3206214869"/>
              </p:ext>
            </p:extLst>
          </p:nvPr>
        </p:nvGraphicFramePr>
        <p:xfrm>
          <a:off x="1410789" y="3095476"/>
          <a:ext cx="9161437" cy="3161682"/>
        </p:xfrm>
        <a:graphic>
          <a:graphicData uri="http://schemas.openxmlformats.org/drawingml/2006/table">
            <a:tbl>
              <a:tblPr firstRow="1" bandRow="1">
                <a:tableStyleId>{5C22544A-7EE6-4342-B048-85BDC9FD1C3A}</a:tableStyleId>
              </a:tblPr>
              <a:tblGrid>
                <a:gridCol w="2081258">
                  <a:extLst>
                    <a:ext uri="{9D8B030D-6E8A-4147-A177-3AD203B41FA5}">
                      <a16:colId xmlns:a16="http://schemas.microsoft.com/office/drawing/2014/main" val="20000"/>
                    </a:ext>
                  </a:extLst>
                </a:gridCol>
                <a:gridCol w="3078570">
                  <a:extLst>
                    <a:ext uri="{9D8B030D-6E8A-4147-A177-3AD203B41FA5}">
                      <a16:colId xmlns:a16="http://schemas.microsoft.com/office/drawing/2014/main" val="20001"/>
                    </a:ext>
                  </a:extLst>
                </a:gridCol>
                <a:gridCol w="4001609">
                  <a:extLst>
                    <a:ext uri="{9D8B030D-6E8A-4147-A177-3AD203B41FA5}">
                      <a16:colId xmlns:a16="http://schemas.microsoft.com/office/drawing/2014/main" val="20002"/>
                    </a:ext>
                  </a:extLst>
                </a:gridCol>
              </a:tblGrid>
              <a:tr h="621226">
                <a:tc>
                  <a:txBody>
                    <a:bodyPr/>
                    <a:lstStyle/>
                    <a:p>
                      <a:pPr algn="ctr"/>
                      <a:r>
                        <a:rPr lang="en-US" b="0" dirty="0"/>
                        <a:t>Bowel Herniation</a:t>
                      </a:r>
                    </a:p>
                  </a:txBody>
                  <a:tcPr/>
                </a:tc>
                <a:tc>
                  <a:txBody>
                    <a:bodyPr/>
                    <a:lstStyle/>
                    <a:p>
                      <a:pPr algn="ctr"/>
                      <a:r>
                        <a:rPr lang="en-US" b="0" dirty="0"/>
                        <a:t> Gastroschisis</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b="0" dirty="0"/>
                        <a:t>Omphalocele</a:t>
                      </a:r>
                    </a:p>
                    <a:p>
                      <a:pPr algn="ctr"/>
                      <a:endParaRPr lang="en-US" b="0" dirty="0"/>
                    </a:p>
                  </a:txBody>
                  <a:tcPr/>
                </a:tc>
                <a:extLst>
                  <a:ext uri="{0D108BD9-81ED-4DB2-BD59-A6C34878D82A}">
                    <a16:rowId xmlns:a16="http://schemas.microsoft.com/office/drawing/2014/main" val="10000"/>
                  </a:ext>
                </a:extLst>
              </a:tr>
              <a:tr h="370840">
                <a:tc>
                  <a:txBody>
                    <a:bodyPr/>
                    <a:lstStyle/>
                    <a:p>
                      <a:r>
                        <a:rPr lang="en-US" b="0" dirty="0"/>
                        <a:t>Location</a:t>
                      </a:r>
                    </a:p>
                  </a:txBody>
                  <a:tcPr/>
                </a:tc>
                <a:tc>
                  <a:txBody>
                    <a:bodyPr/>
                    <a:lstStyle/>
                    <a:p>
                      <a:r>
                        <a:rPr lang="en-US" b="1" dirty="0"/>
                        <a:t>To</a:t>
                      </a:r>
                      <a:r>
                        <a:rPr lang="en-US" b="1" baseline="0" dirty="0"/>
                        <a:t> Rt of umbilicus</a:t>
                      </a:r>
                      <a:endParaRPr lang="en-US" b="1" dirty="0"/>
                    </a:p>
                  </a:txBody>
                  <a:tcPr/>
                </a:tc>
                <a:tc>
                  <a:txBody>
                    <a:bodyPr/>
                    <a:lstStyle/>
                    <a:p>
                      <a:r>
                        <a:rPr lang="en-US" b="1" dirty="0"/>
                        <a:t>In the umbilicus</a:t>
                      </a:r>
                    </a:p>
                  </a:txBody>
                  <a:tcPr/>
                </a:tc>
                <a:extLst>
                  <a:ext uri="{0D108BD9-81ED-4DB2-BD59-A6C34878D82A}">
                    <a16:rowId xmlns:a16="http://schemas.microsoft.com/office/drawing/2014/main" val="10001"/>
                  </a:ext>
                </a:extLst>
              </a:tr>
              <a:tr h="398162">
                <a:tc>
                  <a:txBody>
                    <a:bodyPr/>
                    <a:lstStyle/>
                    <a:p>
                      <a:r>
                        <a:rPr lang="en-US" b="0" dirty="0"/>
                        <a:t>Findings</a:t>
                      </a:r>
                    </a:p>
                  </a:txBody>
                  <a:tcPr/>
                </a:tc>
                <a:tc>
                  <a:txBody>
                    <a:bodyPr/>
                    <a:lstStyle/>
                    <a:p>
                      <a:r>
                        <a:rPr lang="en-US" b="1" dirty="0"/>
                        <a:t>Extruding organs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Covering sac/</a:t>
                      </a:r>
                      <a:r>
                        <a:rPr lang="en-US" altLang="en-US" sz="1800" b="1" dirty="0"/>
                        <a:t>umbilical </a:t>
                      </a:r>
                      <a:r>
                        <a:rPr lang="en-US" b="1" dirty="0"/>
                        <a:t>vessels at apex</a:t>
                      </a:r>
                    </a:p>
                  </a:txBody>
                  <a:tcPr/>
                </a:tc>
                <a:extLst>
                  <a:ext uri="{0D108BD9-81ED-4DB2-BD59-A6C34878D82A}">
                    <a16:rowId xmlns:a16="http://schemas.microsoft.com/office/drawing/2014/main" val="10002"/>
                  </a:ext>
                </a:extLst>
              </a:tr>
              <a:tr h="370840">
                <a:tc>
                  <a:txBody>
                    <a:bodyPr/>
                    <a:lstStyle/>
                    <a:p>
                      <a:r>
                        <a:rPr lang="en-US" b="0" dirty="0"/>
                        <a:t>Bowel appearance </a:t>
                      </a:r>
                    </a:p>
                  </a:txBody>
                  <a:tcPr/>
                </a:tc>
                <a:tc>
                  <a:txBody>
                    <a:bodyPr/>
                    <a:lstStyle/>
                    <a:p>
                      <a:r>
                        <a:rPr lang="en-US" b="0" dirty="0"/>
                        <a:t>Matted, edematous</a:t>
                      </a:r>
                    </a:p>
                  </a:txBody>
                  <a:tcPr/>
                </a:tc>
                <a:tc>
                  <a:txBody>
                    <a:bodyPr/>
                    <a:lstStyle/>
                    <a:p>
                      <a:r>
                        <a:rPr lang="en-US" b="0" dirty="0"/>
                        <a:t>Pink, normal</a:t>
                      </a:r>
                    </a:p>
                  </a:txBody>
                  <a:tcPr/>
                </a:tc>
                <a:extLst>
                  <a:ext uri="{0D108BD9-81ED-4DB2-BD59-A6C34878D82A}">
                    <a16:rowId xmlns:a16="http://schemas.microsoft.com/office/drawing/2014/main" val="10003"/>
                  </a:ext>
                </a:extLst>
              </a:tr>
              <a:tr h="370840">
                <a:tc>
                  <a:txBody>
                    <a:bodyPr/>
                    <a:lstStyle/>
                    <a:p>
                      <a:r>
                        <a:rPr lang="en-US" b="0" dirty="0"/>
                        <a:t>GI anomalies</a:t>
                      </a:r>
                    </a:p>
                  </a:txBody>
                  <a:tcPr/>
                </a:tc>
                <a:tc>
                  <a:txBody>
                    <a:bodyPr/>
                    <a:lstStyle/>
                    <a:p>
                      <a:r>
                        <a:rPr lang="en-US" b="0" dirty="0"/>
                        <a:t>Atresias</a:t>
                      </a:r>
                    </a:p>
                  </a:txBody>
                  <a:tcPr/>
                </a:tc>
                <a:tc>
                  <a:txBody>
                    <a:bodyPr/>
                    <a:lstStyle/>
                    <a:p>
                      <a:r>
                        <a:rPr lang="en-US" b="0" dirty="0"/>
                        <a:t>Volvulus (rare)</a:t>
                      </a:r>
                    </a:p>
                  </a:txBody>
                  <a:tcPr/>
                </a:tc>
                <a:extLst>
                  <a:ext uri="{0D108BD9-81ED-4DB2-BD59-A6C34878D82A}">
                    <a16:rowId xmlns:a16="http://schemas.microsoft.com/office/drawing/2014/main" val="10004"/>
                  </a:ext>
                </a:extLst>
              </a:tr>
              <a:tr h="370840">
                <a:tc>
                  <a:txBody>
                    <a:bodyPr/>
                    <a:lstStyle/>
                    <a:p>
                      <a:r>
                        <a:rPr lang="en-US" b="0" dirty="0"/>
                        <a:t>Non GI anomalies</a:t>
                      </a:r>
                    </a:p>
                  </a:txBody>
                  <a:tcPr/>
                </a:tc>
                <a:tc>
                  <a:txBody>
                    <a:bodyPr/>
                    <a:lstStyle/>
                    <a:p>
                      <a:r>
                        <a:rPr lang="en-US" b="0" dirty="0"/>
                        <a:t>rare</a:t>
                      </a:r>
                    </a:p>
                  </a:txBody>
                  <a:tcPr/>
                </a:tc>
                <a:tc>
                  <a:txBody>
                    <a:bodyPr/>
                    <a:lstStyle/>
                    <a:p>
                      <a:r>
                        <a:rPr lang="en-US" b="1" dirty="0"/>
                        <a:t>common</a:t>
                      </a:r>
                    </a:p>
                  </a:txBody>
                  <a:tcPr/>
                </a:tc>
                <a:extLst>
                  <a:ext uri="{0D108BD9-81ED-4DB2-BD59-A6C34878D82A}">
                    <a16:rowId xmlns:a16="http://schemas.microsoft.com/office/drawing/2014/main" val="10005"/>
                  </a:ext>
                </a:extLst>
              </a:tr>
              <a:tr h="370840">
                <a:tc>
                  <a:txBody>
                    <a:bodyPr/>
                    <a:lstStyle/>
                    <a:p>
                      <a:r>
                        <a:rPr lang="en-US" b="0" dirty="0"/>
                        <a:t>Syndrome association</a:t>
                      </a:r>
                    </a:p>
                  </a:txBody>
                  <a:tcPr/>
                </a:tc>
                <a:tc>
                  <a:txBody>
                    <a:bodyPr/>
                    <a:lstStyle/>
                    <a:p>
                      <a:r>
                        <a:rPr lang="en-US" b="0" dirty="0"/>
                        <a:t>none</a:t>
                      </a:r>
                    </a:p>
                  </a:txBody>
                  <a:tcPr/>
                </a:tc>
                <a:tc>
                  <a:txBody>
                    <a:bodyPr/>
                    <a:lstStyle/>
                    <a:p>
                      <a:r>
                        <a:rPr lang="en-US" b="0" dirty="0"/>
                        <a:t>Beckwith-Weiderman, </a:t>
                      </a:r>
                      <a:r>
                        <a:rPr lang="en-US" altLang="en-US" sz="1800" b="0" dirty="0"/>
                        <a:t>CHD, T13, T18, GI and urinary tract anomalies</a:t>
                      </a:r>
                      <a:endParaRPr lang="en-US" b="0" dirty="0"/>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456943099"/>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2"/>
          <p:cNvSpPr>
            <a:spLocks noGrp="1"/>
          </p:cNvSpPr>
          <p:nvPr>
            <p:ph type="title" idx="4294967295"/>
          </p:nvPr>
        </p:nvSpPr>
        <p:spPr>
          <a:xfrm>
            <a:off x="1033827" y="438578"/>
            <a:ext cx="10972800" cy="1143000"/>
          </a:xfrm>
        </p:spPr>
        <p:txBody>
          <a:bodyPr>
            <a:normAutofit/>
          </a:bodyPr>
          <a:lstStyle/>
          <a:p>
            <a:pPr algn="l" eaLnBrk="1" hangingPunct="1"/>
            <a:r>
              <a:rPr lang="en-US" sz="4000" dirty="0"/>
              <a:t>Duodenal Atresia</a:t>
            </a:r>
          </a:p>
        </p:txBody>
      </p:sp>
      <p:pic>
        <p:nvPicPr>
          <p:cNvPr id="5" name="Picture 7" descr="CASSIDY BBCR 001"/>
          <p:cNvPicPr>
            <a:picLocks noChangeAspect="1" noChangeArrowheads="1"/>
          </p:cNvPicPr>
          <p:nvPr/>
        </p:nvPicPr>
        <p:blipFill>
          <a:blip r:embed="rId3" cstate="print">
            <a:lum bright="6000"/>
          </a:blip>
          <a:srcRect/>
          <a:stretch>
            <a:fillRect/>
          </a:stretch>
        </p:blipFill>
        <p:spPr>
          <a:xfrm>
            <a:off x="8246800" y="1593957"/>
            <a:ext cx="2750679" cy="4007251"/>
          </a:xfrm>
          <a:prstGeom prst="rect">
            <a:avLst/>
          </a:prstGeom>
          <a:noFill/>
        </p:spPr>
      </p:pic>
      <p:sp>
        <p:nvSpPr>
          <p:cNvPr id="6" name="Rectangle 2"/>
          <p:cNvSpPr>
            <a:spLocks noChangeArrowheads="1"/>
          </p:cNvSpPr>
          <p:nvPr/>
        </p:nvSpPr>
        <p:spPr bwMode="auto">
          <a:xfrm>
            <a:off x="8527115" y="5930704"/>
            <a:ext cx="23383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dirty="0">
                <a:ea typeface="ＭＳ Ｐゴシック" panose="020B0600070205080204" pitchFamily="34" charset="-128"/>
              </a:rPr>
              <a:t> (double bubble sign)</a:t>
            </a:r>
            <a:endParaRPr lang="en-US" altLang="en-US" dirty="0"/>
          </a:p>
        </p:txBody>
      </p:sp>
      <p:graphicFrame>
        <p:nvGraphicFramePr>
          <p:cNvPr id="2" name="Table 1"/>
          <p:cNvGraphicFramePr>
            <a:graphicFrameLocks noGrp="1"/>
          </p:cNvGraphicFramePr>
          <p:nvPr>
            <p:extLst>
              <p:ext uri="{D42A27DB-BD31-4B8C-83A1-F6EECF244321}">
                <p14:modId xmlns:p14="http://schemas.microsoft.com/office/powerpoint/2010/main" val="3525610244"/>
              </p:ext>
            </p:extLst>
          </p:nvPr>
        </p:nvGraphicFramePr>
        <p:xfrm>
          <a:off x="1212936" y="1581578"/>
          <a:ext cx="6592269" cy="4019629"/>
        </p:xfrm>
        <a:graphic>
          <a:graphicData uri="http://schemas.openxmlformats.org/drawingml/2006/table">
            <a:tbl>
              <a:tblPr firstRow="1" bandRow="1">
                <a:tableStyleId>{5C22544A-7EE6-4342-B048-85BDC9FD1C3A}</a:tableStyleId>
              </a:tblPr>
              <a:tblGrid>
                <a:gridCol w="1451946">
                  <a:extLst>
                    <a:ext uri="{9D8B030D-6E8A-4147-A177-3AD203B41FA5}">
                      <a16:colId xmlns:a16="http://schemas.microsoft.com/office/drawing/2014/main" val="20000"/>
                    </a:ext>
                  </a:extLst>
                </a:gridCol>
                <a:gridCol w="5140323">
                  <a:extLst>
                    <a:ext uri="{9D8B030D-6E8A-4147-A177-3AD203B41FA5}">
                      <a16:colId xmlns:a16="http://schemas.microsoft.com/office/drawing/2014/main" val="20001"/>
                    </a:ext>
                  </a:extLst>
                </a:gridCol>
              </a:tblGrid>
              <a:tr h="376468">
                <a:tc>
                  <a:txBody>
                    <a:bodyPr/>
                    <a:lstStyle/>
                    <a:p>
                      <a:endParaRPr lang="en-US" dirty="0"/>
                    </a:p>
                  </a:txBody>
                  <a:tcPr/>
                </a:tc>
                <a:tc>
                  <a:txBody>
                    <a:bodyPr/>
                    <a:lstStyle/>
                    <a:p>
                      <a:endParaRPr lang="en-US"/>
                    </a:p>
                  </a:txBody>
                  <a:tcPr/>
                </a:tc>
                <a:extLst>
                  <a:ext uri="{0D108BD9-81ED-4DB2-BD59-A6C34878D82A}">
                    <a16:rowId xmlns:a16="http://schemas.microsoft.com/office/drawing/2014/main" val="10000"/>
                  </a:ext>
                </a:extLst>
              </a:tr>
              <a:tr h="376468">
                <a:tc>
                  <a:txBody>
                    <a:bodyPr/>
                    <a:lstStyle/>
                    <a:p>
                      <a:r>
                        <a:rPr lang="en-US" i="0" dirty="0"/>
                        <a:t>Incidence</a:t>
                      </a:r>
                    </a:p>
                  </a:txBody>
                  <a:tcPr/>
                </a:tc>
                <a:tc>
                  <a:txBody>
                    <a:bodyPr/>
                    <a:lstStyle/>
                    <a:p>
                      <a:r>
                        <a:rPr lang="en-US" dirty="0"/>
                        <a:t>1 per 10,000 live births</a:t>
                      </a:r>
                    </a:p>
                  </a:txBody>
                  <a:tcPr/>
                </a:tc>
                <a:extLst>
                  <a:ext uri="{0D108BD9-81ED-4DB2-BD59-A6C34878D82A}">
                    <a16:rowId xmlns:a16="http://schemas.microsoft.com/office/drawing/2014/main" val="10001"/>
                  </a:ext>
                </a:extLst>
              </a:tr>
              <a:tr h="662360">
                <a:tc>
                  <a:txBody>
                    <a:bodyPr/>
                    <a:lstStyle/>
                    <a:p>
                      <a:r>
                        <a:rPr lang="en-US" dirty="0"/>
                        <a:t>Etiology</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Failure of recanalization of GI tract during first trimester</a:t>
                      </a:r>
                    </a:p>
                  </a:txBody>
                  <a:tcPr/>
                </a:tc>
                <a:extLst>
                  <a:ext uri="{0D108BD9-81ED-4DB2-BD59-A6C34878D82A}">
                    <a16:rowId xmlns:a16="http://schemas.microsoft.com/office/drawing/2014/main" val="10002"/>
                  </a:ext>
                </a:extLst>
              </a:tr>
              <a:tr h="928277">
                <a:tc>
                  <a:txBody>
                    <a:bodyPr/>
                    <a:lstStyle/>
                    <a:p>
                      <a:r>
                        <a:rPr lang="en-US" dirty="0"/>
                        <a:t>Associations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Isolated or associated with congenital heart disease or renal anomalies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30% of affected infants have </a:t>
                      </a:r>
                      <a:r>
                        <a:rPr lang="en-US" b="1" dirty="0"/>
                        <a:t>Down syndrome</a:t>
                      </a:r>
                    </a:p>
                  </a:txBody>
                  <a:tcPr/>
                </a:tc>
                <a:extLst>
                  <a:ext uri="{0D108BD9-81ED-4DB2-BD59-A6C34878D82A}">
                    <a16:rowId xmlns:a16="http://schemas.microsoft.com/office/drawing/2014/main" val="10003"/>
                  </a:ext>
                </a:extLst>
              </a:tr>
              <a:tr h="649794">
                <a:tc>
                  <a:txBody>
                    <a:bodyPr/>
                    <a:lstStyle/>
                    <a:p>
                      <a:r>
                        <a:rPr lang="en-US" dirty="0"/>
                        <a:t>Clinical</a:t>
                      </a:r>
                      <a:r>
                        <a:rPr lang="en-US" baseline="0" dirty="0"/>
                        <a:t> findings</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Bilious vomiting,  abdominal distension, signs of bowel obstruction</a:t>
                      </a:r>
                    </a:p>
                  </a:txBody>
                  <a:tcPr/>
                </a:tc>
                <a:extLst>
                  <a:ext uri="{0D108BD9-81ED-4DB2-BD59-A6C34878D82A}">
                    <a16:rowId xmlns:a16="http://schemas.microsoft.com/office/drawing/2014/main" val="10004"/>
                  </a:ext>
                </a:extLst>
              </a:tr>
              <a:tr h="649794">
                <a:tc>
                  <a:txBody>
                    <a:bodyPr/>
                    <a:lstStyle/>
                    <a:p>
                      <a:r>
                        <a:rPr lang="en-US" dirty="0"/>
                        <a:t>Diagnosis</a:t>
                      </a:r>
                    </a:p>
                  </a:txBody>
                  <a:tcPr/>
                </a:tc>
                <a:tc>
                  <a:txBody>
                    <a:bodyPr/>
                    <a:lstStyle/>
                    <a:p>
                      <a:r>
                        <a:rPr lang="en-US" dirty="0"/>
                        <a:t>X-ray</a:t>
                      </a:r>
                      <a:r>
                        <a:rPr lang="en-US" baseline="0" dirty="0"/>
                        <a:t> </a:t>
                      </a:r>
                      <a:r>
                        <a:rPr lang="en-US" b="1" baseline="0" dirty="0"/>
                        <a:t>double bubble</a:t>
                      </a:r>
                    </a:p>
                    <a:p>
                      <a:r>
                        <a:rPr lang="en-US" baseline="0" dirty="0"/>
                        <a:t>UGI- confirms atresia</a:t>
                      </a:r>
                      <a:endParaRPr lang="en-US" dirty="0"/>
                    </a:p>
                  </a:txBody>
                  <a:tcPr/>
                </a:tc>
                <a:extLst>
                  <a:ext uri="{0D108BD9-81ED-4DB2-BD59-A6C34878D82A}">
                    <a16:rowId xmlns:a16="http://schemas.microsoft.com/office/drawing/2014/main" val="10005"/>
                  </a:ext>
                </a:extLst>
              </a:tr>
              <a:tr h="376468">
                <a:tc>
                  <a:txBody>
                    <a:bodyPr/>
                    <a:lstStyle/>
                    <a:p>
                      <a:r>
                        <a:rPr lang="en-US" dirty="0"/>
                        <a:t>Treatment: </a:t>
                      </a:r>
                    </a:p>
                  </a:txBody>
                  <a:tcPr/>
                </a:tc>
                <a:tc>
                  <a:txBody>
                    <a:bodyPr/>
                    <a:lstStyle/>
                    <a:p>
                      <a:r>
                        <a:rPr lang="en-US" dirty="0"/>
                        <a:t>Resection/</a:t>
                      </a:r>
                      <a:r>
                        <a:rPr lang="en-US" dirty="0" err="1"/>
                        <a:t>reanstomosis</a:t>
                      </a:r>
                      <a:r>
                        <a:rPr lang="en-US" dirty="0"/>
                        <a:t> (</a:t>
                      </a:r>
                      <a:r>
                        <a:rPr lang="en-US" dirty="0" err="1"/>
                        <a:t>duodenoduodenostomy</a:t>
                      </a:r>
                      <a:r>
                        <a:rPr lang="en-US" dirty="0"/>
                        <a:t>)</a:t>
                      </a: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4321244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005840" y="1079139"/>
            <a:ext cx="5386917" cy="639762"/>
          </a:xfrm>
        </p:spPr>
        <p:txBody>
          <a:bodyPr>
            <a:noAutofit/>
          </a:bodyPr>
          <a:lstStyle/>
          <a:p>
            <a:r>
              <a:rPr lang="en-US" altLang="en-US" sz="4000" b="0" dirty="0" err="1">
                <a:ea typeface="ＭＳ Ｐゴシック" panose="020B0600070205080204" pitchFamily="34" charset="-128"/>
              </a:rPr>
              <a:t>Jejunal</a:t>
            </a:r>
            <a:r>
              <a:rPr lang="en-US" altLang="en-US" sz="4000" b="0" dirty="0">
                <a:ea typeface="ＭＳ Ｐゴシック" panose="020B0600070205080204" pitchFamily="34" charset="-128"/>
              </a:rPr>
              <a:t> Atresia</a:t>
            </a:r>
            <a:endParaRPr lang="en-US" sz="4000" b="0" dirty="0"/>
          </a:p>
        </p:txBody>
      </p:sp>
      <p:pic>
        <p:nvPicPr>
          <p:cNvPr id="150531" name="Picture 4" descr="BERTRAM, BGCR 001"/>
          <p:cNvPicPr>
            <a:picLocks noGrp="1" noChangeAspect="1" noChangeArrowheads="1"/>
          </p:cNvPicPr>
          <p:nvPr>
            <p:ph sz="half" idx="2"/>
          </p:nvPr>
        </p:nvPicPr>
        <p:blipFill>
          <a:blip r:embed="rId3" cstate="print">
            <a:lum contrast="-6000"/>
            <a:extLst>
              <a:ext uri="{28A0092B-C50C-407E-A947-70E740481C1C}">
                <a14:useLocalDpi xmlns:a14="http://schemas.microsoft.com/office/drawing/2010/main" val="0"/>
              </a:ext>
            </a:extLst>
          </a:blip>
          <a:stretch>
            <a:fillRect/>
          </a:stretch>
        </p:blipFill>
        <p:spPr>
          <a:xfrm>
            <a:off x="4686051" y="1956894"/>
            <a:ext cx="3519520" cy="4026538"/>
          </a:xfrm>
          <a:noFill/>
        </p:spPr>
      </p:pic>
      <p:sp>
        <p:nvSpPr>
          <p:cNvPr id="3" name="Text Placeholder 2"/>
          <p:cNvSpPr>
            <a:spLocks noGrp="1"/>
          </p:cNvSpPr>
          <p:nvPr>
            <p:ph type="body" sz="quarter" idx="3"/>
          </p:nvPr>
        </p:nvSpPr>
        <p:spPr>
          <a:xfrm>
            <a:off x="6802967" y="1079139"/>
            <a:ext cx="5389033" cy="639762"/>
          </a:xfrm>
        </p:spPr>
        <p:txBody>
          <a:bodyPr>
            <a:noAutofit/>
          </a:bodyPr>
          <a:lstStyle/>
          <a:p>
            <a:r>
              <a:rPr lang="en-US" altLang="en-US" sz="4000" b="0" dirty="0" err="1">
                <a:ea typeface="ＭＳ Ｐゴシック" panose="020B0600070205080204" pitchFamily="34" charset="-128"/>
              </a:rPr>
              <a:t>Ileal</a:t>
            </a:r>
            <a:r>
              <a:rPr lang="en-US" altLang="en-US" sz="4000" b="0" dirty="0">
                <a:ea typeface="ＭＳ Ｐゴシック" panose="020B0600070205080204" pitchFamily="34" charset="-128"/>
              </a:rPr>
              <a:t> Atresia</a:t>
            </a:r>
            <a:endParaRPr lang="en-US" sz="4000" b="0" dirty="0"/>
          </a:p>
        </p:txBody>
      </p:sp>
      <p:pic>
        <p:nvPicPr>
          <p:cNvPr id="150532" name="Picture 10" descr="5"/>
          <p:cNvPicPr>
            <a:picLocks noGrp="1" noChangeAspect="1" noChangeArrowheads="1"/>
          </p:cNvPicPr>
          <p:nvPr>
            <p:ph sz="quarter" idx="4"/>
          </p:nvPr>
        </p:nvPicPr>
        <p:blipFill>
          <a:blip r:embed="rId4" cstate="print">
            <a:lum bright="-24000"/>
            <a:grayscl/>
            <a:extLst>
              <a:ext uri="{28A0092B-C50C-407E-A947-70E740481C1C}">
                <a14:useLocalDpi xmlns:a14="http://schemas.microsoft.com/office/drawing/2010/main" val="0"/>
              </a:ext>
            </a:extLst>
          </a:blip>
          <a:stretch>
            <a:fillRect/>
          </a:stretch>
        </p:blipFill>
        <p:spPr>
          <a:xfrm>
            <a:off x="8568832" y="1969016"/>
            <a:ext cx="2703336" cy="4002293"/>
          </a:xfrm>
          <a:noFill/>
        </p:spPr>
      </p:pic>
      <p:pic>
        <p:nvPicPr>
          <p:cNvPr id="5" name="Picture 6" descr="Case 23: Image 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a:xfrm>
            <a:off x="902146" y="1924257"/>
            <a:ext cx="3034145" cy="4091812"/>
          </a:xfrm>
          <a:prstGeom prst="rect">
            <a:avLst/>
          </a:prstGeom>
          <a:noFill/>
        </p:spPr>
      </p:pic>
    </p:spTree>
    <p:extLst>
      <p:ext uri="{BB962C8B-B14F-4D97-AF65-F5344CB8AC3E}">
        <p14:creationId xmlns:p14="http://schemas.microsoft.com/office/powerpoint/2010/main" val="124541083"/>
      </p:ext>
    </p:extLst>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p:nvPr>
        </p:nvSpPr>
        <p:spPr>
          <a:xfrm>
            <a:off x="164183" y="228601"/>
            <a:ext cx="4011891" cy="1325563"/>
          </a:xfrm>
        </p:spPr>
        <p:txBody>
          <a:bodyPr>
            <a:normAutofit/>
          </a:bodyPr>
          <a:lstStyle/>
          <a:p>
            <a:pPr eaLnBrk="1" hangingPunct="1"/>
            <a:r>
              <a:rPr lang="en-US" altLang="en-US" sz="4000" dirty="0" err="1"/>
              <a:t>Malrotation</a:t>
            </a:r>
            <a:endParaRPr lang="en-US" altLang="en-US" sz="4000" dirty="0"/>
          </a:p>
        </p:txBody>
      </p:sp>
      <p:pic>
        <p:nvPicPr>
          <p:cNvPr id="4" name="Picture 10" descr="highres"/>
          <p:cNvPicPr>
            <a:picLocks noGrp="1" noChangeAspect="1" noChangeArrowheads="1"/>
          </p:cNvPicPr>
          <p:nvPr>
            <p:ph sz="half" idx="2"/>
          </p:nvPr>
        </p:nvPicPr>
        <p:blipFill>
          <a:blip r:embed="rId3" cstate="print"/>
          <a:srcRect l="7002" r="8254"/>
          <a:stretch>
            <a:fillRect/>
          </a:stretch>
        </p:blipFill>
        <p:spPr bwMode="auto">
          <a:xfrm>
            <a:off x="8038107" y="1554164"/>
            <a:ext cx="3358122" cy="4614460"/>
          </a:xfrm>
          <a:prstGeom prst="rect">
            <a:avLst/>
          </a:prstGeom>
          <a:noFill/>
          <a:ln w="9525">
            <a:noFill/>
            <a:miter lim="800000"/>
            <a:headEnd/>
            <a:tailEnd/>
          </a:ln>
        </p:spPr>
      </p:pic>
      <p:graphicFrame>
        <p:nvGraphicFramePr>
          <p:cNvPr id="2" name="Table 1"/>
          <p:cNvGraphicFramePr>
            <a:graphicFrameLocks noGrp="1"/>
          </p:cNvGraphicFramePr>
          <p:nvPr>
            <p:extLst>
              <p:ext uri="{D42A27DB-BD31-4B8C-83A1-F6EECF244321}">
                <p14:modId xmlns:p14="http://schemas.microsoft.com/office/powerpoint/2010/main" val="186192501"/>
              </p:ext>
            </p:extLst>
          </p:nvPr>
        </p:nvGraphicFramePr>
        <p:xfrm>
          <a:off x="896112" y="1478874"/>
          <a:ext cx="6748272" cy="4765040"/>
        </p:xfrm>
        <a:graphic>
          <a:graphicData uri="http://schemas.openxmlformats.org/drawingml/2006/table">
            <a:tbl>
              <a:tblPr firstRow="1" bandRow="1">
                <a:tableStyleId>{5C22544A-7EE6-4342-B048-85BDC9FD1C3A}</a:tableStyleId>
              </a:tblPr>
              <a:tblGrid>
                <a:gridCol w="1630551">
                  <a:extLst>
                    <a:ext uri="{9D8B030D-6E8A-4147-A177-3AD203B41FA5}">
                      <a16:colId xmlns:a16="http://schemas.microsoft.com/office/drawing/2014/main" val="20000"/>
                    </a:ext>
                  </a:extLst>
                </a:gridCol>
                <a:gridCol w="5117721">
                  <a:extLst>
                    <a:ext uri="{9D8B030D-6E8A-4147-A177-3AD203B41FA5}">
                      <a16:colId xmlns:a16="http://schemas.microsoft.com/office/drawing/2014/main" val="20001"/>
                    </a:ext>
                  </a:extLst>
                </a:gridCol>
              </a:tblGrid>
              <a:tr h="258402">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0"/>
                  </a:ext>
                </a:extLst>
              </a:tr>
              <a:tr h="370840">
                <a:tc>
                  <a:txBody>
                    <a:bodyPr/>
                    <a:lstStyle/>
                    <a:p>
                      <a:r>
                        <a:rPr lang="en-US" dirty="0"/>
                        <a:t>Etiology</a:t>
                      </a:r>
                    </a:p>
                  </a:txBody>
                  <a:tcPr/>
                </a:tc>
                <a:tc>
                  <a:txBody>
                    <a:bodyPr/>
                    <a:lstStyle/>
                    <a:p>
                      <a:pPr eaLnBrk="1" hangingPunct="1"/>
                      <a:r>
                        <a:rPr lang="en-US" altLang="en-US" dirty="0"/>
                        <a:t>Due to incomplete rotation and fixation of the embryonic intestine as it returns to the fetal abdominal cavity from its embryonic </a:t>
                      </a:r>
                      <a:r>
                        <a:rPr lang="en-US" altLang="en-US" dirty="0" err="1"/>
                        <a:t>extracoelomic</a:t>
                      </a:r>
                      <a:r>
                        <a:rPr lang="en-US" altLang="en-US" dirty="0"/>
                        <a:t> position</a:t>
                      </a:r>
                    </a:p>
                  </a:txBody>
                  <a:tcPr/>
                </a:tc>
                <a:extLst>
                  <a:ext uri="{0D108BD9-81ED-4DB2-BD59-A6C34878D82A}">
                    <a16:rowId xmlns:a16="http://schemas.microsoft.com/office/drawing/2014/main" val="10001"/>
                  </a:ext>
                </a:extLst>
              </a:tr>
              <a:tr h="370840">
                <a:tc>
                  <a:txBody>
                    <a:bodyPr/>
                    <a:lstStyle/>
                    <a:p>
                      <a:r>
                        <a:rPr lang="en-US" dirty="0"/>
                        <a:t>Findings</a:t>
                      </a:r>
                    </a:p>
                  </a:txBody>
                  <a:tcPr/>
                </a:tc>
                <a:tc>
                  <a:txBody>
                    <a:bodyPr/>
                    <a:lstStyle/>
                    <a:p>
                      <a:r>
                        <a:rPr lang="en-US" altLang="en-US" dirty="0"/>
                        <a:t>Distal duodenum fails</a:t>
                      </a:r>
                      <a:r>
                        <a:rPr lang="en-US" altLang="en-US" baseline="0" dirty="0"/>
                        <a:t> to </a:t>
                      </a:r>
                      <a:r>
                        <a:rPr lang="en-US" altLang="en-US" dirty="0"/>
                        <a:t>cross to the left of the vertebral bodies to join the jejunum at the ligament of </a:t>
                      </a:r>
                      <a:r>
                        <a:rPr lang="en-US" altLang="en-US" dirty="0" err="1"/>
                        <a:t>Treitz</a:t>
                      </a:r>
                      <a:r>
                        <a:rPr lang="en-US" altLang="en-US" dirty="0"/>
                        <a:t> </a:t>
                      </a:r>
                      <a:endParaRPr lang="en-US" dirty="0"/>
                    </a:p>
                  </a:txBody>
                  <a:tcPr/>
                </a:tc>
                <a:extLst>
                  <a:ext uri="{0D108BD9-81ED-4DB2-BD59-A6C34878D82A}">
                    <a16:rowId xmlns:a16="http://schemas.microsoft.com/office/drawing/2014/main" val="10002"/>
                  </a:ext>
                </a:extLst>
              </a:tr>
              <a:tr h="370840">
                <a:tc>
                  <a:txBody>
                    <a:bodyPr/>
                    <a:lstStyle/>
                    <a:p>
                      <a:r>
                        <a:rPr lang="en-US" dirty="0"/>
                        <a:t>Associations</a:t>
                      </a:r>
                    </a:p>
                  </a:txBody>
                  <a:tcPr/>
                </a:tc>
                <a:tc>
                  <a:txBody>
                    <a:bodyPr/>
                    <a:lstStyle/>
                    <a:p>
                      <a:pPr>
                        <a:defRPr/>
                      </a:pPr>
                      <a:r>
                        <a:rPr lang="en-US" dirty="0"/>
                        <a:t>DA, small intestinal atresia, </a:t>
                      </a:r>
                      <a:r>
                        <a:rPr lang="en-US" dirty="0" err="1"/>
                        <a:t>gastroschisis</a:t>
                      </a:r>
                      <a:r>
                        <a:rPr lang="en-US" dirty="0"/>
                        <a:t>, </a:t>
                      </a:r>
                      <a:r>
                        <a:rPr lang="en-US" dirty="0" err="1"/>
                        <a:t>omphalocele</a:t>
                      </a:r>
                      <a:r>
                        <a:rPr lang="en-US" dirty="0"/>
                        <a:t> and CDH, cardiac and renal malformations</a:t>
                      </a:r>
                    </a:p>
                  </a:txBody>
                  <a:tcPr/>
                </a:tc>
                <a:extLst>
                  <a:ext uri="{0D108BD9-81ED-4DB2-BD59-A6C34878D82A}">
                    <a16:rowId xmlns:a16="http://schemas.microsoft.com/office/drawing/2014/main" val="10003"/>
                  </a:ext>
                </a:extLst>
              </a:tr>
              <a:tr h="370840">
                <a:tc>
                  <a:txBody>
                    <a:bodyPr/>
                    <a:lstStyle/>
                    <a:p>
                      <a:r>
                        <a:rPr lang="en-US" dirty="0"/>
                        <a:t>Clinical</a:t>
                      </a:r>
                      <a:r>
                        <a:rPr lang="en-US" baseline="0" dirty="0"/>
                        <a:t> findings</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Presents with bile stained emesis and distension and obstruction may be intermittent</a:t>
                      </a:r>
                    </a:p>
                  </a:txBody>
                  <a:tcPr/>
                </a:tc>
                <a:extLst>
                  <a:ext uri="{0D108BD9-81ED-4DB2-BD59-A6C34878D82A}">
                    <a16:rowId xmlns:a16="http://schemas.microsoft.com/office/drawing/2014/main" val="10004"/>
                  </a:ext>
                </a:extLst>
              </a:tr>
              <a:tr h="370840">
                <a:tc>
                  <a:txBody>
                    <a:bodyPr/>
                    <a:lstStyle/>
                    <a:p>
                      <a:r>
                        <a:rPr lang="en-US" dirty="0"/>
                        <a:t>Diagnosis</a:t>
                      </a:r>
                    </a:p>
                  </a:txBody>
                  <a:tcPr/>
                </a:tc>
                <a:tc>
                  <a:txBody>
                    <a:bodyPr/>
                    <a:lstStyle/>
                    <a:p>
                      <a:r>
                        <a:rPr lang="en-US" b="1" dirty="0"/>
                        <a:t>UGI</a:t>
                      </a:r>
                    </a:p>
                  </a:txBody>
                  <a:tcPr/>
                </a:tc>
                <a:extLst>
                  <a:ext uri="{0D108BD9-81ED-4DB2-BD59-A6C34878D82A}">
                    <a16:rowId xmlns:a16="http://schemas.microsoft.com/office/drawing/2014/main" val="10005"/>
                  </a:ext>
                </a:extLst>
              </a:tr>
              <a:tr h="370840">
                <a:tc>
                  <a:txBody>
                    <a:bodyPr/>
                    <a:lstStyle/>
                    <a:p>
                      <a:r>
                        <a:rPr lang="en-US" dirty="0"/>
                        <a:t>Treatment</a:t>
                      </a:r>
                    </a:p>
                  </a:txBody>
                  <a:tcPr/>
                </a:tc>
                <a:tc>
                  <a:txBody>
                    <a:bodyPr/>
                    <a:lstStyle/>
                    <a:p>
                      <a:r>
                        <a:rPr lang="en-US" dirty="0"/>
                        <a:t>Ladd’s procedure</a:t>
                      </a: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0147183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itle 1"/>
          <p:cNvSpPr>
            <a:spLocks noGrp="1"/>
          </p:cNvSpPr>
          <p:nvPr>
            <p:ph type="title"/>
          </p:nvPr>
        </p:nvSpPr>
        <p:spPr>
          <a:xfrm>
            <a:off x="166540" y="737403"/>
            <a:ext cx="3924693" cy="1143000"/>
          </a:xfrm>
        </p:spPr>
        <p:txBody>
          <a:bodyPr>
            <a:normAutofit/>
          </a:bodyPr>
          <a:lstStyle/>
          <a:p>
            <a:pPr eaLnBrk="1" hangingPunct="1"/>
            <a:r>
              <a:rPr lang="en-US" altLang="en-US" sz="4000" dirty="0"/>
              <a:t>Midgut Volvulus</a:t>
            </a:r>
          </a:p>
        </p:txBody>
      </p:sp>
      <p:sp>
        <p:nvSpPr>
          <p:cNvPr id="133123" name="Content Placeholder 2"/>
          <p:cNvSpPr>
            <a:spLocks noGrp="1"/>
          </p:cNvSpPr>
          <p:nvPr>
            <p:ph idx="1"/>
          </p:nvPr>
        </p:nvSpPr>
        <p:spPr>
          <a:xfrm>
            <a:off x="428319" y="4319016"/>
            <a:ext cx="5190259" cy="4351338"/>
          </a:xfrm>
        </p:spPr>
        <p:txBody>
          <a:bodyPr>
            <a:normAutofit/>
          </a:bodyPr>
          <a:lstStyle/>
          <a:p>
            <a:pPr eaLnBrk="1" hangingPunct="1"/>
            <a:endParaRPr lang="en-US" altLang="en-US" dirty="0"/>
          </a:p>
          <a:p>
            <a:pPr eaLnBrk="1" hangingPunct="1"/>
            <a:endParaRPr lang="en-US" altLang="en-US" dirty="0"/>
          </a:p>
        </p:txBody>
      </p:sp>
      <p:pic>
        <p:nvPicPr>
          <p:cNvPr id="5" name="Picture 9" descr="highres"/>
          <p:cNvPicPr>
            <a:picLocks noChangeAspect="1" noChangeArrowheads="1"/>
          </p:cNvPicPr>
          <p:nvPr/>
        </p:nvPicPr>
        <p:blipFill>
          <a:blip r:embed="rId3" cstate="print"/>
          <a:srcRect l="64756" t="48086" b="-14130"/>
          <a:stretch>
            <a:fillRect/>
          </a:stretch>
        </p:blipFill>
        <p:spPr>
          <a:xfrm>
            <a:off x="6096000" y="2343372"/>
            <a:ext cx="2413255" cy="3951288"/>
          </a:xfrm>
          <a:prstGeom prst="rect">
            <a:avLst/>
          </a:prstGeom>
          <a:noFill/>
        </p:spPr>
      </p:pic>
      <p:pic>
        <p:nvPicPr>
          <p:cNvPr id="6" name="Picture 4" descr="http://api.ning.com/files/KxGjEjS6Z6XbW58Ia3lHcB86WxMphEj4TV2VbgCne3A_/MalrotationMidgutVolvulus022307PreopFluoroAP.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44967" y="1880404"/>
            <a:ext cx="3334076" cy="4124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Table 1"/>
          <p:cNvGraphicFramePr>
            <a:graphicFrameLocks noGrp="1"/>
          </p:cNvGraphicFramePr>
          <p:nvPr>
            <p:extLst>
              <p:ext uri="{D42A27DB-BD31-4B8C-83A1-F6EECF244321}">
                <p14:modId xmlns:p14="http://schemas.microsoft.com/office/powerpoint/2010/main" val="2675762782"/>
              </p:ext>
            </p:extLst>
          </p:nvPr>
        </p:nvGraphicFramePr>
        <p:xfrm>
          <a:off x="428319" y="1880403"/>
          <a:ext cx="5190259" cy="4319229"/>
        </p:xfrm>
        <a:graphic>
          <a:graphicData uri="http://schemas.openxmlformats.org/drawingml/2006/table">
            <a:tbl>
              <a:tblPr firstRow="1" bandRow="1">
                <a:tableStyleId>{5C22544A-7EE6-4342-B048-85BDC9FD1C3A}</a:tableStyleId>
              </a:tblPr>
              <a:tblGrid>
                <a:gridCol w="1192090">
                  <a:extLst>
                    <a:ext uri="{9D8B030D-6E8A-4147-A177-3AD203B41FA5}">
                      <a16:colId xmlns:a16="http://schemas.microsoft.com/office/drawing/2014/main" val="20000"/>
                    </a:ext>
                  </a:extLst>
                </a:gridCol>
                <a:gridCol w="3998169">
                  <a:extLst>
                    <a:ext uri="{9D8B030D-6E8A-4147-A177-3AD203B41FA5}">
                      <a16:colId xmlns:a16="http://schemas.microsoft.com/office/drawing/2014/main" val="20001"/>
                    </a:ext>
                  </a:extLst>
                </a:gridCol>
              </a:tblGrid>
              <a:tr h="370840">
                <a:tc>
                  <a:txBody>
                    <a:bodyPr/>
                    <a:lstStyle/>
                    <a:p>
                      <a:endParaRPr lang="en-US" dirty="0"/>
                    </a:p>
                  </a:txBody>
                  <a:tcPr/>
                </a:tc>
                <a:tc>
                  <a:txBody>
                    <a:bodyPr/>
                    <a:lstStyle/>
                    <a:p>
                      <a:endParaRPr lang="en-US"/>
                    </a:p>
                  </a:txBody>
                  <a:tcPr/>
                </a:tc>
                <a:extLst>
                  <a:ext uri="{0D108BD9-81ED-4DB2-BD59-A6C34878D82A}">
                    <a16:rowId xmlns:a16="http://schemas.microsoft.com/office/drawing/2014/main" val="10000"/>
                  </a:ext>
                </a:extLst>
              </a:tr>
              <a:tr h="370840">
                <a:tc>
                  <a:txBody>
                    <a:bodyPr/>
                    <a:lstStyle/>
                    <a:p>
                      <a:r>
                        <a:rPr lang="en-US" dirty="0"/>
                        <a:t>Etiology</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800" dirty="0"/>
                        <a:t>Strangulation obstruction with occlusion of blood flow to the gut</a:t>
                      </a:r>
                    </a:p>
                  </a:txBody>
                  <a:tcPr/>
                </a:tc>
                <a:extLst>
                  <a:ext uri="{0D108BD9-81ED-4DB2-BD59-A6C34878D82A}">
                    <a16:rowId xmlns:a16="http://schemas.microsoft.com/office/drawing/2014/main" val="1000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Clinical Findings</a:t>
                      </a:r>
                    </a:p>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800" dirty="0">
                          <a:ea typeface="ＭＳ Ｐゴシック" panose="020B0600070205080204" pitchFamily="34" charset="-128"/>
                        </a:rPr>
                        <a:t>Variable depending on:</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800" dirty="0">
                          <a:ea typeface="ＭＳ Ｐゴシック" panose="020B0600070205080204" pitchFamily="34" charset="-128"/>
                        </a:rPr>
                        <a:t>Degree of volvulus (i.e. number of twists of the bowel)</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800" dirty="0">
                          <a:ea typeface="ＭＳ Ｐゴシック" panose="020B0600070205080204" pitchFamily="34" charset="-128"/>
                        </a:rPr>
                        <a:t>Duration of volvulus, and viability of the bowel involved</a:t>
                      </a:r>
                    </a:p>
                    <a:p>
                      <a:pPr eaLnBrk="1" hangingPunct="1"/>
                      <a:r>
                        <a:rPr lang="en-US" altLang="en-US" sz="1800" dirty="0"/>
                        <a:t>Bilious emesis in previously well  newborn, abdominal distention, abdominal mass, electrolyte imbalance, shock, lethargy, death</a:t>
                      </a:r>
                    </a:p>
                  </a:txBody>
                  <a:tcPr/>
                </a:tc>
                <a:extLst>
                  <a:ext uri="{0D108BD9-81ED-4DB2-BD59-A6C34878D82A}">
                    <a16:rowId xmlns:a16="http://schemas.microsoft.com/office/drawing/2014/main" val="10002"/>
                  </a:ext>
                </a:extLst>
              </a:tr>
              <a:tr h="370840">
                <a:tc>
                  <a:txBody>
                    <a:bodyPr/>
                    <a:lstStyle/>
                    <a:p>
                      <a:r>
                        <a:rPr lang="en-US" dirty="0"/>
                        <a:t>Diagnosis</a:t>
                      </a:r>
                    </a:p>
                  </a:txBody>
                  <a:tcPr/>
                </a:tc>
                <a:tc>
                  <a:txBody>
                    <a:bodyPr/>
                    <a:lstStyle/>
                    <a:p>
                      <a:r>
                        <a:rPr lang="en-US" dirty="0"/>
                        <a:t>UGI</a:t>
                      </a:r>
                    </a:p>
                  </a:txBody>
                  <a:tcPr/>
                </a:tc>
                <a:extLst>
                  <a:ext uri="{0D108BD9-81ED-4DB2-BD59-A6C34878D82A}">
                    <a16:rowId xmlns:a16="http://schemas.microsoft.com/office/drawing/2014/main" val="10003"/>
                  </a:ext>
                </a:extLst>
              </a:tr>
              <a:tr h="377149">
                <a:tc>
                  <a:txBody>
                    <a:bodyPr/>
                    <a:lstStyle/>
                    <a:p>
                      <a:r>
                        <a:rPr lang="en-US" dirty="0"/>
                        <a:t>Treatment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800" b="1" dirty="0"/>
                        <a:t>SURGICAL EMERGENCY!!</a:t>
                      </a: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737992981"/>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9720" y="565047"/>
            <a:ext cx="2398391" cy="1143000"/>
          </a:xfrm>
        </p:spPr>
        <p:txBody>
          <a:bodyPr>
            <a:normAutofit/>
          </a:bodyPr>
          <a:lstStyle/>
          <a:p>
            <a:r>
              <a:rPr lang="en-US" sz="4000" dirty="0"/>
              <a:t>Su</a:t>
            </a:r>
            <a:r>
              <a:rPr lang="en-US" sz="4000" dirty="0">
                <a:latin typeface="Calibri" panose="020F0502020204030204" pitchFamily="34" charset="0"/>
              </a:rPr>
              <a:t>rfactant</a:t>
            </a:r>
          </a:p>
        </p:txBody>
      </p:sp>
      <p:graphicFrame>
        <p:nvGraphicFramePr>
          <p:cNvPr id="4" name="Table 3"/>
          <p:cNvGraphicFramePr>
            <a:graphicFrameLocks noGrp="1"/>
          </p:cNvGraphicFramePr>
          <p:nvPr>
            <p:extLst>
              <p:ext uri="{D42A27DB-BD31-4B8C-83A1-F6EECF244321}">
                <p14:modId xmlns:p14="http://schemas.microsoft.com/office/powerpoint/2010/main" val="2647439531"/>
              </p:ext>
            </p:extLst>
          </p:nvPr>
        </p:nvGraphicFramePr>
        <p:xfrm>
          <a:off x="1885361" y="1566460"/>
          <a:ext cx="8137183" cy="4849001"/>
        </p:xfrm>
        <a:graphic>
          <a:graphicData uri="http://schemas.openxmlformats.org/drawingml/2006/table">
            <a:tbl>
              <a:tblPr firstRow="1" bandRow="1">
                <a:tableStyleId>{5C22544A-7EE6-4342-B048-85BDC9FD1C3A}</a:tableStyleId>
              </a:tblPr>
              <a:tblGrid>
                <a:gridCol w="2691101">
                  <a:extLst>
                    <a:ext uri="{9D8B030D-6E8A-4147-A177-3AD203B41FA5}">
                      <a16:colId xmlns:a16="http://schemas.microsoft.com/office/drawing/2014/main" val="20000"/>
                    </a:ext>
                  </a:extLst>
                </a:gridCol>
                <a:gridCol w="5446082">
                  <a:extLst>
                    <a:ext uri="{9D8B030D-6E8A-4147-A177-3AD203B41FA5}">
                      <a16:colId xmlns:a16="http://schemas.microsoft.com/office/drawing/2014/main" val="20001"/>
                    </a:ext>
                  </a:extLst>
                </a:gridCol>
              </a:tblGrid>
              <a:tr h="368870">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0"/>
                  </a:ext>
                </a:extLst>
              </a:tr>
              <a:tr h="1042083">
                <a:tc>
                  <a:txBody>
                    <a:bodyPr/>
                    <a:lstStyle/>
                    <a:p>
                      <a:r>
                        <a:rPr lang="en-US" sz="1800" dirty="0"/>
                        <a:t>Function</a:t>
                      </a:r>
                    </a:p>
                  </a:txBody>
                  <a:tcPr/>
                </a:tc>
                <a:tc>
                  <a:txBody>
                    <a:bodyPr/>
                    <a:lstStyle/>
                    <a:p>
                      <a:pPr marL="285750" indent="-285750">
                        <a:buFont typeface="Arial" panose="020B0604020202020204" pitchFamily="34" charset="0"/>
                        <a:buChar char="•"/>
                      </a:pPr>
                      <a:r>
                        <a:rPr lang="en-US" sz="1800" b="1" dirty="0"/>
                        <a:t>Decreases surface tension</a:t>
                      </a:r>
                    </a:p>
                    <a:p>
                      <a:pPr marL="285750" indent="-285750">
                        <a:buFont typeface="Arial" panose="020B0604020202020204" pitchFamily="34" charset="0"/>
                        <a:buChar char="•"/>
                      </a:pPr>
                      <a:r>
                        <a:rPr lang="en-US" sz="1800" b="0" dirty="0"/>
                        <a:t>Facilitates alveolar expansion, improves alveolar stability decreasing alveolar collapse</a:t>
                      </a:r>
                    </a:p>
                    <a:p>
                      <a:pPr marL="285750" indent="-285750">
                        <a:buFont typeface="Arial" panose="020B0604020202020204" pitchFamily="34" charset="0"/>
                        <a:buChar char="•"/>
                      </a:pPr>
                      <a:r>
                        <a:rPr lang="en-US" sz="1800" dirty="0"/>
                        <a:t>Increases pulmonary compliance</a:t>
                      </a:r>
                    </a:p>
                  </a:txBody>
                  <a:tcPr/>
                </a:tc>
                <a:extLst>
                  <a:ext uri="{0D108BD9-81ED-4DB2-BD59-A6C34878D82A}">
                    <a16:rowId xmlns:a16="http://schemas.microsoft.com/office/drawing/2014/main" val="10001"/>
                  </a:ext>
                </a:extLst>
              </a:tr>
              <a:tr h="710719">
                <a:tc>
                  <a:txBody>
                    <a:bodyPr/>
                    <a:lstStyle/>
                    <a:p>
                      <a:r>
                        <a:rPr lang="en-US" sz="1800" dirty="0"/>
                        <a:t>Production/Storage</a:t>
                      </a:r>
                    </a:p>
                  </a:txBody>
                  <a:tcPr/>
                </a:tc>
                <a:tc>
                  <a:txBody>
                    <a:bodyPr/>
                    <a:lstStyle/>
                    <a:p>
                      <a:pPr>
                        <a:buFont typeface="Arial" pitchFamily="34" charset="0"/>
                        <a:buNone/>
                      </a:pPr>
                      <a:r>
                        <a:rPr lang="en-US" sz="1800" b="1" dirty="0"/>
                        <a:t>Type II </a:t>
                      </a:r>
                      <a:r>
                        <a:rPr lang="en-US" sz="1800" b="1" dirty="0" err="1"/>
                        <a:t>Pneumocytes</a:t>
                      </a:r>
                      <a:r>
                        <a:rPr lang="en-US" sz="1800" b="1" dirty="0"/>
                        <a:t> </a:t>
                      </a:r>
                      <a:r>
                        <a:rPr lang="en-US" sz="1800" b="0" dirty="0"/>
                        <a:t>starting at 20 </a:t>
                      </a:r>
                      <a:r>
                        <a:rPr lang="en-US" sz="1800" b="0" dirty="0" err="1"/>
                        <a:t>wks</a:t>
                      </a:r>
                      <a:endParaRPr lang="en-US" sz="1800" b="0" dirty="0"/>
                    </a:p>
                    <a:p>
                      <a:pPr>
                        <a:buFont typeface="Arial" pitchFamily="34" charset="0"/>
                        <a:buNone/>
                      </a:pPr>
                      <a:r>
                        <a:rPr lang="en-US" sz="1800" dirty="0"/>
                        <a:t>Mature levels &gt; 35 weeks gestation</a:t>
                      </a:r>
                    </a:p>
                  </a:txBody>
                  <a:tcPr/>
                </a:tc>
                <a:extLst>
                  <a:ext uri="{0D108BD9-81ED-4DB2-BD59-A6C34878D82A}">
                    <a16:rowId xmlns:a16="http://schemas.microsoft.com/office/drawing/2014/main" val="10002"/>
                  </a:ext>
                </a:extLst>
              </a:tr>
              <a:tr h="1627643">
                <a:tc>
                  <a:txBody>
                    <a:bodyPr/>
                    <a:lstStyle/>
                    <a:p>
                      <a:r>
                        <a:rPr lang="en-US" sz="1800" dirty="0"/>
                        <a:t>Composition</a:t>
                      </a:r>
                    </a:p>
                  </a:txBody>
                  <a:tcPr/>
                </a:tc>
                <a:tc>
                  <a:txBody>
                    <a:bodyPr/>
                    <a:lstStyle/>
                    <a:p>
                      <a:pPr marL="285750" lvl="1" indent="-285750">
                        <a:buFont typeface="Arial" pitchFamily="34" charset="0"/>
                        <a:buChar char="•"/>
                        <a:defRPr/>
                      </a:pPr>
                      <a:r>
                        <a:rPr lang="en-US" sz="1800" dirty="0"/>
                        <a:t>90 %</a:t>
                      </a:r>
                      <a:r>
                        <a:rPr lang="en-US" sz="1800" baseline="0" dirty="0"/>
                        <a:t> Lipids</a:t>
                      </a:r>
                    </a:p>
                    <a:p>
                      <a:pPr marL="0" lvl="1" indent="0">
                        <a:buFont typeface="Arial" pitchFamily="34" charset="0"/>
                        <a:buNone/>
                        <a:defRPr/>
                      </a:pPr>
                      <a:r>
                        <a:rPr lang="en-US" sz="1800" dirty="0"/>
                        <a:t>     70</a:t>
                      </a:r>
                      <a:r>
                        <a:rPr lang="en-US" sz="1800" baseline="0" dirty="0"/>
                        <a:t> </a:t>
                      </a:r>
                      <a:r>
                        <a:rPr lang="en-US" sz="1800" dirty="0"/>
                        <a:t>%   Phospholipids </a:t>
                      </a:r>
                    </a:p>
                    <a:p>
                      <a:pPr marL="0" lvl="2" indent="0">
                        <a:buFont typeface="Arial" panose="020B0604020202020204" pitchFamily="34" charset="0"/>
                        <a:buNone/>
                        <a:defRPr/>
                      </a:pPr>
                      <a:r>
                        <a:rPr lang="en-US" sz="1800" dirty="0"/>
                        <a:t>     </a:t>
                      </a:r>
                      <a:r>
                        <a:rPr lang="en-US" sz="1800" dirty="0" err="1"/>
                        <a:t>Dipalmitoylphosphatidylcholine</a:t>
                      </a:r>
                      <a:r>
                        <a:rPr lang="en-US" sz="1800" dirty="0"/>
                        <a:t> (DPPC)</a:t>
                      </a:r>
                    </a:p>
                    <a:p>
                      <a:pPr marL="285750" lvl="1" indent="-285750">
                        <a:buFont typeface="Arial" panose="020B0604020202020204" pitchFamily="34" charset="0"/>
                        <a:buChar char="•"/>
                        <a:defRPr/>
                      </a:pPr>
                      <a:r>
                        <a:rPr lang="en-US" sz="1800" dirty="0"/>
                        <a:t>10%  Surfactant proteins</a:t>
                      </a:r>
                    </a:p>
                    <a:p>
                      <a:pPr marL="0" lvl="1" indent="0">
                        <a:buFont typeface="Arial" pitchFamily="34" charset="0"/>
                        <a:buNone/>
                        <a:defRPr/>
                      </a:pPr>
                      <a:r>
                        <a:rPr lang="en-US" sz="1800" dirty="0"/>
                        <a:t>    (SP-A, SP-B, SP-C and SP-D)</a:t>
                      </a:r>
                    </a:p>
                  </a:txBody>
                  <a:tcPr/>
                </a:tc>
                <a:extLst>
                  <a:ext uri="{0D108BD9-81ED-4DB2-BD59-A6C34878D82A}">
                    <a16:rowId xmlns:a16="http://schemas.microsoft.com/office/drawing/2014/main" val="10003"/>
                  </a:ext>
                </a:extLst>
              </a:tr>
              <a:tr h="953049">
                <a:tc>
                  <a:txBody>
                    <a:bodyPr/>
                    <a:lstStyle/>
                    <a:p>
                      <a:r>
                        <a:rPr lang="en-US" dirty="0">
                          <a:latin typeface="Calibri" panose="020F0502020204030204" pitchFamily="34" charset="0"/>
                        </a:rPr>
                        <a:t>Surfactant replacement</a:t>
                      </a:r>
                    </a:p>
                    <a:p>
                      <a:endParaRPr lang="en-US" sz="1800" dirty="0">
                        <a:latin typeface="Calibri" panose="020F0502020204030204" pitchFamily="34" charset="0"/>
                      </a:endParaRPr>
                    </a:p>
                  </a:txBody>
                  <a:tcPr/>
                </a:tc>
                <a:tc>
                  <a:txBody>
                    <a:bodyPr/>
                    <a:lstStyle/>
                    <a:p>
                      <a:r>
                        <a:rPr lang="en-US" dirty="0">
                          <a:latin typeface="Calibri" panose="020F0502020204030204" pitchFamily="34" charset="0"/>
                        </a:rPr>
                        <a:t>given as prophylaxis or rescue treatment, reduces the incidence of RDS, air leaks, and mortality in preterm infants with RDS</a:t>
                      </a: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5595961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0706" y="612079"/>
            <a:ext cx="6561055" cy="1143000"/>
          </a:xfrm>
        </p:spPr>
        <p:txBody>
          <a:bodyPr>
            <a:normAutofit fontScale="90000"/>
          </a:bodyPr>
          <a:lstStyle/>
          <a:p>
            <a:br>
              <a:rPr lang="en-US" dirty="0"/>
            </a:br>
            <a:r>
              <a:rPr lang="en-US" dirty="0">
                <a:latin typeface="Calibri" panose="020F0502020204030204" pitchFamily="34" charset="0"/>
              </a:rPr>
              <a:t>Proximal Bowel Obstruction</a:t>
            </a:r>
            <a:br>
              <a:rPr lang="en-US" dirty="0"/>
            </a:br>
            <a:endParaRPr lang="en-US" dirty="0"/>
          </a:p>
        </p:txBody>
      </p:sp>
      <p:sp>
        <p:nvSpPr>
          <p:cNvPr id="3" name="Content Placeholder 2"/>
          <p:cNvSpPr>
            <a:spLocks noGrp="1"/>
          </p:cNvSpPr>
          <p:nvPr>
            <p:ph idx="1"/>
          </p:nvPr>
        </p:nvSpPr>
        <p:spPr>
          <a:xfrm>
            <a:off x="1202443" y="1654126"/>
            <a:ext cx="8931192" cy="4525963"/>
          </a:xfrm>
        </p:spPr>
        <p:txBody>
          <a:bodyPr>
            <a:normAutofit/>
          </a:bodyPr>
          <a:lstStyle/>
          <a:p>
            <a:r>
              <a:rPr lang="en-US" sz="2400" dirty="0"/>
              <a:t>Bilious vomiting- Bowel obstruction</a:t>
            </a:r>
          </a:p>
          <a:p>
            <a:r>
              <a:rPr lang="en-US" sz="2400" dirty="0"/>
              <a:t>Abdominal distension- Bowel atresias, </a:t>
            </a:r>
            <a:r>
              <a:rPr lang="en-US" sz="2400" dirty="0" err="1"/>
              <a:t>malrotation</a:t>
            </a:r>
            <a:endParaRPr lang="en-US" sz="2400" dirty="0"/>
          </a:p>
          <a:p>
            <a:r>
              <a:rPr lang="en-US" sz="2400" b="1" dirty="0"/>
              <a:t>Diagnosis- UGI</a:t>
            </a:r>
          </a:p>
        </p:txBody>
      </p:sp>
      <p:pic>
        <p:nvPicPr>
          <p:cNvPr id="4" name="Picture 9" descr="highres"/>
          <p:cNvPicPr>
            <a:picLocks noChangeAspect="1" noChangeArrowheads="1"/>
          </p:cNvPicPr>
          <p:nvPr/>
        </p:nvPicPr>
        <p:blipFill>
          <a:blip r:embed="rId3" cstate="print"/>
          <a:srcRect l="64756" t="48086" b="-14130"/>
          <a:stretch>
            <a:fillRect/>
          </a:stretch>
        </p:blipFill>
        <p:spPr>
          <a:xfrm>
            <a:off x="9320883" y="3701062"/>
            <a:ext cx="1469390" cy="2405840"/>
          </a:xfrm>
          <a:prstGeom prst="rect">
            <a:avLst/>
          </a:prstGeom>
          <a:noFill/>
        </p:spPr>
      </p:pic>
      <p:pic>
        <p:nvPicPr>
          <p:cNvPr id="5" name="Picture 7" descr="CASSIDY BBCR 001"/>
          <p:cNvPicPr>
            <a:picLocks noChangeAspect="1" noChangeArrowheads="1"/>
          </p:cNvPicPr>
          <p:nvPr/>
        </p:nvPicPr>
        <p:blipFill>
          <a:blip r:embed="rId4" cstate="print">
            <a:lum bright="6000"/>
          </a:blip>
          <a:srcRect/>
          <a:stretch>
            <a:fillRect/>
          </a:stretch>
        </p:blipFill>
        <p:spPr>
          <a:xfrm>
            <a:off x="1156401" y="3126506"/>
            <a:ext cx="2080718" cy="3031237"/>
          </a:xfrm>
          <a:prstGeom prst="rect">
            <a:avLst/>
          </a:prstGeom>
          <a:noFill/>
        </p:spPr>
      </p:pic>
      <p:pic>
        <p:nvPicPr>
          <p:cNvPr id="6" name="Picture 6" descr="Case 23: Image 1"/>
          <p:cNvPicPr>
            <a:picLocks noChangeAspect="1" noChangeArrowheads="1"/>
          </p:cNvPicPr>
          <p:nvPr/>
        </p:nvPicPr>
        <p:blipFill>
          <a:blip r:embed="rId5" cstate="print"/>
          <a:srcRect/>
          <a:stretch>
            <a:fillRect/>
          </a:stretch>
        </p:blipFill>
        <p:spPr>
          <a:xfrm>
            <a:off x="3636080" y="3126506"/>
            <a:ext cx="2244575" cy="3027097"/>
          </a:xfrm>
          <a:prstGeom prst="rect">
            <a:avLst/>
          </a:prstGeom>
          <a:noFill/>
        </p:spPr>
      </p:pic>
      <p:sp>
        <p:nvSpPr>
          <p:cNvPr id="7" name="TextBox 6"/>
          <p:cNvSpPr txBox="1"/>
          <p:nvPr/>
        </p:nvSpPr>
        <p:spPr>
          <a:xfrm>
            <a:off x="1355645" y="6253277"/>
            <a:ext cx="9963625" cy="646331"/>
          </a:xfrm>
          <a:prstGeom prst="rect">
            <a:avLst/>
          </a:prstGeom>
          <a:noFill/>
        </p:spPr>
        <p:txBody>
          <a:bodyPr wrap="square" rtlCol="0">
            <a:spAutoFit/>
          </a:bodyPr>
          <a:lstStyle/>
          <a:p>
            <a:pPr defTabSz="457200"/>
            <a:r>
              <a:rPr lang="en-US" dirty="0">
                <a:solidFill>
                  <a:prstClr val="black"/>
                </a:solidFill>
              </a:rPr>
              <a:t>Duodenal Atresia                     </a:t>
            </a:r>
            <a:r>
              <a:rPr lang="en-US" dirty="0" err="1">
                <a:solidFill>
                  <a:prstClr val="black"/>
                </a:solidFill>
              </a:rPr>
              <a:t>Jejunal</a:t>
            </a:r>
            <a:r>
              <a:rPr lang="en-US" dirty="0">
                <a:solidFill>
                  <a:prstClr val="black"/>
                </a:solidFill>
              </a:rPr>
              <a:t> Atresia                         </a:t>
            </a:r>
            <a:r>
              <a:rPr lang="en-US" dirty="0" err="1">
                <a:solidFill>
                  <a:prstClr val="black"/>
                </a:solidFill>
              </a:rPr>
              <a:t>Malrotation</a:t>
            </a:r>
            <a:r>
              <a:rPr lang="en-US" dirty="0">
                <a:solidFill>
                  <a:prstClr val="black"/>
                </a:solidFill>
              </a:rPr>
              <a:t>                          Midgut Volvulus</a:t>
            </a:r>
          </a:p>
          <a:p>
            <a:pPr defTabSz="457200"/>
            <a:endParaRPr lang="en-US" dirty="0">
              <a:solidFill>
                <a:prstClr val="black"/>
              </a:solidFill>
            </a:endParaRPr>
          </a:p>
        </p:txBody>
      </p:sp>
      <p:pic>
        <p:nvPicPr>
          <p:cNvPr id="8" name="Picture 10" descr="highres"/>
          <p:cNvPicPr>
            <a:picLocks noChangeAspect="1" noChangeArrowheads="1"/>
          </p:cNvPicPr>
          <p:nvPr/>
        </p:nvPicPr>
        <p:blipFill>
          <a:blip r:embed="rId6" cstate="print"/>
          <a:srcRect l="7002" r="8254"/>
          <a:stretch>
            <a:fillRect/>
          </a:stretch>
        </p:blipFill>
        <p:spPr bwMode="auto">
          <a:xfrm>
            <a:off x="6364426" y="3126506"/>
            <a:ext cx="2202419" cy="3027097"/>
          </a:xfrm>
          <a:prstGeom prst="rect">
            <a:avLst/>
          </a:prstGeom>
          <a:noFill/>
          <a:ln w="9525">
            <a:noFill/>
            <a:miter lim="800000"/>
            <a:headEnd/>
            <a:tailEnd/>
          </a:ln>
        </p:spPr>
      </p:pic>
      <p:pic>
        <p:nvPicPr>
          <p:cNvPr id="11" name="Picture 4" descr="http://api.ning.com/files/KxGjEjS6Z6XbW58Ia3lHcB86WxMphEj4TV2VbgCne3A_/MalrotationMidgutVolvulus022307PreopFluoroAP.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929145" y="3150160"/>
            <a:ext cx="2390126" cy="2956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60836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14257"/>
            <a:ext cx="3832554" cy="1143000"/>
          </a:xfrm>
        </p:spPr>
        <p:txBody>
          <a:bodyPr>
            <a:normAutofit/>
          </a:bodyPr>
          <a:lstStyle/>
          <a:p>
            <a:r>
              <a:rPr lang="en-US" sz="4000" dirty="0" err="1"/>
              <a:t>Meconium</a:t>
            </a:r>
            <a:r>
              <a:rPr lang="en-US" sz="4000" dirty="0"/>
              <a:t> </a:t>
            </a:r>
            <a:r>
              <a:rPr lang="en-US" sz="4000" dirty="0" err="1"/>
              <a:t>Ileus</a:t>
            </a:r>
            <a:endParaRPr lang="en-US" sz="4000" dirty="0"/>
          </a:p>
        </p:txBody>
      </p:sp>
      <p:pic>
        <p:nvPicPr>
          <p:cNvPr id="4" name="Picture 4" descr="8"/>
          <p:cNvPicPr>
            <a:picLocks noChangeAspect="1" noChangeArrowheads="1"/>
          </p:cNvPicPr>
          <p:nvPr/>
        </p:nvPicPr>
        <p:blipFill>
          <a:blip r:embed="rId3" cstate="print">
            <a:lum bright="-18000"/>
            <a:grayscl/>
          </a:blip>
          <a:srcRect l="4839" t="2361" r="10583" b="17741"/>
          <a:stretch>
            <a:fillRect/>
          </a:stretch>
        </p:blipFill>
        <p:spPr bwMode="auto">
          <a:xfrm>
            <a:off x="7085120" y="1657257"/>
            <a:ext cx="4988417" cy="4712310"/>
          </a:xfrm>
          <a:prstGeom prst="rect">
            <a:avLst/>
          </a:prstGeom>
          <a:noFill/>
          <a:ln w="9525">
            <a:noFill/>
            <a:miter lim="800000"/>
            <a:headEnd/>
            <a:tailEnd/>
          </a:ln>
        </p:spPr>
      </p:pic>
      <p:graphicFrame>
        <p:nvGraphicFramePr>
          <p:cNvPr id="6" name="Table 5"/>
          <p:cNvGraphicFramePr>
            <a:graphicFrameLocks noGrp="1"/>
          </p:cNvGraphicFramePr>
          <p:nvPr>
            <p:extLst>
              <p:ext uri="{D42A27DB-BD31-4B8C-83A1-F6EECF244321}">
                <p14:modId xmlns:p14="http://schemas.microsoft.com/office/powerpoint/2010/main" val="1937512471"/>
              </p:ext>
            </p:extLst>
          </p:nvPr>
        </p:nvGraphicFramePr>
        <p:xfrm>
          <a:off x="248199" y="1633920"/>
          <a:ext cx="6688178" cy="4735647"/>
        </p:xfrm>
        <a:graphic>
          <a:graphicData uri="http://schemas.openxmlformats.org/drawingml/2006/table">
            <a:tbl>
              <a:tblPr firstRow="1" bandRow="1">
                <a:tableStyleId>{5C22544A-7EE6-4342-B048-85BDC9FD1C3A}</a:tableStyleId>
              </a:tblPr>
              <a:tblGrid>
                <a:gridCol w="1440255">
                  <a:extLst>
                    <a:ext uri="{9D8B030D-6E8A-4147-A177-3AD203B41FA5}">
                      <a16:colId xmlns:a16="http://schemas.microsoft.com/office/drawing/2014/main" val="20000"/>
                    </a:ext>
                  </a:extLst>
                </a:gridCol>
                <a:gridCol w="5247923">
                  <a:extLst>
                    <a:ext uri="{9D8B030D-6E8A-4147-A177-3AD203B41FA5}">
                      <a16:colId xmlns:a16="http://schemas.microsoft.com/office/drawing/2014/main" val="20001"/>
                    </a:ext>
                  </a:extLst>
                </a:gridCol>
              </a:tblGrid>
              <a:tr h="347378">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0"/>
                  </a:ext>
                </a:extLst>
              </a:tr>
              <a:tr h="712287">
                <a:tc>
                  <a:txBody>
                    <a:bodyPr/>
                    <a:lstStyle/>
                    <a:p>
                      <a:r>
                        <a:rPr lang="en-US" dirty="0"/>
                        <a:t>Incidence</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~10% of infants with CF</a:t>
                      </a:r>
                      <a:r>
                        <a:rPr lang="en-US" sz="1800" b="1" dirty="0"/>
                        <a:t> </a:t>
                      </a:r>
                      <a:r>
                        <a:rPr lang="en-US" sz="1800" b="0" dirty="0" err="1"/>
                        <a:t>presenet</a:t>
                      </a:r>
                      <a:r>
                        <a:rPr lang="en-US" sz="1800" b="0" dirty="0"/>
                        <a:t> with MI </a:t>
                      </a:r>
                      <a:r>
                        <a:rPr lang="en-US" sz="1800" dirty="0"/>
                        <a:t>at birth. </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a:t>&gt;80-90 % cases with MI have CF</a:t>
                      </a:r>
                    </a:p>
                  </a:txBody>
                  <a:tcPr/>
                </a:tc>
                <a:extLst>
                  <a:ext uri="{0D108BD9-81ED-4DB2-BD59-A6C34878D82A}">
                    <a16:rowId xmlns:a16="http://schemas.microsoft.com/office/drawing/2014/main" val="10001"/>
                  </a:ext>
                </a:extLst>
              </a:tr>
              <a:tr h="868446">
                <a:tc>
                  <a:txBody>
                    <a:bodyPr/>
                    <a:lstStyle/>
                    <a:p>
                      <a:r>
                        <a:rPr lang="en-US" dirty="0"/>
                        <a:t>Etiology</a:t>
                      </a:r>
                    </a:p>
                  </a:txBody>
                  <a:tcPr/>
                </a:tc>
                <a:tc>
                  <a:txBody>
                    <a:bodyPr/>
                    <a:lstStyle/>
                    <a:p>
                      <a:pPr eaLnBrk="1" hangingPunct="1"/>
                      <a:r>
                        <a:rPr lang="en-US" dirty="0"/>
                        <a:t>obstruction of the small intestine at the level of the terminal ileum with </a:t>
                      </a:r>
                      <a:r>
                        <a:rPr lang="en-US" dirty="0" err="1"/>
                        <a:t>inspissated</a:t>
                      </a:r>
                      <a:r>
                        <a:rPr lang="en-US" dirty="0"/>
                        <a:t> </a:t>
                      </a:r>
                      <a:r>
                        <a:rPr lang="en-US" dirty="0" err="1"/>
                        <a:t>meconium</a:t>
                      </a:r>
                      <a:r>
                        <a:rPr lang="en-US" dirty="0"/>
                        <a:t>. </a:t>
                      </a:r>
                    </a:p>
                    <a:p>
                      <a:pPr eaLnBrk="1" hangingPunct="1"/>
                      <a:r>
                        <a:rPr lang="en-US" sz="1800" dirty="0"/>
                        <a:t>.</a:t>
                      </a:r>
                      <a:r>
                        <a:rPr lang="en-US" dirty="0">
                          <a:sym typeface="Wingdings" pitchFamily="-103" charset="2"/>
                        </a:rPr>
                        <a:t> may lead to perforation </a:t>
                      </a:r>
                      <a:r>
                        <a:rPr lang="en-US" dirty="0"/>
                        <a:t> </a:t>
                      </a:r>
                    </a:p>
                  </a:txBody>
                  <a:tcPr/>
                </a:tc>
                <a:extLst>
                  <a:ext uri="{0D108BD9-81ED-4DB2-BD59-A6C34878D82A}">
                    <a16:rowId xmlns:a16="http://schemas.microsoft.com/office/drawing/2014/main" val="10002"/>
                  </a:ext>
                </a:extLst>
              </a:tr>
              <a:tr h="1128979">
                <a:tc>
                  <a:txBody>
                    <a:bodyPr/>
                    <a:lstStyle/>
                    <a:p>
                      <a:r>
                        <a:rPr lang="en-US" dirty="0"/>
                        <a:t>Presentation</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dirty="0"/>
                        <a:t>Bile stained emesis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dirty="0"/>
                        <a:t>A</a:t>
                      </a:r>
                      <a:r>
                        <a:rPr lang="en-US" sz="1800" dirty="0"/>
                        <a:t>bdominal distension secondary to obstruction from impaction of thick meconium</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en-US" dirty="0"/>
                        <a:t>      meconium filled loops have a doughy feel</a:t>
                      </a:r>
                    </a:p>
                  </a:txBody>
                  <a:tcPr/>
                </a:tc>
                <a:extLst>
                  <a:ext uri="{0D108BD9-81ED-4DB2-BD59-A6C34878D82A}">
                    <a16:rowId xmlns:a16="http://schemas.microsoft.com/office/drawing/2014/main" val="10003"/>
                  </a:ext>
                </a:extLst>
              </a:tr>
              <a:tr h="86844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Radiologic</a:t>
                      </a:r>
                      <a:r>
                        <a:rPr lang="en-US" baseline="0" dirty="0"/>
                        <a:t> findings</a:t>
                      </a:r>
                      <a:endParaRPr lang="en-US" dirty="0"/>
                    </a:p>
                  </a:txBody>
                  <a:tcPr/>
                </a:tc>
                <a:tc>
                  <a:txBody>
                    <a:bodyPr/>
                    <a:lstStyle/>
                    <a:p>
                      <a:r>
                        <a:rPr lang="en-US" sz="1800" dirty="0"/>
                        <a:t>Small bowel obstruction with numerous, variably sized air filled loops.  “Soap bubble” appearance in the right lower quadrant</a:t>
                      </a:r>
                      <a:endParaRPr lang="en-US" dirty="0"/>
                    </a:p>
                  </a:txBody>
                  <a:tcPr/>
                </a:tc>
                <a:extLst>
                  <a:ext uri="{0D108BD9-81ED-4DB2-BD59-A6C34878D82A}">
                    <a16:rowId xmlns:a16="http://schemas.microsoft.com/office/drawing/2014/main" val="10004"/>
                  </a:ext>
                </a:extLst>
              </a:tr>
              <a:tr h="607912">
                <a:tc>
                  <a:txBody>
                    <a:bodyPr/>
                    <a:lstStyle/>
                    <a:p>
                      <a:r>
                        <a:rPr lang="en-US" dirty="0"/>
                        <a:t>Management</a:t>
                      </a:r>
                    </a:p>
                  </a:txBody>
                  <a:tcPr/>
                </a:tc>
                <a:tc>
                  <a:txBody>
                    <a:bodyPr/>
                    <a:lstStyle/>
                    <a:p>
                      <a:r>
                        <a:rPr lang="en-US" sz="1800" dirty="0"/>
                        <a:t>A contrast enema will demonstrate  a </a:t>
                      </a:r>
                      <a:r>
                        <a:rPr lang="en-US" sz="1800" dirty="0" err="1"/>
                        <a:t>microcolon</a:t>
                      </a:r>
                      <a:r>
                        <a:rPr lang="en-US" sz="1800" dirty="0"/>
                        <a:t> and can be therapeutic</a:t>
                      </a:r>
                      <a:endParaRPr lang="en-US" dirty="0"/>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4211698996"/>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1002" y="830819"/>
            <a:ext cx="5055909" cy="1143000"/>
          </a:xfrm>
        </p:spPr>
        <p:txBody>
          <a:bodyPr>
            <a:normAutofit/>
          </a:bodyPr>
          <a:lstStyle/>
          <a:p>
            <a:r>
              <a:rPr lang="en-US" sz="4000" dirty="0"/>
              <a:t>Meconium Peritonitis</a:t>
            </a:r>
          </a:p>
        </p:txBody>
      </p:sp>
      <p:pic>
        <p:nvPicPr>
          <p:cNvPr id="4" name="Picture 6" descr="thumbnail"/>
          <p:cNvPicPr>
            <a:picLocks noGrp="1" noChangeAspect="1" noChangeArrowheads="1"/>
          </p:cNvPicPr>
          <p:nvPr>
            <p:ph idx="1"/>
          </p:nvPr>
        </p:nvPicPr>
        <p:blipFill>
          <a:blip r:embed="rId3" cstate="print"/>
          <a:stretch>
            <a:fillRect/>
          </a:stretch>
        </p:blipFill>
        <p:spPr bwMode="auto">
          <a:xfrm>
            <a:off x="7258050" y="1837577"/>
            <a:ext cx="3858441" cy="4244286"/>
          </a:xfrm>
          <a:prstGeom prst="rect">
            <a:avLst/>
          </a:prstGeom>
          <a:noFill/>
          <a:ln w="9525">
            <a:noFill/>
            <a:miter lim="800000"/>
            <a:headEnd/>
            <a:tailEnd/>
          </a:ln>
        </p:spPr>
      </p:pic>
      <p:sp>
        <p:nvSpPr>
          <p:cNvPr id="6" name="Line 9"/>
          <p:cNvSpPr>
            <a:spLocks noChangeShapeType="1"/>
          </p:cNvSpPr>
          <p:nvPr/>
        </p:nvSpPr>
        <p:spPr bwMode="auto">
          <a:xfrm flipV="1">
            <a:off x="7258050" y="4329380"/>
            <a:ext cx="609600" cy="271459"/>
          </a:xfrm>
          <a:prstGeom prst="line">
            <a:avLst/>
          </a:prstGeom>
          <a:noFill/>
          <a:ln w="60325">
            <a:solidFill>
              <a:srgbClr val="FF0000"/>
            </a:solidFill>
            <a:round/>
            <a:headEnd/>
            <a:tailEnd type="triangle" w="med" len="med"/>
          </a:ln>
        </p:spPr>
        <p:txBody>
          <a:bodyPr>
            <a:prstTxWarp prst="textNoShape">
              <a:avLst/>
            </a:prstTxWarp>
          </a:bodyPr>
          <a:lstStyle/>
          <a:p>
            <a:pPr defTabSz="457200"/>
            <a:endParaRPr lang="en-US" dirty="0">
              <a:solidFill>
                <a:prstClr val="black"/>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3517729264"/>
              </p:ext>
            </p:extLst>
          </p:nvPr>
        </p:nvGraphicFramePr>
        <p:xfrm>
          <a:off x="952500" y="1831297"/>
          <a:ext cx="5523912" cy="4249463"/>
        </p:xfrm>
        <a:graphic>
          <a:graphicData uri="http://schemas.openxmlformats.org/drawingml/2006/table">
            <a:tbl>
              <a:tblPr firstRow="1" bandRow="1">
                <a:tableStyleId>{5C22544A-7EE6-4342-B048-85BDC9FD1C3A}</a:tableStyleId>
              </a:tblPr>
              <a:tblGrid>
                <a:gridCol w="1790700">
                  <a:extLst>
                    <a:ext uri="{9D8B030D-6E8A-4147-A177-3AD203B41FA5}">
                      <a16:colId xmlns:a16="http://schemas.microsoft.com/office/drawing/2014/main" val="20000"/>
                    </a:ext>
                  </a:extLst>
                </a:gridCol>
                <a:gridCol w="3733212">
                  <a:extLst>
                    <a:ext uri="{9D8B030D-6E8A-4147-A177-3AD203B41FA5}">
                      <a16:colId xmlns:a16="http://schemas.microsoft.com/office/drawing/2014/main" val="20001"/>
                    </a:ext>
                  </a:extLst>
                </a:gridCol>
              </a:tblGrid>
              <a:tr h="372770">
                <a:tc>
                  <a:txBody>
                    <a:bodyPr/>
                    <a:lstStyle/>
                    <a:p>
                      <a:endParaRPr lang="en-US" sz="2400" dirty="0"/>
                    </a:p>
                  </a:txBody>
                  <a:tcPr/>
                </a:tc>
                <a:tc>
                  <a:txBody>
                    <a:bodyPr/>
                    <a:lstStyle/>
                    <a:p>
                      <a:endParaRPr lang="en-US" sz="2400" dirty="0"/>
                    </a:p>
                  </a:txBody>
                  <a:tcPr/>
                </a:tc>
                <a:extLst>
                  <a:ext uri="{0D108BD9-81ED-4DB2-BD59-A6C34878D82A}">
                    <a16:rowId xmlns:a16="http://schemas.microsoft.com/office/drawing/2014/main" val="10000"/>
                  </a:ext>
                </a:extLst>
              </a:tr>
              <a:tr h="2646902">
                <a:tc>
                  <a:txBody>
                    <a:bodyPr/>
                    <a:lstStyle/>
                    <a:p>
                      <a:r>
                        <a:rPr lang="en-US" sz="2200" dirty="0"/>
                        <a:t>Etiology</a:t>
                      </a:r>
                    </a:p>
                  </a:txBody>
                  <a:tcPr/>
                </a:tc>
                <a:tc>
                  <a:txBody>
                    <a:bodyPr/>
                    <a:lstStyle/>
                    <a:p>
                      <a:pPr marL="342900" indent="-342900">
                        <a:buFont typeface="Arial" panose="020B0604020202020204" pitchFamily="34" charset="0"/>
                        <a:buChar char="•"/>
                      </a:pPr>
                      <a:r>
                        <a:rPr lang="en-US" sz="2200" dirty="0">
                          <a:solidFill>
                            <a:prstClr val="black"/>
                          </a:solidFill>
                        </a:rPr>
                        <a:t>Calcifications a results of </a:t>
                      </a:r>
                      <a:r>
                        <a:rPr lang="en-US" sz="2200" b="1" dirty="0">
                          <a:solidFill>
                            <a:prstClr val="black"/>
                          </a:solidFill>
                        </a:rPr>
                        <a:t>intrauterine </a:t>
                      </a:r>
                      <a:r>
                        <a:rPr lang="en-US" sz="2200" b="1" dirty="0"/>
                        <a:t>intestinal perforation </a:t>
                      </a:r>
                      <a:r>
                        <a:rPr lang="en-US" sz="2200" dirty="0"/>
                        <a:t>with meconium spillage into the peritoneal cavity</a:t>
                      </a:r>
                    </a:p>
                    <a:p>
                      <a:pPr marL="342900" indent="-342900">
                        <a:buFont typeface="Arial" panose="020B0604020202020204" pitchFamily="34" charset="0"/>
                        <a:buChar char="•"/>
                      </a:pPr>
                      <a:r>
                        <a:rPr lang="en-US" sz="2200" dirty="0">
                          <a:solidFill>
                            <a:prstClr val="black"/>
                          </a:solidFill>
                        </a:rPr>
                        <a:t>GI perforation due to obstruction   and/or volvulus </a:t>
                      </a:r>
                    </a:p>
                  </a:txBody>
                  <a:tcPr/>
                </a:tc>
                <a:extLst>
                  <a:ext uri="{0D108BD9-81ED-4DB2-BD59-A6C34878D82A}">
                    <a16:rowId xmlns:a16="http://schemas.microsoft.com/office/drawing/2014/main" val="10001"/>
                  </a:ext>
                </a:extLst>
              </a:tr>
              <a:tr h="479450">
                <a:tc>
                  <a:txBody>
                    <a:bodyPr/>
                    <a:lstStyle/>
                    <a:p>
                      <a:r>
                        <a:rPr lang="en-US" sz="2200" dirty="0"/>
                        <a:t>X-rays</a:t>
                      </a:r>
                    </a:p>
                  </a:txBody>
                  <a:tcPr/>
                </a:tc>
                <a:tc>
                  <a:txBody>
                    <a:bodyPr/>
                    <a:lstStyle/>
                    <a:p>
                      <a:pPr marL="0" indent="0">
                        <a:buFont typeface="Arial" panose="020B0604020202020204" pitchFamily="34" charset="0"/>
                        <a:buNone/>
                      </a:pPr>
                      <a:r>
                        <a:rPr lang="en-US" sz="2200" dirty="0"/>
                        <a:t>Calcifications in abdomen</a:t>
                      </a:r>
                    </a:p>
                  </a:txBody>
                  <a:tcPr/>
                </a:tc>
                <a:extLst>
                  <a:ext uri="{0D108BD9-81ED-4DB2-BD59-A6C34878D82A}">
                    <a16:rowId xmlns:a16="http://schemas.microsoft.com/office/drawing/2014/main" val="10002"/>
                  </a:ext>
                </a:extLst>
              </a:tr>
              <a:tr h="539133">
                <a:tc>
                  <a:txBody>
                    <a:bodyPr/>
                    <a:lstStyle/>
                    <a:p>
                      <a:r>
                        <a:rPr lang="en-US" sz="2200" dirty="0"/>
                        <a:t>Associations</a:t>
                      </a:r>
                    </a:p>
                  </a:txBody>
                  <a:tcPr/>
                </a:tc>
                <a:tc>
                  <a:txBody>
                    <a:bodyPr/>
                    <a:lstStyle/>
                    <a:p>
                      <a:r>
                        <a:rPr lang="en-US" sz="2200" b="1" dirty="0">
                          <a:solidFill>
                            <a:prstClr val="black"/>
                          </a:solidFill>
                        </a:rPr>
                        <a:t>Meconium ileus (CF)</a:t>
                      </a:r>
                      <a:endParaRPr lang="en-US" sz="2200" b="1" dirty="0"/>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3688189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72647" y="897052"/>
            <a:ext cx="4523560" cy="1143000"/>
          </a:xfrm>
        </p:spPr>
        <p:txBody>
          <a:bodyPr>
            <a:normAutofit fontScale="90000"/>
          </a:bodyPr>
          <a:lstStyle/>
          <a:p>
            <a:r>
              <a:rPr lang="en-US" dirty="0" err="1"/>
              <a:t>Meconium</a:t>
            </a:r>
            <a:r>
              <a:rPr lang="en-US" dirty="0"/>
              <a:t> Plug</a:t>
            </a:r>
            <a:br>
              <a:rPr lang="en-US" dirty="0"/>
            </a:br>
            <a:endParaRPr lang="en-US" dirty="0"/>
          </a:p>
        </p:txBody>
      </p:sp>
      <p:graphicFrame>
        <p:nvGraphicFramePr>
          <p:cNvPr id="11" name="Table 10"/>
          <p:cNvGraphicFramePr>
            <a:graphicFrameLocks noGrp="1"/>
          </p:cNvGraphicFramePr>
          <p:nvPr>
            <p:extLst>
              <p:ext uri="{D42A27DB-BD31-4B8C-83A1-F6EECF244321}">
                <p14:modId xmlns:p14="http://schemas.microsoft.com/office/powerpoint/2010/main" val="1175119071"/>
              </p:ext>
            </p:extLst>
          </p:nvPr>
        </p:nvGraphicFramePr>
        <p:xfrm>
          <a:off x="1103770" y="1673621"/>
          <a:ext cx="6359236" cy="4419599"/>
        </p:xfrm>
        <a:graphic>
          <a:graphicData uri="http://schemas.openxmlformats.org/drawingml/2006/table">
            <a:tbl>
              <a:tblPr firstRow="1" bandRow="1">
                <a:tableStyleId>{5C22544A-7EE6-4342-B048-85BDC9FD1C3A}</a:tableStyleId>
              </a:tblPr>
              <a:tblGrid>
                <a:gridCol w="1642515">
                  <a:extLst>
                    <a:ext uri="{9D8B030D-6E8A-4147-A177-3AD203B41FA5}">
                      <a16:colId xmlns:a16="http://schemas.microsoft.com/office/drawing/2014/main" val="20000"/>
                    </a:ext>
                  </a:extLst>
                </a:gridCol>
                <a:gridCol w="4716721">
                  <a:extLst>
                    <a:ext uri="{9D8B030D-6E8A-4147-A177-3AD203B41FA5}">
                      <a16:colId xmlns:a16="http://schemas.microsoft.com/office/drawing/2014/main" val="20001"/>
                    </a:ext>
                  </a:extLst>
                </a:gridCol>
              </a:tblGrid>
              <a:tr h="440300">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0"/>
                  </a:ext>
                </a:extLst>
              </a:tr>
              <a:tr h="440300">
                <a:tc>
                  <a:txBody>
                    <a:bodyPr/>
                    <a:lstStyle/>
                    <a:p>
                      <a:r>
                        <a:rPr lang="en-US" dirty="0"/>
                        <a:t>Etiology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Part of the spectrum of colonic </a:t>
                      </a:r>
                      <a:r>
                        <a:rPr lang="en-US" altLang="en-US" dirty="0" err="1"/>
                        <a:t>hypomotility</a:t>
                      </a:r>
                      <a:endParaRPr lang="en-US" altLang="en-US" dirty="0"/>
                    </a:p>
                  </a:txBody>
                  <a:tcPr/>
                </a:tc>
                <a:extLst>
                  <a:ext uri="{0D108BD9-81ED-4DB2-BD59-A6C34878D82A}">
                    <a16:rowId xmlns:a16="http://schemas.microsoft.com/office/drawing/2014/main" val="10001"/>
                  </a:ext>
                </a:extLst>
              </a:tr>
              <a:tr h="440300">
                <a:tc>
                  <a:txBody>
                    <a:bodyPr/>
                    <a:lstStyle/>
                    <a:p>
                      <a:r>
                        <a:rPr lang="en-US" dirty="0"/>
                        <a:t>Associations</a:t>
                      </a:r>
                    </a:p>
                  </a:txBody>
                  <a:tcPr/>
                </a:tc>
                <a:tc>
                  <a:txBody>
                    <a:bodyPr/>
                    <a:lstStyle/>
                    <a:p>
                      <a:r>
                        <a:rPr lang="en-US" dirty="0"/>
                        <a:t>PT,</a:t>
                      </a:r>
                      <a:r>
                        <a:rPr lang="en-US" baseline="0" dirty="0"/>
                        <a:t> </a:t>
                      </a:r>
                      <a:r>
                        <a:rPr lang="en-US" dirty="0"/>
                        <a:t>IDM, Mg exposure, CF </a:t>
                      </a:r>
                    </a:p>
                  </a:txBody>
                  <a:tcPr/>
                </a:tc>
                <a:extLst>
                  <a:ext uri="{0D108BD9-81ED-4DB2-BD59-A6C34878D82A}">
                    <a16:rowId xmlns:a16="http://schemas.microsoft.com/office/drawing/2014/main" val="10002"/>
                  </a:ext>
                </a:extLst>
              </a:tr>
              <a:tr h="1075213">
                <a:tc>
                  <a:txBody>
                    <a:bodyPr/>
                    <a:lstStyle/>
                    <a:p>
                      <a:r>
                        <a:rPr lang="en-US" dirty="0"/>
                        <a:t>Clinical </a:t>
                      </a:r>
                      <a:r>
                        <a:rPr lang="en-US" baseline="0" dirty="0"/>
                        <a:t>findings</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Abdominal distension and delayed stool passage. Bilious vomiting may be present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Typically benign course</a:t>
                      </a:r>
                    </a:p>
                  </a:txBody>
                  <a:tcPr/>
                </a:tc>
                <a:extLst>
                  <a:ext uri="{0D108BD9-81ED-4DB2-BD59-A6C34878D82A}">
                    <a16:rowId xmlns:a16="http://schemas.microsoft.com/office/drawing/2014/main" val="10003"/>
                  </a:ext>
                </a:extLst>
              </a:tr>
              <a:tr h="1044011">
                <a:tc>
                  <a:txBody>
                    <a:bodyPr/>
                    <a:lstStyle/>
                    <a:p>
                      <a:r>
                        <a:rPr lang="en-US" dirty="0"/>
                        <a:t>Radiologic</a:t>
                      </a:r>
                      <a:r>
                        <a:rPr lang="en-US" baseline="0" dirty="0"/>
                        <a:t> findings</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Contrast Enema shows empty distal colon, dilated proximal bowel and a filling defect caused by the plug  </a:t>
                      </a:r>
                    </a:p>
                  </a:txBody>
                  <a:tcPr/>
                </a:tc>
                <a:extLst>
                  <a:ext uri="{0D108BD9-81ED-4DB2-BD59-A6C34878D82A}">
                    <a16:rowId xmlns:a16="http://schemas.microsoft.com/office/drawing/2014/main" val="10004"/>
                  </a:ext>
                </a:extLst>
              </a:tr>
              <a:tr h="979475">
                <a:tc>
                  <a:txBody>
                    <a:bodyPr/>
                    <a:lstStyle/>
                    <a:p>
                      <a:r>
                        <a:rPr lang="en-US" dirty="0"/>
                        <a:t>Management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Abdominal  </a:t>
                      </a:r>
                      <a:r>
                        <a:rPr lang="en-US" dirty="0" err="1"/>
                        <a:t>decompresion</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Contrast enema -</a:t>
                      </a:r>
                      <a:r>
                        <a:rPr lang="en-US" altLang="en-US" b="1" dirty="0"/>
                        <a:t>dual function</a:t>
                      </a:r>
                      <a:r>
                        <a:rPr lang="en-US" altLang="en-US" dirty="0"/>
                        <a:t>: diagnosis  and therapy</a:t>
                      </a:r>
                    </a:p>
                  </a:txBody>
                  <a:tcPr/>
                </a:tc>
                <a:extLst>
                  <a:ext uri="{0D108BD9-81ED-4DB2-BD59-A6C34878D82A}">
                    <a16:rowId xmlns:a16="http://schemas.microsoft.com/office/drawing/2014/main" val="10005"/>
                  </a:ext>
                </a:extLst>
              </a:tr>
            </a:tbl>
          </a:graphicData>
        </a:graphic>
      </p:graphicFrame>
      <p:pic>
        <p:nvPicPr>
          <p:cNvPr id="7" name="Picture 4" descr="10"/>
          <p:cNvPicPr>
            <a:picLocks noChangeAspect="1" noChangeArrowheads="1"/>
          </p:cNvPicPr>
          <p:nvPr/>
        </p:nvPicPr>
        <p:blipFill>
          <a:blip r:embed="rId3" cstate="print">
            <a:extLst>
              <a:ext uri="{28A0092B-C50C-407E-A947-70E740481C1C}">
                <a14:useLocalDpi xmlns:a14="http://schemas.microsoft.com/office/drawing/2010/main" val="0"/>
              </a:ext>
            </a:extLst>
          </a:blip>
          <a:srcRect l="4376" t="3226" r="8113" b="3226"/>
          <a:stretch>
            <a:fillRect/>
          </a:stretch>
        </p:blipFill>
        <p:spPr bwMode="auto">
          <a:xfrm>
            <a:off x="8094129" y="1654228"/>
            <a:ext cx="30480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Line 9"/>
          <p:cNvSpPr>
            <a:spLocks noChangeShapeType="1"/>
          </p:cNvSpPr>
          <p:nvPr/>
        </p:nvSpPr>
        <p:spPr bwMode="auto">
          <a:xfrm>
            <a:off x="8950036" y="1468552"/>
            <a:ext cx="391002" cy="371352"/>
          </a:xfrm>
          <a:prstGeom prst="line">
            <a:avLst/>
          </a:prstGeom>
          <a:noFill/>
          <a:ln w="60325">
            <a:solidFill>
              <a:srgbClr val="FF0000"/>
            </a:solidFill>
            <a:round/>
            <a:headEnd/>
            <a:tailEnd type="triangle" w="med" len="med"/>
          </a:ln>
        </p:spPr>
        <p:txBody>
          <a:bodyPr>
            <a:prstTxWarp prst="textNoShape">
              <a:avLst/>
            </a:prstTxWarp>
          </a:bodyPr>
          <a:lstStyle/>
          <a:p>
            <a:pPr defTabSz="457200"/>
            <a:endParaRPr lang="en-US" dirty="0">
              <a:solidFill>
                <a:prstClr val="black"/>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itle 1"/>
          <p:cNvSpPr>
            <a:spLocks noGrp="1"/>
          </p:cNvSpPr>
          <p:nvPr>
            <p:ph type="title"/>
          </p:nvPr>
        </p:nvSpPr>
        <p:spPr>
          <a:xfrm>
            <a:off x="459496" y="0"/>
            <a:ext cx="5084190" cy="1143000"/>
          </a:xfrm>
        </p:spPr>
        <p:txBody>
          <a:bodyPr>
            <a:normAutofit/>
          </a:bodyPr>
          <a:lstStyle/>
          <a:p>
            <a:pPr eaLnBrk="1" hangingPunct="1"/>
            <a:r>
              <a:rPr lang="en-US" sz="4000" dirty="0" err="1">
                <a:ea typeface="ＭＳ Ｐゴシック" charset="-128"/>
                <a:cs typeface="ＭＳ Ｐゴシック" charset="-128"/>
              </a:rPr>
              <a:t>Hirschsprung’s</a:t>
            </a:r>
            <a:r>
              <a:rPr lang="en-US" sz="4000" dirty="0">
                <a:ea typeface="ＭＳ Ｐゴシック" charset="-128"/>
                <a:cs typeface="ＭＳ Ｐゴシック" charset="-128"/>
              </a:rPr>
              <a:t> Disease</a:t>
            </a:r>
          </a:p>
        </p:txBody>
      </p:sp>
      <p:pic>
        <p:nvPicPr>
          <p:cNvPr id="5" name="Picture 9" descr="WESSELS LCRF 001"/>
          <p:cNvPicPr>
            <a:picLocks noChangeAspect="1" noChangeArrowheads="1"/>
          </p:cNvPicPr>
          <p:nvPr/>
        </p:nvPicPr>
        <p:blipFill>
          <a:blip r:embed="rId3" cstate="print"/>
          <a:srcRect/>
          <a:stretch>
            <a:fillRect/>
          </a:stretch>
        </p:blipFill>
        <p:spPr bwMode="auto">
          <a:xfrm>
            <a:off x="7409086" y="1541584"/>
            <a:ext cx="4243039" cy="4741732"/>
          </a:xfrm>
          <a:prstGeom prst="rect">
            <a:avLst/>
          </a:prstGeom>
          <a:solidFill>
            <a:srgbClr val="000000"/>
          </a:solidFill>
          <a:ln w="38100" cap="flat" cmpd="sng" algn="ctr">
            <a:solidFill>
              <a:schemeClr val="tx1"/>
            </a:solidFill>
            <a:prstDash val="solid"/>
            <a:miter lim="800000"/>
            <a:headEnd type="none" w="med" len="med"/>
            <a:tailEnd type="none" w="med" len="med"/>
          </a:ln>
        </p:spPr>
      </p:pic>
      <p:sp>
        <p:nvSpPr>
          <p:cNvPr id="6" name="Line 13"/>
          <p:cNvSpPr>
            <a:spLocks noChangeShapeType="1"/>
          </p:cNvSpPr>
          <p:nvPr/>
        </p:nvSpPr>
        <p:spPr bwMode="auto">
          <a:xfrm flipH="1" flipV="1">
            <a:off x="10249339" y="4961337"/>
            <a:ext cx="873863" cy="1076369"/>
          </a:xfrm>
          <a:prstGeom prst="line">
            <a:avLst/>
          </a:prstGeom>
          <a:noFill/>
          <a:ln w="53975">
            <a:solidFill>
              <a:srgbClr val="FF0000"/>
            </a:solidFill>
            <a:round/>
            <a:headEnd/>
            <a:tailEnd type="triangle" w="med" len="med"/>
          </a:ln>
        </p:spPr>
        <p:txBody>
          <a:bodyPr>
            <a:prstTxWarp prst="textNoShape">
              <a:avLst/>
            </a:prstTxWarp>
          </a:bodyPr>
          <a:lstStyle/>
          <a:p>
            <a:pPr defTabSz="457200"/>
            <a:endParaRPr lang="en-US">
              <a:solidFill>
                <a:prstClr val="black"/>
              </a:solidFill>
            </a:endParaRPr>
          </a:p>
        </p:txBody>
      </p:sp>
      <p:sp>
        <p:nvSpPr>
          <p:cNvPr id="7" name="TextBox 6"/>
          <p:cNvSpPr txBox="1"/>
          <p:nvPr/>
        </p:nvSpPr>
        <p:spPr>
          <a:xfrm>
            <a:off x="10590555" y="6265731"/>
            <a:ext cx="1601445" cy="369332"/>
          </a:xfrm>
          <a:prstGeom prst="rect">
            <a:avLst/>
          </a:prstGeom>
          <a:noFill/>
        </p:spPr>
        <p:txBody>
          <a:bodyPr wrap="none" rtlCol="0">
            <a:spAutoFit/>
          </a:bodyPr>
          <a:lstStyle/>
          <a:p>
            <a:pPr defTabSz="457200"/>
            <a:r>
              <a:rPr lang="en-US" dirty="0">
                <a:solidFill>
                  <a:prstClr val="black"/>
                </a:solidFill>
              </a:rPr>
              <a:t>Transition zone</a:t>
            </a:r>
          </a:p>
        </p:txBody>
      </p:sp>
      <p:graphicFrame>
        <p:nvGraphicFramePr>
          <p:cNvPr id="8" name="Table 7"/>
          <p:cNvGraphicFramePr>
            <a:graphicFrameLocks noGrp="1"/>
          </p:cNvGraphicFramePr>
          <p:nvPr>
            <p:extLst>
              <p:ext uri="{D42A27DB-BD31-4B8C-83A1-F6EECF244321}">
                <p14:modId xmlns:p14="http://schemas.microsoft.com/office/powerpoint/2010/main" val="546794988"/>
              </p:ext>
            </p:extLst>
          </p:nvPr>
        </p:nvGraphicFramePr>
        <p:xfrm>
          <a:off x="529670" y="961878"/>
          <a:ext cx="6592100" cy="5623560"/>
        </p:xfrm>
        <a:graphic>
          <a:graphicData uri="http://schemas.openxmlformats.org/drawingml/2006/table">
            <a:tbl>
              <a:tblPr firstRow="1" bandRow="1">
                <a:tableStyleId>{5C22544A-7EE6-4342-B048-85BDC9FD1C3A}</a:tableStyleId>
              </a:tblPr>
              <a:tblGrid>
                <a:gridCol w="1369469">
                  <a:extLst>
                    <a:ext uri="{9D8B030D-6E8A-4147-A177-3AD203B41FA5}">
                      <a16:colId xmlns:a16="http://schemas.microsoft.com/office/drawing/2014/main" val="20000"/>
                    </a:ext>
                  </a:extLst>
                </a:gridCol>
                <a:gridCol w="5222631">
                  <a:extLst>
                    <a:ext uri="{9D8B030D-6E8A-4147-A177-3AD203B41FA5}">
                      <a16:colId xmlns:a16="http://schemas.microsoft.com/office/drawing/2014/main" val="20001"/>
                    </a:ext>
                  </a:extLst>
                </a:gridCol>
              </a:tblGrid>
              <a:tr h="191537">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0"/>
                  </a:ext>
                </a:extLst>
              </a:tr>
              <a:tr h="349164">
                <a:tc>
                  <a:txBody>
                    <a:bodyPr/>
                    <a:lstStyle/>
                    <a:p>
                      <a:r>
                        <a:rPr lang="en-US" dirty="0"/>
                        <a:t>Incidence</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ea typeface="ＭＳ Ｐゴシック" charset="-128"/>
                          <a:cs typeface="ＭＳ Ｐゴシック" charset="-128"/>
                        </a:rPr>
                        <a:t>1/5000 births</a:t>
                      </a:r>
                    </a:p>
                  </a:txBody>
                  <a:tcPr/>
                </a:tc>
                <a:extLst>
                  <a:ext uri="{0D108BD9-81ED-4DB2-BD59-A6C34878D82A}">
                    <a16:rowId xmlns:a16="http://schemas.microsoft.com/office/drawing/2014/main" val="10001"/>
                  </a:ext>
                </a:extLst>
              </a:tr>
              <a:tr h="872910">
                <a:tc>
                  <a:txBody>
                    <a:bodyPr/>
                    <a:lstStyle/>
                    <a:p>
                      <a:r>
                        <a:rPr lang="en-US" dirty="0"/>
                        <a:t>Etiology</a:t>
                      </a:r>
                    </a:p>
                  </a:txBody>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1" dirty="0">
                          <a:ea typeface="ＭＳ Ｐゴシック" charset="-128"/>
                          <a:cs typeface="ＭＳ Ｐゴシック" charset="-128"/>
                        </a:rPr>
                        <a:t>     Absence of parasympathetic innervation </a:t>
                      </a:r>
                      <a:r>
                        <a:rPr lang="en-US" sz="1800" dirty="0">
                          <a:ea typeface="ＭＳ Ｐゴシック" charset="-128"/>
                          <a:cs typeface="ＭＳ Ｐゴシック" charset="-128"/>
                        </a:rPr>
                        <a:t>to the distal</a:t>
                      </a:r>
                      <a:r>
                        <a:rPr lang="en-US" sz="1800" baseline="0" dirty="0">
                          <a:ea typeface="ＭＳ Ｐゴシック" charset="-128"/>
                          <a:cs typeface="ＭＳ Ｐゴシック" charset="-128"/>
                        </a:rPr>
                        <a:t> </a:t>
                      </a:r>
                      <a:r>
                        <a:rPr lang="en-US" sz="1800" dirty="0">
                          <a:ea typeface="ＭＳ Ｐゴシック" charset="-128"/>
                          <a:cs typeface="ＭＳ Ｐゴシック" charset="-128"/>
                        </a:rPr>
                        <a:t>intestine due to </a:t>
                      </a:r>
                      <a:r>
                        <a:rPr lang="en-US" dirty="0"/>
                        <a:t>failure of neural crest cells (precursors of enteric ganglion cells) to migrate completely during intestinal development during fetal life</a:t>
                      </a:r>
                      <a:endParaRPr lang="en-US" sz="1800" dirty="0">
                        <a:ea typeface="ＭＳ Ｐゴシック" charset="-128"/>
                        <a:cs typeface="ＭＳ Ｐゴシック" charset="-128"/>
                      </a:endParaRPr>
                    </a:p>
                  </a:txBody>
                  <a:tcPr/>
                </a:tc>
                <a:extLst>
                  <a:ext uri="{0D108BD9-81ED-4DB2-BD59-A6C34878D82A}">
                    <a16:rowId xmlns:a16="http://schemas.microsoft.com/office/drawing/2014/main" val="10002"/>
                  </a:ext>
                </a:extLst>
              </a:tr>
              <a:tr h="872910">
                <a:tc>
                  <a:txBody>
                    <a:bodyPr/>
                    <a:lstStyle/>
                    <a:p>
                      <a:r>
                        <a:rPr lang="en-US" dirty="0"/>
                        <a:t>Presentation</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800" dirty="0"/>
                        <a:t>10-20% present in NB period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800" dirty="0"/>
                        <a:t>80% affect </a:t>
                      </a:r>
                      <a:r>
                        <a:rPr lang="en-US" dirty="0" err="1"/>
                        <a:t>rectosigmoid</a:t>
                      </a:r>
                      <a:r>
                        <a:rPr lang="en-US" dirty="0"/>
                        <a:t> colon</a:t>
                      </a:r>
                      <a:endParaRPr lang="en-US" altLang="en-US" sz="180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800" dirty="0"/>
                        <a:t>Presents with distension, vomiting and delayed stool passage (&gt;48 </a:t>
                      </a:r>
                      <a:r>
                        <a:rPr lang="en-US" altLang="en-US" sz="1800" dirty="0" err="1"/>
                        <a:t>hrs</a:t>
                      </a:r>
                      <a:r>
                        <a:rPr lang="en-US" altLang="en-US" sz="1800" dirty="0"/>
                        <a:t>)</a:t>
                      </a:r>
                    </a:p>
                  </a:txBody>
                  <a:tcPr/>
                </a:tc>
                <a:extLst>
                  <a:ext uri="{0D108BD9-81ED-4DB2-BD59-A6C34878D82A}">
                    <a16:rowId xmlns:a16="http://schemas.microsoft.com/office/drawing/2014/main" val="10003"/>
                  </a:ext>
                </a:extLst>
              </a:tr>
              <a:tr h="68404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Radiologic</a:t>
                      </a:r>
                      <a:r>
                        <a:rPr lang="en-US" baseline="0" dirty="0"/>
                        <a:t> findings</a:t>
                      </a:r>
                      <a:endParaRPr lang="en-US" dirty="0"/>
                    </a:p>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ea typeface="ＭＳ Ｐゴシック" charset="-128"/>
                          <a:cs typeface="ＭＳ Ｐゴシック" charset="-128"/>
                        </a:rPr>
                        <a:t>Contrast enema: </a:t>
                      </a:r>
                      <a:r>
                        <a:rPr lang="en-US" sz="1800" b="1" dirty="0">
                          <a:ea typeface="ＭＳ Ｐゴシック" charset="-128"/>
                          <a:cs typeface="ＭＳ Ｐゴシック" charset="-128"/>
                        </a:rPr>
                        <a:t>transition zone</a:t>
                      </a:r>
                      <a:r>
                        <a:rPr lang="en-US" sz="1800" dirty="0">
                          <a:ea typeface="ＭＳ Ｐゴシック" charset="-128"/>
                          <a:cs typeface="ＭＳ Ｐゴシック" charset="-128"/>
                        </a:rPr>
                        <a:t>, </a:t>
                      </a:r>
                      <a:r>
                        <a:rPr lang="en-US" sz="1800" dirty="0"/>
                        <a:t>narrowed </a:t>
                      </a:r>
                      <a:r>
                        <a:rPr lang="en-US" sz="1800" dirty="0" err="1"/>
                        <a:t>aganglionic</a:t>
                      </a:r>
                      <a:r>
                        <a:rPr lang="en-US" sz="1800" dirty="0"/>
                        <a:t> segment with dilated proximal segment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800" dirty="0"/>
                    </a:p>
                  </a:txBody>
                  <a:tcPr/>
                </a:tc>
                <a:extLst>
                  <a:ext uri="{0D108BD9-81ED-4DB2-BD59-A6C34878D82A}">
                    <a16:rowId xmlns:a16="http://schemas.microsoft.com/office/drawing/2014/main" val="10004"/>
                  </a:ext>
                </a:extLst>
              </a:tr>
              <a:tr h="37924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Diagnosis</a:t>
                      </a:r>
                    </a:p>
                    <a:p>
                      <a:endParaRPr lang="en-US" dirty="0"/>
                    </a:p>
                  </a:txBody>
                  <a:tcPr/>
                </a:tc>
                <a:tc>
                  <a:txBody>
                    <a:bodyPr/>
                    <a:lstStyle/>
                    <a:p>
                      <a:r>
                        <a:rPr lang="en-US" sz="1800" b="1" dirty="0"/>
                        <a:t>Rectal biopsy </a:t>
                      </a:r>
                      <a:r>
                        <a:rPr lang="en-US" sz="1800" dirty="0"/>
                        <a:t>(absence of ganglion cells is diagnostic</a:t>
                      </a:r>
                    </a:p>
                  </a:txBody>
                  <a:tcPr/>
                </a:tc>
                <a:extLst>
                  <a:ext uri="{0D108BD9-81ED-4DB2-BD59-A6C34878D82A}">
                    <a16:rowId xmlns:a16="http://schemas.microsoft.com/office/drawing/2014/main" val="10005"/>
                  </a:ext>
                </a:extLst>
              </a:tr>
              <a:tr h="6858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Treatment</a:t>
                      </a:r>
                    </a:p>
                    <a:p>
                      <a:endParaRPr lang="en-US" dirty="0"/>
                    </a:p>
                  </a:txBody>
                  <a:tcPr/>
                </a:tc>
                <a:tc>
                  <a:txBody>
                    <a:bodyPr/>
                    <a:lstStyle/>
                    <a:p>
                      <a:pPr marL="0" lvl="1">
                        <a:buNone/>
                      </a:pPr>
                      <a:r>
                        <a:rPr lang="en-US" sz="1800" dirty="0"/>
                        <a:t>Excision of diseased portion</a:t>
                      </a:r>
                    </a:p>
                    <a:p>
                      <a:pPr marL="0" lvl="1">
                        <a:buNone/>
                      </a:pPr>
                      <a:r>
                        <a:rPr lang="en-US" sz="1800" dirty="0"/>
                        <a:t>Primary pull-through</a:t>
                      </a:r>
                      <a:r>
                        <a:rPr lang="en-US" sz="1800" baseline="0" dirty="0"/>
                        <a:t> or s</a:t>
                      </a:r>
                      <a:r>
                        <a:rPr lang="en-US" sz="1800" dirty="0"/>
                        <a:t>taged procedure</a:t>
                      </a:r>
                    </a:p>
                  </a:txBody>
                  <a:tcPr/>
                </a:tc>
                <a:extLst>
                  <a:ext uri="{0D108BD9-81ED-4DB2-BD59-A6C34878D82A}">
                    <a16:rowId xmlns:a16="http://schemas.microsoft.com/office/drawing/2014/main" val="10006"/>
                  </a:ext>
                </a:extLst>
              </a:tr>
            </a:tbl>
          </a:graphicData>
        </a:graphic>
      </p:graphicFrame>
      <p:pic>
        <p:nvPicPr>
          <p:cNvPr id="9" name="Picture 4" descr="http://www.pathology.pitt.edu/lectures/gi/colon-a/1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06924" y="613557"/>
            <a:ext cx="2130057" cy="2153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0035264"/>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60607" y="461338"/>
            <a:ext cx="10589816" cy="1143000"/>
          </a:xfrm>
        </p:spPr>
        <p:txBody>
          <a:bodyPr>
            <a:normAutofit/>
          </a:bodyPr>
          <a:lstStyle/>
          <a:p>
            <a:r>
              <a:rPr lang="en-US" sz="4000" dirty="0"/>
              <a:t>Small Left Colon</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744423054"/>
              </p:ext>
            </p:extLst>
          </p:nvPr>
        </p:nvGraphicFramePr>
        <p:xfrm>
          <a:off x="609600" y="1581419"/>
          <a:ext cx="6627779" cy="4480889"/>
        </p:xfrm>
        <a:graphic>
          <a:graphicData uri="http://schemas.openxmlformats.org/drawingml/2006/table">
            <a:tbl>
              <a:tblPr firstRow="1" bandRow="1">
                <a:tableStyleId>{5C22544A-7EE6-4342-B048-85BDC9FD1C3A}</a:tableStyleId>
              </a:tblPr>
              <a:tblGrid>
                <a:gridCol w="1435001">
                  <a:extLst>
                    <a:ext uri="{9D8B030D-6E8A-4147-A177-3AD203B41FA5}">
                      <a16:colId xmlns:a16="http://schemas.microsoft.com/office/drawing/2014/main" val="20000"/>
                    </a:ext>
                  </a:extLst>
                </a:gridCol>
                <a:gridCol w="5192778">
                  <a:extLst>
                    <a:ext uri="{9D8B030D-6E8A-4147-A177-3AD203B41FA5}">
                      <a16:colId xmlns:a16="http://schemas.microsoft.com/office/drawing/2014/main" val="20001"/>
                    </a:ext>
                  </a:extLst>
                </a:gridCol>
              </a:tblGrid>
              <a:tr h="378742">
                <a:tc>
                  <a:txBody>
                    <a:bodyPr/>
                    <a:lstStyle/>
                    <a:p>
                      <a:endParaRPr lang="en-US" dirty="0"/>
                    </a:p>
                  </a:txBody>
                  <a:tcPr/>
                </a:tc>
                <a:tc>
                  <a:txBody>
                    <a:bodyPr/>
                    <a:lstStyle/>
                    <a:p>
                      <a:endParaRPr lang="en-US"/>
                    </a:p>
                  </a:txBody>
                  <a:tcPr/>
                </a:tc>
                <a:extLst>
                  <a:ext uri="{0D108BD9-81ED-4DB2-BD59-A6C34878D82A}">
                    <a16:rowId xmlns:a16="http://schemas.microsoft.com/office/drawing/2014/main" val="10000"/>
                  </a:ext>
                </a:extLst>
              </a:tr>
              <a:tr h="652742">
                <a:tc>
                  <a:txBody>
                    <a:bodyPr/>
                    <a:lstStyle/>
                    <a:p>
                      <a:r>
                        <a:rPr lang="en-US" dirty="0"/>
                        <a:t>Associations</a:t>
                      </a:r>
                    </a:p>
                  </a:txBody>
                  <a:tcPr/>
                </a:tc>
                <a:tc>
                  <a:txBody>
                    <a:bodyPr/>
                    <a:lstStyle/>
                    <a:p>
                      <a:r>
                        <a:rPr lang="en-US" dirty="0"/>
                        <a:t>Maternal - </a:t>
                      </a:r>
                      <a:r>
                        <a:rPr lang="en-US" b="1" dirty="0"/>
                        <a:t>diabetes,</a:t>
                      </a:r>
                      <a:r>
                        <a:rPr lang="en-US" dirty="0"/>
                        <a:t> hypothyroidism, toxemia</a:t>
                      </a:r>
                      <a:r>
                        <a:rPr lang="en-US" baseline="0" dirty="0"/>
                        <a:t> </a:t>
                      </a:r>
                    </a:p>
                    <a:p>
                      <a:r>
                        <a:rPr lang="en-US" dirty="0"/>
                        <a:t>Prematurity</a:t>
                      </a:r>
                    </a:p>
                  </a:txBody>
                  <a:tcPr/>
                </a:tc>
                <a:extLst>
                  <a:ext uri="{0D108BD9-81ED-4DB2-BD59-A6C34878D82A}">
                    <a16:rowId xmlns:a16="http://schemas.microsoft.com/office/drawing/2014/main" val="10001"/>
                  </a:ext>
                </a:extLst>
              </a:tr>
              <a:tr h="933885">
                <a:tc>
                  <a:txBody>
                    <a:bodyPr/>
                    <a:lstStyle/>
                    <a:p>
                      <a:r>
                        <a:rPr lang="en-US" dirty="0"/>
                        <a:t>Etiology</a:t>
                      </a:r>
                    </a:p>
                  </a:txBody>
                  <a:tcPr/>
                </a:tc>
                <a:tc>
                  <a:txBody>
                    <a:bodyPr/>
                    <a:lstStyle/>
                    <a:p>
                      <a:pPr marL="285750" indent="-285750">
                        <a:buFont typeface="Arial" panose="020B0604020202020204" pitchFamily="34" charset="0"/>
                        <a:buChar char="•"/>
                      </a:pPr>
                      <a:r>
                        <a:rPr lang="en-US" b="1" dirty="0"/>
                        <a:t>Functional immaturity of ganglion cells</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Transient functional colonic obstruction</a:t>
                      </a:r>
                    </a:p>
                    <a:p>
                      <a:pPr marL="285750" indent="-285750">
                        <a:buFont typeface="Arial" panose="020B0604020202020204" pitchFamily="34" charset="0"/>
                        <a:buChar char="•"/>
                      </a:pPr>
                      <a:r>
                        <a:rPr lang="en-US" dirty="0"/>
                        <a:t>Primarily affects descending and </a:t>
                      </a:r>
                      <a:r>
                        <a:rPr lang="en-US" dirty="0" err="1"/>
                        <a:t>rectosigmoid</a:t>
                      </a:r>
                      <a:r>
                        <a:rPr lang="en-US" dirty="0"/>
                        <a:t> colon</a:t>
                      </a:r>
                    </a:p>
                  </a:txBody>
                  <a:tcPr/>
                </a:tc>
                <a:extLst>
                  <a:ext uri="{0D108BD9-81ED-4DB2-BD59-A6C34878D82A}">
                    <a16:rowId xmlns:a16="http://schemas.microsoft.com/office/drawing/2014/main" val="10002"/>
                  </a:ext>
                </a:extLst>
              </a:tr>
              <a:tr h="392914">
                <a:tc>
                  <a:txBody>
                    <a:bodyPr/>
                    <a:lstStyle/>
                    <a:p>
                      <a:r>
                        <a:rPr lang="en-US" dirty="0"/>
                        <a:t>Presentation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Abdominal distension,</a:t>
                      </a:r>
                      <a:r>
                        <a:rPr lang="en-US" baseline="0" dirty="0"/>
                        <a:t> f</a:t>
                      </a:r>
                      <a:r>
                        <a:rPr lang="en-US" dirty="0"/>
                        <a:t>ailure to pass </a:t>
                      </a:r>
                      <a:r>
                        <a:rPr lang="en-US" dirty="0" err="1"/>
                        <a:t>meconium</a:t>
                      </a:r>
                      <a:endParaRPr lang="en-US" dirty="0"/>
                    </a:p>
                  </a:txBody>
                  <a:tcPr/>
                </a:tc>
                <a:extLst>
                  <a:ext uri="{0D108BD9-81ED-4DB2-BD59-A6C34878D82A}">
                    <a16:rowId xmlns:a16="http://schemas.microsoft.com/office/drawing/2014/main" val="10003"/>
                  </a:ext>
                </a:extLst>
              </a:tr>
              <a:tr h="6537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Radiologic</a:t>
                      </a:r>
                      <a:r>
                        <a:rPr lang="en-US" baseline="0" dirty="0"/>
                        <a:t> findings</a:t>
                      </a:r>
                      <a:endParaRPr lang="en-US" dirty="0"/>
                    </a:p>
                  </a:txBody>
                  <a:tcPr/>
                </a:tc>
                <a:tc>
                  <a:txBody>
                    <a:bodyPr/>
                    <a:lstStyle/>
                    <a:p>
                      <a:r>
                        <a:rPr lang="en-US" dirty="0"/>
                        <a:t>Contrast enema - significant caliber reduction of  sigmoid and descending colon</a:t>
                      </a:r>
                    </a:p>
                  </a:txBody>
                  <a:tcPr/>
                </a:tc>
                <a:extLst>
                  <a:ext uri="{0D108BD9-81ED-4DB2-BD59-A6C34878D82A}">
                    <a16:rowId xmlns:a16="http://schemas.microsoft.com/office/drawing/2014/main" val="10004"/>
                  </a:ext>
                </a:extLst>
              </a:tr>
              <a:tr h="1214051">
                <a:tc>
                  <a:txBody>
                    <a:bodyPr/>
                    <a:lstStyle/>
                    <a:p>
                      <a:r>
                        <a:rPr lang="en-US" dirty="0"/>
                        <a:t>Treatment</a:t>
                      </a:r>
                    </a:p>
                  </a:txBody>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May resolve spontaneously </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Contrast study usually resolves the obstruction</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Most do not require surgery unless abdominal distension leads to perforation</a:t>
                      </a:r>
                    </a:p>
                  </a:txBody>
                  <a:tcPr/>
                </a:tc>
                <a:extLst>
                  <a:ext uri="{0D108BD9-81ED-4DB2-BD59-A6C34878D82A}">
                    <a16:rowId xmlns:a16="http://schemas.microsoft.com/office/drawing/2014/main" val="10005"/>
                  </a:ext>
                </a:extLst>
              </a:tr>
            </a:tbl>
          </a:graphicData>
        </a:graphic>
      </p:graphicFrame>
      <p:pic>
        <p:nvPicPr>
          <p:cNvPr id="5" name="Picture 4"/>
          <p:cNvPicPr>
            <a:picLocks noChangeAspect="1"/>
          </p:cNvPicPr>
          <p:nvPr/>
        </p:nvPicPr>
        <p:blipFill>
          <a:blip r:embed="rId3" cstate="print"/>
          <a:stretch>
            <a:fillRect/>
          </a:stretch>
        </p:blipFill>
        <p:spPr>
          <a:xfrm>
            <a:off x="7459256" y="1604338"/>
            <a:ext cx="4049540" cy="4457970"/>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6841" y="315835"/>
            <a:ext cx="8229600" cy="1143000"/>
          </a:xfrm>
        </p:spPr>
        <p:txBody>
          <a:bodyPr>
            <a:normAutofit/>
          </a:bodyPr>
          <a:lstStyle/>
          <a:p>
            <a:r>
              <a:rPr lang="en-US" sz="4000" dirty="0"/>
              <a:t>Distal Intestinal Obstruction</a:t>
            </a:r>
          </a:p>
        </p:txBody>
      </p:sp>
      <p:sp>
        <p:nvSpPr>
          <p:cNvPr id="3" name="Content Placeholder 2"/>
          <p:cNvSpPr>
            <a:spLocks noGrp="1"/>
          </p:cNvSpPr>
          <p:nvPr>
            <p:ph idx="1"/>
          </p:nvPr>
        </p:nvSpPr>
        <p:spPr>
          <a:xfrm>
            <a:off x="505043" y="1529015"/>
            <a:ext cx="8927814" cy="4525963"/>
          </a:xfrm>
        </p:spPr>
        <p:txBody>
          <a:bodyPr/>
          <a:lstStyle/>
          <a:p>
            <a:pPr>
              <a:buNone/>
            </a:pPr>
            <a:r>
              <a:rPr lang="en-US" sz="2400" dirty="0"/>
              <a:t>Delayed stool passage of meconium, distension</a:t>
            </a:r>
          </a:p>
          <a:p>
            <a:r>
              <a:rPr lang="en-US" sz="2400" dirty="0"/>
              <a:t>Distal </a:t>
            </a:r>
            <a:r>
              <a:rPr lang="en-US" sz="2400" dirty="0" err="1"/>
              <a:t>ileal</a:t>
            </a:r>
            <a:r>
              <a:rPr lang="en-US" sz="2400" dirty="0"/>
              <a:t> </a:t>
            </a:r>
            <a:r>
              <a:rPr lang="en-US" sz="2400" dirty="0" err="1"/>
              <a:t>atresia</a:t>
            </a:r>
            <a:r>
              <a:rPr lang="en-US" sz="2400" dirty="0"/>
              <a:t> </a:t>
            </a:r>
          </a:p>
          <a:p>
            <a:r>
              <a:rPr lang="en-US" sz="2400" dirty="0"/>
              <a:t>Colonic obstruction</a:t>
            </a:r>
          </a:p>
          <a:p>
            <a:r>
              <a:rPr lang="en-US" sz="2400" b="1" dirty="0"/>
              <a:t>Diagnosis: Contrast enema</a:t>
            </a:r>
          </a:p>
        </p:txBody>
      </p:sp>
      <p:pic>
        <p:nvPicPr>
          <p:cNvPr id="6" name="Picture 4" descr="10"/>
          <p:cNvPicPr>
            <a:picLocks noChangeAspect="1" noChangeArrowheads="1"/>
          </p:cNvPicPr>
          <p:nvPr/>
        </p:nvPicPr>
        <p:blipFill>
          <a:blip r:embed="rId3" cstate="print"/>
          <a:srcRect l="4376" t="3226" r="8113" b="10574"/>
          <a:stretch>
            <a:fillRect/>
          </a:stretch>
        </p:blipFill>
        <p:spPr bwMode="auto">
          <a:xfrm>
            <a:off x="5273955" y="3760870"/>
            <a:ext cx="1864606" cy="2491308"/>
          </a:xfrm>
          <a:prstGeom prst="rect">
            <a:avLst/>
          </a:prstGeom>
          <a:noFill/>
          <a:ln w="9525">
            <a:noFill/>
            <a:miter lim="800000"/>
            <a:headEnd/>
            <a:tailEnd/>
          </a:ln>
        </p:spPr>
      </p:pic>
      <p:pic>
        <p:nvPicPr>
          <p:cNvPr id="7" name="Picture 4" descr="BERTRAM, BGCR 001"/>
          <p:cNvPicPr>
            <a:picLocks noChangeAspect="1" noChangeArrowheads="1"/>
          </p:cNvPicPr>
          <p:nvPr/>
        </p:nvPicPr>
        <p:blipFill>
          <a:blip r:embed="rId4" cstate="print">
            <a:lum contrast="-6000"/>
          </a:blip>
          <a:srcRect/>
          <a:stretch>
            <a:fillRect/>
          </a:stretch>
        </p:blipFill>
        <p:spPr bwMode="auto">
          <a:xfrm>
            <a:off x="260575" y="3773322"/>
            <a:ext cx="2178475" cy="2491308"/>
          </a:xfrm>
          <a:prstGeom prst="rect">
            <a:avLst/>
          </a:prstGeom>
          <a:noFill/>
          <a:ln w="9525">
            <a:noFill/>
            <a:miter lim="800000"/>
            <a:headEnd/>
            <a:tailEnd/>
          </a:ln>
        </p:spPr>
      </p:pic>
      <p:sp>
        <p:nvSpPr>
          <p:cNvPr id="9" name="TextBox 8"/>
          <p:cNvSpPr txBox="1"/>
          <p:nvPr/>
        </p:nvSpPr>
        <p:spPr>
          <a:xfrm>
            <a:off x="273908" y="6376707"/>
            <a:ext cx="11629751" cy="369332"/>
          </a:xfrm>
          <a:prstGeom prst="rect">
            <a:avLst/>
          </a:prstGeom>
          <a:noFill/>
        </p:spPr>
        <p:txBody>
          <a:bodyPr wrap="square" rtlCol="0">
            <a:spAutoFit/>
          </a:bodyPr>
          <a:lstStyle/>
          <a:p>
            <a:pPr defTabSz="457200"/>
            <a:r>
              <a:rPr lang="en-US" dirty="0">
                <a:solidFill>
                  <a:prstClr val="black"/>
                </a:solidFill>
              </a:rPr>
              <a:t> Distal </a:t>
            </a:r>
            <a:r>
              <a:rPr lang="en-US" dirty="0" err="1">
                <a:solidFill>
                  <a:prstClr val="black"/>
                </a:solidFill>
              </a:rPr>
              <a:t>Ileal</a:t>
            </a:r>
            <a:r>
              <a:rPr lang="en-US" dirty="0">
                <a:solidFill>
                  <a:prstClr val="black"/>
                </a:solidFill>
              </a:rPr>
              <a:t> </a:t>
            </a:r>
            <a:r>
              <a:rPr lang="en-US" dirty="0" err="1">
                <a:solidFill>
                  <a:prstClr val="black"/>
                </a:solidFill>
              </a:rPr>
              <a:t>Atresia</a:t>
            </a:r>
            <a:r>
              <a:rPr lang="en-US" dirty="0">
                <a:solidFill>
                  <a:prstClr val="black"/>
                </a:solidFill>
              </a:rPr>
              <a:t>                 </a:t>
            </a:r>
            <a:r>
              <a:rPr lang="en-US" dirty="0" err="1">
                <a:solidFill>
                  <a:prstClr val="black"/>
                </a:solidFill>
              </a:rPr>
              <a:t>Meconium</a:t>
            </a:r>
            <a:r>
              <a:rPr lang="en-US" dirty="0">
                <a:solidFill>
                  <a:prstClr val="black"/>
                </a:solidFill>
              </a:rPr>
              <a:t> </a:t>
            </a:r>
            <a:r>
              <a:rPr lang="en-US" dirty="0" err="1">
                <a:solidFill>
                  <a:prstClr val="black"/>
                </a:solidFill>
              </a:rPr>
              <a:t>Ileus</a:t>
            </a:r>
            <a:r>
              <a:rPr lang="en-US" dirty="0">
                <a:solidFill>
                  <a:prstClr val="black"/>
                </a:solidFill>
              </a:rPr>
              <a:t>                     </a:t>
            </a:r>
            <a:r>
              <a:rPr lang="en-US" dirty="0" err="1">
                <a:solidFill>
                  <a:prstClr val="black"/>
                </a:solidFill>
              </a:rPr>
              <a:t>Meconium</a:t>
            </a:r>
            <a:r>
              <a:rPr lang="en-US" dirty="0">
                <a:solidFill>
                  <a:prstClr val="black"/>
                </a:solidFill>
              </a:rPr>
              <a:t> plug               </a:t>
            </a:r>
            <a:r>
              <a:rPr lang="en-US" dirty="0" err="1">
                <a:solidFill>
                  <a:prstClr val="black"/>
                </a:solidFill>
              </a:rPr>
              <a:t>Hirschprung’s</a:t>
            </a:r>
            <a:r>
              <a:rPr lang="en-US" dirty="0">
                <a:solidFill>
                  <a:prstClr val="black"/>
                </a:solidFill>
              </a:rPr>
              <a:t>                   Small Left Colon</a:t>
            </a:r>
          </a:p>
        </p:txBody>
      </p:sp>
      <p:pic>
        <p:nvPicPr>
          <p:cNvPr id="11" name="Picture 4" descr="8"/>
          <p:cNvPicPr>
            <a:picLocks noChangeAspect="1" noChangeArrowheads="1"/>
          </p:cNvPicPr>
          <p:nvPr/>
        </p:nvPicPr>
        <p:blipFill>
          <a:blip r:embed="rId5" cstate="print">
            <a:lum bright="-18000"/>
            <a:grayscl/>
          </a:blip>
          <a:srcRect l="8464" t="2361" r="10583" b="17741"/>
          <a:stretch>
            <a:fillRect/>
          </a:stretch>
        </p:blipFill>
        <p:spPr bwMode="auto">
          <a:xfrm>
            <a:off x="2602123" y="3783961"/>
            <a:ext cx="2497438" cy="2464851"/>
          </a:xfrm>
          <a:prstGeom prst="rect">
            <a:avLst/>
          </a:prstGeom>
          <a:noFill/>
          <a:ln w="9525">
            <a:noFill/>
            <a:miter lim="800000"/>
            <a:headEnd/>
            <a:tailEnd/>
          </a:ln>
        </p:spPr>
      </p:pic>
      <p:pic>
        <p:nvPicPr>
          <p:cNvPr id="12" name="Picture 9" descr="WESSELS LCRF 001"/>
          <p:cNvPicPr>
            <a:picLocks noChangeAspect="1" noChangeArrowheads="1"/>
          </p:cNvPicPr>
          <p:nvPr/>
        </p:nvPicPr>
        <p:blipFill>
          <a:blip r:embed="rId6" cstate="print"/>
          <a:srcRect/>
          <a:stretch>
            <a:fillRect/>
          </a:stretch>
        </p:blipFill>
        <p:spPr bwMode="auto">
          <a:xfrm>
            <a:off x="7287962" y="3823131"/>
            <a:ext cx="2144895" cy="2491307"/>
          </a:xfrm>
          <a:prstGeom prst="rect">
            <a:avLst/>
          </a:prstGeom>
          <a:noFill/>
          <a:ln w="9525">
            <a:noFill/>
            <a:miter lim="800000"/>
            <a:headEnd/>
            <a:tailEnd/>
          </a:ln>
        </p:spPr>
      </p:pic>
      <p:pic>
        <p:nvPicPr>
          <p:cNvPr id="10" name="Picture 9"/>
          <p:cNvPicPr>
            <a:picLocks noChangeAspect="1"/>
          </p:cNvPicPr>
          <p:nvPr/>
        </p:nvPicPr>
        <p:blipFill>
          <a:blip r:embed="rId7" cstate="print"/>
          <a:srcRect l="4620" t="8612" b="5273"/>
          <a:stretch>
            <a:fillRect/>
          </a:stretch>
        </p:blipFill>
        <p:spPr>
          <a:xfrm>
            <a:off x="9512063" y="3810346"/>
            <a:ext cx="2505632" cy="2490422"/>
          </a:xfrm>
          <a:prstGeom prst="rect">
            <a:avLst/>
          </a:prstGeom>
        </p:spPr>
      </p:pic>
    </p:spTree>
    <p:extLst>
      <p:ext uri="{BB962C8B-B14F-4D97-AF65-F5344CB8AC3E}">
        <p14:creationId xmlns:p14="http://schemas.microsoft.com/office/powerpoint/2010/main" val="6551818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5574" y="935639"/>
            <a:ext cx="4374230" cy="1143000"/>
          </a:xfrm>
        </p:spPr>
        <p:txBody>
          <a:bodyPr/>
          <a:lstStyle/>
          <a:p>
            <a:r>
              <a:rPr lang="en-US" dirty="0"/>
              <a:t>Imperforate Anus</a:t>
            </a:r>
          </a:p>
        </p:txBody>
      </p:sp>
      <p:graphicFrame>
        <p:nvGraphicFramePr>
          <p:cNvPr id="6" name="Table 5"/>
          <p:cNvGraphicFramePr>
            <a:graphicFrameLocks noGrp="1"/>
          </p:cNvGraphicFramePr>
          <p:nvPr>
            <p:extLst>
              <p:ext uri="{D42A27DB-BD31-4B8C-83A1-F6EECF244321}">
                <p14:modId xmlns:p14="http://schemas.microsoft.com/office/powerpoint/2010/main" val="3636350436"/>
              </p:ext>
            </p:extLst>
          </p:nvPr>
        </p:nvGraphicFramePr>
        <p:xfrm>
          <a:off x="1263191" y="1939165"/>
          <a:ext cx="6400801" cy="3858248"/>
        </p:xfrm>
        <a:graphic>
          <a:graphicData uri="http://schemas.openxmlformats.org/drawingml/2006/table">
            <a:tbl>
              <a:tblPr firstRow="1" bandRow="1">
                <a:tableStyleId>{5C22544A-7EE6-4342-B048-85BDC9FD1C3A}</a:tableStyleId>
              </a:tblPr>
              <a:tblGrid>
                <a:gridCol w="1822403">
                  <a:extLst>
                    <a:ext uri="{9D8B030D-6E8A-4147-A177-3AD203B41FA5}">
                      <a16:colId xmlns:a16="http://schemas.microsoft.com/office/drawing/2014/main" val="20000"/>
                    </a:ext>
                  </a:extLst>
                </a:gridCol>
                <a:gridCol w="4578398">
                  <a:extLst>
                    <a:ext uri="{9D8B030D-6E8A-4147-A177-3AD203B41FA5}">
                      <a16:colId xmlns:a16="http://schemas.microsoft.com/office/drawing/2014/main" val="20001"/>
                    </a:ext>
                  </a:extLst>
                </a:gridCol>
              </a:tblGrid>
              <a:tr h="360248">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0"/>
                  </a:ext>
                </a:extLst>
              </a:tr>
              <a:tr h="586730">
                <a:tc>
                  <a:txBody>
                    <a:bodyPr/>
                    <a:lstStyle/>
                    <a:p>
                      <a:r>
                        <a:rPr lang="en-US" dirty="0"/>
                        <a:t>Incidence</a:t>
                      </a:r>
                    </a:p>
                  </a:txBody>
                  <a:tcPr/>
                </a:tc>
                <a:tc>
                  <a:txBody>
                    <a:bodyPr/>
                    <a:lstStyle/>
                    <a:p>
                      <a:r>
                        <a:rPr lang="en-US" dirty="0"/>
                        <a:t>1/5000 births</a:t>
                      </a:r>
                    </a:p>
                  </a:txBody>
                  <a:tcPr/>
                </a:tc>
                <a:extLst>
                  <a:ext uri="{0D108BD9-81ED-4DB2-BD59-A6C34878D82A}">
                    <a16:rowId xmlns:a16="http://schemas.microsoft.com/office/drawing/2014/main" val="10001"/>
                  </a:ext>
                </a:extLst>
              </a:tr>
              <a:tr h="416809">
                <a:tc>
                  <a:txBody>
                    <a:bodyPr/>
                    <a:lstStyle/>
                    <a:p>
                      <a:r>
                        <a:rPr lang="en-US" dirty="0"/>
                        <a:t>Associations</a:t>
                      </a:r>
                    </a:p>
                  </a:txBody>
                  <a:tcPr/>
                </a:tc>
                <a:tc>
                  <a:txBody>
                    <a:bodyPr/>
                    <a:lstStyle/>
                    <a:p>
                      <a:r>
                        <a:rPr lang="en-US" dirty="0"/>
                        <a:t>GU, GI, Cardiac, Skeletal, CNS anomalies,</a:t>
                      </a:r>
                      <a:r>
                        <a:rPr lang="en-US" baseline="0" dirty="0"/>
                        <a:t> V</a:t>
                      </a:r>
                      <a:r>
                        <a:rPr lang="en-US" dirty="0"/>
                        <a:t>ACTERL association</a:t>
                      </a:r>
                    </a:p>
                  </a:txBody>
                  <a:tcPr/>
                </a:tc>
                <a:extLst>
                  <a:ext uri="{0D108BD9-81ED-4DB2-BD59-A6C34878D82A}">
                    <a16:rowId xmlns:a16="http://schemas.microsoft.com/office/drawing/2014/main" val="10002"/>
                  </a:ext>
                </a:extLst>
              </a:tr>
              <a:tr h="1042021">
                <a:tc>
                  <a:txBody>
                    <a:bodyPr/>
                    <a:lstStyle/>
                    <a:p>
                      <a:r>
                        <a:rPr lang="en-US" dirty="0"/>
                        <a:t>Types</a:t>
                      </a:r>
                    </a:p>
                  </a:txBody>
                  <a:tcPr/>
                </a:tc>
                <a:tc>
                  <a:txBody>
                    <a:bodyPr/>
                    <a:lstStyle/>
                    <a:p>
                      <a:pPr marL="285750" indent="-285750">
                        <a:buFont typeface="Arial" panose="020B0604020202020204" pitchFamily="34" charset="0"/>
                        <a:buChar char="•"/>
                      </a:pPr>
                      <a:r>
                        <a:rPr lang="en-US" b="1" dirty="0"/>
                        <a:t>High </a:t>
                      </a:r>
                    </a:p>
                    <a:p>
                      <a:pPr marL="285750" indent="-285750">
                        <a:buFont typeface="Arial" panose="020B0604020202020204" pitchFamily="34" charset="0"/>
                        <a:buChar char="•"/>
                      </a:pPr>
                      <a:r>
                        <a:rPr lang="en-US" b="1" dirty="0"/>
                        <a:t>Intermediate</a:t>
                      </a:r>
                    </a:p>
                    <a:p>
                      <a:pPr marL="285750" indent="-285750">
                        <a:buFont typeface="Arial" panose="020B0604020202020204" pitchFamily="34" charset="0"/>
                        <a:buChar char="•"/>
                      </a:pPr>
                      <a:r>
                        <a:rPr lang="en-US" b="1" dirty="0"/>
                        <a:t>Low</a:t>
                      </a:r>
                      <a:r>
                        <a:rPr lang="en-US" dirty="0"/>
                        <a:t> (usually associated with a fistula)</a:t>
                      </a:r>
                    </a:p>
                  </a:txBody>
                  <a:tcPr/>
                </a:tc>
                <a:extLst>
                  <a:ext uri="{0D108BD9-81ED-4DB2-BD59-A6C34878D82A}">
                    <a16:rowId xmlns:a16="http://schemas.microsoft.com/office/drawing/2014/main" val="10003"/>
                  </a:ext>
                </a:extLst>
              </a:tr>
              <a:tr h="729415">
                <a:tc>
                  <a:txBody>
                    <a:bodyPr/>
                    <a:lstStyle/>
                    <a:p>
                      <a:r>
                        <a:rPr lang="en-US" dirty="0"/>
                        <a:t>Diagnosis</a:t>
                      </a:r>
                    </a:p>
                  </a:txBody>
                  <a:tcPr/>
                </a:tc>
                <a:tc>
                  <a:txBody>
                    <a:bodyPr/>
                    <a:lstStyle/>
                    <a:p>
                      <a:r>
                        <a:rPr lang="en-US" dirty="0"/>
                        <a:t>PE, prone lateral plain abdominal film (no air in rectum)</a:t>
                      </a:r>
                    </a:p>
                  </a:txBody>
                  <a:tcPr/>
                </a:tc>
                <a:extLst>
                  <a:ext uri="{0D108BD9-81ED-4DB2-BD59-A6C34878D82A}">
                    <a16:rowId xmlns:a16="http://schemas.microsoft.com/office/drawing/2014/main" val="10004"/>
                  </a:ext>
                </a:extLst>
              </a:tr>
              <a:tr h="494242">
                <a:tc>
                  <a:txBody>
                    <a:bodyPr/>
                    <a:lstStyle/>
                    <a:p>
                      <a:r>
                        <a:rPr lang="en-US" dirty="0"/>
                        <a:t>Management</a:t>
                      </a:r>
                    </a:p>
                  </a:txBody>
                  <a:tcPr/>
                </a:tc>
                <a:tc>
                  <a:txBody>
                    <a:bodyPr/>
                    <a:lstStyle/>
                    <a:p>
                      <a:r>
                        <a:rPr lang="en-US" dirty="0"/>
                        <a:t>Anal dilatation, surgery (</a:t>
                      </a:r>
                      <a:r>
                        <a:rPr lang="en-US" dirty="0" err="1"/>
                        <a:t>anoplasty</a:t>
                      </a:r>
                      <a:r>
                        <a:rPr lang="en-US" dirty="0"/>
                        <a:t>) </a:t>
                      </a:r>
                    </a:p>
                  </a:txBody>
                  <a:tcPr/>
                </a:tc>
                <a:extLst>
                  <a:ext uri="{0D108BD9-81ED-4DB2-BD59-A6C34878D82A}">
                    <a16:rowId xmlns:a16="http://schemas.microsoft.com/office/drawing/2014/main" val="10005"/>
                  </a:ext>
                </a:extLst>
              </a:tr>
            </a:tbl>
          </a:graphicData>
        </a:graphic>
      </p:graphicFrame>
      <p:pic>
        <p:nvPicPr>
          <p:cNvPr id="5" name="Picture 6" descr="Case 35: Image 3"/>
          <p:cNvPicPr>
            <a:picLocks noChangeAspect="1" noChangeArrowheads="1"/>
          </p:cNvPicPr>
          <p:nvPr/>
        </p:nvPicPr>
        <p:blipFill rotWithShape="1">
          <a:blip r:embed="rId3" cstate="print">
            <a:lum bright="-12000"/>
            <a:extLst>
              <a:ext uri="{28A0092B-C50C-407E-A947-70E740481C1C}">
                <a14:useLocalDpi xmlns:a14="http://schemas.microsoft.com/office/drawing/2010/main" val="0"/>
              </a:ext>
            </a:extLst>
          </a:blip>
          <a:srcRect t="21381"/>
          <a:stretch/>
        </p:blipFill>
        <p:spPr bwMode="auto">
          <a:xfrm>
            <a:off x="7943772" y="1913641"/>
            <a:ext cx="3223900" cy="3935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
          <p:cNvSpPr>
            <a:spLocks noChangeArrowheads="1"/>
          </p:cNvSpPr>
          <p:nvPr/>
        </p:nvSpPr>
        <p:spPr bwMode="auto">
          <a:xfrm>
            <a:off x="7663992" y="5967819"/>
            <a:ext cx="457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dirty="0">
                <a:ea typeface="ＭＳ Ｐゴシック" panose="020B0600070205080204" pitchFamily="34" charset="-128"/>
              </a:rPr>
              <a:t>Dilated GI  tract, No gas in rectum</a:t>
            </a:r>
          </a:p>
        </p:txBody>
      </p:sp>
    </p:spTree>
    <p:extLst>
      <p:ext uri="{BB962C8B-B14F-4D97-AF65-F5344CB8AC3E}">
        <p14:creationId xmlns:p14="http://schemas.microsoft.com/office/powerpoint/2010/main" val="37962978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4608" y="503046"/>
            <a:ext cx="3561761" cy="1143000"/>
          </a:xfrm>
        </p:spPr>
        <p:txBody>
          <a:bodyPr/>
          <a:lstStyle/>
          <a:p>
            <a:r>
              <a:rPr lang="en-US" sz="4000" dirty="0"/>
              <a:t>Ophthalmology</a:t>
            </a:r>
          </a:p>
        </p:txBody>
      </p:sp>
      <p:sp>
        <p:nvSpPr>
          <p:cNvPr id="3" name="Content Placeholder 2"/>
          <p:cNvSpPr>
            <a:spLocks noGrp="1"/>
          </p:cNvSpPr>
          <p:nvPr>
            <p:ph idx="1"/>
          </p:nvPr>
        </p:nvSpPr>
        <p:spPr>
          <a:xfrm>
            <a:off x="1629084" y="1838045"/>
            <a:ext cx="8553436" cy="5168179"/>
          </a:xfrm>
        </p:spPr>
        <p:txBody>
          <a:bodyPr>
            <a:normAutofit/>
          </a:bodyPr>
          <a:lstStyle/>
          <a:p>
            <a:r>
              <a:rPr lang="en-US" sz="3027" dirty="0"/>
              <a:t>At birth a newborn’s eyesight is between 20/200 and 20/400</a:t>
            </a:r>
          </a:p>
          <a:p>
            <a:r>
              <a:rPr lang="en-US" sz="3027" dirty="0"/>
              <a:t>Can detect light, motion, face and large objects</a:t>
            </a:r>
          </a:p>
          <a:p>
            <a:r>
              <a:rPr lang="en-US" sz="3027" dirty="0"/>
              <a:t>Normal infant can fixate at 6 wks </a:t>
            </a:r>
          </a:p>
          <a:p>
            <a:r>
              <a:rPr lang="en-US" sz="3027" dirty="0"/>
              <a:t>Ability to track normally develops at 2 months</a:t>
            </a:r>
          </a:p>
          <a:p>
            <a:r>
              <a:rPr lang="es-ES" sz="3027" dirty="0"/>
              <a:t>+ Red reflex  should be </a:t>
            </a:r>
            <a:r>
              <a:rPr lang="es-ES" sz="3027" dirty="0" err="1"/>
              <a:t>documented</a:t>
            </a:r>
            <a:r>
              <a:rPr lang="es-ES" sz="3027" dirty="0"/>
              <a:t> at </a:t>
            </a:r>
            <a:r>
              <a:rPr lang="es-ES" sz="3027" dirty="0" err="1"/>
              <a:t>initial</a:t>
            </a:r>
            <a:r>
              <a:rPr lang="es-ES" sz="3027" dirty="0"/>
              <a:t>  </a:t>
            </a:r>
            <a:r>
              <a:rPr lang="es-ES" sz="3027" dirty="0" err="1"/>
              <a:t>exam</a:t>
            </a:r>
            <a:endParaRPr lang="es-ES" sz="3027" dirty="0"/>
          </a:p>
          <a:p>
            <a:r>
              <a:rPr lang="en-US" sz="2800" dirty="0" err="1"/>
              <a:t>Dysconjugate</a:t>
            </a:r>
            <a:r>
              <a:rPr lang="en-US" sz="2800" dirty="0"/>
              <a:t> eye movements can be present at birth</a:t>
            </a:r>
          </a:p>
          <a:p>
            <a:endParaRPr lang="es-ES" sz="3027" dirty="0"/>
          </a:p>
          <a:p>
            <a:pPr marL="0" indent="0">
              <a:buNone/>
            </a:pPr>
            <a:endParaRPr lang="es-ES" sz="2595" dirty="0"/>
          </a:p>
          <a:p>
            <a:endParaRPr lang="es-ES" sz="2600" dirty="0"/>
          </a:p>
          <a:p>
            <a:pPr>
              <a:buFont typeface="Arial" pitchFamily="34" charset="0"/>
              <a:buChar char="•"/>
            </a:pPr>
            <a:endParaRPr lang="es-ES" sz="2600" dirty="0"/>
          </a:p>
          <a:p>
            <a:pPr>
              <a:buNone/>
            </a:pPr>
            <a:endParaRPr lang="en-US" dirty="0"/>
          </a:p>
          <a:p>
            <a:pPr>
              <a:buNone/>
            </a:pPr>
            <a:endParaRPr lang="en-US" dirty="0"/>
          </a:p>
          <a:p>
            <a:pPr>
              <a:buNone/>
            </a:pPr>
            <a:endParaRPr lang="en-US" dirty="0"/>
          </a:p>
        </p:txBody>
      </p:sp>
    </p:spTree>
    <p:extLst>
      <p:ext uri="{BB962C8B-B14F-4D97-AF65-F5344CB8AC3E}">
        <p14:creationId xmlns:p14="http://schemas.microsoft.com/office/powerpoint/2010/main" val="110412264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8467" y="1514716"/>
            <a:ext cx="7776485" cy="1143000"/>
          </a:xfrm>
        </p:spPr>
        <p:txBody>
          <a:bodyPr>
            <a:normAutofit fontScale="90000"/>
          </a:bodyPr>
          <a:lstStyle/>
          <a:p>
            <a:r>
              <a:rPr lang="en-US" dirty="0" err="1"/>
              <a:t>Leukoria</a:t>
            </a:r>
            <a:r>
              <a:rPr lang="en-US" dirty="0"/>
              <a:t> (White Pupillary Reflex)</a:t>
            </a:r>
            <a:br>
              <a:rPr lang="en-US" dirty="0"/>
            </a:br>
            <a:endParaRPr lang="en-US" dirty="0"/>
          </a:p>
        </p:txBody>
      </p:sp>
      <p:pic>
        <p:nvPicPr>
          <p:cNvPr id="5" name="Content Placeholder 4"/>
          <p:cNvPicPr>
            <a:picLocks noChangeAspect="1"/>
          </p:cNvPicPr>
          <p:nvPr/>
        </p:nvPicPr>
        <p:blipFill rotWithShape="1">
          <a:blip r:embed="rId3" cstate="print"/>
          <a:srcRect l="2043" t="537" r="-2043" b="2307"/>
          <a:stretch/>
        </p:blipFill>
        <p:spPr>
          <a:xfrm>
            <a:off x="5732877" y="2526383"/>
            <a:ext cx="5344085" cy="3589604"/>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404938145"/>
              </p:ext>
            </p:extLst>
          </p:nvPr>
        </p:nvGraphicFramePr>
        <p:xfrm>
          <a:off x="1428684" y="2526383"/>
          <a:ext cx="3586376" cy="2773680"/>
        </p:xfrm>
        <a:graphic>
          <a:graphicData uri="http://schemas.openxmlformats.org/drawingml/2006/table">
            <a:tbl>
              <a:tblPr firstRow="1" bandRow="1">
                <a:tableStyleId>{5C22544A-7EE6-4342-B048-85BDC9FD1C3A}</a:tableStyleId>
              </a:tblPr>
              <a:tblGrid>
                <a:gridCol w="3586376">
                  <a:extLst>
                    <a:ext uri="{9D8B030D-6E8A-4147-A177-3AD203B41FA5}">
                      <a16:colId xmlns:a16="http://schemas.microsoft.com/office/drawing/2014/main" val="20000"/>
                    </a:ext>
                  </a:extLst>
                </a:gridCol>
              </a:tblGrid>
              <a:tr h="379933">
                <a:tc>
                  <a:txBody>
                    <a:bodyPr/>
                    <a:lstStyle/>
                    <a:p>
                      <a:r>
                        <a:rPr lang="en-US" sz="2000" dirty="0"/>
                        <a:t>Causes</a:t>
                      </a:r>
                    </a:p>
                  </a:txBody>
                  <a:tcPr/>
                </a:tc>
                <a:extLst>
                  <a:ext uri="{0D108BD9-81ED-4DB2-BD59-A6C34878D82A}">
                    <a16:rowId xmlns:a16="http://schemas.microsoft.com/office/drawing/2014/main" val="10000"/>
                  </a:ext>
                </a:extLst>
              </a:tr>
              <a:tr h="370840">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2000" dirty="0" err="1"/>
                        <a:t>Cataracts</a:t>
                      </a:r>
                      <a:endParaRPr lang="es-ES" sz="2000" dirty="0"/>
                    </a:p>
                  </a:txBody>
                  <a:tcPr/>
                </a:tc>
                <a:extLst>
                  <a:ext uri="{0D108BD9-81ED-4DB2-BD59-A6C34878D82A}">
                    <a16:rowId xmlns:a16="http://schemas.microsoft.com/office/drawing/2014/main" val="10001"/>
                  </a:ext>
                </a:extLst>
              </a:tr>
              <a:tr h="370840">
                <a:tc>
                  <a:txBody>
                    <a:bodyPr/>
                    <a:lstStyle/>
                    <a:p>
                      <a:pPr marL="285750" indent="-285750">
                        <a:buFont typeface="Arial" panose="020B0604020202020204" pitchFamily="34" charset="0"/>
                        <a:buChar char="•"/>
                      </a:pPr>
                      <a:r>
                        <a:rPr lang="en-US" sz="2000" dirty="0" err="1"/>
                        <a:t>Coloboma</a:t>
                      </a:r>
                      <a:endParaRPr lang="en-US" sz="2000" dirty="0"/>
                    </a:p>
                  </a:txBody>
                  <a:tcPr/>
                </a:tc>
                <a:extLst>
                  <a:ext uri="{0D108BD9-81ED-4DB2-BD59-A6C34878D82A}">
                    <a16:rowId xmlns:a16="http://schemas.microsoft.com/office/drawing/2014/main" val="10002"/>
                  </a:ext>
                </a:extLst>
              </a:tr>
              <a:tr h="370840">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err="1"/>
                        <a:t>Chorioretinitis</a:t>
                      </a:r>
                      <a:endParaRPr lang="en-US" sz="2000" dirty="0"/>
                    </a:p>
                  </a:txBody>
                  <a:tcPr/>
                </a:tc>
                <a:extLst>
                  <a:ext uri="{0D108BD9-81ED-4DB2-BD59-A6C34878D82A}">
                    <a16:rowId xmlns:a16="http://schemas.microsoft.com/office/drawing/2014/main" val="10003"/>
                  </a:ext>
                </a:extLst>
              </a:tr>
              <a:tr h="370840">
                <a:tc>
                  <a:txBody>
                    <a:bodyPr/>
                    <a:lstStyle/>
                    <a:p>
                      <a:pPr marL="285750" indent="-285750">
                        <a:buFont typeface="Arial" panose="020B0604020202020204" pitchFamily="34" charset="0"/>
                        <a:buChar char="•"/>
                      </a:pPr>
                      <a:r>
                        <a:rPr lang="en-US" sz="2000" dirty="0"/>
                        <a:t>Retinoblastoma</a:t>
                      </a:r>
                    </a:p>
                  </a:txBody>
                  <a:tcPr/>
                </a:tc>
                <a:extLst>
                  <a:ext uri="{0D108BD9-81ED-4DB2-BD59-A6C34878D82A}">
                    <a16:rowId xmlns:a16="http://schemas.microsoft.com/office/drawing/2014/main" val="10004"/>
                  </a:ext>
                </a:extLst>
              </a:tr>
              <a:tr h="370840">
                <a:tc>
                  <a:txBody>
                    <a:bodyPr/>
                    <a:lstStyle/>
                    <a:p>
                      <a:pPr marL="285750" indent="-285750">
                        <a:buFont typeface="Arial" panose="020B0604020202020204" pitchFamily="34" charset="0"/>
                        <a:buChar char="•"/>
                      </a:pPr>
                      <a:r>
                        <a:rPr lang="en-US" sz="2000" dirty="0"/>
                        <a:t>Advanced ROP</a:t>
                      </a:r>
                      <a:endParaRPr lang="es-ES" sz="2000" dirty="0"/>
                    </a:p>
                  </a:txBody>
                  <a:tcPr/>
                </a:tc>
                <a:extLst>
                  <a:ext uri="{0D108BD9-81ED-4DB2-BD59-A6C34878D82A}">
                    <a16:rowId xmlns:a16="http://schemas.microsoft.com/office/drawing/2014/main" val="10005"/>
                  </a:ext>
                </a:extLst>
              </a:tr>
              <a:tr h="370840">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2000" dirty="0" err="1"/>
                        <a:t>Retinal</a:t>
                      </a:r>
                      <a:r>
                        <a:rPr lang="es-ES" sz="2000" dirty="0"/>
                        <a:t> </a:t>
                      </a:r>
                      <a:r>
                        <a:rPr lang="es-ES" sz="2000" dirty="0" err="1"/>
                        <a:t>detachtment</a:t>
                      </a:r>
                      <a:endParaRPr lang="en-US" sz="2000" dirty="0"/>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9755771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0" y="948299"/>
            <a:ext cx="8229600" cy="1143000"/>
          </a:xfrm>
        </p:spPr>
        <p:txBody>
          <a:bodyPr>
            <a:normAutofit fontScale="90000"/>
          </a:bodyPr>
          <a:lstStyle/>
          <a:p>
            <a:pPr eaLnBrk="1" hangingPunct="1"/>
            <a:r>
              <a:rPr lang="en-US" altLang="en-US" sz="4900" dirty="0" err="1">
                <a:latin typeface="Calibri" panose="020F0502020204030204" pitchFamily="34" charset="0"/>
              </a:rPr>
              <a:t>Broncopulmonary</a:t>
            </a:r>
            <a:r>
              <a:rPr lang="en-US" altLang="en-US" sz="4900" dirty="0">
                <a:latin typeface="Calibri" panose="020F0502020204030204" pitchFamily="34" charset="0"/>
              </a:rPr>
              <a:t> Dysplasia </a:t>
            </a:r>
            <a:br>
              <a:rPr lang="en-US" altLang="en-US" sz="4900" dirty="0">
                <a:latin typeface="Calibri" panose="020F0502020204030204" pitchFamily="34" charset="0"/>
              </a:rPr>
            </a:br>
            <a:r>
              <a:rPr lang="en-US" altLang="en-US" sz="4900" dirty="0">
                <a:latin typeface="Calibri" panose="020F0502020204030204" pitchFamily="34" charset="0"/>
              </a:rPr>
              <a:t>(BPD)</a:t>
            </a:r>
            <a:br>
              <a:rPr lang="en-US" altLang="en-US" dirty="0">
                <a:solidFill>
                  <a:schemeClr val="folHlink"/>
                </a:solidFill>
                <a:latin typeface="Comic Sans MS" panose="030F0702030302020204" pitchFamily="66" charset="0"/>
              </a:rPr>
            </a:br>
            <a:br>
              <a:rPr lang="en-US" altLang="en-US" dirty="0">
                <a:latin typeface="Comic Sans MS" panose="030F0702030302020204" pitchFamily="66" charset="0"/>
              </a:rPr>
            </a:br>
            <a:endParaRPr lang="en-US" altLang="en-US" dirty="0">
              <a:latin typeface="Comic Sans MS" panose="030F0702030302020204" pitchFamily="66" charset="0"/>
            </a:endParaRPr>
          </a:p>
        </p:txBody>
      </p:sp>
      <p:pic>
        <p:nvPicPr>
          <p:cNvPr id="70659" name="Picture 4" descr="Progression of HMD to BPD (3m)"/>
          <p:cNvPicPr>
            <a:picLocks noGrp="1" noChangeAspect="1" noChangeArrowheads="1"/>
          </p:cNvPicPr>
          <p:nvPr>
            <p:ph type="body" idx="1"/>
          </p:nvPr>
        </p:nvPicPr>
        <p:blipFill rotWithShape="1">
          <a:blip r:embed="rId3" cstate="print">
            <a:extLst>
              <a:ext uri="{28A0092B-C50C-407E-A947-70E740481C1C}">
                <a14:useLocalDpi xmlns:a14="http://schemas.microsoft.com/office/drawing/2010/main" val="0"/>
              </a:ext>
            </a:extLst>
          </a:blip>
          <a:srcRect l="3196" t="3078" r="6532" b="5693"/>
          <a:stretch/>
        </p:blipFill>
        <p:spPr>
          <a:xfrm>
            <a:off x="7885609" y="551930"/>
            <a:ext cx="3668267" cy="2965613"/>
          </a:xfrm>
          <a:noFill/>
        </p:spPr>
      </p:pic>
      <p:pic>
        <p:nvPicPr>
          <p:cNvPr id="70661" name="Picture 7" descr="Progression of HMD to BPD (D21)"/>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520" t="10416" r="1759" b="8402"/>
          <a:stretch/>
        </p:blipFill>
        <p:spPr bwMode="auto">
          <a:xfrm>
            <a:off x="7885608" y="3681720"/>
            <a:ext cx="3668267" cy="2912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pic>
      <p:graphicFrame>
        <p:nvGraphicFramePr>
          <p:cNvPr id="2" name="Table 1"/>
          <p:cNvGraphicFramePr>
            <a:graphicFrameLocks noGrp="1"/>
          </p:cNvGraphicFramePr>
          <p:nvPr>
            <p:extLst>
              <p:ext uri="{D42A27DB-BD31-4B8C-83A1-F6EECF244321}">
                <p14:modId xmlns:p14="http://schemas.microsoft.com/office/powerpoint/2010/main" val="3984082598"/>
              </p:ext>
            </p:extLst>
          </p:nvPr>
        </p:nvGraphicFramePr>
        <p:xfrm>
          <a:off x="772998" y="1559285"/>
          <a:ext cx="6497232" cy="5165113"/>
        </p:xfrm>
        <a:graphic>
          <a:graphicData uri="http://schemas.openxmlformats.org/drawingml/2006/table">
            <a:tbl>
              <a:tblPr firstRow="1" bandRow="1">
                <a:tableStyleId>{5C22544A-7EE6-4342-B048-85BDC9FD1C3A}</a:tableStyleId>
              </a:tblPr>
              <a:tblGrid>
                <a:gridCol w="1674923">
                  <a:extLst>
                    <a:ext uri="{9D8B030D-6E8A-4147-A177-3AD203B41FA5}">
                      <a16:colId xmlns:a16="http://schemas.microsoft.com/office/drawing/2014/main" val="20000"/>
                    </a:ext>
                  </a:extLst>
                </a:gridCol>
                <a:gridCol w="4822309">
                  <a:extLst>
                    <a:ext uri="{9D8B030D-6E8A-4147-A177-3AD203B41FA5}">
                      <a16:colId xmlns:a16="http://schemas.microsoft.com/office/drawing/2014/main" val="20001"/>
                    </a:ext>
                  </a:extLst>
                </a:gridCol>
              </a:tblGrid>
              <a:tr h="352802">
                <a:tc>
                  <a:txBody>
                    <a:bodyPr/>
                    <a:lstStyle/>
                    <a:p>
                      <a:endParaRPr lang="en-US" dirty="0"/>
                    </a:p>
                  </a:txBody>
                  <a:tcPr/>
                </a:tc>
                <a:tc>
                  <a:txBody>
                    <a:bodyPr/>
                    <a:lstStyle/>
                    <a:p>
                      <a:endParaRPr lang="en-US"/>
                    </a:p>
                  </a:txBody>
                  <a:tcPr/>
                </a:tc>
                <a:extLst>
                  <a:ext uri="{0D108BD9-81ED-4DB2-BD59-A6C34878D82A}">
                    <a16:rowId xmlns:a16="http://schemas.microsoft.com/office/drawing/2014/main" val="10000"/>
                  </a:ext>
                </a:extLst>
              </a:tr>
              <a:tr h="11466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Characteristics</a:t>
                      </a:r>
                    </a:p>
                    <a:p>
                      <a:endParaRPr lang="en-US" sz="18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800" b="0" dirty="0">
                          <a:latin typeface="Calibri" panose="020F0502020204030204" pitchFamily="34" charset="0"/>
                        </a:rPr>
                        <a:t>Chronic   respiratory insufficiency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Disruption of lung development and injury</a:t>
                      </a:r>
                      <a:endParaRPr lang="en-US" altLang="en-US" sz="1800" b="1"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800" b="0" dirty="0">
                          <a:latin typeface="Calibri" panose="020F0502020204030204" pitchFamily="34" charset="0"/>
                        </a:rPr>
                        <a:t>Associated with </a:t>
                      </a:r>
                      <a:r>
                        <a:rPr lang="en-US" altLang="en-US" sz="1800" b="1" dirty="0">
                          <a:latin typeface="Calibri" panose="020F0502020204030204" pitchFamily="34" charset="0"/>
                        </a:rPr>
                        <a:t>barotrauma, oxygen toxicity and inflammation</a:t>
                      </a:r>
                    </a:p>
                  </a:txBody>
                  <a:tcPr/>
                </a:tc>
                <a:extLst>
                  <a:ext uri="{0D108BD9-81ED-4DB2-BD59-A6C34878D82A}">
                    <a16:rowId xmlns:a16="http://schemas.microsoft.com/office/drawing/2014/main" val="10001"/>
                  </a:ext>
                </a:extLst>
              </a:tr>
              <a:tr h="1675811">
                <a:tc>
                  <a:txBody>
                    <a:bodyPr/>
                    <a:lstStyle/>
                    <a:p>
                      <a:r>
                        <a:rPr lang="en-US" sz="1800" dirty="0"/>
                        <a:t>Definition</a:t>
                      </a:r>
                    </a:p>
                    <a:p>
                      <a:r>
                        <a:rPr lang="en-US" sz="1800" dirty="0"/>
                        <a:t> (&lt;32wks GA)</a:t>
                      </a:r>
                    </a:p>
                  </a:txBody>
                  <a:tcPr/>
                </a:tc>
                <a:tc>
                  <a:txBody>
                    <a:bodyPr/>
                    <a:lstStyle/>
                    <a:p>
                      <a:pPr eaLnBrk="1" hangingPunct="1">
                        <a:buSzPct val="150000"/>
                      </a:pPr>
                      <a:r>
                        <a:rPr lang="en-US" altLang="en-US" sz="1800" b="0" dirty="0">
                          <a:latin typeface="Calibri" panose="020F0502020204030204" pitchFamily="34" charset="0"/>
                        </a:rPr>
                        <a:t>Need for O2 at</a:t>
                      </a:r>
                      <a:r>
                        <a:rPr lang="en-US" altLang="en-US" sz="1800" b="0" baseline="0" dirty="0">
                          <a:latin typeface="Calibri" panose="020F0502020204030204" pitchFamily="34" charset="0"/>
                        </a:rPr>
                        <a:t> </a:t>
                      </a:r>
                      <a:r>
                        <a:rPr lang="en-US" altLang="en-US" sz="1800" b="0" dirty="0">
                          <a:latin typeface="Calibri" panose="020F0502020204030204" pitchFamily="34" charset="0"/>
                        </a:rPr>
                        <a:t>36 </a:t>
                      </a:r>
                      <a:r>
                        <a:rPr lang="en-US" altLang="en-US" sz="1800" b="0" dirty="0" err="1">
                          <a:latin typeface="Calibri" panose="020F0502020204030204" pitchFamily="34" charset="0"/>
                        </a:rPr>
                        <a:t>wks</a:t>
                      </a:r>
                      <a:r>
                        <a:rPr lang="en-US" altLang="en-US" sz="1800" b="0" dirty="0">
                          <a:latin typeface="Calibri" panose="020F0502020204030204" pitchFamily="34" charset="0"/>
                        </a:rPr>
                        <a:t>  PCA </a:t>
                      </a:r>
                    </a:p>
                    <a:p>
                      <a:pPr eaLnBrk="1" hangingPunct="1">
                        <a:buSzPct val="150000"/>
                      </a:pPr>
                      <a:r>
                        <a:rPr lang="en-US" altLang="en-US" sz="1800" b="0" dirty="0">
                          <a:latin typeface="Calibri" panose="020F0502020204030204" pitchFamily="34" charset="0"/>
                        </a:rPr>
                        <a:t>Severity:</a:t>
                      </a:r>
                    </a:p>
                    <a:p>
                      <a:pPr marL="342900" indent="-342900" eaLnBrk="1" hangingPunct="1">
                        <a:buSzPct val="150000"/>
                        <a:buFont typeface="Arial" panose="020B0604020202020204" pitchFamily="34" charset="0"/>
                        <a:buChar char="•"/>
                      </a:pPr>
                      <a:r>
                        <a:rPr lang="en-US" altLang="en-US" sz="1800" b="0" dirty="0">
                          <a:latin typeface="Calibri" panose="020F0502020204030204" pitchFamily="34" charset="0"/>
                        </a:rPr>
                        <a:t>Mild </a:t>
                      </a:r>
                    </a:p>
                    <a:p>
                      <a:pPr marL="342900" indent="-342900" eaLnBrk="1" hangingPunct="1">
                        <a:buSzPct val="150000"/>
                        <a:buFont typeface="Arial" panose="020B0604020202020204" pitchFamily="34" charset="0"/>
                        <a:buChar char="•"/>
                      </a:pPr>
                      <a:r>
                        <a:rPr lang="en-US" altLang="en-US" sz="1800" b="0" dirty="0">
                          <a:latin typeface="Calibri" panose="020F0502020204030204" pitchFamily="34" charset="0"/>
                        </a:rPr>
                        <a:t>Moderate </a:t>
                      </a:r>
                    </a:p>
                    <a:p>
                      <a:pPr marL="342900" indent="-342900" eaLnBrk="1" hangingPunct="1">
                        <a:buSzPct val="150000"/>
                        <a:buFont typeface="Arial" panose="020B0604020202020204" pitchFamily="34" charset="0"/>
                        <a:buChar char="•"/>
                      </a:pPr>
                      <a:r>
                        <a:rPr lang="en-US" altLang="en-US" sz="1800" b="0" dirty="0">
                          <a:latin typeface="Calibri" panose="020F0502020204030204" pitchFamily="34" charset="0"/>
                        </a:rPr>
                        <a:t>Severe </a:t>
                      </a:r>
                    </a:p>
                    <a:p>
                      <a:pPr marL="0" indent="0" eaLnBrk="1" hangingPunct="1">
                        <a:buSzPct val="150000"/>
                        <a:buFont typeface="Arial" panose="020B0604020202020204" pitchFamily="34" charset="0"/>
                        <a:buNone/>
                      </a:pPr>
                      <a:r>
                        <a:rPr lang="en-US" altLang="en-US" sz="1800" b="0" dirty="0">
                          <a:latin typeface="Calibri" panose="020F0502020204030204" pitchFamily="34" charset="0"/>
                        </a:rPr>
                        <a:t>Based on X ray findings, intervention and FiO2</a:t>
                      </a:r>
                    </a:p>
                  </a:txBody>
                  <a:tcPr/>
                </a:tc>
                <a:extLst>
                  <a:ext uri="{0D108BD9-81ED-4DB2-BD59-A6C34878D82A}">
                    <a16:rowId xmlns:a16="http://schemas.microsoft.com/office/drawing/2014/main" val="10002"/>
                  </a:ext>
                </a:extLst>
              </a:tr>
              <a:tr h="410233">
                <a:tc>
                  <a:txBody>
                    <a:bodyPr/>
                    <a:lstStyle/>
                    <a:p>
                      <a:r>
                        <a:rPr lang="en-US" sz="1800" dirty="0"/>
                        <a:t>X-ray findings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800" b="0" dirty="0">
                          <a:latin typeface="Calibri" panose="020F0502020204030204" pitchFamily="34" charset="0"/>
                        </a:rPr>
                        <a:t>Diffuse haziness to coarse interstitial densities</a:t>
                      </a:r>
                    </a:p>
                  </a:txBody>
                  <a:tcPr/>
                </a:tc>
                <a:extLst>
                  <a:ext uri="{0D108BD9-81ED-4DB2-BD59-A6C34878D82A}">
                    <a16:rowId xmlns:a16="http://schemas.microsoft.com/office/drawing/2014/main" val="10003"/>
                  </a:ext>
                </a:extLst>
              </a:tr>
              <a:tr h="1449865">
                <a:tc>
                  <a:txBody>
                    <a:bodyPr/>
                    <a:lstStyle/>
                    <a:p>
                      <a:r>
                        <a:rPr lang="en-US" sz="1800" dirty="0"/>
                        <a:t>Treatment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Gentle ventilation strategies </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rapid wean of FiO2,</a:t>
                      </a:r>
                      <a:r>
                        <a:rPr lang="en-US" sz="1800" baseline="0" dirty="0"/>
                        <a:t> </a:t>
                      </a:r>
                      <a:r>
                        <a:rPr lang="en-US" sz="1800" dirty="0"/>
                        <a:t>permissive hypercapnia, stringent fluid management, adequate nutrition,</a:t>
                      </a:r>
                    </a:p>
                    <a:p>
                      <a:r>
                        <a:rPr lang="en-US" sz="1800" dirty="0"/>
                        <a:t>reduction of airway resistance, </a:t>
                      </a:r>
                    </a:p>
                    <a:p>
                      <a:r>
                        <a:rPr lang="en-US" sz="1800" dirty="0"/>
                        <a:t>treat PHTN if</a:t>
                      </a:r>
                      <a:r>
                        <a:rPr lang="en-US" sz="1800" baseline="0" dirty="0"/>
                        <a:t> present</a:t>
                      </a:r>
                      <a:endParaRPr lang="en-US" sz="1800" dirty="0"/>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2482283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8"/>
          <p:cNvPicPr>
            <a:picLocks noChangeArrowheads="1"/>
          </p:cNvPicPr>
          <p:nvPr/>
        </p:nvPicPr>
        <p:blipFill>
          <a:blip r:embed="rId3" cstate="print"/>
          <a:srcRect l="659"/>
          <a:stretch>
            <a:fillRect/>
          </a:stretch>
        </p:blipFill>
        <p:spPr bwMode="auto">
          <a:xfrm>
            <a:off x="8359605" y="1127387"/>
            <a:ext cx="2673765" cy="2063684"/>
          </a:xfrm>
          <a:prstGeom prst="rect">
            <a:avLst/>
          </a:prstGeom>
          <a:solidFill>
            <a:schemeClr val="bg1"/>
          </a:solidFill>
          <a:ln w="38100" cap="flat" cmpd="sng" algn="ctr">
            <a:solidFill>
              <a:srgbClr val="000000"/>
            </a:solidFill>
            <a:prstDash val="solid"/>
            <a:miter lim="800000"/>
            <a:headEnd type="none" w="med" len="med"/>
            <a:tailEnd type="none" w="med" len="med"/>
          </a:ln>
        </p:spPr>
      </p:pic>
      <p:pic>
        <p:nvPicPr>
          <p:cNvPr id="4" name="Picture 9"/>
          <p:cNvPicPr>
            <a:picLocks noChangeArrowheads="1"/>
          </p:cNvPicPr>
          <p:nvPr/>
        </p:nvPicPr>
        <p:blipFill>
          <a:blip r:embed="rId4" cstate="print"/>
          <a:srcRect l="20203"/>
          <a:stretch>
            <a:fillRect/>
          </a:stretch>
        </p:blipFill>
        <p:spPr bwMode="auto">
          <a:xfrm>
            <a:off x="8359605" y="3666930"/>
            <a:ext cx="2801126" cy="2461984"/>
          </a:xfrm>
          <a:prstGeom prst="rect">
            <a:avLst/>
          </a:prstGeom>
          <a:solidFill>
            <a:srgbClr val="1F497D"/>
          </a:solidFill>
          <a:ln w="38100" cap="flat" cmpd="sng" algn="ctr">
            <a:solidFill>
              <a:schemeClr val="bg1"/>
            </a:solidFill>
            <a:prstDash val="solid"/>
            <a:miter lim="800000"/>
            <a:headEnd type="none" w="med" len="med"/>
            <a:tailEnd type="none" w="med" len="med"/>
          </a:ln>
        </p:spPr>
      </p:pic>
      <p:sp>
        <p:nvSpPr>
          <p:cNvPr id="5" name="Title 4"/>
          <p:cNvSpPr>
            <a:spLocks noGrp="1"/>
          </p:cNvSpPr>
          <p:nvPr>
            <p:ph type="title"/>
          </p:nvPr>
        </p:nvSpPr>
        <p:spPr>
          <a:xfrm>
            <a:off x="-862778" y="591491"/>
            <a:ext cx="10378911" cy="1143000"/>
          </a:xfrm>
        </p:spPr>
        <p:txBody>
          <a:bodyPr>
            <a:normAutofit/>
          </a:bodyPr>
          <a:lstStyle/>
          <a:p>
            <a:r>
              <a:rPr lang="en-US" sz="4000" dirty="0"/>
              <a:t>Retinopathy of Prematurity (ROP)</a:t>
            </a:r>
          </a:p>
        </p:txBody>
      </p:sp>
      <p:sp>
        <p:nvSpPr>
          <p:cNvPr id="8" name="Content Placeholder 7"/>
          <p:cNvSpPr>
            <a:spLocks noGrp="1"/>
          </p:cNvSpPr>
          <p:nvPr>
            <p:ph idx="1"/>
          </p:nvPr>
        </p:nvSpPr>
        <p:spPr>
          <a:xfrm>
            <a:off x="934574" y="1762038"/>
            <a:ext cx="6365358" cy="5180803"/>
          </a:xfrm>
        </p:spPr>
        <p:txBody>
          <a:bodyPr>
            <a:normAutofit/>
          </a:bodyPr>
          <a:lstStyle/>
          <a:p>
            <a:r>
              <a:rPr lang="en-US" sz="2400" dirty="0"/>
              <a:t>Caused by deregulation of VEGF</a:t>
            </a:r>
          </a:p>
          <a:p>
            <a:r>
              <a:rPr lang="en-US" sz="2400" dirty="0"/>
              <a:t>Vascular/avascular retina</a:t>
            </a:r>
          </a:p>
          <a:p>
            <a:r>
              <a:rPr lang="en-US" sz="2400" dirty="0"/>
              <a:t>Routine screening: PT &lt;1500 </a:t>
            </a:r>
            <a:r>
              <a:rPr lang="en-US" sz="2400" dirty="0" err="1"/>
              <a:t>gms</a:t>
            </a:r>
            <a:r>
              <a:rPr lang="en-US" sz="2400" dirty="0"/>
              <a:t> or &lt;30wks </a:t>
            </a:r>
          </a:p>
          <a:p>
            <a:endParaRPr lang="en-US" sz="2400" dirty="0"/>
          </a:p>
          <a:p>
            <a:pPr>
              <a:buNone/>
            </a:pPr>
            <a:endParaRPr lang="en-US" sz="2400" dirty="0"/>
          </a:p>
          <a:p>
            <a:pPr>
              <a:buNone/>
            </a:pPr>
            <a:endParaRPr lang="en-US" sz="2400" dirty="0"/>
          </a:p>
          <a:p>
            <a:pPr>
              <a:buNone/>
            </a:pPr>
            <a:endParaRPr lang="en-US" sz="2400" dirty="0"/>
          </a:p>
          <a:p>
            <a:pPr>
              <a:buNone/>
            </a:pPr>
            <a:endParaRPr lang="en-US" sz="2400" dirty="0"/>
          </a:p>
          <a:p>
            <a:pPr>
              <a:buNone/>
            </a:pPr>
            <a:endParaRPr lang="en-US" sz="2400" dirty="0"/>
          </a:p>
          <a:p>
            <a:r>
              <a:rPr lang="en-US" sz="2400" dirty="0"/>
              <a:t>Treatment: Laser therapy, </a:t>
            </a:r>
            <a:r>
              <a:rPr lang="en-US" sz="2400" dirty="0" err="1"/>
              <a:t>Avastin</a:t>
            </a:r>
            <a:r>
              <a:rPr lang="en-US" sz="2400" dirty="0"/>
              <a:t> (</a:t>
            </a:r>
            <a:r>
              <a:rPr lang="en-US" sz="2400" dirty="0" err="1"/>
              <a:t>intravitreal</a:t>
            </a:r>
            <a:r>
              <a:rPr lang="en-US" sz="2400" dirty="0"/>
              <a:t>)</a:t>
            </a:r>
          </a:p>
        </p:txBody>
      </p:sp>
      <p:sp>
        <p:nvSpPr>
          <p:cNvPr id="6" name="TextBox 5"/>
          <p:cNvSpPr txBox="1"/>
          <p:nvPr/>
        </p:nvSpPr>
        <p:spPr>
          <a:xfrm>
            <a:off x="9516133" y="6126851"/>
            <a:ext cx="799367" cy="523220"/>
          </a:xfrm>
          <a:prstGeom prst="rect">
            <a:avLst/>
          </a:prstGeom>
          <a:noFill/>
        </p:spPr>
        <p:txBody>
          <a:bodyPr wrap="none" rtlCol="0">
            <a:spAutoFit/>
          </a:bodyPr>
          <a:lstStyle/>
          <a:p>
            <a:pPr defTabSz="457200"/>
            <a:r>
              <a:rPr lang="en-US" sz="2800" dirty="0">
                <a:solidFill>
                  <a:prstClr val="black"/>
                </a:solidFill>
              </a:rPr>
              <a:t>ROP</a:t>
            </a:r>
          </a:p>
        </p:txBody>
      </p:sp>
      <p:sp>
        <p:nvSpPr>
          <p:cNvPr id="7" name="TextBox 6"/>
          <p:cNvSpPr txBox="1"/>
          <p:nvPr/>
        </p:nvSpPr>
        <p:spPr>
          <a:xfrm>
            <a:off x="9107482" y="3265302"/>
            <a:ext cx="1326004" cy="461665"/>
          </a:xfrm>
          <a:prstGeom prst="rect">
            <a:avLst/>
          </a:prstGeom>
          <a:noFill/>
        </p:spPr>
        <p:txBody>
          <a:bodyPr wrap="none" rtlCol="0">
            <a:spAutoFit/>
          </a:bodyPr>
          <a:lstStyle/>
          <a:p>
            <a:pPr defTabSz="457200"/>
            <a:r>
              <a:rPr lang="en-US" sz="2400" dirty="0">
                <a:solidFill>
                  <a:prstClr val="black"/>
                </a:solidFill>
              </a:rPr>
              <a:t>NORMAL</a:t>
            </a:r>
          </a:p>
        </p:txBody>
      </p:sp>
      <p:graphicFrame>
        <p:nvGraphicFramePr>
          <p:cNvPr id="9" name="Table 8"/>
          <p:cNvGraphicFramePr>
            <a:graphicFrameLocks noGrp="1"/>
          </p:cNvGraphicFramePr>
          <p:nvPr>
            <p:extLst>
              <p:ext uri="{D42A27DB-BD31-4B8C-83A1-F6EECF244321}">
                <p14:modId xmlns:p14="http://schemas.microsoft.com/office/powerpoint/2010/main" val="2117699377"/>
              </p:ext>
            </p:extLst>
          </p:nvPr>
        </p:nvGraphicFramePr>
        <p:xfrm>
          <a:off x="1758514" y="3202936"/>
          <a:ext cx="4100511" cy="2269469"/>
        </p:xfrm>
        <a:graphic>
          <a:graphicData uri="http://schemas.openxmlformats.org/drawingml/2006/table">
            <a:tbl>
              <a:tblPr firstRow="1" bandRow="1">
                <a:tableStyleId>{5C22544A-7EE6-4342-B048-85BDC9FD1C3A}</a:tableStyleId>
              </a:tblPr>
              <a:tblGrid>
                <a:gridCol w="1401879">
                  <a:extLst>
                    <a:ext uri="{9D8B030D-6E8A-4147-A177-3AD203B41FA5}">
                      <a16:colId xmlns:a16="http://schemas.microsoft.com/office/drawing/2014/main" val="20000"/>
                    </a:ext>
                  </a:extLst>
                </a:gridCol>
                <a:gridCol w="2698632">
                  <a:extLst>
                    <a:ext uri="{9D8B030D-6E8A-4147-A177-3AD203B41FA5}">
                      <a16:colId xmlns:a16="http://schemas.microsoft.com/office/drawing/2014/main" val="20001"/>
                    </a:ext>
                  </a:extLst>
                </a:gridCol>
              </a:tblGrid>
              <a:tr h="415269">
                <a:tc>
                  <a:txBody>
                    <a:bodyPr/>
                    <a:lstStyle/>
                    <a:p>
                      <a:pPr algn="ctr"/>
                      <a:r>
                        <a:rPr lang="en-US" dirty="0"/>
                        <a:t>Stages</a:t>
                      </a:r>
                    </a:p>
                  </a:txBody>
                  <a:tcPr/>
                </a:tc>
                <a:tc>
                  <a:txBody>
                    <a:bodyPr/>
                    <a:lstStyle/>
                    <a:p>
                      <a:pPr algn="ctr"/>
                      <a:r>
                        <a:rPr lang="en-US" dirty="0"/>
                        <a:t>Findings</a:t>
                      </a:r>
                    </a:p>
                  </a:txBody>
                  <a:tcPr/>
                </a:tc>
                <a:extLst>
                  <a:ext uri="{0D108BD9-81ED-4DB2-BD59-A6C34878D82A}">
                    <a16:rowId xmlns:a16="http://schemas.microsoft.com/office/drawing/2014/main" val="10000"/>
                  </a:ext>
                </a:extLst>
              </a:tr>
              <a:tr h="370840">
                <a:tc>
                  <a:txBody>
                    <a:bodyPr/>
                    <a:lstStyle/>
                    <a:p>
                      <a:r>
                        <a:rPr lang="en-US" dirty="0"/>
                        <a:t>Stage 1</a:t>
                      </a:r>
                    </a:p>
                  </a:txBody>
                  <a:tcPr/>
                </a:tc>
                <a:tc>
                  <a:txBody>
                    <a:bodyPr/>
                    <a:lstStyle/>
                    <a:p>
                      <a:pPr marL="285750" indent="-285750">
                        <a:buFont typeface="Arial" panose="020B0604020202020204" pitchFamily="34" charset="0"/>
                        <a:buChar char="•"/>
                      </a:pPr>
                      <a:r>
                        <a:rPr lang="en-US" sz="1800" dirty="0"/>
                        <a:t>Demarcation line</a:t>
                      </a:r>
                      <a:endParaRPr lang="en-US" dirty="0"/>
                    </a:p>
                  </a:txBody>
                  <a:tcPr/>
                </a:tc>
                <a:extLst>
                  <a:ext uri="{0D108BD9-81ED-4DB2-BD59-A6C34878D82A}">
                    <a16:rowId xmlns:a16="http://schemas.microsoft.com/office/drawing/2014/main" val="10001"/>
                  </a:ext>
                </a:extLst>
              </a:tr>
              <a:tr h="370840">
                <a:tc>
                  <a:txBody>
                    <a:bodyPr/>
                    <a:lstStyle/>
                    <a:p>
                      <a:r>
                        <a:rPr lang="en-US" dirty="0"/>
                        <a:t>Stage 2</a:t>
                      </a:r>
                    </a:p>
                  </a:txBody>
                  <a:tcPr/>
                </a:tc>
                <a:tc>
                  <a:txBody>
                    <a:bodyPr/>
                    <a:lstStyle/>
                    <a:p>
                      <a:pPr marL="285750" indent="-285750">
                        <a:buFont typeface="Arial" panose="020B0604020202020204" pitchFamily="34" charset="0"/>
                        <a:buChar char="•"/>
                      </a:pPr>
                      <a:r>
                        <a:rPr lang="en-US" sz="1800" dirty="0"/>
                        <a:t>Ridge</a:t>
                      </a:r>
                      <a:endParaRPr lang="en-US" dirty="0"/>
                    </a:p>
                  </a:txBody>
                  <a:tcPr/>
                </a:tc>
                <a:extLst>
                  <a:ext uri="{0D108BD9-81ED-4DB2-BD59-A6C34878D82A}">
                    <a16:rowId xmlns:a16="http://schemas.microsoft.com/office/drawing/2014/main" val="10002"/>
                  </a:ext>
                </a:extLst>
              </a:tr>
              <a:tr h="370840">
                <a:tc>
                  <a:txBody>
                    <a:bodyPr/>
                    <a:lstStyle/>
                    <a:p>
                      <a:r>
                        <a:rPr lang="en-US" dirty="0"/>
                        <a:t>Stage 3</a:t>
                      </a:r>
                    </a:p>
                  </a:txBody>
                  <a:tcPr/>
                </a:tc>
                <a:tc>
                  <a:txBody>
                    <a:bodyPr/>
                    <a:lstStyle/>
                    <a:p>
                      <a:pPr marL="285750" indent="-285750">
                        <a:buFont typeface="Arial" panose="020B0604020202020204" pitchFamily="34" charset="0"/>
                        <a:buChar char="•"/>
                      </a:pPr>
                      <a:r>
                        <a:rPr lang="en-US" sz="1800" dirty="0"/>
                        <a:t>Thicker ridge</a:t>
                      </a:r>
                      <a:endParaRPr lang="en-US" dirty="0"/>
                    </a:p>
                  </a:txBody>
                  <a:tcPr/>
                </a:tc>
                <a:extLst>
                  <a:ext uri="{0D108BD9-81ED-4DB2-BD59-A6C34878D82A}">
                    <a16:rowId xmlns:a16="http://schemas.microsoft.com/office/drawing/2014/main" val="10003"/>
                  </a:ext>
                </a:extLst>
              </a:tr>
              <a:tr h="370840">
                <a:tc>
                  <a:txBody>
                    <a:bodyPr/>
                    <a:lstStyle/>
                    <a:p>
                      <a:r>
                        <a:rPr lang="en-US" dirty="0"/>
                        <a:t>Stage 4</a:t>
                      </a:r>
                    </a:p>
                  </a:txBody>
                  <a:tcPr/>
                </a:tc>
                <a:tc>
                  <a:txBody>
                    <a:bodyPr/>
                    <a:lstStyle/>
                    <a:p>
                      <a:pPr marL="285750" indent="-285750">
                        <a:buFont typeface="Arial" panose="020B0604020202020204" pitchFamily="34" charset="0"/>
                        <a:buChar char="•"/>
                      </a:pPr>
                      <a:r>
                        <a:rPr lang="en-US" sz="1800" dirty="0"/>
                        <a:t>Partial detachment</a:t>
                      </a:r>
                      <a:endParaRPr lang="en-US" dirty="0"/>
                    </a:p>
                  </a:txBody>
                  <a:tcPr/>
                </a:tc>
                <a:extLst>
                  <a:ext uri="{0D108BD9-81ED-4DB2-BD59-A6C34878D82A}">
                    <a16:rowId xmlns:a16="http://schemas.microsoft.com/office/drawing/2014/main" val="10004"/>
                  </a:ext>
                </a:extLst>
              </a:tr>
              <a:tr h="370840">
                <a:tc>
                  <a:txBody>
                    <a:bodyPr/>
                    <a:lstStyle/>
                    <a:p>
                      <a:r>
                        <a:rPr lang="en-US" dirty="0"/>
                        <a:t>Stage 5</a:t>
                      </a:r>
                    </a:p>
                  </a:txBody>
                  <a:tcPr/>
                </a:tc>
                <a:tc>
                  <a:txBody>
                    <a:bodyPr/>
                    <a:lstStyle/>
                    <a:p>
                      <a:pPr marL="285750" indent="-285750">
                        <a:buFont typeface="Arial" panose="020B0604020202020204" pitchFamily="34" charset="0"/>
                        <a:buChar char="•"/>
                      </a:pPr>
                      <a:r>
                        <a:rPr lang="en-US" sz="1800" dirty="0"/>
                        <a:t>Retinal detachment</a:t>
                      </a:r>
                      <a:endParaRPr lang="en-US" dirty="0"/>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7012259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9057" y="462161"/>
            <a:ext cx="10515600" cy="1325563"/>
          </a:xfrm>
        </p:spPr>
        <p:txBody>
          <a:bodyPr>
            <a:normAutofit/>
          </a:bodyPr>
          <a:lstStyle/>
          <a:p>
            <a:r>
              <a:rPr lang="en-US" sz="4000" dirty="0">
                <a:latin typeface="Calibri" panose="020F0502020204030204" pitchFamily="34" charset="0"/>
              </a:rPr>
              <a:t>Defect of Morphogenesis</a:t>
            </a:r>
          </a:p>
        </p:txBody>
      </p:sp>
      <p:graphicFrame>
        <p:nvGraphicFramePr>
          <p:cNvPr id="8" name="Table 7"/>
          <p:cNvGraphicFramePr>
            <a:graphicFrameLocks noGrp="1"/>
          </p:cNvGraphicFramePr>
          <p:nvPr/>
        </p:nvGraphicFramePr>
        <p:xfrm>
          <a:off x="1955259" y="1821460"/>
          <a:ext cx="8147671" cy="4401880"/>
        </p:xfrm>
        <a:graphic>
          <a:graphicData uri="http://schemas.openxmlformats.org/drawingml/2006/table">
            <a:tbl>
              <a:tblPr firstRow="1" bandRow="1">
                <a:tableStyleId>{5C22544A-7EE6-4342-B048-85BDC9FD1C3A}</a:tableStyleId>
              </a:tblPr>
              <a:tblGrid>
                <a:gridCol w="1605064">
                  <a:extLst>
                    <a:ext uri="{9D8B030D-6E8A-4147-A177-3AD203B41FA5}">
                      <a16:colId xmlns:a16="http://schemas.microsoft.com/office/drawing/2014/main" val="20000"/>
                    </a:ext>
                  </a:extLst>
                </a:gridCol>
                <a:gridCol w="3530275">
                  <a:extLst>
                    <a:ext uri="{9D8B030D-6E8A-4147-A177-3AD203B41FA5}">
                      <a16:colId xmlns:a16="http://schemas.microsoft.com/office/drawing/2014/main" val="20001"/>
                    </a:ext>
                  </a:extLst>
                </a:gridCol>
                <a:gridCol w="3012332">
                  <a:extLst>
                    <a:ext uri="{9D8B030D-6E8A-4147-A177-3AD203B41FA5}">
                      <a16:colId xmlns:a16="http://schemas.microsoft.com/office/drawing/2014/main" val="20002"/>
                    </a:ext>
                  </a:extLst>
                </a:gridCol>
              </a:tblGrid>
              <a:tr h="419608">
                <a:tc>
                  <a:txBody>
                    <a:bodyPr/>
                    <a:lstStyle/>
                    <a:p>
                      <a:pPr algn="ctr"/>
                      <a:r>
                        <a:rPr lang="en-US" dirty="0">
                          <a:latin typeface="Calibri" panose="020F0502020204030204" pitchFamily="34" charset="0"/>
                        </a:rPr>
                        <a:t>Type</a:t>
                      </a:r>
                    </a:p>
                  </a:txBody>
                  <a:tcPr/>
                </a:tc>
                <a:tc>
                  <a:txBody>
                    <a:bodyPr/>
                    <a:lstStyle/>
                    <a:p>
                      <a:pPr algn="ctr"/>
                      <a:r>
                        <a:rPr lang="en-US" dirty="0">
                          <a:latin typeface="Calibri" panose="020F0502020204030204" pitchFamily="34" charset="0"/>
                        </a:rPr>
                        <a:t>Cause</a:t>
                      </a:r>
                    </a:p>
                  </a:txBody>
                  <a:tcPr/>
                </a:tc>
                <a:tc>
                  <a:txBody>
                    <a:bodyPr/>
                    <a:lstStyle/>
                    <a:p>
                      <a:pPr algn="ctr"/>
                      <a:r>
                        <a:rPr lang="en-US" dirty="0">
                          <a:latin typeface="Calibri" panose="020F0502020204030204" pitchFamily="34" charset="0"/>
                        </a:rPr>
                        <a:t>Example</a:t>
                      </a:r>
                    </a:p>
                  </a:txBody>
                  <a:tcPr/>
                </a:tc>
                <a:extLst>
                  <a:ext uri="{0D108BD9-81ED-4DB2-BD59-A6C34878D82A}">
                    <a16:rowId xmlns:a16="http://schemas.microsoft.com/office/drawing/2014/main" val="10000"/>
                  </a:ext>
                </a:extLst>
              </a:tr>
              <a:tr h="1034649">
                <a:tc>
                  <a:txBody>
                    <a:bodyPr/>
                    <a:lstStyle/>
                    <a:p>
                      <a:r>
                        <a:rPr lang="en-US" dirty="0">
                          <a:latin typeface="Calibri" panose="020F0502020204030204" pitchFamily="34" charset="0"/>
                        </a:rPr>
                        <a:t>Disruption</a:t>
                      </a:r>
                    </a:p>
                  </a:txBody>
                  <a:tcPr/>
                </a:tc>
                <a:tc>
                  <a:txBody>
                    <a:bodyPr/>
                    <a:lstStyle/>
                    <a:p>
                      <a:r>
                        <a:rPr lang="en-US" dirty="0">
                          <a:latin typeface="Calibri" panose="020F0502020204030204" pitchFamily="34" charset="0"/>
                        </a:rPr>
                        <a:t>Destruction of a tissue that initially developed normally</a:t>
                      </a:r>
                    </a:p>
                  </a:txBody>
                  <a:tcPr/>
                </a:tc>
                <a:tc>
                  <a:txBody>
                    <a:bodyPr/>
                    <a:lstStyle/>
                    <a:p>
                      <a:r>
                        <a:rPr lang="en-US" dirty="0">
                          <a:latin typeface="Calibri" panose="020F0502020204030204" pitchFamily="34" charset="0"/>
                        </a:rPr>
                        <a:t>Amniotic bands,</a:t>
                      </a:r>
                      <a:r>
                        <a:rPr lang="en-US" baseline="0" dirty="0">
                          <a:latin typeface="Calibri" panose="020F0502020204030204" pitchFamily="34" charset="0"/>
                        </a:rPr>
                        <a:t> ring-like constriction of limbs, amputation of digits</a:t>
                      </a:r>
                      <a:endParaRPr lang="en-US" dirty="0">
                        <a:latin typeface="Calibri" panose="020F0502020204030204" pitchFamily="34" charset="0"/>
                      </a:endParaRPr>
                    </a:p>
                  </a:txBody>
                  <a:tcPr/>
                </a:tc>
                <a:extLst>
                  <a:ext uri="{0D108BD9-81ED-4DB2-BD59-A6C34878D82A}">
                    <a16:rowId xmlns:a16="http://schemas.microsoft.com/office/drawing/2014/main" val="10001"/>
                  </a:ext>
                </a:extLst>
              </a:tr>
              <a:tr h="724254">
                <a:tc>
                  <a:txBody>
                    <a:bodyPr/>
                    <a:lstStyle/>
                    <a:p>
                      <a:r>
                        <a:rPr lang="en-US" dirty="0">
                          <a:latin typeface="Calibri" panose="020F0502020204030204" pitchFamily="34" charset="0"/>
                        </a:rPr>
                        <a:t>Dysplasia</a:t>
                      </a:r>
                    </a:p>
                  </a:txBody>
                  <a:tcPr/>
                </a:tc>
                <a:tc>
                  <a:txBody>
                    <a:bodyPr/>
                    <a:lstStyle/>
                    <a:p>
                      <a:r>
                        <a:rPr lang="en-US" dirty="0">
                          <a:latin typeface="Calibri" panose="020F0502020204030204" pitchFamily="34" charset="0"/>
                        </a:rPr>
                        <a:t>Abnormal cellular organization or function in a specific tissue or organ</a:t>
                      </a:r>
                    </a:p>
                  </a:txBody>
                  <a:tcPr/>
                </a:tc>
                <a:tc>
                  <a:txBody>
                    <a:bodyPr/>
                    <a:lstStyle/>
                    <a:p>
                      <a:r>
                        <a:rPr lang="en-US" baseline="0" dirty="0" err="1">
                          <a:latin typeface="Calibri" panose="020F0502020204030204" pitchFamily="34" charset="0"/>
                        </a:rPr>
                        <a:t>Multicystic</a:t>
                      </a:r>
                      <a:r>
                        <a:rPr lang="en-US" baseline="0" dirty="0">
                          <a:latin typeface="Calibri" panose="020F0502020204030204" pitchFamily="34" charset="0"/>
                        </a:rPr>
                        <a:t> renal dysplasia, hemangiomas</a:t>
                      </a:r>
                      <a:endParaRPr lang="en-US" dirty="0">
                        <a:latin typeface="Calibri" panose="020F0502020204030204" pitchFamily="34" charset="0"/>
                      </a:endParaRPr>
                    </a:p>
                  </a:txBody>
                  <a:tcPr/>
                </a:tc>
                <a:extLst>
                  <a:ext uri="{0D108BD9-81ED-4DB2-BD59-A6C34878D82A}">
                    <a16:rowId xmlns:a16="http://schemas.microsoft.com/office/drawing/2014/main" val="10002"/>
                  </a:ext>
                </a:extLst>
              </a:tr>
              <a:tr h="1034649">
                <a:tc>
                  <a:txBody>
                    <a:bodyPr/>
                    <a:lstStyle/>
                    <a:p>
                      <a:r>
                        <a:rPr lang="en-US" dirty="0">
                          <a:latin typeface="Calibri" panose="020F0502020204030204" pitchFamily="34" charset="0"/>
                        </a:rPr>
                        <a:t>Deformation</a:t>
                      </a:r>
                    </a:p>
                  </a:txBody>
                  <a:tcPr/>
                </a:tc>
                <a:tc>
                  <a:txBody>
                    <a:bodyPr/>
                    <a:lstStyle/>
                    <a:p>
                      <a:r>
                        <a:rPr lang="en-US" dirty="0">
                          <a:latin typeface="Calibri" panose="020F0502020204030204" pitchFamily="34" charset="0"/>
                        </a:rPr>
                        <a:t>Extrinsic</a:t>
                      </a:r>
                      <a:r>
                        <a:rPr lang="en-US" baseline="0" dirty="0">
                          <a:latin typeface="Calibri" panose="020F0502020204030204" pitchFamily="34" charset="0"/>
                        </a:rPr>
                        <a:t> intrauterine constraint or deformity  due to neuromuscular or skeletal abnormality</a:t>
                      </a:r>
                      <a:endParaRPr lang="en-US" dirty="0">
                        <a:latin typeface="Calibri" panose="020F0502020204030204" pitchFamily="34" charset="0"/>
                      </a:endParaRPr>
                    </a:p>
                  </a:txBody>
                  <a:tcPr/>
                </a:tc>
                <a:tc>
                  <a:txBody>
                    <a:bodyPr/>
                    <a:lstStyle/>
                    <a:p>
                      <a:r>
                        <a:rPr lang="en-US" dirty="0">
                          <a:latin typeface="Calibri" panose="020F0502020204030204" pitchFamily="34" charset="0"/>
                        </a:rPr>
                        <a:t>Positional</a:t>
                      </a:r>
                      <a:r>
                        <a:rPr lang="en-US" baseline="0" dirty="0">
                          <a:latin typeface="Calibri" panose="020F0502020204030204" pitchFamily="34" charset="0"/>
                        </a:rPr>
                        <a:t> talipes equinovarus, torticollis</a:t>
                      </a:r>
                      <a:endParaRPr lang="en-US" dirty="0">
                        <a:latin typeface="Calibri" panose="020F0502020204030204" pitchFamily="34" charset="0"/>
                      </a:endParaRPr>
                    </a:p>
                  </a:txBody>
                  <a:tcPr/>
                </a:tc>
                <a:extLst>
                  <a:ext uri="{0D108BD9-81ED-4DB2-BD59-A6C34878D82A}">
                    <a16:rowId xmlns:a16="http://schemas.microsoft.com/office/drawing/2014/main" val="10003"/>
                  </a:ext>
                </a:extLst>
              </a:tr>
              <a:tr h="1034649">
                <a:tc>
                  <a:txBody>
                    <a:bodyPr/>
                    <a:lstStyle/>
                    <a:p>
                      <a:r>
                        <a:rPr lang="en-US" dirty="0">
                          <a:latin typeface="Calibri" panose="020F0502020204030204" pitchFamily="34" charset="0"/>
                        </a:rPr>
                        <a:t>Malformation</a:t>
                      </a:r>
                    </a:p>
                  </a:txBody>
                  <a:tcPr/>
                </a:tc>
                <a:tc>
                  <a:txBody>
                    <a:bodyPr/>
                    <a:lstStyle/>
                    <a:p>
                      <a:r>
                        <a:rPr lang="en-US" dirty="0">
                          <a:latin typeface="Calibri" panose="020F0502020204030204" pitchFamily="34" charset="0"/>
                        </a:rPr>
                        <a:t>Incomplete or abnormal progression of one or more developmental</a:t>
                      </a:r>
                      <a:r>
                        <a:rPr lang="en-US" baseline="0" dirty="0">
                          <a:latin typeface="Calibri" panose="020F0502020204030204" pitchFamily="34" charset="0"/>
                        </a:rPr>
                        <a:t> processes in early gestation</a:t>
                      </a:r>
                      <a:endParaRPr lang="en-US" dirty="0">
                        <a:latin typeface="Calibri" panose="020F0502020204030204" pitchFamily="34" charset="0"/>
                      </a:endParaRPr>
                    </a:p>
                  </a:txBody>
                  <a:tcPr/>
                </a:tc>
                <a:tc>
                  <a:txBody>
                    <a:bodyPr/>
                    <a:lstStyle/>
                    <a:p>
                      <a:r>
                        <a:rPr lang="en-US" dirty="0">
                          <a:latin typeface="Calibri" panose="020F0502020204030204" pitchFamily="34" charset="0"/>
                        </a:rPr>
                        <a:t>Cleft lip, palate,</a:t>
                      </a:r>
                      <a:r>
                        <a:rPr lang="en-US" baseline="0" dirty="0">
                          <a:latin typeface="Calibri" panose="020F0502020204030204" pitchFamily="34" charset="0"/>
                        </a:rPr>
                        <a:t> myelocele, CHD</a:t>
                      </a:r>
                      <a:endParaRPr lang="en-US" dirty="0">
                        <a:latin typeface="Calibri" panose="020F0502020204030204" pitchFamily="34" charset="0"/>
                      </a:endParaRPr>
                    </a:p>
                  </a:txBody>
                  <a:tcPr/>
                </a:tc>
                <a:extLst>
                  <a:ext uri="{0D108BD9-81ED-4DB2-BD59-A6C34878D82A}">
                    <a16:rowId xmlns:a16="http://schemas.microsoft.com/office/drawing/2014/main" val="10004"/>
                  </a:ext>
                </a:extLst>
              </a:tr>
            </a:tbl>
          </a:graphicData>
        </a:graphic>
      </p:graphicFrame>
      <p:pic>
        <p:nvPicPr>
          <p:cNvPr id="4" name="Picture 3"/>
          <p:cNvPicPr>
            <a:picLocks noChangeAspect="1"/>
          </p:cNvPicPr>
          <p:nvPr/>
        </p:nvPicPr>
        <p:blipFill rotWithShape="1">
          <a:blip r:embed="rId3" cstate="print"/>
          <a:srcRect l="20350" r="11816"/>
          <a:stretch/>
        </p:blipFill>
        <p:spPr>
          <a:xfrm>
            <a:off x="140904" y="1849012"/>
            <a:ext cx="1750979" cy="1971675"/>
          </a:xfrm>
          <a:prstGeom prst="rect">
            <a:avLst/>
          </a:prstGeom>
        </p:spPr>
      </p:pic>
      <p:pic>
        <p:nvPicPr>
          <p:cNvPr id="5" name="Picture 4"/>
          <p:cNvPicPr>
            <a:picLocks noChangeAspect="1"/>
          </p:cNvPicPr>
          <p:nvPr/>
        </p:nvPicPr>
        <p:blipFill rotWithShape="1">
          <a:blip r:embed="rId4" cstate="print"/>
          <a:srcRect l="11515" t="-2619" r="2903" b="5338"/>
          <a:stretch/>
        </p:blipFill>
        <p:spPr>
          <a:xfrm>
            <a:off x="10166304" y="1757614"/>
            <a:ext cx="1930761" cy="2188264"/>
          </a:xfrm>
          <a:prstGeom prst="rect">
            <a:avLst/>
          </a:prstGeom>
        </p:spPr>
      </p:pic>
      <p:sp>
        <p:nvSpPr>
          <p:cNvPr id="9" name="Rectangle 8"/>
          <p:cNvSpPr/>
          <p:nvPr/>
        </p:nvSpPr>
        <p:spPr>
          <a:xfrm>
            <a:off x="433254" y="3837734"/>
            <a:ext cx="1166281" cy="369332"/>
          </a:xfrm>
          <a:prstGeom prst="rect">
            <a:avLst/>
          </a:prstGeom>
        </p:spPr>
        <p:txBody>
          <a:bodyPr wrap="none">
            <a:spAutoFit/>
          </a:bodyPr>
          <a:lstStyle/>
          <a:p>
            <a:r>
              <a:rPr lang="en-US" dirty="0"/>
              <a:t>Disruption</a:t>
            </a:r>
          </a:p>
        </p:txBody>
      </p:sp>
      <p:sp>
        <p:nvSpPr>
          <p:cNvPr id="10" name="Rectangle 9"/>
          <p:cNvSpPr/>
          <p:nvPr/>
        </p:nvSpPr>
        <p:spPr>
          <a:xfrm>
            <a:off x="10668506" y="3960310"/>
            <a:ext cx="1057790" cy="369332"/>
          </a:xfrm>
          <a:prstGeom prst="rect">
            <a:avLst/>
          </a:prstGeom>
        </p:spPr>
        <p:txBody>
          <a:bodyPr wrap="none">
            <a:spAutoFit/>
          </a:bodyPr>
          <a:lstStyle/>
          <a:p>
            <a:r>
              <a:rPr lang="en-US" dirty="0"/>
              <a:t>Dysplasia</a:t>
            </a:r>
          </a:p>
        </p:txBody>
      </p:sp>
      <p:sp>
        <p:nvSpPr>
          <p:cNvPr id="12" name="Rectangle 11"/>
          <p:cNvSpPr/>
          <p:nvPr/>
        </p:nvSpPr>
        <p:spPr>
          <a:xfrm>
            <a:off x="10291086" y="5917349"/>
            <a:ext cx="1479316" cy="369332"/>
          </a:xfrm>
          <a:prstGeom prst="rect">
            <a:avLst/>
          </a:prstGeom>
        </p:spPr>
        <p:txBody>
          <a:bodyPr wrap="none">
            <a:spAutoFit/>
          </a:bodyPr>
          <a:lstStyle/>
          <a:p>
            <a:r>
              <a:rPr lang="en-US" dirty="0"/>
              <a:t>Malformation</a:t>
            </a:r>
          </a:p>
        </p:txBody>
      </p:sp>
      <p:sp>
        <p:nvSpPr>
          <p:cNvPr id="13" name="Rectangle 12"/>
          <p:cNvSpPr/>
          <p:nvPr/>
        </p:nvSpPr>
        <p:spPr>
          <a:xfrm>
            <a:off x="329057" y="5967733"/>
            <a:ext cx="1374672" cy="369332"/>
          </a:xfrm>
          <a:prstGeom prst="rect">
            <a:avLst/>
          </a:prstGeom>
        </p:spPr>
        <p:txBody>
          <a:bodyPr wrap="none">
            <a:spAutoFit/>
          </a:bodyPr>
          <a:lstStyle/>
          <a:p>
            <a:r>
              <a:rPr lang="en-US" dirty="0"/>
              <a:t>Deformation</a:t>
            </a:r>
          </a:p>
        </p:txBody>
      </p:sp>
      <p:pic>
        <p:nvPicPr>
          <p:cNvPr id="14" name="Picture 13"/>
          <p:cNvPicPr>
            <a:picLocks noChangeAspect="1"/>
          </p:cNvPicPr>
          <p:nvPr/>
        </p:nvPicPr>
        <p:blipFill rotWithShape="1">
          <a:blip r:embed="rId5" cstate="print"/>
          <a:srcRect l="48381" t="24103" r="2419" b="54219"/>
          <a:stretch/>
        </p:blipFill>
        <p:spPr>
          <a:xfrm>
            <a:off x="74966" y="4329642"/>
            <a:ext cx="1882853" cy="1503356"/>
          </a:xfrm>
          <a:prstGeom prst="rect">
            <a:avLst/>
          </a:prstGeom>
        </p:spPr>
      </p:pic>
      <p:pic>
        <p:nvPicPr>
          <p:cNvPr id="15" name="Google Shape;657;p113" descr="cleft-lip1"/>
          <p:cNvPicPr preferRelativeResize="0">
            <a:picLocks noGrp="1"/>
          </p:cNvPicPr>
          <p:nvPr>
            <p:ph idx="1"/>
          </p:nvPr>
        </p:nvPicPr>
        <p:blipFill rotWithShape="1">
          <a:blip r:embed="rId6" cstate="print">
            <a:alphaModFix/>
          </a:blip>
          <a:srcRect/>
          <a:stretch/>
        </p:blipFill>
        <p:spPr>
          <a:xfrm>
            <a:off x="10166305" y="4417635"/>
            <a:ext cx="1930760" cy="1525965"/>
          </a:xfrm>
          <a:prstGeom prst="rect">
            <a:avLst/>
          </a:prstGeom>
          <a:noFill/>
          <a:ln>
            <a:noFill/>
          </a:ln>
        </p:spPr>
      </p:pic>
    </p:spTree>
    <p:extLst>
      <p:ext uri="{BB962C8B-B14F-4D97-AF65-F5344CB8AC3E}">
        <p14:creationId xmlns:p14="http://schemas.microsoft.com/office/powerpoint/2010/main" val="355530726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print"/>
          <a:srcRect t="14291"/>
          <a:stretch/>
        </p:blipFill>
        <p:spPr>
          <a:xfrm>
            <a:off x="1190209" y="2073897"/>
            <a:ext cx="5224653" cy="3879130"/>
          </a:xfrm>
          <a:prstGeom prst="rect">
            <a:avLst/>
          </a:prstGeom>
        </p:spPr>
      </p:pic>
      <p:pic>
        <p:nvPicPr>
          <p:cNvPr id="5" name="Picture 4"/>
          <p:cNvPicPr>
            <a:picLocks noChangeAspect="1"/>
          </p:cNvPicPr>
          <p:nvPr/>
        </p:nvPicPr>
        <p:blipFill rotWithShape="1">
          <a:blip r:embed="rId4" cstate="print"/>
          <a:srcRect l="5983" t="5571" r="8343" b="3979"/>
          <a:stretch/>
        </p:blipFill>
        <p:spPr>
          <a:xfrm>
            <a:off x="6517731" y="2243277"/>
            <a:ext cx="4863906" cy="3363044"/>
          </a:xfrm>
          <a:prstGeom prst="rect">
            <a:avLst/>
          </a:prstGeom>
        </p:spPr>
      </p:pic>
      <p:sp>
        <p:nvSpPr>
          <p:cNvPr id="2" name="TextBox 1"/>
          <p:cNvSpPr txBox="1"/>
          <p:nvPr/>
        </p:nvSpPr>
        <p:spPr>
          <a:xfrm>
            <a:off x="8173039" y="5844619"/>
            <a:ext cx="2281287" cy="461665"/>
          </a:xfrm>
          <a:prstGeom prst="rect">
            <a:avLst/>
          </a:prstGeom>
          <a:noFill/>
        </p:spPr>
        <p:txBody>
          <a:bodyPr wrap="square" rtlCol="0">
            <a:spAutoFit/>
          </a:bodyPr>
          <a:lstStyle/>
          <a:p>
            <a:r>
              <a:rPr lang="en-US" sz="2400" dirty="0" err="1">
                <a:latin typeface="Calibri" panose="020F0502020204030204" pitchFamily="34" charset="0"/>
              </a:rPr>
              <a:t>Coloboma</a:t>
            </a:r>
            <a:endParaRPr lang="en-US" sz="2400" dirty="0">
              <a:latin typeface="Calibri" panose="020F0502020204030204" pitchFamily="34" charset="0"/>
            </a:endParaRPr>
          </a:p>
        </p:txBody>
      </p:sp>
      <p:sp>
        <p:nvSpPr>
          <p:cNvPr id="3" name="TextBox 2"/>
          <p:cNvSpPr txBox="1"/>
          <p:nvPr/>
        </p:nvSpPr>
        <p:spPr>
          <a:xfrm>
            <a:off x="1280395" y="1366011"/>
            <a:ext cx="1922386" cy="707886"/>
          </a:xfrm>
          <a:prstGeom prst="rect">
            <a:avLst/>
          </a:prstGeom>
          <a:noFill/>
        </p:spPr>
        <p:txBody>
          <a:bodyPr wrap="none" rtlCol="0">
            <a:spAutoFit/>
          </a:bodyPr>
          <a:lstStyle/>
          <a:p>
            <a:r>
              <a:rPr lang="en-US" sz="4000" dirty="0">
                <a:latin typeface="Calibri" panose="020F0502020204030204" pitchFamily="34" charset="0"/>
              </a:rPr>
              <a:t>CHARGE</a:t>
            </a:r>
          </a:p>
        </p:txBody>
      </p:sp>
    </p:spTree>
    <p:extLst>
      <p:ext uri="{BB962C8B-B14F-4D97-AF65-F5344CB8AC3E}">
        <p14:creationId xmlns:p14="http://schemas.microsoft.com/office/powerpoint/2010/main" val="90606919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841439997"/>
              </p:ext>
            </p:extLst>
          </p:nvPr>
        </p:nvGraphicFramePr>
        <p:xfrm>
          <a:off x="6259430" y="1857973"/>
          <a:ext cx="5164028" cy="3861162"/>
        </p:xfrm>
        <a:graphic>
          <a:graphicData uri="http://schemas.openxmlformats.org/drawingml/2006/table">
            <a:tbl>
              <a:tblPr firstRow="1" bandRow="1">
                <a:tableStyleId>{5C22544A-7EE6-4342-B048-85BDC9FD1C3A}</a:tableStyleId>
              </a:tblPr>
              <a:tblGrid>
                <a:gridCol w="5164028">
                  <a:extLst>
                    <a:ext uri="{9D8B030D-6E8A-4147-A177-3AD203B41FA5}">
                      <a16:colId xmlns:a16="http://schemas.microsoft.com/office/drawing/2014/main" val="20000"/>
                    </a:ext>
                  </a:extLst>
                </a:gridCol>
              </a:tblGrid>
              <a:tr h="418415">
                <a:tc>
                  <a:txBody>
                    <a:bodyPr/>
                    <a:lstStyle/>
                    <a:p>
                      <a:pPr algn="ctr"/>
                      <a:endParaRPr lang="en-US" sz="4000" b="0" dirty="0">
                        <a:solidFill>
                          <a:schemeClr val="tx1"/>
                        </a:solidFill>
                      </a:endParaRPr>
                    </a:p>
                  </a:txBody>
                  <a:tcPr/>
                </a:tc>
                <a:extLst>
                  <a:ext uri="{0D108BD9-81ED-4DB2-BD59-A6C34878D82A}">
                    <a16:rowId xmlns:a16="http://schemas.microsoft.com/office/drawing/2014/main" val="10000"/>
                  </a:ext>
                </a:extLst>
              </a:tr>
              <a:tr h="53324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t>  </a:t>
                      </a:r>
                      <a:r>
                        <a:rPr lang="en-US" sz="2400" b="1" dirty="0"/>
                        <a:t>V</a:t>
                      </a:r>
                      <a:r>
                        <a:rPr lang="en-US" sz="2400" dirty="0"/>
                        <a:t>  </a:t>
                      </a:r>
                      <a:r>
                        <a:rPr lang="en-US" sz="2400" dirty="0" err="1"/>
                        <a:t>ertebral</a:t>
                      </a:r>
                      <a:r>
                        <a:rPr lang="en-US" sz="2400" dirty="0"/>
                        <a:t> anomalies</a:t>
                      </a:r>
                    </a:p>
                  </a:txBody>
                  <a:tcPr/>
                </a:tc>
                <a:extLst>
                  <a:ext uri="{0D108BD9-81ED-4DB2-BD59-A6C34878D82A}">
                    <a16:rowId xmlns:a16="http://schemas.microsoft.com/office/drawing/2014/main" val="10001"/>
                  </a:ext>
                </a:extLst>
              </a:tr>
              <a:tr h="59538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t>  </a:t>
                      </a:r>
                      <a:r>
                        <a:rPr lang="en-US" sz="2400" b="1" dirty="0"/>
                        <a:t>A</a:t>
                      </a:r>
                      <a:r>
                        <a:rPr lang="en-US" sz="2400" dirty="0"/>
                        <a:t>  </a:t>
                      </a:r>
                      <a:r>
                        <a:rPr lang="en-US" sz="2400" dirty="0" err="1"/>
                        <a:t>norectal</a:t>
                      </a:r>
                      <a:r>
                        <a:rPr lang="en-US" sz="2400" dirty="0"/>
                        <a:t> </a:t>
                      </a:r>
                      <a:r>
                        <a:rPr lang="en-US" sz="2400" dirty="0" err="1"/>
                        <a:t>stenosis</a:t>
                      </a:r>
                      <a:r>
                        <a:rPr lang="en-US" sz="2400" dirty="0"/>
                        <a:t> or </a:t>
                      </a:r>
                      <a:r>
                        <a:rPr lang="en-US" sz="2400" dirty="0" err="1"/>
                        <a:t>atresia</a:t>
                      </a:r>
                      <a:endParaRPr lang="en-US" sz="2400" dirty="0"/>
                    </a:p>
                  </a:txBody>
                  <a:tcPr/>
                </a:tc>
                <a:extLst>
                  <a:ext uri="{0D108BD9-81ED-4DB2-BD59-A6C34878D82A}">
                    <a16:rowId xmlns:a16="http://schemas.microsoft.com/office/drawing/2014/main" val="10002"/>
                  </a:ext>
                </a:extLst>
              </a:tr>
              <a:tr h="48579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t>  </a:t>
                      </a:r>
                      <a:r>
                        <a:rPr lang="en-US" sz="2400" b="1" dirty="0"/>
                        <a:t>C  </a:t>
                      </a:r>
                      <a:r>
                        <a:rPr lang="en-US" sz="2400" dirty="0" err="1"/>
                        <a:t>ardiac</a:t>
                      </a:r>
                      <a:r>
                        <a:rPr lang="en-US" sz="2400" dirty="0"/>
                        <a:t> defects</a:t>
                      </a:r>
                    </a:p>
                  </a:txBody>
                  <a:tcPr/>
                </a:tc>
                <a:extLst>
                  <a:ext uri="{0D108BD9-81ED-4DB2-BD59-A6C34878D82A}">
                    <a16:rowId xmlns:a16="http://schemas.microsoft.com/office/drawing/2014/main" val="10003"/>
                  </a:ext>
                </a:extLst>
              </a:tr>
              <a:tr h="574107">
                <a:tc>
                  <a:txBody>
                    <a:bodyPr/>
                    <a:lstStyle/>
                    <a:p>
                      <a:r>
                        <a:rPr lang="en-US" sz="2400" dirty="0"/>
                        <a:t>  </a:t>
                      </a:r>
                      <a:r>
                        <a:rPr lang="en-US" sz="2400" b="1" dirty="0"/>
                        <a:t>T  </a:t>
                      </a:r>
                      <a:r>
                        <a:rPr lang="en-US" sz="2400" dirty="0" err="1"/>
                        <a:t>racheo</a:t>
                      </a:r>
                      <a:r>
                        <a:rPr lang="en-US" sz="2400" dirty="0"/>
                        <a:t>  </a:t>
                      </a:r>
                      <a:r>
                        <a:rPr lang="en-US" sz="2400" b="1" dirty="0"/>
                        <a:t>E</a:t>
                      </a:r>
                      <a:r>
                        <a:rPr lang="en-US" sz="2400" dirty="0"/>
                        <a:t>  </a:t>
                      </a:r>
                      <a:r>
                        <a:rPr lang="en-US" sz="2400" dirty="0" err="1"/>
                        <a:t>sophageal</a:t>
                      </a:r>
                      <a:r>
                        <a:rPr lang="en-US" sz="2400" dirty="0"/>
                        <a:t> fistula</a:t>
                      </a:r>
                    </a:p>
                  </a:txBody>
                  <a:tcPr/>
                </a:tc>
                <a:extLst>
                  <a:ext uri="{0D108BD9-81ED-4DB2-BD59-A6C34878D82A}">
                    <a16:rowId xmlns:a16="http://schemas.microsoft.com/office/drawing/2014/main" val="10004"/>
                  </a:ext>
                </a:extLst>
              </a:tr>
              <a:tr h="48579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t>  </a:t>
                      </a:r>
                      <a:r>
                        <a:rPr lang="en-US" sz="2400" b="1" dirty="0"/>
                        <a:t>R</a:t>
                      </a:r>
                      <a:r>
                        <a:rPr lang="en-US" sz="2400" dirty="0"/>
                        <a:t>  </a:t>
                      </a:r>
                      <a:r>
                        <a:rPr lang="en-US" sz="2400" dirty="0" err="1"/>
                        <a:t>enal</a:t>
                      </a:r>
                      <a:r>
                        <a:rPr lang="en-US" sz="2400" dirty="0"/>
                        <a:t> anomalies</a:t>
                      </a:r>
                    </a:p>
                  </a:txBody>
                  <a:tcPr/>
                </a:tc>
                <a:extLst>
                  <a:ext uri="{0D108BD9-81ED-4DB2-BD59-A6C34878D82A}">
                    <a16:rowId xmlns:a16="http://schemas.microsoft.com/office/drawing/2014/main" val="10005"/>
                  </a:ext>
                </a:extLst>
              </a:tr>
              <a:tr h="48579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t>  </a:t>
                      </a:r>
                      <a:r>
                        <a:rPr lang="en-US" sz="2400" b="1" dirty="0"/>
                        <a:t>L </a:t>
                      </a:r>
                      <a:r>
                        <a:rPr lang="en-US" sz="2400" dirty="0"/>
                        <a:t> </a:t>
                      </a:r>
                      <a:r>
                        <a:rPr lang="en-US" sz="2400" dirty="0" err="1"/>
                        <a:t>imb</a:t>
                      </a:r>
                      <a:r>
                        <a:rPr lang="en-US" sz="2400" dirty="0"/>
                        <a:t> abnormalities</a:t>
                      </a:r>
                    </a:p>
                  </a:txBody>
                  <a:tcPr/>
                </a:tc>
                <a:extLst>
                  <a:ext uri="{0D108BD9-81ED-4DB2-BD59-A6C34878D82A}">
                    <a16:rowId xmlns:a16="http://schemas.microsoft.com/office/drawing/2014/main" val="10006"/>
                  </a:ext>
                </a:extLst>
              </a:tr>
            </a:tbl>
          </a:graphicData>
        </a:graphic>
      </p:graphicFrame>
      <p:sp>
        <p:nvSpPr>
          <p:cNvPr id="6" name="Title 5"/>
          <p:cNvSpPr>
            <a:spLocks noGrp="1"/>
          </p:cNvSpPr>
          <p:nvPr>
            <p:ph type="title"/>
          </p:nvPr>
        </p:nvSpPr>
        <p:spPr>
          <a:xfrm>
            <a:off x="4199820" y="686858"/>
            <a:ext cx="6654347" cy="1143000"/>
          </a:xfrm>
        </p:spPr>
        <p:txBody>
          <a:bodyPr/>
          <a:lstStyle/>
          <a:p>
            <a:r>
              <a:rPr lang="en-US" dirty="0"/>
              <a:t>VACTERL</a:t>
            </a:r>
          </a:p>
        </p:txBody>
      </p:sp>
      <p:graphicFrame>
        <p:nvGraphicFramePr>
          <p:cNvPr id="2" name="Table 1"/>
          <p:cNvGraphicFramePr>
            <a:graphicFrameLocks noGrp="1"/>
          </p:cNvGraphicFramePr>
          <p:nvPr>
            <p:extLst>
              <p:ext uri="{D42A27DB-BD31-4B8C-83A1-F6EECF244321}">
                <p14:modId xmlns:p14="http://schemas.microsoft.com/office/powerpoint/2010/main" val="3621054089"/>
              </p:ext>
            </p:extLst>
          </p:nvPr>
        </p:nvGraphicFramePr>
        <p:xfrm>
          <a:off x="731520" y="1867038"/>
          <a:ext cx="5164028" cy="2889576"/>
        </p:xfrm>
        <a:graphic>
          <a:graphicData uri="http://schemas.openxmlformats.org/drawingml/2006/table">
            <a:tbl>
              <a:tblPr firstRow="1" bandRow="1">
                <a:tableStyleId>{5C22544A-7EE6-4342-B048-85BDC9FD1C3A}</a:tableStyleId>
              </a:tblPr>
              <a:tblGrid>
                <a:gridCol w="5164028">
                  <a:extLst>
                    <a:ext uri="{9D8B030D-6E8A-4147-A177-3AD203B41FA5}">
                      <a16:colId xmlns:a16="http://schemas.microsoft.com/office/drawing/2014/main" val="20000"/>
                    </a:ext>
                  </a:extLst>
                </a:gridCol>
              </a:tblGrid>
              <a:tr h="418415">
                <a:tc>
                  <a:txBody>
                    <a:bodyPr/>
                    <a:lstStyle/>
                    <a:p>
                      <a:pPr algn="ctr"/>
                      <a:endParaRPr lang="en-US" sz="4000" b="0" dirty="0">
                        <a:solidFill>
                          <a:schemeClr val="tx1"/>
                        </a:solidFill>
                      </a:endParaRPr>
                    </a:p>
                  </a:txBody>
                  <a:tcPr/>
                </a:tc>
                <a:extLst>
                  <a:ext uri="{0D108BD9-81ED-4DB2-BD59-A6C34878D82A}">
                    <a16:rowId xmlns:a16="http://schemas.microsoft.com/office/drawing/2014/main" val="10000"/>
                  </a:ext>
                </a:extLst>
              </a:tr>
              <a:tr h="53324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a:t>  V</a:t>
                      </a:r>
                      <a:r>
                        <a:rPr lang="en-US" sz="2400" dirty="0"/>
                        <a:t>  </a:t>
                      </a:r>
                      <a:r>
                        <a:rPr lang="en-US" sz="2400" dirty="0" err="1"/>
                        <a:t>ertebral</a:t>
                      </a:r>
                      <a:r>
                        <a:rPr lang="en-US" sz="2400" dirty="0"/>
                        <a:t> anomalies</a:t>
                      </a:r>
                    </a:p>
                  </a:txBody>
                  <a:tcPr/>
                </a:tc>
                <a:extLst>
                  <a:ext uri="{0D108BD9-81ED-4DB2-BD59-A6C34878D82A}">
                    <a16:rowId xmlns:a16="http://schemas.microsoft.com/office/drawing/2014/main" val="10001"/>
                  </a:ext>
                </a:extLst>
              </a:tr>
              <a:tr h="59538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a:t>  A</a:t>
                      </a:r>
                      <a:r>
                        <a:rPr lang="en-US" sz="2400" dirty="0"/>
                        <a:t>  </a:t>
                      </a:r>
                      <a:r>
                        <a:rPr lang="en-US" sz="2400" dirty="0" err="1"/>
                        <a:t>norectal</a:t>
                      </a:r>
                      <a:r>
                        <a:rPr lang="en-US" sz="2400" dirty="0"/>
                        <a:t> </a:t>
                      </a:r>
                      <a:r>
                        <a:rPr lang="en-US" sz="2400" dirty="0" err="1"/>
                        <a:t>stenosis</a:t>
                      </a:r>
                      <a:r>
                        <a:rPr lang="en-US" sz="2400" dirty="0"/>
                        <a:t> or </a:t>
                      </a:r>
                      <a:r>
                        <a:rPr lang="en-US" sz="2400" dirty="0" err="1"/>
                        <a:t>atresia</a:t>
                      </a:r>
                      <a:endParaRPr lang="en-US" sz="2400" dirty="0"/>
                    </a:p>
                  </a:txBody>
                  <a:tcPr/>
                </a:tc>
                <a:extLst>
                  <a:ext uri="{0D108BD9-81ED-4DB2-BD59-A6C34878D82A}">
                    <a16:rowId xmlns:a16="http://schemas.microsoft.com/office/drawing/2014/main" val="10002"/>
                  </a:ext>
                </a:extLst>
              </a:tr>
              <a:tr h="574107">
                <a:tc>
                  <a:txBody>
                    <a:bodyPr/>
                    <a:lstStyle/>
                    <a:p>
                      <a:r>
                        <a:rPr lang="en-US" sz="2400" b="1" dirty="0"/>
                        <a:t>  T </a:t>
                      </a:r>
                      <a:r>
                        <a:rPr lang="en-US" sz="2400" dirty="0"/>
                        <a:t> </a:t>
                      </a:r>
                      <a:r>
                        <a:rPr lang="en-US" sz="2400" dirty="0" err="1"/>
                        <a:t>racheo</a:t>
                      </a:r>
                      <a:r>
                        <a:rPr lang="en-US" sz="2400" dirty="0"/>
                        <a:t>  E  </a:t>
                      </a:r>
                      <a:r>
                        <a:rPr lang="en-US" sz="2400" dirty="0" err="1"/>
                        <a:t>sophageal</a:t>
                      </a:r>
                      <a:r>
                        <a:rPr lang="en-US" sz="2400" dirty="0"/>
                        <a:t> fistula</a:t>
                      </a:r>
                    </a:p>
                  </a:txBody>
                  <a:tcPr/>
                </a:tc>
                <a:extLst>
                  <a:ext uri="{0D108BD9-81ED-4DB2-BD59-A6C34878D82A}">
                    <a16:rowId xmlns:a16="http://schemas.microsoft.com/office/drawing/2014/main" val="10003"/>
                  </a:ext>
                </a:extLst>
              </a:tr>
              <a:tr h="48579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a:t>  R</a:t>
                      </a:r>
                      <a:r>
                        <a:rPr lang="en-US" sz="2400" dirty="0"/>
                        <a:t>  </a:t>
                      </a:r>
                      <a:r>
                        <a:rPr lang="en-US" sz="2400" dirty="0" err="1"/>
                        <a:t>enal</a:t>
                      </a:r>
                      <a:r>
                        <a:rPr lang="en-US" sz="2400" dirty="0"/>
                        <a:t> anomalies</a:t>
                      </a:r>
                    </a:p>
                  </a:txBody>
                  <a:tcPr/>
                </a:tc>
                <a:extLst>
                  <a:ext uri="{0D108BD9-81ED-4DB2-BD59-A6C34878D82A}">
                    <a16:rowId xmlns:a16="http://schemas.microsoft.com/office/drawing/2014/main" val="10004"/>
                  </a:ext>
                </a:extLst>
              </a:tr>
            </a:tbl>
          </a:graphicData>
        </a:graphic>
      </p:graphicFrame>
      <p:sp>
        <p:nvSpPr>
          <p:cNvPr id="3" name="Rectangle 2"/>
          <p:cNvSpPr/>
          <p:nvPr/>
        </p:nvSpPr>
        <p:spPr>
          <a:xfrm>
            <a:off x="731520" y="904415"/>
            <a:ext cx="1487908" cy="707886"/>
          </a:xfrm>
          <a:prstGeom prst="rect">
            <a:avLst/>
          </a:prstGeom>
        </p:spPr>
        <p:txBody>
          <a:bodyPr wrap="none">
            <a:spAutoFit/>
          </a:bodyPr>
          <a:lstStyle/>
          <a:p>
            <a:r>
              <a:rPr lang="en-US" sz="4000" dirty="0"/>
              <a:t>VATER</a:t>
            </a:r>
            <a:endParaRPr lang="en-US" dirty="0"/>
          </a:p>
        </p:txBody>
      </p:sp>
    </p:spTree>
    <p:extLst>
      <p:ext uri="{BB962C8B-B14F-4D97-AF65-F5344CB8AC3E}">
        <p14:creationId xmlns:p14="http://schemas.microsoft.com/office/powerpoint/2010/main" val="2696116880"/>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733" y="704088"/>
            <a:ext cx="4103802" cy="1143000"/>
          </a:xfrm>
        </p:spPr>
        <p:txBody>
          <a:bodyPr>
            <a:normAutofit/>
          </a:bodyPr>
          <a:lstStyle/>
          <a:p>
            <a:r>
              <a:rPr lang="en-US" sz="4000" dirty="0" err="1">
                <a:latin typeface="+mn-lt"/>
              </a:rPr>
              <a:t>Choanal</a:t>
            </a:r>
            <a:r>
              <a:rPr lang="en-US" sz="4000" dirty="0">
                <a:latin typeface="+mn-lt"/>
              </a:rPr>
              <a:t> Atresia</a:t>
            </a:r>
          </a:p>
        </p:txBody>
      </p:sp>
      <p:pic>
        <p:nvPicPr>
          <p:cNvPr id="6" name="Picture 5"/>
          <p:cNvPicPr>
            <a:picLocks noChangeAspect="1"/>
          </p:cNvPicPr>
          <p:nvPr/>
        </p:nvPicPr>
        <p:blipFill>
          <a:blip r:embed="rId3" cstate="print"/>
          <a:srcRect/>
          <a:stretch>
            <a:fillRect/>
          </a:stretch>
        </p:blipFill>
        <p:spPr bwMode="auto">
          <a:xfrm>
            <a:off x="7350474" y="1965960"/>
            <a:ext cx="4000279" cy="4487644"/>
          </a:xfrm>
          <a:prstGeom prst="rect">
            <a:avLst/>
          </a:prstGeom>
          <a:noFill/>
          <a:ln w="9525">
            <a:noFill/>
            <a:miter lim="800000"/>
            <a:headEnd/>
            <a:tailEnd/>
          </a:ln>
        </p:spPr>
      </p:pic>
      <p:graphicFrame>
        <p:nvGraphicFramePr>
          <p:cNvPr id="4" name="Table 3"/>
          <p:cNvGraphicFramePr>
            <a:graphicFrameLocks noGrp="1"/>
          </p:cNvGraphicFramePr>
          <p:nvPr>
            <p:extLst>
              <p:ext uri="{D42A27DB-BD31-4B8C-83A1-F6EECF244321}">
                <p14:modId xmlns:p14="http://schemas.microsoft.com/office/powerpoint/2010/main" val="3205651254"/>
              </p:ext>
            </p:extLst>
          </p:nvPr>
        </p:nvGraphicFramePr>
        <p:xfrm>
          <a:off x="841247" y="1965960"/>
          <a:ext cx="6323123" cy="4487644"/>
        </p:xfrm>
        <a:graphic>
          <a:graphicData uri="http://schemas.openxmlformats.org/drawingml/2006/table">
            <a:tbl>
              <a:tblPr firstRow="1" bandRow="1">
                <a:tableStyleId>{5C22544A-7EE6-4342-B048-85BDC9FD1C3A}</a:tableStyleId>
              </a:tblPr>
              <a:tblGrid>
                <a:gridCol w="1406653">
                  <a:extLst>
                    <a:ext uri="{9D8B030D-6E8A-4147-A177-3AD203B41FA5}">
                      <a16:colId xmlns:a16="http://schemas.microsoft.com/office/drawing/2014/main" val="20000"/>
                    </a:ext>
                  </a:extLst>
                </a:gridCol>
                <a:gridCol w="4916470">
                  <a:extLst>
                    <a:ext uri="{9D8B030D-6E8A-4147-A177-3AD203B41FA5}">
                      <a16:colId xmlns:a16="http://schemas.microsoft.com/office/drawing/2014/main" val="20001"/>
                    </a:ext>
                  </a:extLst>
                </a:gridCol>
              </a:tblGrid>
              <a:tr h="376655">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0"/>
                  </a:ext>
                </a:extLst>
              </a:tr>
              <a:tr h="1010185">
                <a:tc>
                  <a:txBody>
                    <a:bodyPr/>
                    <a:lstStyle/>
                    <a:p>
                      <a:r>
                        <a:rPr lang="en-US" dirty="0"/>
                        <a:t>Etiology</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Blockage of back of the nasal passage (</a:t>
                      </a:r>
                      <a:r>
                        <a:rPr lang="en-US" dirty="0" err="1"/>
                        <a:t>choana</a:t>
                      </a:r>
                      <a:r>
                        <a:rPr lang="en-US" dirty="0"/>
                        <a:t>), usually by abnormal bony or soft tissue formed during fetal development</a:t>
                      </a:r>
                    </a:p>
                  </a:txBody>
                  <a:tcPr/>
                </a:tc>
                <a:extLst>
                  <a:ext uri="{0D108BD9-81ED-4DB2-BD59-A6C34878D82A}">
                    <a16:rowId xmlns:a16="http://schemas.microsoft.com/office/drawing/2014/main" val="10001"/>
                  </a:ext>
                </a:extLst>
              </a:tr>
              <a:tr h="952500">
                <a:tc>
                  <a:txBody>
                    <a:bodyPr/>
                    <a:lstStyle/>
                    <a:p>
                      <a:r>
                        <a:rPr lang="en-US" dirty="0"/>
                        <a:t>Incidence</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Rare,1 in 7,000 births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2/3 Unilateral</a:t>
                      </a:r>
                    </a:p>
                    <a:p>
                      <a:r>
                        <a:rPr lang="en-US" dirty="0"/>
                        <a:t>F&gt;&gt;M</a:t>
                      </a:r>
                    </a:p>
                  </a:txBody>
                  <a:tcPr/>
                </a:tc>
                <a:extLst>
                  <a:ext uri="{0D108BD9-81ED-4DB2-BD59-A6C34878D82A}">
                    <a16:rowId xmlns:a16="http://schemas.microsoft.com/office/drawing/2014/main" val="10002"/>
                  </a:ext>
                </a:extLst>
              </a:tr>
              <a:tr h="547521">
                <a:tc>
                  <a:txBody>
                    <a:bodyPr/>
                    <a:lstStyle/>
                    <a:p>
                      <a:r>
                        <a:rPr lang="en-US" dirty="0"/>
                        <a:t>Associations</a:t>
                      </a:r>
                    </a:p>
                  </a:txBody>
                  <a:tcPr/>
                </a:tc>
                <a:tc>
                  <a:txBody>
                    <a:bodyPr/>
                    <a:lstStyle/>
                    <a:p>
                      <a:r>
                        <a:rPr lang="en-US" dirty="0"/>
                        <a:t>CHARGE</a:t>
                      </a:r>
                    </a:p>
                  </a:txBody>
                  <a:tcPr/>
                </a:tc>
                <a:extLst>
                  <a:ext uri="{0D108BD9-81ED-4DB2-BD59-A6C34878D82A}">
                    <a16:rowId xmlns:a16="http://schemas.microsoft.com/office/drawing/2014/main" val="10005"/>
                  </a:ext>
                </a:extLst>
              </a:tr>
              <a:tr h="941637">
                <a:tc>
                  <a:txBody>
                    <a:bodyPr/>
                    <a:lstStyle/>
                    <a:p>
                      <a:r>
                        <a:rPr lang="en-US" dirty="0"/>
                        <a:t>Clinical findings</a:t>
                      </a:r>
                    </a:p>
                  </a:txBody>
                  <a:tcPr/>
                </a:tc>
                <a:tc>
                  <a:txBody>
                    <a:bodyPr/>
                    <a:lstStyle/>
                    <a:p>
                      <a:r>
                        <a:rPr lang="en-US" b="1" dirty="0"/>
                        <a:t>Cyanosis</a:t>
                      </a:r>
                      <a:r>
                        <a:rPr lang="en-US" baseline="0" dirty="0"/>
                        <a:t> w</a:t>
                      </a:r>
                      <a:r>
                        <a:rPr lang="en-US" dirty="0"/>
                        <a:t>orse with feeds or pacifier</a:t>
                      </a:r>
                      <a:r>
                        <a:rPr lang="en-US" baseline="0" dirty="0"/>
                        <a:t> which </a:t>
                      </a:r>
                      <a:r>
                        <a:rPr lang="en-US" b="1" baseline="0" dirty="0"/>
                        <a:t>i</a:t>
                      </a:r>
                      <a:r>
                        <a:rPr lang="en-US" b="1" dirty="0"/>
                        <a:t>mproves with crying or opening mouth</a:t>
                      </a:r>
                    </a:p>
                    <a:p>
                      <a:r>
                        <a:rPr lang="en-US" dirty="0"/>
                        <a:t>(newborn obligatory nose breathers)</a:t>
                      </a:r>
                    </a:p>
                  </a:txBody>
                  <a:tcPr/>
                </a:tc>
                <a:extLst>
                  <a:ext uri="{0D108BD9-81ED-4DB2-BD59-A6C34878D82A}">
                    <a16:rowId xmlns:a16="http://schemas.microsoft.com/office/drawing/2014/main" val="10003"/>
                  </a:ext>
                </a:extLst>
              </a:tr>
              <a:tr h="659146">
                <a:tc>
                  <a:txBody>
                    <a:bodyPr/>
                    <a:lstStyle/>
                    <a:p>
                      <a:r>
                        <a:rPr lang="en-US" dirty="0"/>
                        <a:t>Treatment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Initial- oral airway</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Surgical correction, stents</a:t>
                      </a: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23667021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29" name="Rectangle 7"/>
          <p:cNvSpPr>
            <a:spLocks noChangeArrowheads="1"/>
          </p:cNvSpPr>
          <p:nvPr/>
        </p:nvSpPr>
        <p:spPr bwMode="auto">
          <a:xfrm>
            <a:off x="6980238" y="133351"/>
            <a:ext cx="35433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120000"/>
              </a:lnSpc>
              <a:spcBef>
                <a:spcPct val="20000"/>
              </a:spcBef>
              <a:buFont typeface="Arial" panose="020B0604020202020204" pitchFamily="34" charset="0"/>
              <a:buBlip>
                <a:blip r:embed="rId3"/>
              </a:buBlip>
              <a:defRPr sz="3200">
                <a:solidFill>
                  <a:srgbClr val="050607"/>
                </a:solidFill>
                <a:latin typeface="Arial" panose="020B0604020202020204" pitchFamily="34" charset="0"/>
                <a:ea typeface="MS PGothic" panose="020B0600070205080204" pitchFamily="34" charset="-128"/>
              </a:defRPr>
            </a:lvl1pPr>
            <a:lvl2pPr marL="742950" indent="-285750">
              <a:lnSpc>
                <a:spcPct val="120000"/>
              </a:lnSpc>
              <a:spcBef>
                <a:spcPct val="20000"/>
              </a:spcBef>
              <a:buFont typeface="Arial" panose="020B0604020202020204" pitchFamily="34" charset="0"/>
              <a:buBlip>
                <a:blip r:embed="rId4"/>
              </a:buBlip>
              <a:defRPr sz="2600">
                <a:solidFill>
                  <a:srgbClr val="050607"/>
                </a:solidFill>
                <a:latin typeface="Arial" panose="020B0604020202020204" pitchFamily="34" charset="0"/>
                <a:ea typeface="MS PGothic" panose="020B0600070205080204" pitchFamily="34" charset="-128"/>
              </a:defRPr>
            </a:lvl2pPr>
            <a:lvl3pPr marL="1143000" indent="-228600">
              <a:lnSpc>
                <a:spcPct val="120000"/>
              </a:lnSpc>
              <a:spcBef>
                <a:spcPct val="20000"/>
              </a:spcBef>
              <a:buClr>
                <a:srgbClr val="3A05D1"/>
              </a:buClr>
              <a:buSzPct val="125000"/>
              <a:buChar char="•"/>
              <a:defRPr sz="2400">
                <a:solidFill>
                  <a:srgbClr val="050607"/>
                </a:solidFill>
                <a:latin typeface="Arial" panose="020B0604020202020204" pitchFamily="34" charset="0"/>
                <a:ea typeface="MS PGothic" panose="020B0600070205080204" pitchFamily="34" charset="-128"/>
              </a:defRPr>
            </a:lvl3pPr>
            <a:lvl4pPr marL="1600200" indent="-228600">
              <a:lnSpc>
                <a:spcPct val="120000"/>
              </a:lnSpc>
              <a:spcBef>
                <a:spcPct val="20000"/>
              </a:spcBef>
              <a:buFont typeface="Arial" panose="020B0604020202020204" pitchFamily="34" charset="0"/>
              <a:buChar char="–"/>
              <a:defRPr sz="2200">
                <a:solidFill>
                  <a:srgbClr val="050607"/>
                </a:solidFill>
                <a:latin typeface="Arial" panose="020B0604020202020204" pitchFamily="34" charset="0"/>
                <a:ea typeface="MS PGothic" panose="020B0600070205080204" pitchFamily="34" charset="-128"/>
              </a:defRPr>
            </a:lvl4pPr>
            <a:lvl5pPr marL="2057400" indent="-228600">
              <a:lnSpc>
                <a:spcPct val="120000"/>
              </a:lnSpc>
              <a:spcBef>
                <a:spcPct val="20000"/>
              </a:spcBef>
              <a:buFont typeface="Arial" panose="020B0604020202020204" pitchFamily="34" charset="0"/>
              <a:buChar char="»"/>
              <a:defRPr sz="2200">
                <a:solidFill>
                  <a:srgbClr val="050607"/>
                </a:solidFill>
                <a:latin typeface="Arial" panose="020B0604020202020204" pitchFamily="34" charset="0"/>
                <a:ea typeface="MS PGothic" panose="020B0600070205080204" pitchFamily="34" charset="-128"/>
              </a:defRPr>
            </a:lvl5pPr>
            <a:lvl6pPr marL="2514600" indent="-228600" eaLnBrk="0" fontAlgn="base" hangingPunct="0">
              <a:lnSpc>
                <a:spcPct val="120000"/>
              </a:lnSpc>
              <a:spcBef>
                <a:spcPct val="20000"/>
              </a:spcBef>
              <a:spcAft>
                <a:spcPct val="0"/>
              </a:spcAft>
              <a:buFont typeface="Arial" panose="020B0604020202020204" pitchFamily="34" charset="0"/>
              <a:buChar char="»"/>
              <a:defRPr sz="2200">
                <a:solidFill>
                  <a:srgbClr val="050607"/>
                </a:solidFill>
                <a:latin typeface="Arial" panose="020B0604020202020204" pitchFamily="34" charset="0"/>
                <a:ea typeface="MS PGothic" panose="020B0600070205080204" pitchFamily="34" charset="-128"/>
              </a:defRPr>
            </a:lvl6pPr>
            <a:lvl7pPr marL="2971800" indent="-228600" eaLnBrk="0" fontAlgn="base" hangingPunct="0">
              <a:lnSpc>
                <a:spcPct val="120000"/>
              </a:lnSpc>
              <a:spcBef>
                <a:spcPct val="20000"/>
              </a:spcBef>
              <a:spcAft>
                <a:spcPct val="0"/>
              </a:spcAft>
              <a:buFont typeface="Arial" panose="020B0604020202020204" pitchFamily="34" charset="0"/>
              <a:buChar char="»"/>
              <a:defRPr sz="2200">
                <a:solidFill>
                  <a:srgbClr val="050607"/>
                </a:solidFill>
                <a:latin typeface="Arial" panose="020B0604020202020204" pitchFamily="34" charset="0"/>
                <a:ea typeface="MS PGothic" panose="020B0600070205080204" pitchFamily="34" charset="-128"/>
              </a:defRPr>
            </a:lvl7pPr>
            <a:lvl8pPr marL="3429000" indent="-228600" eaLnBrk="0" fontAlgn="base" hangingPunct="0">
              <a:lnSpc>
                <a:spcPct val="120000"/>
              </a:lnSpc>
              <a:spcBef>
                <a:spcPct val="20000"/>
              </a:spcBef>
              <a:spcAft>
                <a:spcPct val="0"/>
              </a:spcAft>
              <a:buFont typeface="Arial" panose="020B0604020202020204" pitchFamily="34" charset="0"/>
              <a:buChar char="»"/>
              <a:defRPr sz="2200">
                <a:solidFill>
                  <a:srgbClr val="050607"/>
                </a:solidFill>
                <a:latin typeface="Arial" panose="020B0604020202020204" pitchFamily="34" charset="0"/>
                <a:ea typeface="MS PGothic" panose="020B0600070205080204" pitchFamily="34" charset="-128"/>
              </a:defRPr>
            </a:lvl8pPr>
            <a:lvl9pPr marL="3886200" indent="-228600" eaLnBrk="0" fontAlgn="base" hangingPunct="0">
              <a:lnSpc>
                <a:spcPct val="120000"/>
              </a:lnSpc>
              <a:spcBef>
                <a:spcPct val="20000"/>
              </a:spcBef>
              <a:spcAft>
                <a:spcPct val="0"/>
              </a:spcAft>
              <a:buFont typeface="Arial" panose="020B0604020202020204" pitchFamily="34" charset="0"/>
              <a:buChar char="»"/>
              <a:defRPr sz="2200">
                <a:solidFill>
                  <a:srgbClr val="050607"/>
                </a:solidFill>
                <a:latin typeface="Arial" panose="020B0604020202020204" pitchFamily="34" charset="0"/>
                <a:ea typeface="MS PGothic" panose="020B0600070205080204" pitchFamily="34" charset="-128"/>
              </a:defRPr>
            </a:lvl9pPr>
          </a:lstStyle>
          <a:p>
            <a:pPr eaLnBrk="1" hangingPunct="1">
              <a:lnSpc>
                <a:spcPct val="100000"/>
              </a:lnSpc>
              <a:buFontTx/>
              <a:buNone/>
            </a:pPr>
            <a:endParaRPr lang="en-US" altLang="en-US" sz="2000" b="1" dirty="0">
              <a:solidFill>
                <a:srgbClr val="000000"/>
              </a:solidFill>
            </a:endParaRPr>
          </a:p>
        </p:txBody>
      </p:sp>
      <p:pic>
        <p:nvPicPr>
          <p:cNvPr id="3" name="Picture 2"/>
          <p:cNvPicPr>
            <a:picLocks noChangeAspect="1"/>
          </p:cNvPicPr>
          <p:nvPr/>
        </p:nvPicPr>
        <p:blipFill rotWithShape="1">
          <a:blip r:embed="rId5" cstate="print"/>
          <a:srcRect r="6760"/>
          <a:stretch/>
        </p:blipFill>
        <p:spPr>
          <a:xfrm>
            <a:off x="6980238" y="2106623"/>
            <a:ext cx="4398182" cy="3789481"/>
          </a:xfrm>
          <a:prstGeom prst="rect">
            <a:avLst/>
          </a:prstGeom>
        </p:spPr>
      </p:pic>
      <p:sp>
        <p:nvSpPr>
          <p:cNvPr id="5" name="Title 4"/>
          <p:cNvSpPr>
            <a:spLocks noGrp="1"/>
          </p:cNvSpPr>
          <p:nvPr>
            <p:ph type="title"/>
          </p:nvPr>
        </p:nvSpPr>
        <p:spPr>
          <a:xfrm>
            <a:off x="-2682480" y="1192223"/>
            <a:ext cx="10972800" cy="1143000"/>
          </a:xfrm>
        </p:spPr>
        <p:txBody>
          <a:bodyPr>
            <a:normAutofit fontScale="90000"/>
          </a:bodyPr>
          <a:lstStyle/>
          <a:p>
            <a:r>
              <a:rPr lang="en-US" dirty="0">
                <a:solidFill>
                  <a:srgbClr val="000000"/>
                </a:solidFill>
                <a:latin typeface="Calibri" panose="020F0502020204030204" pitchFamily="34" charset="0"/>
                <a:ea typeface="Arial Narrow"/>
                <a:cs typeface="Arial Narrow"/>
                <a:sym typeface="Arial Narrow"/>
              </a:rPr>
              <a:t>Cystic </a:t>
            </a:r>
            <a:r>
              <a:rPr lang="en-US" dirty="0" err="1">
                <a:solidFill>
                  <a:srgbClr val="000000"/>
                </a:solidFill>
                <a:latin typeface="Calibri" panose="020F0502020204030204" pitchFamily="34" charset="0"/>
                <a:ea typeface="Arial Narrow"/>
                <a:cs typeface="Arial Narrow"/>
                <a:sym typeface="Arial Narrow"/>
              </a:rPr>
              <a:t>Hygroma</a:t>
            </a:r>
            <a:br>
              <a:rPr lang="en-US" dirty="0">
                <a:latin typeface="Calibri" panose="020F0502020204030204" pitchFamily="34" charset="0"/>
              </a:rPr>
            </a:br>
            <a:endParaRPr lang="en-US" dirty="0"/>
          </a:p>
        </p:txBody>
      </p:sp>
      <p:graphicFrame>
        <p:nvGraphicFramePr>
          <p:cNvPr id="2" name="Table 1"/>
          <p:cNvGraphicFramePr>
            <a:graphicFrameLocks noGrp="1"/>
          </p:cNvGraphicFramePr>
          <p:nvPr>
            <p:extLst>
              <p:ext uri="{D42A27DB-BD31-4B8C-83A1-F6EECF244321}">
                <p14:modId xmlns:p14="http://schemas.microsoft.com/office/powerpoint/2010/main" val="994609934"/>
              </p:ext>
            </p:extLst>
          </p:nvPr>
        </p:nvGraphicFramePr>
        <p:xfrm>
          <a:off x="875211" y="2106624"/>
          <a:ext cx="5780422" cy="3789480"/>
        </p:xfrm>
        <a:graphic>
          <a:graphicData uri="http://schemas.openxmlformats.org/drawingml/2006/table">
            <a:tbl>
              <a:tblPr firstRow="1" bandRow="1">
                <a:tableStyleId>{5C22544A-7EE6-4342-B048-85BDC9FD1C3A}</a:tableStyleId>
              </a:tblPr>
              <a:tblGrid>
                <a:gridCol w="1651692">
                  <a:extLst>
                    <a:ext uri="{9D8B030D-6E8A-4147-A177-3AD203B41FA5}">
                      <a16:colId xmlns:a16="http://schemas.microsoft.com/office/drawing/2014/main" val="20000"/>
                    </a:ext>
                  </a:extLst>
                </a:gridCol>
                <a:gridCol w="4128730">
                  <a:extLst>
                    <a:ext uri="{9D8B030D-6E8A-4147-A177-3AD203B41FA5}">
                      <a16:colId xmlns:a16="http://schemas.microsoft.com/office/drawing/2014/main" val="20001"/>
                    </a:ext>
                  </a:extLst>
                </a:gridCol>
              </a:tblGrid>
              <a:tr h="385934">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0"/>
                  </a:ext>
                </a:extLst>
              </a:tr>
              <a:tr h="1608954">
                <a:tc>
                  <a:txBody>
                    <a:bodyPr/>
                    <a:lstStyle/>
                    <a:p>
                      <a:r>
                        <a:rPr lang="en-US" sz="1800" dirty="0"/>
                        <a:t>Etiology</a:t>
                      </a:r>
                    </a:p>
                  </a:txBody>
                  <a:tcPr/>
                </a:tc>
                <a:tc>
                  <a:txBody>
                    <a:bodyPr/>
                    <a:lstStyle/>
                    <a:p>
                      <a:r>
                        <a:rPr lang="en-US" sz="1800" dirty="0"/>
                        <a:t>Cystic lymphatic lesion due to the abnormal development of the lymphatic system leading to obstruction of lymphatic flow and sequestration of lymphatic fluid</a:t>
                      </a:r>
                    </a:p>
                  </a:txBody>
                  <a:tcPr/>
                </a:tc>
                <a:extLst>
                  <a:ext uri="{0D108BD9-81ED-4DB2-BD59-A6C34878D82A}">
                    <a16:rowId xmlns:a16="http://schemas.microsoft.com/office/drawing/2014/main" val="10001"/>
                  </a:ext>
                </a:extLst>
              </a:tr>
              <a:tr h="443824">
                <a:tc>
                  <a:txBody>
                    <a:bodyPr/>
                    <a:lstStyle/>
                    <a:p>
                      <a:r>
                        <a:rPr lang="en-US" sz="1800" dirty="0"/>
                        <a:t>Location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Majority located</a:t>
                      </a:r>
                      <a:r>
                        <a:rPr lang="en-US" sz="1800" b="1" dirty="0"/>
                        <a:t> neck </a:t>
                      </a:r>
                      <a:r>
                        <a:rPr lang="en-US" sz="1800" dirty="0"/>
                        <a:t>(75%), axilla (10%)</a:t>
                      </a:r>
                    </a:p>
                  </a:txBody>
                  <a:tcPr/>
                </a:tc>
                <a:extLst>
                  <a:ext uri="{0D108BD9-81ED-4DB2-BD59-A6C34878D82A}">
                    <a16:rowId xmlns:a16="http://schemas.microsoft.com/office/drawing/2014/main" val="10002"/>
                  </a:ext>
                </a:extLst>
              </a:tr>
              <a:tr h="964834">
                <a:tc>
                  <a:txBody>
                    <a:bodyPr/>
                    <a:lstStyle/>
                    <a:p>
                      <a:r>
                        <a:rPr lang="en-US" sz="1800" dirty="0"/>
                        <a:t>Clinical Findings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Mass is soft, compressible, painless and thick walled. Consists of numerous cyst of varying sizes, minority </a:t>
                      </a:r>
                      <a:r>
                        <a:rPr lang="en-US" sz="1800" dirty="0" err="1"/>
                        <a:t>unilocular</a:t>
                      </a:r>
                      <a:endParaRPr lang="en-US" sz="1800" dirty="0"/>
                    </a:p>
                  </a:txBody>
                  <a:tcPr/>
                </a:tc>
                <a:extLst>
                  <a:ext uri="{0D108BD9-81ED-4DB2-BD59-A6C34878D82A}">
                    <a16:rowId xmlns:a16="http://schemas.microsoft.com/office/drawing/2014/main" val="10003"/>
                  </a:ext>
                </a:extLst>
              </a:tr>
              <a:tr h="385934">
                <a:tc>
                  <a:txBody>
                    <a:bodyPr/>
                    <a:lstStyle/>
                    <a:p>
                      <a:r>
                        <a:rPr lang="en-US" sz="1800" dirty="0"/>
                        <a:t>Associations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T 13, T18, 21, XO,XXY</a:t>
                      </a: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071358350"/>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3715" y="880994"/>
            <a:ext cx="6102096" cy="1143000"/>
          </a:xfrm>
        </p:spPr>
        <p:txBody>
          <a:bodyPr>
            <a:normAutofit/>
          </a:bodyPr>
          <a:lstStyle/>
          <a:p>
            <a:r>
              <a:rPr lang="en-US" sz="4000" dirty="0">
                <a:latin typeface="+mn-lt"/>
              </a:rPr>
              <a:t>Caudal Dysplasia Syndrome</a:t>
            </a:r>
          </a:p>
        </p:txBody>
      </p:sp>
      <p:pic>
        <p:nvPicPr>
          <p:cNvPr id="4" name="Picture 3"/>
          <p:cNvPicPr>
            <a:picLocks noChangeAspect="1"/>
          </p:cNvPicPr>
          <p:nvPr/>
        </p:nvPicPr>
        <p:blipFill rotWithShape="1">
          <a:blip r:embed="rId3" cstate="print"/>
          <a:srcRect l="1330" t="4826" r="-1330" b="1934"/>
          <a:stretch/>
        </p:blipFill>
        <p:spPr>
          <a:xfrm>
            <a:off x="7312294" y="2067051"/>
            <a:ext cx="3555574" cy="4003568"/>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1372122925"/>
              </p:ext>
            </p:extLst>
          </p:nvPr>
        </p:nvGraphicFramePr>
        <p:xfrm>
          <a:off x="1042416" y="2067051"/>
          <a:ext cx="5669280" cy="3982977"/>
        </p:xfrm>
        <a:graphic>
          <a:graphicData uri="http://schemas.openxmlformats.org/drawingml/2006/table">
            <a:tbl>
              <a:tblPr firstRow="1" bandRow="1">
                <a:tableStyleId>{5C22544A-7EE6-4342-B048-85BDC9FD1C3A}</a:tableStyleId>
              </a:tblPr>
              <a:tblGrid>
                <a:gridCol w="1472184">
                  <a:extLst>
                    <a:ext uri="{9D8B030D-6E8A-4147-A177-3AD203B41FA5}">
                      <a16:colId xmlns:a16="http://schemas.microsoft.com/office/drawing/2014/main" val="20000"/>
                    </a:ext>
                  </a:extLst>
                </a:gridCol>
                <a:gridCol w="4197096">
                  <a:extLst>
                    <a:ext uri="{9D8B030D-6E8A-4147-A177-3AD203B41FA5}">
                      <a16:colId xmlns:a16="http://schemas.microsoft.com/office/drawing/2014/main" val="20001"/>
                    </a:ext>
                  </a:extLst>
                </a:gridCol>
              </a:tblGrid>
              <a:tr h="404244">
                <a:tc>
                  <a:txBody>
                    <a:bodyPr/>
                    <a:lstStyle/>
                    <a:p>
                      <a:endParaRPr lang="en-US" dirty="0"/>
                    </a:p>
                  </a:txBody>
                  <a:tcPr/>
                </a:tc>
                <a:tc>
                  <a:txBody>
                    <a:bodyPr/>
                    <a:lstStyle/>
                    <a:p>
                      <a:endParaRPr lang="en-US"/>
                    </a:p>
                  </a:txBody>
                  <a:tcPr/>
                </a:tc>
                <a:extLst>
                  <a:ext uri="{0D108BD9-81ED-4DB2-BD59-A6C34878D82A}">
                    <a16:rowId xmlns:a16="http://schemas.microsoft.com/office/drawing/2014/main" val="10000"/>
                  </a:ext>
                </a:extLst>
              </a:tr>
              <a:tr h="509649">
                <a:tc>
                  <a:txBody>
                    <a:bodyPr/>
                    <a:lstStyle/>
                    <a:p>
                      <a:r>
                        <a:rPr lang="en-US" dirty="0"/>
                        <a:t>Associations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Seen in </a:t>
                      </a:r>
                      <a:r>
                        <a:rPr lang="en-US" b="1" dirty="0"/>
                        <a:t>IDM</a:t>
                      </a:r>
                    </a:p>
                  </a:txBody>
                  <a:tcPr/>
                </a:tc>
                <a:extLst>
                  <a:ext uri="{0D108BD9-81ED-4DB2-BD59-A6C34878D82A}">
                    <a16:rowId xmlns:a16="http://schemas.microsoft.com/office/drawing/2014/main" val="10001"/>
                  </a:ext>
                </a:extLst>
              </a:tr>
              <a:tr h="2664840">
                <a:tc>
                  <a:txBody>
                    <a:bodyPr/>
                    <a:lstStyle/>
                    <a:p>
                      <a:r>
                        <a:rPr lang="en-US" dirty="0"/>
                        <a:t>Clinical findings</a:t>
                      </a:r>
                    </a:p>
                  </a:txBody>
                  <a:tcPr/>
                </a:tc>
                <a:tc>
                  <a:txBody>
                    <a:bodyPr/>
                    <a:lstStyle/>
                    <a:p>
                      <a:pPr marL="285750" indent="-285750" fontAlgn="t">
                        <a:buFont typeface="Arial" panose="020B0604020202020204" pitchFamily="34" charset="0"/>
                        <a:buChar char="•"/>
                      </a:pPr>
                      <a:r>
                        <a:rPr lang="en-US" b="1" dirty="0"/>
                        <a:t>Sacral or lumbar hypoplasia</a:t>
                      </a:r>
                    </a:p>
                    <a:p>
                      <a:pPr marL="285750" indent="-285750" fontAlgn="t">
                        <a:buFont typeface="Arial" panose="020B0604020202020204" pitchFamily="34" charset="0"/>
                        <a:buChar char="•"/>
                      </a:pPr>
                      <a:r>
                        <a:rPr lang="en-US" dirty="0"/>
                        <a:t>Disruption of distal spinal cord</a:t>
                      </a:r>
                    </a:p>
                    <a:p>
                      <a:pPr marL="285750" indent="-285750">
                        <a:buFont typeface="Arial" panose="020B0604020202020204" pitchFamily="34" charset="0"/>
                        <a:buChar char="•"/>
                      </a:pPr>
                      <a:r>
                        <a:rPr lang="en-US" dirty="0"/>
                        <a:t>Renal anomalies:</a:t>
                      </a:r>
                    </a:p>
                    <a:p>
                      <a:pPr marL="285750" indent="-285750">
                        <a:buFont typeface="Arial" panose="020B0604020202020204" pitchFamily="34" charset="0"/>
                        <a:buChar char="•"/>
                      </a:pPr>
                      <a:r>
                        <a:rPr lang="en-US" dirty="0"/>
                        <a:t>Double </a:t>
                      </a:r>
                      <a:r>
                        <a:rPr lang="en-US" dirty="0" err="1"/>
                        <a:t>uterer</a:t>
                      </a:r>
                      <a:endParaRPr lang="en-US" dirty="0"/>
                    </a:p>
                    <a:p>
                      <a:pPr marL="285750" indent="-285750">
                        <a:buFont typeface="Arial" panose="020B0604020202020204" pitchFamily="34" charset="0"/>
                        <a:buChar char="•"/>
                      </a:pPr>
                      <a:r>
                        <a:rPr lang="en-US" dirty="0"/>
                        <a:t>Horseshoe kidney</a:t>
                      </a:r>
                    </a:p>
                    <a:p>
                      <a:pPr marL="285750" indent="-285750">
                        <a:buFont typeface="Arial" panose="020B0604020202020204" pitchFamily="34" charset="0"/>
                        <a:buChar char="•"/>
                      </a:pPr>
                      <a:r>
                        <a:rPr lang="en-US" dirty="0"/>
                        <a:t>Neurogenic bladder</a:t>
                      </a:r>
                    </a:p>
                    <a:p>
                      <a:pPr marL="285750" indent="-285750">
                        <a:buFont typeface="Arial" panose="020B0604020202020204" pitchFamily="34" charset="0"/>
                        <a:buChar char="•"/>
                      </a:pPr>
                      <a:r>
                        <a:rPr lang="en-US" dirty="0"/>
                        <a:t>VUR</a:t>
                      </a:r>
                    </a:p>
                    <a:p>
                      <a:pPr marL="285750" indent="-285750">
                        <a:buFont typeface="Arial" panose="020B0604020202020204" pitchFamily="34" charset="0"/>
                        <a:buChar char="•"/>
                      </a:pPr>
                      <a:r>
                        <a:rPr lang="en-US" dirty="0" err="1"/>
                        <a:t>Hydronephrosis</a:t>
                      </a:r>
                      <a:endParaRPr lang="en-US" dirty="0"/>
                    </a:p>
                    <a:p>
                      <a:pPr marL="285750" indent="-285750">
                        <a:buFont typeface="Arial" panose="020B0604020202020204" pitchFamily="34" charset="0"/>
                        <a:buChar char="•"/>
                      </a:pPr>
                      <a:r>
                        <a:rPr lang="en-US" dirty="0"/>
                        <a:t>Renal agenesis</a:t>
                      </a:r>
                    </a:p>
                  </a:txBody>
                  <a:tcPr/>
                </a:tc>
                <a:extLst>
                  <a:ext uri="{0D108BD9-81ED-4DB2-BD59-A6C34878D82A}">
                    <a16:rowId xmlns:a16="http://schemas.microsoft.com/office/drawing/2014/main" val="10002"/>
                  </a:ext>
                </a:extLst>
              </a:tr>
              <a:tr h="404244">
                <a:tc>
                  <a:txBody>
                    <a:bodyPr/>
                    <a:lstStyle/>
                    <a:p>
                      <a:r>
                        <a:rPr lang="en-US" dirty="0"/>
                        <a:t>Treatment</a:t>
                      </a:r>
                    </a:p>
                  </a:txBody>
                  <a:tcPr/>
                </a:tc>
                <a:tc>
                  <a:txBody>
                    <a:bodyPr/>
                    <a:lstStyle/>
                    <a:p>
                      <a:r>
                        <a:rPr lang="en-US" dirty="0"/>
                        <a:t>Multidisciplinary</a:t>
                      </a:r>
                      <a:r>
                        <a:rPr lang="en-US" baseline="0" dirty="0"/>
                        <a:t> team approach </a:t>
                      </a:r>
                      <a:endParaRPr lang="en-US" dirty="0"/>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89365518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5820" y="405277"/>
            <a:ext cx="8139381" cy="1325563"/>
          </a:xfrm>
        </p:spPr>
        <p:txBody>
          <a:bodyPr>
            <a:noAutofit/>
          </a:bodyPr>
          <a:lstStyle/>
          <a:p>
            <a:r>
              <a:rPr lang="en-US" sz="4000" dirty="0">
                <a:latin typeface="+mn-lt"/>
              </a:rPr>
              <a:t>Developmental Dysplasia of Hip (DDH</a:t>
            </a:r>
            <a:r>
              <a:rPr lang="en-US" sz="4000" dirty="0"/>
              <a:t>)</a:t>
            </a:r>
          </a:p>
        </p:txBody>
      </p:sp>
      <p:pic>
        <p:nvPicPr>
          <p:cNvPr id="4" name="Content Placeholder 3"/>
          <p:cNvPicPr>
            <a:picLocks noChangeAspect="1"/>
          </p:cNvPicPr>
          <p:nvPr/>
        </p:nvPicPr>
        <p:blipFill>
          <a:blip r:embed="rId3" cstate="print"/>
          <a:srcRect l="49715" t="2439" b="1937"/>
          <a:stretch>
            <a:fillRect/>
          </a:stretch>
        </p:blipFill>
        <p:spPr>
          <a:xfrm>
            <a:off x="9113652" y="1914419"/>
            <a:ext cx="2592927" cy="3801100"/>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3359788772"/>
              </p:ext>
            </p:extLst>
          </p:nvPr>
        </p:nvGraphicFramePr>
        <p:xfrm>
          <a:off x="1045820" y="1730840"/>
          <a:ext cx="8139381" cy="4030329"/>
        </p:xfrm>
        <a:graphic>
          <a:graphicData uri="http://schemas.openxmlformats.org/drawingml/2006/table">
            <a:tbl>
              <a:tblPr firstRow="1" bandRow="1">
                <a:tableStyleId>{5C22544A-7EE6-4342-B048-85BDC9FD1C3A}</a:tableStyleId>
              </a:tblPr>
              <a:tblGrid>
                <a:gridCol w="1398351">
                  <a:extLst>
                    <a:ext uri="{9D8B030D-6E8A-4147-A177-3AD203B41FA5}">
                      <a16:colId xmlns:a16="http://schemas.microsoft.com/office/drawing/2014/main" val="20000"/>
                    </a:ext>
                  </a:extLst>
                </a:gridCol>
                <a:gridCol w="6741030">
                  <a:extLst>
                    <a:ext uri="{9D8B030D-6E8A-4147-A177-3AD203B41FA5}">
                      <a16:colId xmlns:a16="http://schemas.microsoft.com/office/drawing/2014/main" val="20001"/>
                    </a:ext>
                  </a:extLst>
                </a:gridCol>
              </a:tblGrid>
              <a:tr h="204098">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0"/>
                  </a:ext>
                </a:extLst>
              </a:tr>
              <a:tr h="328388">
                <a:tc>
                  <a:txBody>
                    <a:bodyPr/>
                    <a:lstStyle/>
                    <a:p>
                      <a:r>
                        <a:rPr lang="en-US" dirty="0"/>
                        <a:t>Incidence</a:t>
                      </a:r>
                    </a:p>
                  </a:txBody>
                  <a:tcPr/>
                </a:tc>
                <a:tc>
                  <a:txBody>
                    <a:bodyPr/>
                    <a:lstStyle/>
                    <a:p>
                      <a:r>
                        <a:rPr lang="en-US" sz="1800" dirty="0"/>
                        <a:t>1.5% of newborns, incidence of severity  varies</a:t>
                      </a:r>
                      <a:endParaRPr lang="en-US" dirty="0"/>
                    </a:p>
                  </a:txBody>
                  <a:tcPr/>
                </a:tc>
                <a:extLst>
                  <a:ext uri="{0D108BD9-81ED-4DB2-BD59-A6C34878D82A}">
                    <a16:rowId xmlns:a16="http://schemas.microsoft.com/office/drawing/2014/main" val="10001"/>
                  </a:ext>
                </a:extLst>
              </a:tr>
              <a:tr h="999326">
                <a:tc>
                  <a:txBody>
                    <a:bodyPr/>
                    <a:lstStyle/>
                    <a:p>
                      <a:r>
                        <a:rPr lang="en-US" dirty="0"/>
                        <a:t>Risk factors</a:t>
                      </a:r>
                    </a:p>
                  </a:txBody>
                  <a:tcPr/>
                </a:tc>
                <a:tc>
                  <a:txBody>
                    <a:bodyPr/>
                    <a:lstStyle/>
                    <a:p>
                      <a:pPr marL="285750" indent="-285750">
                        <a:buFont typeface="Arial" panose="020B0604020202020204" pitchFamily="34" charset="0"/>
                        <a:buChar char="•"/>
                      </a:pPr>
                      <a:r>
                        <a:rPr lang="en-US" sz="1800" b="1" dirty="0"/>
                        <a:t>Breech presentation</a:t>
                      </a:r>
                    </a:p>
                    <a:p>
                      <a:pPr marL="285750" indent="-285750">
                        <a:buFont typeface="Arial" panose="020B0604020202020204" pitchFamily="34" charset="0"/>
                        <a:buChar char="•"/>
                      </a:pPr>
                      <a:r>
                        <a:rPr lang="en-US" sz="1800" b="1" dirty="0"/>
                        <a:t>Female Gender</a:t>
                      </a:r>
                      <a:r>
                        <a:rPr lang="en-US" sz="1800" b="0" dirty="0"/>
                        <a:t> (Female/breech up to 12 % </a:t>
                      </a:r>
                      <a:r>
                        <a:rPr lang="en-US" sz="1800" b="0" dirty="0" err="1"/>
                        <a:t>vs</a:t>
                      </a:r>
                      <a:r>
                        <a:rPr lang="en-US" sz="1800" b="0" dirty="0"/>
                        <a:t> Males</a:t>
                      </a:r>
                      <a:r>
                        <a:rPr lang="en-US" sz="1800" dirty="0"/>
                        <a:t>/breech 2.6 %)</a:t>
                      </a:r>
                    </a:p>
                    <a:p>
                      <a:pPr marL="285750" indent="-285750">
                        <a:buFont typeface="Arial" panose="020B0604020202020204" pitchFamily="34" charset="0"/>
                        <a:buChar char="•"/>
                      </a:pPr>
                      <a:r>
                        <a:rPr lang="en-US" sz="1800" dirty="0"/>
                        <a:t>Positive family history</a:t>
                      </a:r>
                    </a:p>
                  </a:txBody>
                  <a:tcPr/>
                </a:tc>
                <a:extLst>
                  <a:ext uri="{0D108BD9-81ED-4DB2-BD59-A6C34878D82A}">
                    <a16:rowId xmlns:a16="http://schemas.microsoft.com/office/drawing/2014/main" val="10002"/>
                  </a:ext>
                </a:extLst>
              </a:tr>
              <a:tr h="328388">
                <a:tc>
                  <a:txBody>
                    <a:bodyPr/>
                    <a:lstStyle/>
                    <a:p>
                      <a:r>
                        <a:rPr lang="en-US" dirty="0"/>
                        <a:t>PE findings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Barlow and </a:t>
                      </a:r>
                      <a:r>
                        <a:rPr lang="en-US" sz="1800" dirty="0" err="1"/>
                        <a:t>Ortolani</a:t>
                      </a:r>
                      <a:r>
                        <a:rPr lang="en-US" sz="1800" dirty="0"/>
                        <a:t> maneuvers,</a:t>
                      </a:r>
                      <a:r>
                        <a:rPr lang="en-US" sz="1800" dirty="0">
                          <a:latin typeface="Calibri" panose="020F0502020204030204" pitchFamily="34" charset="0"/>
                        </a:rPr>
                        <a:t> Asymmetrical Leg Creases</a:t>
                      </a:r>
                    </a:p>
                  </a:txBody>
                  <a:tcPr/>
                </a:tc>
                <a:extLst>
                  <a:ext uri="{0D108BD9-81ED-4DB2-BD59-A6C34878D82A}">
                    <a16:rowId xmlns:a16="http://schemas.microsoft.com/office/drawing/2014/main" val="10003"/>
                  </a:ext>
                </a:extLst>
              </a:tr>
              <a:tr h="951176">
                <a:tc>
                  <a:txBody>
                    <a:bodyPr/>
                    <a:lstStyle/>
                    <a:p>
                      <a:r>
                        <a:rPr lang="en-US" dirty="0"/>
                        <a:t>Diagnosis</a:t>
                      </a:r>
                    </a:p>
                  </a:txBody>
                  <a:tcPr/>
                </a:tc>
                <a:tc>
                  <a:txBody>
                    <a:bodyPr/>
                    <a:lstStyle/>
                    <a:p>
                      <a:r>
                        <a:rPr lang="en-US" sz="1800" b="1" dirty="0"/>
                        <a:t>Most DDH normalize spontaneously </a:t>
                      </a:r>
                      <a:r>
                        <a:rPr lang="en-US" sz="1800" dirty="0"/>
                        <a:t>(60% by 1wk, 90% by 8wks)</a:t>
                      </a:r>
                    </a:p>
                    <a:p>
                      <a:pPr marL="0" indent="0">
                        <a:buNone/>
                      </a:pPr>
                      <a:r>
                        <a:rPr lang="en-US" sz="1800" dirty="0"/>
                        <a:t> &lt; 6month- U/S of hip,</a:t>
                      </a:r>
                    </a:p>
                    <a:p>
                      <a:pPr marL="0" indent="0">
                        <a:buNone/>
                      </a:pPr>
                      <a:r>
                        <a:rPr lang="en-US" sz="1800" dirty="0"/>
                        <a:t> &gt;6 months- X ray frog-leg position</a:t>
                      </a:r>
                    </a:p>
                  </a:txBody>
                  <a:tcPr/>
                </a:tc>
                <a:extLst>
                  <a:ext uri="{0D108BD9-81ED-4DB2-BD59-A6C34878D82A}">
                    <a16:rowId xmlns:a16="http://schemas.microsoft.com/office/drawing/2014/main" val="10004"/>
                  </a:ext>
                </a:extLst>
              </a:tr>
              <a:tr h="982547">
                <a:tc>
                  <a:txBody>
                    <a:bodyPr/>
                    <a:lstStyle/>
                    <a:p>
                      <a:r>
                        <a:rPr lang="en-US" dirty="0"/>
                        <a:t>Treatment</a:t>
                      </a:r>
                    </a:p>
                  </a:txBody>
                  <a:tcPr/>
                </a:tc>
                <a:tc>
                  <a:txBody>
                    <a:bodyPr/>
                    <a:lstStyle/>
                    <a:p>
                      <a:pPr marL="0" indent="0">
                        <a:buNone/>
                      </a:pPr>
                      <a:r>
                        <a:rPr lang="en-US" sz="1800" dirty="0"/>
                        <a:t>Observation and weekly re-examinations</a:t>
                      </a:r>
                    </a:p>
                    <a:p>
                      <a:pPr marL="0" indent="0">
                        <a:buNone/>
                      </a:pPr>
                      <a:r>
                        <a:rPr lang="en-US" sz="1800" dirty="0"/>
                        <a:t> &lt; 6months-Pavlik harness-if instability is present </a:t>
                      </a:r>
                    </a:p>
                    <a:p>
                      <a:pPr marL="0" indent="0">
                        <a:buFont typeface="Wingdings" pitchFamily="-112" charset="2"/>
                        <a:buChar char="Ø"/>
                      </a:pPr>
                      <a:r>
                        <a:rPr lang="en-US" sz="1800" dirty="0"/>
                        <a:t>6 months-Surgery (open or closed reduction)</a:t>
                      </a:r>
                    </a:p>
                  </a:txBody>
                  <a:tcPr/>
                </a:tc>
                <a:extLst>
                  <a:ext uri="{0D108BD9-81ED-4DB2-BD59-A6C34878D82A}">
                    <a16:rowId xmlns:a16="http://schemas.microsoft.com/office/drawing/2014/main" val="10005"/>
                  </a:ext>
                </a:extLst>
              </a:tr>
            </a:tbl>
          </a:graphicData>
        </a:graphic>
      </p:graphicFrame>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52564"/>
            <a:ext cx="5659225" cy="1143000"/>
          </a:xfrm>
        </p:spPr>
        <p:txBody>
          <a:bodyPr>
            <a:normAutofit/>
          </a:bodyPr>
          <a:lstStyle/>
          <a:p>
            <a:r>
              <a:rPr lang="en-US" sz="4000" dirty="0">
                <a:latin typeface="+mn-lt"/>
              </a:rPr>
              <a:t>Renal Disease</a:t>
            </a:r>
          </a:p>
        </p:txBody>
      </p:sp>
      <p:sp>
        <p:nvSpPr>
          <p:cNvPr id="7" name="Content Placeholder 6"/>
          <p:cNvSpPr>
            <a:spLocks noGrp="1"/>
          </p:cNvSpPr>
          <p:nvPr>
            <p:ph idx="1"/>
          </p:nvPr>
        </p:nvSpPr>
        <p:spPr>
          <a:xfrm>
            <a:off x="1264762" y="1325881"/>
            <a:ext cx="10972800" cy="4745420"/>
          </a:xfrm>
        </p:spPr>
        <p:txBody>
          <a:bodyPr>
            <a:normAutofit/>
          </a:bodyPr>
          <a:lstStyle/>
          <a:p>
            <a:r>
              <a:rPr lang="en-US" sz="2400" dirty="0"/>
              <a:t>UO by 24 hrs if not patient warrants evaluation</a:t>
            </a:r>
          </a:p>
          <a:p>
            <a:r>
              <a:rPr lang="en-US" sz="2400" dirty="0"/>
              <a:t>Anuric infant:</a:t>
            </a:r>
          </a:p>
          <a:p>
            <a:pPr>
              <a:buNone/>
            </a:pPr>
            <a:r>
              <a:rPr lang="en-US" sz="2400" dirty="0"/>
              <a:t>    -Prerenal (renal, CHF) </a:t>
            </a:r>
          </a:p>
          <a:p>
            <a:pPr>
              <a:buNone/>
            </a:pPr>
            <a:r>
              <a:rPr lang="en-US" sz="2400" dirty="0"/>
              <a:t>    -Renal (ATN, PCK) </a:t>
            </a:r>
          </a:p>
          <a:p>
            <a:pPr>
              <a:buNone/>
            </a:pPr>
            <a:r>
              <a:rPr lang="en-US" sz="2400" dirty="0"/>
              <a:t>    -Post renal (PUV, Prune Belly Syndrome)</a:t>
            </a:r>
          </a:p>
        </p:txBody>
      </p:sp>
      <p:graphicFrame>
        <p:nvGraphicFramePr>
          <p:cNvPr id="3" name="Table 2"/>
          <p:cNvGraphicFramePr>
            <a:graphicFrameLocks noGrp="1"/>
          </p:cNvGraphicFramePr>
          <p:nvPr>
            <p:extLst>
              <p:ext uri="{D42A27DB-BD31-4B8C-83A1-F6EECF244321}">
                <p14:modId xmlns:p14="http://schemas.microsoft.com/office/powerpoint/2010/main" val="3178683593"/>
              </p:ext>
            </p:extLst>
          </p:nvPr>
        </p:nvGraphicFramePr>
        <p:xfrm>
          <a:off x="1405683" y="3785301"/>
          <a:ext cx="8986520" cy="2286000"/>
        </p:xfrm>
        <a:graphic>
          <a:graphicData uri="http://schemas.openxmlformats.org/drawingml/2006/table">
            <a:tbl>
              <a:tblPr firstRow="1" bandRow="1">
                <a:tableStyleId>{5C22544A-7EE6-4342-B048-85BDC9FD1C3A}</a:tableStyleId>
              </a:tblPr>
              <a:tblGrid>
                <a:gridCol w="1781048">
                  <a:extLst>
                    <a:ext uri="{9D8B030D-6E8A-4147-A177-3AD203B41FA5}">
                      <a16:colId xmlns:a16="http://schemas.microsoft.com/office/drawing/2014/main" val="20000"/>
                    </a:ext>
                  </a:extLst>
                </a:gridCol>
                <a:gridCol w="7205472">
                  <a:extLst>
                    <a:ext uri="{9D8B030D-6E8A-4147-A177-3AD203B41FA5}">
                      <a16:colId xmlns:a16="http://schemas.microsoft.com/office/drawing/2014/main" val="20001"/>
                    </a:ext>
                  </a:extLst>
                </a:gridCol>
              </a:tblGrid>
              <a:tr h="325437">
                <a:tc>
                  <a:txBody>
                    <a:bodyPr/>
                    <a:lstStyle/>
                    <a:p>
                      <a:endParaRPr lang="en-US" dirty="0"/>
                    </a:p>
                  </a:txBody>
                  <a:tcPr/>
                </a:tc>
                <a:tc>
                  <a:txBody>
                    <a:bodyPr/>
                    <a:lstStyle/>
                    <a:p>
                      <a:pPr algn="l"/>
                      <a:r>
                        <a:rPr lang="en-US" dirty="0"/>
                        <a:t>Acute Renal</a:t>
                      </a:r>
                      <a:r>
                        <a:rPr lang="en-US" baseline="0" dirty="0"/>
                        <a:t> Failure</a:t>
                      </a:r>
                      <a:endParaRPr lang="en-US" dirty="0"/>
                    </a:p>
                  </a:txBody>
                  <a:tcPr/>
                </a:tc>
                <a:extLst>
                  <a:ext uri="{0D108BD9-81ED-4DB2-BD59-A6C34878D82A}">
                    <a16:rowId xmlns:a16="http://schemas.microsoft.com/office/drawing/2014/main" val="10000"/>
                  </a:ext>
                </a:extLst>
              </a:tr>
              <a:tr h="370840">
                <a:tc>
                  <a:txBody>
                    <a:bodyPr/>
                    <a:lstStyle/>
                    <a:p>
                      <a:r>
                        <a:rPr lang="en-US" dirty="0"/>
                        <a:t>Etiology</a:t>
                      </a:r>
                    </a:p>
                  </a:txBody>
                  <a:tcPr/>
                </a:tc>
                <a:tc>
                  <a:txBody>
                    <a:bodyPr/>
                    <a:lstStyle/>
                    <a:p>
                      <a:r>
                        <a:rPr lang="en-US" dirty="0"/>
                        <a:t>Pre-renal, intrinsic, renal disease: congenital diseases (renal dysplasia, PCKD), hypoxic ischemic injury, toxic insults, vascular insults and obstructive </a:t>
                      </a:r>
                      <a:r>
                        <a:rPr lang="en-US" dirty="0" err="1"/>
                        <a:t>uropathy</a:t>
                      </a:r>
                      <a:endParaRPr lang="en-US" dirty="0"/>
                    </a:p>
                  </a:txBody>
                  <a:tcPr/>
                </a:tc>
                <a:extLst>
                  <a:ext uri="{0D108BD9-81ED-4DB2-BD59-A6C34878D82A}">
                    <a16:rowId xmlns:a16="http://schemas.microsoft.com/office/drawing/2014/main" val="10001"/>
                  </a:ext>
                </a:extLst>
              </a:tr>
              <a:tr h="343070">
                <a:tc>
                  <a:txBody>
                    <a:bodyPr/>
                    <a:lstStyle/>
                    <a:p>
                      <a:r>
                        <a:rPr lang="en-US" dirty="0"/>
                        <a:t>Presentation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HTN, proteinuria, elevated BUN/</a:t>
                      </a:r>
                      <a:r>
                        <a:rPr lang="en-US" dirty="0" err="1"/>
                        <a:t>Creat</a:t>
                      </a:r>
                      <a:endParaRPr lang="en-US" dirty="0"/>
                    </a:p>
                  </a:txBody>
                  <a:tcPr/>
                </a:tc>
                <a:extLst>
                  <a:ext uri="{0D108BD9-81ED-4DB2-BD59-A6C34878D82A}">
                    <a16:rowId xmlns:a16="http://schemas.microsoft.com/office/drawing/2014/main" val="10002"/>
                  </a:ext>
                </a:extLst>
              </a:tr>
              <a:tr h="370840">
                <a:tc>
                  <a:txBody>
                    <a:bodyPr/>
                    <a:lstStyle/>
                    <a:p>
                      <a:r>
                        <a:rPr lang="en-US" dirty="0"/>
                        <a:t>Treatment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Appropriate fluid balance, electrolyte  status, acid-base status, nutrition and renal replacement therapy when appropriate</a:t>
                      </a: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49528714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489" y="1922447"/>
            <a:ext cx="5199434" cy="1143000"/>
          </a:xfrm>
        </p:spPr>
        <p:txBody>
          <a:bodyPr>
            <a:normAutofit fontScale="90000"/>
          </a:bodyPr>
          <a:lstStyle/>
          <a:p>
            <a:r>
              <a:rPr lang="en-US" dirty="0">
                <a:latin typeface="+mn-lt"/>
              </a:rPr>
              <a:t>Prune Belly Syndrome</a:t>
            </a:r>
            <a:br>
              <a:rPr lang="en-US" dirty="0"/>
            </a:br>
            <a:br>
              <a:rPr lang="en-US" dirty="0"/>
            </a:br>
            <a:endParaRPr lang="en-US" dirty="0"/>
          </a:p>
        </p:txBody>
      </p:sp>
      <p:pic>
        <p:nvPicPr>
          <p:cNvPr id="5" name="Picture 2" descr="http://www.ispub.com/xml/journals/ijpn/vol5n2/prune-fig1.jpg"/>
          <p:cNvPicPr>
            <a:picLocks noChangeAspect="1" noChangeArrowheads="1"/>
          </p:cNvPicPr>
          <p:nvPr/>
        </p:nvPicPr>
        <p:blipFill rotWithShape="1">
          <a:blip r:embed="rId3" cstate="print"/>
          <a:srcRect l="23895" t="37468" r="32656" b="15950"/>
          <a:stretch/>
        </p:blipFill>
        <p:spPr bwMode="auto">
          <a:xfrm>
            <a:off x="6927397" y="2477999"/>
            <a:ext cx="4142257" cy="3343037"/>
          </a:xfrm>
          <a:prstGeom prst="rect">
            <a:avLst/>
          </a:prstGeom>
          <a:noFill/>
          <a:ln w="9525">
            <a:noFill/>
            <a:miter lim="800000"/>
            <a:headEnd/>
            <a:tailEnd/>
          </a:ln>
        </p:spPr>
      </p:pic>
      <p:graphicFrame>
        <p:nvGraphicFramePr>
          <p:cNvPr id="4" name="Table 3"/>
          <p:cNvGraphicFramePr>
            <a:graphicFrameLocks noGrp="1"/>
          </p:cNvGraphicFramePr>
          <p:nvPr>
            <p:extLst>
              <p:ext uri="{D42A27DB-BD31-4B8C-83A1-F6EECF244321}">
                <p14:modId xmlns:p14="http://schemas.microsoft.com/office/powerpoint/2010/main" val="4185734224"/>
              </p:ext>
            </p:extLst>
          </p:nvPr>
        </p:nvGraphicFramePr>
        <p:xfrm>
          <a:off x="998973" y="2440238"/>
          <a:ext cx="5410137" cy="3343037"/>
        </p:xfrm>
        <a:graphic>
          <a:graphicData uri="http://schemas.openxmlformats.org/drawingml/2006/table">
            <a:tbl>
              <a:tblPr firstRow="1" bandRow="1">
                <a:tableStyleId>{5C22544A-7EE6-4342-B048-85BDC9FD1C3A}</a:tableStyleId>
              </a:tblPr>
              <a:tblGrid>
                <a:gridCol w="1280845">
                  <a:extLst>
                    <a:ext uri="{9D8B030D-6E8A-4147-A177-3AD203B41FA5}">
                      <a16:colId xmlns:a16="http://schemas.microsoft.com/office/drawing/2014/main" val="20000"/>
                    </a:ext>
                  </a:extLst>
                </a:gridCol>
                <a:gridCol w="4129292">
                  <a:extLst>
                    <a:ext uri="{9D8B030D-6E8A-4147-A177-3AD203B41FA5}">
                      <a16:colId xmlns:a16="http://schemas.microsoft.com/office/drawing/2014/main" val="20001"/>
                    </a:ext>
                  </a:extLst>
                </a:gridCol>
              </a:tblGrid>
              <a:tr h="460771">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0"/>
                  </a:ext>
                </a:extLst>
              </a:tr>
              <a:tr h="422214">
                <a:tc>
                  <a:txBody>
                    <a:bodyPr/>
                    <a:lstStyle/>
                    <a:p>
                      <a:r>
                        <a:rPr lang="en-US" sz="2000" dirty="0"/>
                        <a:t>Etiology</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t>Form of </a:t>
                      </a:r>
                      <a:r>
                        <a:rPr lang="en-US" sz="2000" b="1" dirty="0"/>
                        <a:t>obstructive </a:t>
                      </a:r>
                      <a:r>
                        <a:rPr lang="en-US" sz="2000" b="1" dirty="0" err="1"/>
                        <a:t>uropathy</a:t>
                      </a:r>
                      <a:endParaRPr lang="en-US" sz="2000" b="1" dirty="0"/>
                    </a:p>
                  </a:txBody>
                  <a:tcPr/>
                </a:tc>
                <a:extLst>
                  <a:ext uri="{0D108BD9-81ED-4DB2-BD59-A6C34878D82A}">
                    <a16:rowId xmlns:a16="http://schemas.microsoft.com/office/drawing/2014/main" val="10001"/>
                  </a:ext>
                </a:extLst>
              </a:tr>
              <a:tr h="2037838">
                <a:tc>
                  <a:txBody>
                    <a:bodyPr/>
                    <a:lstStyle/>
                    <a:p>
                      <a:r>
                        <a:rPr lang="en-US" sz="2000" dirty="0"/>
                        <a:t>Clinical findings</a:t>
                      </a:r>
                    </a:p>
                  </a:txBody>
                  <a:tcPr/>
                </a:tc>
                <a:tc>
                  <a:txBody>
                    <a:bodyPr/>
                    <a:lstStyle/>
                    <a:p>
                      <a:pPr marL="342900" indent="-342900">
                        <a:buFont typeface="Arial" panose="020B0604020202020204" pitchFamily="34" charset="0"/>
                        <a:buChar char="•"/>
                      </a:pPr>
                      <a:r>
                        <a:rPr lang="en-US" sz="2000" dirty="0"/>
                        <a:t>Bilateral </a:t>
                      </a:r>
                      <a:r>
                        <a:rPr lang="en-US" sz="2000" dirty="0" err="1"/>
                        <a:t>hydroureteral</a:t>
                      </a:r>
                      <a:r>
                        <a:rPr lang="en-US" sz="2000" dirty="0"/>
                        <a:t> </a:t>
                      </a:r>
                      <a:r>
                        <a:rPr lang="en-US" sz="2000" dirty="0" err="1"/>
                        <a:t>nephrosis</a:t>
                      </a:r>
                      <a:endParaRPr lang="en-US" sz="2000" dirty="0"/>
                    </a:p>
                    <a:p>
                      <a:pPr marL="342900" indent="-342900">
                        <a:buFont typeface="Arial" panose="020B0604020202020204" pitchFamily="34" charset="0"/>
                        <a:buChar char="•"/>
                      </a:pPr>
                      <a:r>
                        <a:rPr lang="en-US" sz="2000" dirty="0"/>
                        <a:t>Undescended testes</a:t>
                      </a:r>
                    </a:p>
                    <a:p>
                      <a:pPr marL="342900" indent="-342900">
                        <a:buFont typeface="Arial" panose="020B0604020202020204" pitchFamily="34" charset="0"/>
                        <a:buChar char="•"/>
                      </a:pPr>
                      <a:r>
                        <a:rPr lang="en-US" sz="2000" dirty="0"/>
                        <a:t>Diminished or absent anterior abdominal wall musculature resulting wrinkled abdominal wall (Prune belly appearance)</a:t>
                      </a:r>
                    </a:p>
                  </a:txBody>
                  <a:tcPr/>
                </a:tc>
                <a:extLst>
                  <a:ext uri="{0D108BD9-81ED-4DB2-BD59-A6C34878D82A}">
                    <a16:rowId xmlns:a16="http://schemas.microsoft.com/office/drawing/2014/main" val="10002"/>
                  </a:ext>
                </a:extLst>
              </a:tr>
              <a:tr h="422214">
                <a:tc>
                  <a:txBody>
                    <a:bodyPr/>
                    <a:lstStyle/>
                    <a:p>
                      <a:r>
                        <a:rPr lang="en-US" sz="2000" dirty="0"/>
                        <a:t>Diagnosis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t>PE, </a:t>
                      </a:r>
                      <a:r>
                        <a:rPr lang="en-US" sz="2000" b="1" dirty="0"/>
                        <a:t>renal/bladder U/S</a:t>
                      </a: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0164422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0351"/>
            <a:ext cx="9316372" cy="715962"/>
          </a:xfrm>
        </p:spPr>
        <p:txBody>
          <a:bodyPr>
            <a:noAutofit/>
          </a:bodyPr>
          <a:lstStyle/>
          <a:p>
            <a:r>
              <a:rPr lang="en-US" sz="4000" dirty="0" err="1"/>
              <a:t>Meconium</a:t>
            </a:r>
            <a:r>
              <a:rPr lang="en-US" sz="4000" dirty="0"/>
              <a:t> Aspiration Syndrome (MAS)</a:t>
            </a:r>
          </a:p>
        </p:txBody>
      </p:sp>
      <p:pic>
        <p:nvPicPr>
          <p:cNvPr id="4" name="Picture 4" descr="meconiumaspiration"/>
          <p:cNvPicPr>
            <a:picLocks noChangeAspect="1" noChangeArrowheads="1"/>
          </p:cNvPicPr>
          <p:nvPr/>
        </p:nvPicPr>
        <p:blipFill rotWithShape="1">
          <a:blip r:embed="rId3" cstate="print"/>
          <a:srcRect t="1613" b="1787"/>
          <a:stretch/>
        </p:blipFill>
        <p:spPr>
          <a:xfrm>
            <a:off x="6405247" y="1317197"/>
            <a:ext cx="5554307" cy="5143563"/>
          </a:xfrm>
          <a:prstGeom prst="rect">
            <a:avLst/>
          </a:prstGeom>
          <a:noFill/>
        </p:spPr>
      </p:pic>
      <p:graphicFrame>
        <p:nvGraphicFramePr>
          <p:cNvPr id="5" name="Table 4"/>
          <p:cNvGraphicFramePr>
            <a:graphicFrameLocks noGrp="1"/>
          </p:cNvGraphicFramePr>
          <p:nvPr>
            <p:extLst>
              <p:ext uri="{D42A27DB-BD31-4B8C-83A1-F6EECF244321}">
                <p14:modId xmlns:p14="http://schemas.microsoft.com/office/powerpoint/2010/main" val="2733064507"/>
              </p:ext>
            </p:extLst>
          </p:nvPr>
        </p:nvGraphicFramePr>
        <p:xfrm>
          <a:off x="298938" y="1176601"/>
          <a:ext cx="5797062" cy="5312202"/>
        </p:xfrm>
        <a:graphic>
          <a:graphicData uri="http://schemas.openxmlformats.org/drawingml/2006/table">
            <a:tbl>
              <a:tblPr firstRow="1" bandRow="1">
                <a:tableStyleId>{5C22544A-7EE6-4342-B048-85BDC9FD1C3A}</a:tableStyleId>
              </a:tblPr>
              <a:tblGrid>
                <a:gridCol w="1462167">
                  <a:extLst>
                    <a:ext uri="{9D8B030D-6E8A-4147-A177-3AD203B41FA5}">
                      <a16:colId xmlns:a16="http://schemas.microsoft.com/office/drawing/2014/main" val="20000"/>
                    </a:ext>
                  </a:extLst>
                </a:gridCol>
                <a:gridCol w="4334895">
                  <a:extLst>
                    <a:ext uri="{9D8B030D-6E8A-4147-A177-3AD203B41FA5}">
                      <a16:colId xmlns:a16="http://schemas.microsoft.com/office/drawing/2014/main" val="20001"/>
                    </a:ext>
                  </a:extLst>
                </a:gridCol>
              </a:tblGrid>
              <a:tr h="365760">
                <a:tc>
                  <a:txBody>
                    <a:bodyPr/>
                    <a:lstStyle/>
                    <a:p>
                      <a:endParaRPr lang="en-US" dirty="0">
                        <a:latin typeface="+mn-lt"/>
                      </a:endParaRPr>
                    </a:p>
                  </a:txBody>
                  <a:tcPr/>
                </a:tc>
                <a:tc>
                  <a:txBody>
                    <a:bodyPr/>
                    <a:lstStyle/>
                    <a:p>
                      <a:endParaRPr lang="en-US" dirty="0">
                        <a:latin typeface="+mn-lt"/>
                      </a:endParaRPr>
                    </a:p>
                  </a:txBody>
                  <a:tcPr/>
                </a:tc>
                <a:extLst>
                  <a:ext uri="{0D108BD9-81ED-4DB2-BD59-A6C34878D82A}">
                    <a16:rowId xmlns:a16="http://schemas.microsoft.com/office/drawing/2014/main" val="10000"/>
                  </a:ext>
                </a:extLst>
              </a:tr>
              <a:tr h="1463040">
                <a:tc>
                  <a:txBody>
                    <a:bodyPr/>
                    <a:lstStyle/>
                    <a:p>
                      <a:r>
                        <a:rPr lang="en-US" sz="1800" dirty="0">
                          <a:latin typeface="+mn-lt"/>
                        </a:rPr>
                        <a:t>Risk factors</a:t>
                      </a:r>
                    </a:p>
                    <a:p>
                      <a:endParaRPr lang="en-US" dirty="0">
                        <a:latin typeface="+mn-lt"/>
                      </a:endParaRPr>
                    </a:p>
                  </a:txBody>
                  <a:tcPr/>
                </a:tc>
                <a:tc>
                  <a:txBody>
                    <a:bodyPr/>
                    <a:lstStyle/>
                    <a:p>
                      <a:pPr marL="285750" indent="-285750">
                        <a:buFont typeface="Arial" panose="020B0604020202020204" pitchFamily="34" charset="0"/>
                        <a:buChar char="•"/>
                      </a:pPr>
                      <a:r>
                        <a:rPr lang="en-US" sz="1800" b="1" dirty="0" err="1">
                          <a:latin typeface="+mn-lt"/>
                        </a:rPr>
                        <a:t>Postmaturity</a:t>
                      </a:r>
                      <a:r>
                        <a:rPr lang="en-US" sz="1800" b="1" dirty="0">
                          <a:latin typeface="+mn-lt"/>
                        </a:rPr>
                        <a:t>, </a:t>
                      </a:r>
                      <a:r>
                        <a:rPr lang="en-US" sz="1800" b="0" dirty="0">
                          <a:latin typeface="+mn-lt"/>
                        </a:rPr>
                        <a:t> IUGR</a:t>
                      </a:r>
                    </a:p>
                    <a:p>
                      <a:pPr marL="285750" indent="-285750">
                        <a:buFont typeface="Arial" panose="020B0604020202020204" pitchFamily="34" charset="0"/>
                        <a:buChar char="•"/>
                      </a:pPr>
                      <a:r>
                        <a:rPr lang="en-US" dirty="0"/>
                        <a:t>Vaginal breech delivery ,</a:t>
                      </a:r>
                      <a:r>
                        <a:rPr lang="en-US" baseline="0" dirty="0"/>
                        <a:t> C/S </a:t>
                      </a:r>
                      <a:r>
                        <a:rPr lang="en-US" dirty="0"/>
                        <a:t>delivery</a:t>
                      </a:r>
                    </a:p>
                    <a:p>
                      <a:pPr marL="285750" indent="-285750">
                        <a:buFont typeface="Arial" panose="020B0604020202020204" pitchFamily="34" charset="0"/>
                        <a:buChar char="•"/>
                      </a:pPr>
                      <a:r>
                        <a:rPr lang="en-US" sz="1800" dirty="0">
                          <a:latin typeface="+mn-lt"/>
                        </a:rPr>
                        <a:t>Fetal distress (NRFHR)</a:t>
                      </a:r>
                    </a:p>
                    <a:p>
                      <a:pPr marL="285750" indent="-285750">
                        <a:buFont typeface="Arial" panose="020B0604020202020204" pitchFamily="34" charset="0"/>
                        <a:buChar char="•"/>
                      </a:pPr>
                      <a:r>
                        <a:rPr lang="en-US" sz="1800" dirty="0">
                          <a:latin typeface="+mn-lt"/>
                        </a:rPr>
                        <a:t>Low </a:t>
                      </a:r>
                      <a:r>
                        <a:rPr lang="en-US" sz="1800" dirty="0" err="1">
                          <a:latin typeface="+mn-lt"/>
                        </a:rPr>
                        <a:t>Apgar</a:t>
                      </a:r>
                      <a:r>
                        <a:rPr lang="en-US" sz="1800" dirty="0">
                          <a:latin typeface="+mn-lt"/>
                        </a:rPr>
                        <a:t> scores/need for resuscitation</a:t>
                      </a:r>
                    </a:p>
                    <a:p>
                      <a:pPr marL="285750" indent="-285750">
                        <a:buFont typeface="Arial" panose="020B0604020202020204" pitchFamily="34" charset="0"/>
                        <a:buChar char="•"/>
                      </a:pPr>
                      <a:r>
                        <a:rPr lang="en-US" sz="1800" dirty="0">
                          <a:latin typeface="+mn-lt"/>
                        </a:rPr>
                        <a:t>Maternal  fever, infection</a:t>
                      </a:r>
                    </a:p>
                  </a:txBody>
                  <a:tcPr/>
                </a:tc>
                <a:extLst>
                  <a:ext uri="{0D108BD9-81ED-4DB2-BD59-A6C34878D82A}">
                    <a16:rowId xmlns:a16="http://schemas.microsoft.com/office/drawing/2014/main" val="10001"/>
                  </a:ext>
                </a:extLst>
              </a:tr>
              <a:tr h="374442">
                <a:tc>
                  <a:txBody>
                    <a:bodyPr/>
                    <a:lstStyle/>
                    <a:p>
                      <a:r>
                        <a:rPr lang="en-US" dirty="0">
                          <a:latin typeface="+mn-lt"/>
                        </a:rPr>
                        <a:t>Incidence</a:t>
                      </a:r>
                    </a:p>
                  </a:txBody>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0.1 to 0.4 percent of live births </a:t>
                      </a:r>
                      <a:endParaRPr lang="en-US" dirty="0">
                        <a:latin typeface="+mn-lt"/>
                      </a:endParaRPr>
                    </a:p>
                  </a:txBody>
                  <a:tcPr/>
                </a:tc>
                <a:extLst>
                  <a:ext uri="{0D108BD9-81ED-4DB2-BD59-A6C34878D82A}">
                    <a16:rowId xmlns:a16="http://schemas.microsoft.com/office/drawing/2014/main" val="10006"/>
                  </a:ext>
                </a:extLst>
              </a:tr>
              <a:tr h="1463040">
                <a:tc>
                  <a:txBody>
                    <a:bodyPr/>
                    <a:lstStyle/>
                    <a:p>
                      <a:r>
                        <a:rPr lang="en-US" dirty="0">
                          <a:latin typeface="+mn-lt"/>
                        </a:rPr>
                        <a:t>Pathology</a:t>
                      </a:r>
                    </a:p>
                  </a:txBody>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latin typeface="+mn-lt"/>
                        </a:rPr>
                        <a:t>Lung injury: chemical pneumonitis</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latin typeface="+mn-lt"/>
                        </a:rPr>
                        <a:t>Complete or partial airway obstruction </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latin typeface="+mn-lt"/>
                        </a:rPr>
                        <a:t>Inactivation of surfactant</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latin typeface="+mn-lt"/>
                        </a:rPr>
                        <a:t>Vasoconstriction of pulmonary vessels,</a:t>
                      </a:r>
                      <a:r>
                        <a:rPr lang="en-US" sz="1800" baseline="0" dirty="0">
                          <a:latin typeface="+mn-lt"/>
                        </a:rPr>
                        <a:t> </a:t>
                      </a:r>
                      <a:r>
                        <a:rPr lang="en-US" sz="1800" dirty="0">
                          <a:latin typeface="+mn-lt"/>
                        </a:rPr>
                        <a:t>at risk</a:t>
                      </a:r>
                      <a:r>
                        <a:rPr lang="en-US" sz="1800" baseline="0" dirty="0">
                          <a:latin typeface="+mn-lt"/>
                        </a:rPr>
                        <a:t> for </a:t>
                      </a:r>
                      <a:r>
                        <a:rPr lang="en-US" sz="1800" b="1" dirty="0">
                          <a:latin typeface="+mn-lt"/>
                        </a:rPr>
                        <a:t>PPHN (hypoxemia/acidosis)</a:t>
                      </a:r>
                    </a:p>
                  </a:txBody>
                  <a:tcPr/>
                </a:tc>
                <a:extLst>
                  <a:ext uri="{0D108BD9-81ED-4DB2-BD59-A6C34878D82A}">
                    <a16:rowId xmlns:a16="http://schemas.microsoft.com/office/drawing/2014/main" val="10002"/>
                  </a:ext>
                </a:extLst>
              </a:tr>
              <a:tr h="914400">
                <a:tc>
                  <a:txBody>
                    <a:bodyPr/>
                    <a:lstStyle/>
                    <a:p>
                      <a:r>
                        <a:rPr lang="en-US" dirty="0">
                          <a:latin typeface="+mn-lt"/>
                        </a:rPr>
                        <a:t>Clinical Findings</a:t>
                      </a:r>
                    </a:p>
                  </a:txBody>
                  <a:tcPr/>
                </a:tc>
                <a:tc>
                  <a:txBody>
                    <a:bodyPr/>
                    <a:lstStyle/>
                    <a:p>
                      <a:r>
                        <a:rPr lang="en-US" sz="1800" dirty="0">
                          <a:latin typeface="+mn-lt"/>
                        </a:rPr>
                        <a:t>SGA/Post term, </a:t>
                      </a:r>
                      <a:r>
                        <a:rPr lang="en-US" sz="1800" dirty="0" err="1">
                          <a:latin typeface="+mn-lt"/>
                        </a:rPr>
                        <a:t>meconium</a:t>
                      </a:r>
                      <a:r>
                        <a:rPr lang="en-US" sz="1800" dirty="0">
                          <a:latin typeface="+mn-lt"/>
                        </a:rPr>
                        <a:t> staining  on PE,  barrel  shaped chest, grunting, nasal flaring, retractions, cyanosis</a:t>
                      </a:r>
                      <a:endParaRPr lang="en-US" dirty="0">
                        <a:latin typeface="+mn-lt"/>
                      </a:endParaRPr>
                    </a:p>
                  </a:txBody>
                  <a:tcPr/>
                </a:tc>
                <a:extLst>
                  <a:ext uri="{0D108BD9-81ED-4DB2-BD59-A6C34878D82A}">
                    <a16:rowId xmlns:a16="http://schemas.microsoft.com/office/drawing/2014/main" val="10003"/>
                  </a:ext>
                </a:extLst>
              </a:tr>
              <a:tr h="365760">
                <a:tc>
                  <a:txBody>
                    <a:bodyPr/>
                    <a:lstStyle/>
                    <a:p>
                      <a:r>
                        <a:rPr lang="en-US" sz="1800" dirty="0">
                          <a:latin typeface="+mn-lt"/>
                        </a:rPr>
                        <a:t>X-ray</a:t>
                      </a:r>
                      <a:endParaRPr lang="en-US" dirty="0">
                        <a:latin typeface="+mn-lt"/>
                      </a:endParaRPr>
                    </a:p>
                  </a:txBody>
                  <a:tcPr/>
                </a:tc>
                <a:tc>
                  <a:txBody>
                    <a:bodyPr/>
                    <a:lstStyle/>
                    <a:p>
                      <a:r>
                        <a:rPr lang="en-US" sz="1800" dirty="0">
                          <a:latin typeface="+mn-lt"/>
                        </a:rPr>
                        <a:t>Patchy infiltrates, hyperinflation</a:t>
                      </a:r>
                      <a:endParaRPr lang="en-US" dirty="0">
                        <a:latin typeface="+mn-lt"/>
                      </a:endParaRPr>
                    </a:p>
                  </a:txBody>
                  <a:tcPr/>
                </a:tc>
                <a:extLst>
                  <a:ext uri="{0D108BD9-81ED-4DB2-BD59-A6C34878D82A}">
                    <a16:rowId xmlns:a16="http://schemas.microsoft.com/office/drawing/2014/main" val="10004"/>
                  </a:ext>
                </a:extLst>
              </a:tr>
              <a:tr h="365760">
                <a:tc>
                  <a:txBody>
                    <a:bodyPr/>
                    <a:lstStyle/>
                    <a:p>
                      <a:r>
                        <a:rPr lang="en-US" dirty="0">
                          <a:latin typeface="+mn-lt"/>
                        </a:rPr>
                        <a:t>Management</a:t>
                      </a:r>
                    </a:p>
                  </a:txBody>
                  <a:tcPr/>
                </a:tc>
                <a:tc>
                  <a:txBody>
                    <a:bodyPr/>
                    <a:lstStyle/>
                    <a:p>
                      <a:r>
                        <a:rPr lang="en-US" sz="1800" dirty="0">
                          <a:latin typeface="+mn-lt"/>
                        </a:rPr>
                        <a:t>Supportive care</a:t>
                      </a:r>
                      <a:endParaRPr lang="en-US" dirty="0">
                        <a:latin typeface="+mn-lt"/>
                      </a:endParaRP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89789949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le 3"/>
          <p:cNvSpPr>
            <a:spLocks noGrp="1"/>
          </p:cNvSpPr>
          <p:nvPr>
            <p:ph type="ctrTitle"/>
          </p:nvPr>
        </p:nvSpPr>
        <p:spPr>
          <a:xfrm>
            <a:off x="1646239" y="4627289"/>
            <a:ext cx="8458200" cy="1470025"/>
          </a:xfrm>
        </p:spPr>
        <p:txBody>
          <a:bodyPr>
            <a:noAutofit/>
          </a:bodyPr>
          <a:lstStyle/>
          <a:p>
            <a:pPr eaLnBrk="1" hangingPunct="1"/>
            <a:r>
              <a:rPr lang="en-US" b="1" dirty="0">
                <a:solidFill>
                  <a:schemeClr val="accent1"/>
                </a:solidFill>
                <a:latin typeface="+mn-lt"/>
              </a:rPr>
              <a:t>Good luck </a:t>
            </a:r>
            <a:br>
              <a:rPr lang="en-US" b="1" dirty="0">
                <a:solidFill>
                  <a:schemeClr val="accent1"/>
                </a:solidFill>
                <a:latin typeface="+mn-lt"/>
              </a:rPr>
            </a:br>
            <a:r>
              <a:rPr lang="en-US" b="1" dirty="0">
                <a:solidFill>
                  <a:schemeClr val="accent1"/>
                </a:solidFill>
                <a:latin typeface="+mn-lt"/>
              </a:rPr>
              <a:t>and</a:t>
            </a:r>
            <a:br>
              <a:rPr lang="en-US" b="1" dirty="0">
                <a:solidFill>
                  <a:schemeClr val="accent1"/>
                </a:solidFill>
                <a:latin typeface="+mn-lt"/>
              </a:rPr>
            </a:br>
            <a:r>
              <a:rPr lang="en-US" b="1" dirty="0">
                <a:solidFill>
                  <a:schemeClr val="accent1"/>
                </a:solidFill>
                <a:latin typeface="+mn-lt"/>
              </a:rPr>
              <a:t>Thank you!!</a:t>
            </a:r>
          </a:p>
        </p:txBody>
      </p:sp>
      <p:pic>
        <p:nvPicPr>
          <p:cNvPr id="2" name="Picture 1"/>
          <p:cNvPicPr>
            <a:picLocks noChangeAspect="1"/>
          </p:cNvPicPr>
          <p:nvPr/>
        </p:nvPicPr>
        <p:blipFill rotWithShape="1">
          <a:blip r:embed="rId3" cstate="print"/>
          <a:srcRect t="8897"/>
          <a:stretch/>
        </p:blipFill>
        <p:spPr>
          <a:xfrm>
            <a:off x="9413401" y="5362302"/>
            <a:ext cx="2314575" cy="1006602"/>
          </a:xfrm>
          <a:prstGeom prst="rect">
            <a:avLst/>
          </a:prstGeom>
        </p:spPr>
      </p:pic>
      <p:pic>
        <p:nvPicPr>
          <p:cNvPr id="5" name="Picture 4"/>
          <p:cNvPicPr>
            <a:picLocks noChangeAspect="1"/>
          </p:cNvPicPr>
          <p:nvPr/>
        </p:nvPicPr>
        <p:blipFill>
          <a:blip r:embed="rId4" cstate="print"/>
          <a:stretch>
            <a:fillRect/>
          </a:stretch>
        </p:blipFill>
        <p:spPr>
          <a:xfrm>
            <a:off x="4488975" y="1313769"/>
            <a:ext cx="3019425" cy="2009775"/>
          </a:xfrm>
          <a:prstGeom prst="rect">
            <a:avLst/>
          </a:prstGeom>
        </p:spPr>
      </p:pic>
      <p:pic>
        <p:nvPicPr>
          <p:cNvPr id="7" name="Picture 6"/>
          <p:cNvPicPr>
            <a:picLocks noChangeAspect="1"/>
          </p:cNvPicPr>
          <p:nvPr/>
        </p:nvPicPr>
        <p:blipFill>
          <a:blip r:embed="rId5" cstate="print"/>
          <a:stretch>
            <a:fillRect/>
          </a:stretch>
        </p:blipFill>
        <p:spPr>
          <a:xfrm>
            <a:off x="3843337" y="760686"/>
            <a:ext cx="4505325" cy="3276600"/>
          </a:xfrm>
          <a:prstGeom prst="rect">
            <a:avLst/>
          </a:prstGeom>
        </p:spPr>
      </p:pic>
    </p:spTree>
    <p:extLst>
      <p:ext uri="{BB962C8B-B14F-4D97-AF65-F5344CB8AC3E}">
        <p14:creationId xmlns:p14="http://schemas.microsoft.com/office/powerpoint/2010/main" val="37469553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2316" y="191673"/>
            <a:ext cx="5111967" cy="1143000"/>
          </a:xfrm>
        </p:spPr>
        <p:txBody>
          <a:bodyPr>
            <a:normAutofit/>
          </a:bodyPr>
          <a:lstStyle/>
          <a:p>
            <a:r>
              <a:rPr lang="en-US" sz="4000" dirty="0"/>
              <a:t>Pneumonia</a:t>
            </a:r>
          </a:p>
        </p:txBody>
      </p:sp>
      <p:pic>
        <p:nvPicPr>
          <p:cNvPr id="4" name="Picture 4" descr="pneumonia"/>
          <p:cNvPicPr>
            <a:picLocks noChangeAspect="1" noChangeArrowheads="1"/>
          </p:cNvPicPr>
          <p:nvPr/>
        </p:nvPicPr>
        <p:blipFill rotWithShape="1">
          <a:blip r:embed="rId3" cstate="print"/>
          <a:srcRect l="3719" r="4813"/>
          <a:stretch/>
        </p:blipFill>
        <p:spPr bwMode="auto">
          <a:xfrm>
            <a:off x="6096000" y="1334673"/>
            <a:ext cx="5828827" cy="5246009"/>
          </a:xfrm>
          <a:prstGeom prst="rect">
            <a:avLst/>
          </a:prstGeom>
          <a:noFill/>
        </p:spPr>
      </p:pic>
      <p:graphicFrame>
        <p:nvGraphicFramePr>
          <p:cNvPr id="5" name="Table 4"/>
          <p:cNvGraphicFramePr>
            <a:graphicFrameLocks noGrp="1"/>
          </p:cNvGraphicFramePr>
          <p:nvPr>
            <p:extLst>
              <p:ext uri="{D42A27DB-BD31-4B8C-83A1-F6EECF244321}">
                <p14:modId xmlns:p14="http://schemas.microsoft.com/office/powerpoint/2010/main" val="3212077476"/>
              </p:ext>
            </p:extLst>
          </p:nvPr>
        </p:nvGraphicFramePr>
        <p:xfrm>
          <a:off x="464376" y="1214753"/>
          <a:ext cx="5392256" cy="5486400"/>
        </p:xfrm>
        <a:graphic>
          <a:graphicData uri="http://schemas.openxmlformats.org/drawingml/2006/table">
            <a:tbl>
              <a:tblPr firstRow="1" bandRow="1">
                <a:tableStyleId>{5C22544A-7EE6-4342-B048-85BDC9FD1C3A}</a:tableStyleId>
              </a:tblPr>
              <a:tblGrid>
                <a:gridCol w="1399361">
                  <a:extLst>
                    <a:ext uri="{9D8B030D-6E8A-4147-A177-3AD203B41FA5}">
                      <a16:colId xmlns:a16="http://schemas.microsoft.com/office/drawing/2014/main" val="20000"/>
                    </a:ext>
                  </a:extLst>
                </a:gridCol>
                <a:gridCol w="3992895">
                  <a:extLst>
                    <a:ext uri="{9D8B030D-6E8A-4147-A177-3AD203B41FA5}">
                      <a16:colId xmlns:a16="http://schemas.microsoft.com/office/drawing/2014/main" val="20001"/>
                    </a:ext>
                  </a:extLst>
                </a:gridCol>
              </a:tblGrid>
              <a:tr h="359264">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0"/>
                  </a:ext>
                </a:extLst>
              </a:tr>
              <a:tr h="1706505">
                <a:tc>
                  <a:txBody>
                    <a:bodyPr/>
                    <a:lstStyle/>
                    <a:p>
                      <a:r>
                        <a:rPr lang="en-US" sz="1800" dirty="0"/>
                        <a:t>Transmission</a:t>
                      </a:r>
                      <a:endParaRPr lang="en-US" dirty="0"/>
                    </a:p>
                  </a:txBody>
                  <a:tcPr/>
                </a:tc>
                <a:tc>
                  <a:txBody>
                    <a:bodyPr/>
                    <a:lstStyle/>
                    <a:p>
                      <a:pPr marL="285750" indent="-285750">
                        <a:buFont typeface="Arial" panose="020B0604020202020204" pitchFamily="34" charset="0"/>
                        <a:buChar char="•"/>
                      </a:pPr>
                      <a:r>
                        <a:rPr lang="en-US" sz="1800" b="1" dirty="0" err="1"/>
                        <a:t>Transplacental</a:t>
                      </a:r>
                      <a:r>
                        <a:rPr lang="en-US" sz="1800" b="1" dirty="0"/>
                        <a:t> </a:t>
                      </a:r>
                    </a:p>
                    <a:p>
                      <a:pPr marL="285750" indent="-285750">
                        <a:buFont typeface="Arial" panose="020B0604020202020204" pitchFamily="34" charset="0"/>
                        <a:buChar char="•"/>
                      </a:pPr>
                      <a:r>
                        <a:rPr lang="en-US" sz="1800" dirty="0"/>
                        <a:t>Aspiration of infected amniotic fluid  (before, during or after birth)</a:t>
                      </a:r>
                    </a:p>
                    <a:p>
                      <a:pPr marL="285750" indent="-285750">
                        <a:buFont typeface="Arial" panose="020B0604020202020204" pitchFamily="34" charset="0"/>
                        <a:buChar char="•"/>
                      </a:pPr>
                      <a:r>
                        <a:rPr lang="en-US" sz="1800" dirty="0"/>
                        <a:t>Vertical  - mother</a:t>
                      </a:r>
                    </a:p>
                    <a:p>
                      <a:pPr marL="285750" indent="-285750">
                        <a:buFont typeface="Arial" panose="020B0604020202020204" pitchFamily="34" charset="0"/>
                        <a:buChar char="•"/>
                      </a:pPr>
                      <a:r>
                        <a:rPr lang="en-US" sz="1800" dirty="0"/>
                        <a:t>Horizontal</a:t>
                      </a:r>
                      <a:r>
                        <a:rPr lang="en-US" sz="1800" baseline="0" dirty="0"/>
                        <a:t>  -direct contact or environment</a:t>
                      </a:r>
                      <a:endParaRPr lang="en-US" sz="1800" dirty="0"/>
                    </a:p>
                  </a:txBody>
                  <a:tcPr/>
                </a:tc>
                <a:extLst>
                  <a:ext uri="{0D108BD9-81ED-4DB2-BD59-A6C34878D82A}">
                    <a16:rowId xmlns:a16="http://schemas.microsoft.com/office/drawing/2014/main" val="10001"/>
                  </a:ext>
                </a:extLst>
              </a:tr>
              <a:tr h="116760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Etiology</a:t>
                      </a:r>
                    </a:p>
                    <a:p>
                      <a:endParaRPr lang="en-US" dirty="0"/>
                    </a:p>
                  </a:txBody>
                  <a:tcPr/>
                </a:tc>
                <a:tc>
                  <a:txBody>
                    <a:bodyPr/>
                    <a:lstStyle/>
                    <a:p>
                      <a:pPr marL="285750" indent="-285750">
                        <a:buFont typeface="Arial" panose="020B0604020202020204" pitchFamily="34" charset="0"/>
                        <a:buChar char="•"/>
                      </a:pPr>
                      <a:r>
                        <a:rPr lang="en-US" sz="1800" b="1" dirty="0"/>
                        <a:t>Early  (</a:t>
                      </a:r>
                      <a:r>
                        <a:rPr lang="en-US" sz="1800" b="1" u="sng" dirty="0"/>
                        <a:t>&lt;</a:t>
                      </a:r>
                      <a:r>
                        <a:rPr lang="en-US" sz="1800" b="1" dirty="0"/>
                        <a:t>7D)</a:t>
                      </a:r>
                      <a:r>
                        <a:rPr lang="en-US" sz="1800" dirty="0"/>
                        <a:t>: GBS, </a:t>
                      </a:r>
                      <a:r>
                        <a:rPr lang="en-US" sz="1800" dirty="0" err="1"/>
                        <a:t>E.Coli</a:t>
                      </a:r>
                      <a:r>
                        <a:rPr lang="en-US" sz="1800" dirty="0"/>
                        <a:t>, </a:t>
                      </a:r>
                      <a:r>
                        <a:rPr lang="en-US" sz="1800" dirty="0" err="1"/>
                        <a:t>Klebsiella</a:t>
                      </a:r>
                      <a:r>
                        <a:rPr lang="en-US" sz="1800" dirty="0"/>
                        <a:t> species, Listeria, Enterococcus</a:t>
                      </a:r>
                    </a:p>
                    <a:p>
                      <a:pPr marL="285750" indent="-285750">
                        <a:buFont typeface="Arial" panose="020B0604020202020204" pitchFamily="34" charset="0"/>
                        <a:buChar char="•"/>
                      </a:pPr>
                      <a:r>
                        <a:rPr lang="en-US" sz="1800" b="1" dirty="0"/>
                        <a:t>Late (</a:t>
                      </a:r>
                      <a:r>
                        <a:rPr lang="en-US" sz="1800" b="1" u="sng" dirty="0"/>
                        <a:t>&gt;</a:t>
                      </a:r>
                      <a:r>
                        <a:rPr lang="en-US" sz="1800" b="1" dirty="0"/>
                        <a:t>7D)</a:t>
                      </a:r>
                      <a:r>
                        <a:rPr lang="en-US" sz="1800" dirty="0"/>
                        <a:t>: above plus Staph </a:t>
                      </a:r>
                      <a:r>
                        <a:rPr lang="en-US" sz="1800" dirty="0" err="1"/>
                        <a:t>aureus</a:t>
                      </a:r>
                      <a:r>
                        <a:rPr lang="en-US" sz="1800" dirty="0"/>
                        <a:t>, Pseudomonas, fungal, chlamydia</a:t>
                      </a:r>
                      <a:endParaRPr lang="en-US" dirty="0"/>
                    </a:p>
                  </a:txBody>
                  <a:tcPr/>
                </a:tc>
                <a:extLst>
                  <a:ext uri="{0D108BD9-81ED-4DB2-BD59-A6C34878D82A}">
                    <a16:rowId xmlns:a16="http://schemas.microsoft.com/office/drawing/2014/main" val="10002"/>
                  </a:ext>
                </a:extLst>
              </a:tr>
              <a:tr h="628712">
                <a:tc>
                  <a:txBody>
                    <a:bodyPr/>
                    <a:lstStyle/>
                    <a:p>
                      <a:r>
                        <a:rPr lang="en-US" dirty="0"/>
                        <a:t>Findings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Presents within 48 h of age</a:t>
                      </a:r>
                    </a:p>
                    <a:p>
                      <a:r>
                        <a:rPr lang="en-US" sz="1800" dirty="0"/>
                        <a:t>respiratory distress, apnea</a:t>
                      </a:r>
                      <a:endParaRPr lang="en-US" dirty="0"/>
                    </a:p>
                  </a:txBody>
                  <a:tcPr/>
                </a:tc>
                <a:extLst>
                  <a:ext uri="{0D108BD9-81ED-4DB2-BD59-A6C34878D82A}">
                    <a16:rowId xmlns:a16="http://schemas.microsoft.com/office/drawing/2014/main" val="10003"/>
                  </a:ext>
                </a:extLst>
              </a:tr>
              <a:tr h="1167609">
                <a:tc>
                  <a:txBody>
                    <a:bodyPr/>
                    <a:lstStyle/>
                    <a:p>
                      <a:r>
                        <a:rPr lang="en-US" sz="1800" dirty="0"/>
                        <a:t>X-ray</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May be</a:t>
                      </a:r>
                      <a:r>
                        <a:rPr lang="en-US" sz="1800" baseline="0" dirty="0"/>
                        <a:t> normal initially, h</a:t>
                      </a:r>
                      <a:r>
                        <a:rPr lang="en-US" sz="1800" dirty="0"/>
                        <a:t>azy, </a:t>
                      </a:r>
                      <a:r>
                        <a:rPr lang="en-US" sz="1800" dirty="0" err="1"/>
                        <a:t>reticulogranular</a:t>
                      </a:r>
                      <a:r>
                        <a:rPr lang="en-US" sz="1800" dirty="0"/>
                        <a:t>,  +/-pleural effusion</a:t>
                      </a:r>
                    </a:p>
                    <a:p>
                      <a:pPr>
                        <a:buNone/>
                      </a:pPr>
                      <a:r>
                        <a:rPr lang="en-US" sz="1800" dirty="0"/>
                        <a:t>GBS may mimic RDS</a:t>
                      </a:r>
                    </a:p>
                    <a:p>
                      <a:pPr>
                        <a:buNone/>
                      </a:pPr>
                      <a:r>
                        <a:rPr lang="en-US" sz="1800" dirty="0"/>
                        <a:t>Listeria may mimic MAS</a:t>
                      </a:r>
                      <a:endParaRPr lang="en-US" dirty="0"/>
                    </a:p>
                  </a:txBody>
                  <a:tcPr/>
                </a:tc>
                <a:extLst>
                  <a:ext uri="{0D108BD9-81ED-4DB2-BD59-A6C34878D82A}">
                    <a16:rowId xmlns:a16="http://schemas.microsoft.com/office/drawing/2014/main" val="10004"/>
                  </a:ext>
                </a:extLst>
              </a:tr>
              <a:tr h="359264">
                <a:tc>
                  <a:txBody>
                    <a:bodyPr/>
                    <a:lstStyle/>
                    <a:p>
                      <a:r>
                        <a:rPr lang="en-US" sz="1800" dirty="0"/>
                        <a:t>Treatment</a:t>
                      </a:r>
                      <a:endParaRPr lang="en-US" dirty="0"/>
                    </a:p>
                  </a:txBody>
                  <a:tcPr/>
                </a:tc>
                <a:tc>
                  <a:txBody>
                    <a:bodyPr/>
                    <a:lstStyle/>
                    <a:p>
                      <a:r>
                        <a:rPr lang="en-US" sz="1800" dirty="0"/>
                        <a:t>Antibiotics, supportive care</a:t>
                      </a:r>
                      <a:endParaRPr lang="en-US" dirty="0"/>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317100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6300" y="812750"/>
            <a:ext cx="9509908" cy="1143000"/>
          </a:xfrm>
        </p:spPr>
        <p:txBody>
          <a:bodyPr>
            <a:normAutofit fontScale="90000"/>
          </a:bodyPr>
          <a:lstStyle/>
          <a:p>
            <a:r>
              <a:rPr lang="en-US" dirty="0"/>
              <a:t>Transient Tachypnea of the Newborn (TTN</a:t>
            </a:r>
            <a:r>
              <a:rPr lang="en-US" sz="4000" dirty="0"/>
              <a:t>)</a:t>
            </a:r>
          </a:p>
        </p:txBody>
      </p:sp>
      <p:pic>
        <p:nvPicPr>
          <p:cNvPr id="6" name="Picture 7" descr="ttn"/>
          <p:cNvPicPr>
            <a:picLocks noChangeAspect="1" noChangeArrowheads="1"/>
          </p:cNvPicPr>
          <p:nvPr/>
        </p:nvPicPr>
        <p:blipFill>
          <a:blip r:embed="rId3" cstate="print">
            <a:lum bright="-12000"/>
          </a:blip>
          <a:srcRect/>
          <a:stretch>
            <a:fillRect/>
          </a:stretch>
        </p:blipFill>
        <p:spPr>
          <a:xfrm>
            <a:off x="6409118" y="2030013"/>
            <a:ext cx="5256582" cy="4589177"/>
          </a:xfrm>
          <a:prstGeom prst="rect">
            <a:avLst/>
          </a:prstGeom>
          <a:noFill/>
        </p:spPr>
      </p:pic>
      <p:graphicFrame>
        <p:nvGraphicFramePr>
          <p:cNvPr id="5" name="Table 4"/>
          <p:cNvGraphicFramePr>
            <a:graphicFrameLocks noGrp="1"/>
          </p:cNvGraphicFramePr>
          <p:nvPr>
            <p:extLst>
              <p:ext uri="{D42A27DB-BD31-4B8C-83A1-F6EECF244321}">
                <p14:modId xmlns:p14="http://schemas.microsoft.com/office/powerpoint/2010/main" val="4123712864"/>
              </p:ext>
            </p:extLst>
          </p:nvPr>
        </p:nvGraphicFramePr>
        <p:xfrm>
          <a:off x="526300" y="1955750"/>
          <a:ext cx="5640915" cy="4663440"/>
        </p:xfrm>
        <a:graphic>
          <a:graphicData uri="http://schemas.openxmlformats.org/drawingml/2006/table">
            <a:tbl>
              <a:tblPr firstRow="1" bandRow="1">
                <a:tableStyleId>{5C22544A-7EE6-4342-B048-85BDC9FD1C3A}</a:tableStyleId>
              </a:tblPr>
              <a:tblGrid>
                <a:gridCol w="1547964">
                  <a:extLst>
                    <a:ext uri="{9D8B030D-6E8A-4147-A177-3AD203B41FA5}">
                      <a16:colId xmlns:a16="http://schemas.microsoft.com/office/drawing/2014/main" val="20000"/>
                    </a:ext>
                  </a:extLst>
                </a:gridCol>
                <a:gridCol w="4092951">
                  <a:extLst>
                    <a:ext uri="{9D8B030D-6E8A-4147-A177-3AD203B41FA5}">
                      <a16:colId xmlns:a16="http://schemas.microsoft.com/office/drawing/2014/main" val="20001"/>
                    </a:ext>
                  </a:extLst>
                </a:gridCol>
              </a:tblGrid>
              <a:tr h="0">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0"/>
                  </a:ext>
                </a:extLst>
              </a:tr>
              <a:tr h="370840">
                <a:tc>
                  <a:txBody>
                    <a:bodyPr/>
                    <a:lstStyle/>
                    <a:p>
                      <a:r>
                        <a:rPr lang="en-US" dirty="0"/>
                        <a:t>Characteristics</a:t>
                      </a:r>
                    </a:p>
                  </a:txBody>
                  <a:tcPr/>
                </a:tc>
                <a:tc>
                  <a:txBody>
                    <a:bodyPr/>
                    <a:lstStyle/>
                    <a:p>
                      <a:pPr marL="285750" indent="-285750">
                        <a:buFont typeface="Arial" panose="020B0604020202020204" pitchFamily="34" charset="0"/>
                        <a:buChar char="•"/>
                      </a:pPr>
                      <a:r>
                        <a:rPr lang="en-US" sz="1800" dirty="0"/>
                        <a:t>Relatively </a:t>
                      </a:r>
                      <a:r>
                        <a:rPr lang="en-US" sz="1800" b="1" dirty="0"/>
                        <a:t>benign</a:t>
                      </a:r>
                    </a:p>
                    <a:p>
                      <a:pPr marL="285750" indent="-285750">
                        <a:buFont typeface="Arial" panose="020B0604020202020204" pitchFamily="34" charset="0"/>
                        <a:buChar char="•"/>
                      </a:pPr>
                      <a:r>
                        <a:rPr lang="en-US" sz="1800" b="1" dirty="0"/>
                        <a:t>Self-limited</a:t>
                      </a:r>
                      <a:r>
                        <a:rPr lang="en-US" sz="1800" baseline="0" dirty="0"/>
                        <a:t> </a:t>
                      </a:r>
                      <a:r>
                        <a:rPr lang="en-US" sz="1800" dirty="0"/>
                        <a:t>disease </a:t>
                      </a:r>
                    </a:p>
                    <a:p>
                      <a:pPr marL="285750" indent="-285750">
                        <a:buFont typeface="Arial" panose="020B0604020202020204" pitchFamily="34" charset="0"/>
                        <a:buChar char="•"/>
                      </a:pPr>
                      <a:r>
                        <a:rPr lang="en-US" sz="1800" dirty="0"/>
                        <a:t>Full term, C/S delivery</a:t>
                      </a:r>
                    </a:p>
                  </a:txBody>
                  <a:tcPr/>
                </a:tc>
                <a:extLst>
                  <a:ext uri="{0D108BD9-81ED-4DB2-BD59-A6C34878D82A}">
                    <a16:rowId xmlns:a16="http://schemas.microsoft.com/office/drawing/2014/main" val="10001"/>
                  </a:ext>
                </a:extLst>
              </a:tr>
              <a:tr h="370840">
                <a:tc>
                  <a:txBody>
                    <a:bodyPr/>
                    <a:lstStyle/>
                    <a:p>
                      <a:r>
                        <a:rPr lang="en-US" dirty="0"/>
                        <a:t>Etiology</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Pulmonary Edema due to  d</a:t>
                      </a:r>
                      <a:r>
                        <a:rPr lang="en-US" sz="1800" b="1" dirty="0"/>
                        <a:t>elayed absorption and clearance of fetal lung fluid</a:t>
                      </a:r>
                      <a:r>
                        <a:rPr lang="en-US" sz="1800" dirty="0"/>
                        <a:t> by lymphatics. Excess fluid decreases  lung compliance</a:t>
                      </a:r>
                    </a:p>
                  </a:txBody>
                  <a:tcPr/>
                </a:tc>
                <a:extLst>
                  <a:ext uri="{0D108BD9-81ED-4DB2-BD59-A6C34878D82A}">
                    <a16:rowId xmlns:a16="http://schemas.microsoft.com/office/drawing/2014/main" val="10002"/>
                  </a:ext>
                </a:extLst>
              </a:tr>
              <a:tr h="370840">
                <a:tc>
                  <a:txBody>
                    <a:bodyPr/>
                    <a:lstStyle/>
                    <a:p>
                      <a:r>
                        <a:rPr lang="en-US" baseline="0" dirty="0"/>
                        <a:t>Findings</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Tachypnea after birth</a:t>
                      </a:r>
                      <a:r>
                        <a:rPr lang="en-US" sz="1800" baseline="0" dirty="0"/>
                        <a:t> or within two hrs</a:t>
                      </a:r>
                      <a:r>
                        <a:rPr lang="en-US" sz="1800" dirty="0"/>
                        <a:t>, grunting, retractions, increased WOB</a:t>
                      </a:r>
                    </a:p>
                  </a:txBody>
                  <a:tcPr/>
                </a:tc>
                <a:extLst>
                  <a:ext uri="{0D108BD9-81ED-4DB2-BD59-A6C34878D82A}">
                    <a16:rowId xmlns:a16="http://schemas.microsoft.com/office/drawing/2014/main" val="10003"/>
                  </a:ext>
                </a:extLst>
              </a:tr>
              <a:tr h="370840">
                <a:tc>
                  <a:txBody>
                    <a:bodyPr/>
                    <a:lstStyle/>
                    <a:p>
                      <a:r>
                        <a:rPr lang="en-US" dirty="0"/>
                        <a:t>X-ray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Prominent vascular markings, </a:t>
                      </a:r>
                      <a:r>
                        <a:rPr lang="en-US" altLang="en-US" sz="1800" dirty="0"/>
                        <a:t>interlobar fluid accumulation (f</a:t>
                      </a:r>
                      <a:r>
                        <a:rPr lang="en-US" sz="1800" dirty="0"/>
                        <a:t>luid in fissure), may have diffuse parenchymal infiltrates</a:t>
                      </a:r>
                      <a:endParaRPr lang="en-US" dirty="0"/>
                    </a:p>
                  </a:txBody>
                  <a:tcPr/>
                </a:tc>
                <a:extLst>
                  <a:ext uri="{0D108BD9-81ED-4DB2-BD59-A6C34878D82A}">
                    <a16:rowId xmlns:a16="http://schemas.microsoft.com/office/drawing/2014/main" val="10004"/>
                  </a:ext>
                </a:extLst>
              </a:tr>
              <a:tr h="370840">
                <a:tc>
                  <a:txBody>
                    <a:bodyPr/>
                    <a:lstStyle/>
                    <a:p>
                      <a:r>
                        <a:rPr lang="en-US" dirty="0"/>
                        <a:t>Treatment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Supportive care, supplemental O2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S</a:t>
                      </a:r>
                      <a:r>
                        <a:rPr lang="en-US" altLang="en-US" sz="1800" dirty="0"/>
                        <a:t>ymptoms can last few hours to two days</a:t>
                      </a: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300112004"/>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Custom 1">
      <a:dk1>
        <a:srgbClr val="30333D"/>
      </a:dk1>
      <a:lt1>
        <a:srgbClr val="FFFFFF"/>
      </a:lt1>
      <a:dk2>
        <a:srgbClr val="163155"/>
      </a:dk2>
      <a:lt2>
        <a:srgbClr val="E7E6E6"/>
      </a:lt2>
      <a:accent1>
        <a:srgbClr val="20A8A9"/>
      </a:accent1>
      <a:accent2>
        <a:srgbClr val="EBC778"/>
      </a:accent2>
      <a:accent3>
        <a:srgbClr val="CB3365"/>
      </a:accent3>
      <a:accent4>
        <a:srgbClr val="31559B"/>
      </a:accent4>
      <a:accent5>
        <a:srgbClr val="FB8B31"/>
      </a:accent5>
      <a:accent6>
        <a:srgbClr val="0099CB"/>
      </a:accent6>
      <a:hlink>
        <a:srgbClr val="60B5B8"/>
      </a:hlink>
      <a:folHlink>
        <a:srgbClr val="CB3365"/>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0">
              <a:schemeClr val="bg1">
                <a:alpha val="0"/>
              </a:schemeClr>
            </a:gs>
            <a:gs pos="100000">
              <a:schemeClr val="bg1">
                <a:alpha val="56000"/>
              </a:schemeClr>
            </a:gs>
          </a:gsLst>
          <a:lin ang="5400000" scaled="1"/>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11923</TotalTime>
  <Words>5312</Words>
  <Application>Microsoft Office PowerPoint</Application>
  <PresentationFormat>Widescreen</PresentationFormat>
  <Paragraphs>1210</Paragraphs>
  <Slides>70</Slides>
  <Notes>70</Notes>
  <HiddenSlides>0</HiddenSlides>
  <MMClips>0</MMClips>
  <ScaleCrop>false</ScaleCrop>
  <HeadingPairs>
    <vt:vector size="4" baseType="variant">
      <vt:variant>
        <vt:lpstr>Theme</vt:lpstr>
      </vt:variant>
      <vt:variant>
        <vt:i4>2</vt:i4>
      </vt:variant>
      <vt:variant>
        <vt:lpstr>Slide Titles</vt:lpstr>
      </vt:variant>
      <vt:variant>
        <vt:i4>70</vt:i4>
      </vt:variant>
    </vt:vector>
  </HeadingPairs>
  <TitlesOfParts>
    <vt:vector size="72" baseType="lpstr">
      <vt:lpstr>1_Office Theme</vt:lpstr>
      <vt:lpstr>2_Office Theme</vt:lpstr>
      <vt:lpstr>NEONATOLOGY</vt:lpstr>
      <vt:lpstr>Disclosure of Relevant Relationship</vt:lpstr>
      <vt:lpstr>Diseases of the Newborn</vt:lpstr>
      <vt:lpstr>Respiratory Distress Syndrome (RDS)</vt:lpstr>
      <vt:lpstr>Surfactant</vt:lpstr>
      <vt:lpstr>Broncopulmonary Dysplasia  (BPD)  </vt:lpstr>
      <vt:lpstr>Meconium Aspiration Syndrome (MAS)</vt:lpstr>
      <vt:lpstr>Pneumonia</vt:lpstr>
      <vt:lpstr>Transient Tachypnea of the Newborn (TTN)</vt:lpstr>
      <vt:lpstr>Pneumothorax</vt:lpstr>
      <vt:lpstr>Air Leaks</vt:lpstr>
      <vt:lpstr>Respiratory Diseases</vt:lpstr>
      <vt:lpstr>Persistent Pulmonary Hypertension (PPHN)</vt:lpstr>
      <vt:lpstr>Developmental Abnormalities</vt:lpstr>
      <vt:lpstr>Congenital Diaphragmatic Hernia (CDH)  </vt:lpstr>
      <vt:lpstr>Congenital Pulmonary Airway Malformation (CPAM)</vt:lpstr>
      <vt:lpstr>Bronchopulmonary Sequestration </vt:lpstr>
      <vt:lpstr>PowerPoint Presentation</vt:lpstr>
      <vt:lpstr>Tracheoesophageal  Defects </vt:lpstr>
      <vt:lpstr>Patent Ductus Arteriosus</vt:lpstr>
      <vt:lpstr>Hypertrophic Cardiomyopathy</vt:lpstr>
      <vt:lpstr>Intraventricular Hemorrhage</vt:lpstr>
      <vt:lpstr>Intraventricular Hemorrhage</vt:lpstr>
      <vt:lpstr>Neonatal Seizures</vt:lpstr>
      <vt:lpstr> Hypoxic Ischemic Encephalopathy  (HIE)</vt:lpstr>
      <vt:lpstr>HIE Clinical Staging (Sarnat Staging)</vt:lpstr>
      <vt:lpstr>Neural Tube Defects</vt:lpstr>
      <vt:lpstr>Neonatal Infections</vt:lpstr>
      <vt:lpstr>Sepsis Calculator Early Onset Sepsis in Infants &gt;35 wks</vt:lpstr>
      <vt:lpstr>PowerPoint Presentation</vt:lpstr>
      <vt:lpstr>Neonatal Sepsis</vt:lpstr>
      <vt:lpstr>  Group B Strep Sepsis</vt:lpstr>
      <vt:lpstr>  Listeria Monocytogenes Infection</vt:lpstr>
      <vt:lpstr>Congenital Infections</vt:lpstr>
      <vt:lpstr>Congenital Infections</vt:lpstr>
      <vt:lpstr>PowerPoint Presentation</vt:lpstr>
      <vt:lpstr>Conjuntivitis</vt:lpstr>
      <vt:lpstr>Necrotizing Enterocolitis (NEC)</vt:lpstr>
      <vt:lpstr>PowerPoint Presentation</vt:lpstr>
      <vt:lpstr>Spontaneous Intestinal Perforation  (SIP)</vt:lpstr>
      <vt:lpstr>Short Bowel Syndrome</vt:lpstr>
      <vt:lpstr>Direct Hyperbilirubinemia</vt:lpstr>
      <vt:lpstr>Biliary Atresia</vt:lpstr>
      <vt:lpstr>Alagille Syndrome</vt:lpstr>
      <vt:lpstr>        </vt:lpstr>
      <vt:lpstr>Duodenal Atresia</vt:lpstr>
      <vt:lpstr>PowerPoint Presentation</vt:lpstr>
      <vt:lpstr>Malrotation</vt:lpstr>
      <vt:lpstr>Midgut Volvulus</vt:lpstr>
      <vt:lpstr> Proximal Bowel Obstruction </vt:lpstr>
      <vt:lpstr>Meconium Ileus</vt:lpstr>
      <vt:lpstr>Meconium Peritonitis</vt:lpstr>
      <vt:lpstr>Meconium Plug </vt:lpstr>
      <vt:lpstr>Hirschsprung’s Disease</vt:lpstr>
      <vt:lpstr>Small Left Colon</vt:lpstr>
      <vt:lpstr>Distal Intestinal Obstruction</vt:lpstr>
      <vt:lpstr>Imperforate Anus</vt:lpstr>
      <vt:lpstr>Ophthalmology</vt:lpstr>
      <vt:lpstr>Leukoria (White Pupillary Reflex) </vt:lpstr>
      <vt:lpstr>Retinopathy of Prematurity (ROP)</vt:lpstr>
      <vt:lpstr>Defect of Morphogenesis</vt:lpstr>
      <vt:lpstr>PowerPoint Presentation</vt:lpstr>
      <vt:lpstr>VACTERL</vt:lpstr>
      <vt:lpstr>Choanal Atresia</vt:lpstr>
      <vt:lpstr>Cystic Hygroma </vt:lpstr>
      <vt:lpstr>Caudal Dysplasia Syndrome</vt:lpstr>
      <vt:lpstr>Developmental Dysplasia of Hip (DDH)</vt:lpstr>
      <vt:lpstr>Renal Disease</vt:lpstr>
      <vt:lpstr>Prune Belly Syndrome  </vt:lpstr>
      <vt:lpstr>Good luck  and Thank you!!</vt:lpstr>
    </vt:vector>
  </TitlesOfParts>
  <Manager/>
  <Company>Miami Children's Hospital</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Rani Gereige</dc:creator>
  <cp:keywords/>
  <dc:description/>
  <cp:lastModifiedBy>Gabriela Martinez</cp:lastModifiedBy>
  <cp:revision>319</cp:revision>
  <cp:lastPrinted>2023-05-18T01:10:59Z</cp:lastPrinted>
  <dcterms:created xsi:type="dcterms:W3CDTF">2017-05-15T04:52:34Z</dcterms:created>
  <dcterms:modified xsi:type="dcterms:W3CDTF">2024-05-18T12:59:22Z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Version">
    <vt:lpwstr>2.0</vt:lpwstr>
  </property>
  <property fmtid="{D5CDD505-2E9C-101B-9397-08002B2CF9AE}" pid="3" name="IsExistingPresentation">
    <vt:lpwstr>Yes</vt:lpwstr>
  </property>
  <property fmtid="{D5CDD505-2E9C-101B-9397-08002B2CF9AE}" pid="4" name="PresentationID">
    <vt:lpwstr>98855ba2b990497798f82c98b583c056</vt:lpwstr>
  </property>
  <property fmtid="{D5CDD505-2E9C-101B-9397-08002B2CF9AE}" pid="5" name="SlidesCount">
    <vt:lpwstr>96</vt:lpwstr>
  </property>
</Properties>
</file>