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5.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6.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7.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8.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9.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10.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11.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12.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13.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14.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15.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12" r:id="rId5"/>
    <p:sldMasterId id="2147483730" r:id="rId6"/>
  </p:sldMasterIdLst>
  <p:notesMasterIdLst>
    <p:notesMasterId r:id="rId78"/>
  </p:notesMasterIdLst>
  <p:handoutMasterIdLst>
    <p:handoutMasterId r:id="rId79"/>
  </p:handoutMasterIdLst>
  <p:sldIdLst>
    <p:sldId id="349" r:id="rId7"/>
    <p:sldId id="350" r:id="rId8"/>
    <p:sldId id="381" r:id="rId9"/>
    <p:sldId id="259" r:id="rId10"/>
    <p:sldId id="260" r:id="rId11"/>
    <p:sldId id="382" r:id="rId12"/>
    <p:sldId id="261" r:id="rId13"/>
    <p:sldId id="263" r:id="rId14"/>
    <p:sldId id="268" r:id="rId15"/>
    <p:sldId id="383" r:id="rId16"/>
    <p:sldId id="269" r:id="rId17"/>
    <p:sldId id="277" r:id="rId18"/>
    <p:sldId id="384" r:id="rId19"/>
    <p:sldId id="278" r:id="rId20"/>
    <p:sldId id="287" r:id="rId21"/>
    <p:sldId id="385" r:id="rId22"/>
    <p:sldId id="288" r:id="rId23"/>
    <p:sldId id="289" r:id="rId24"/>
    <p:sldId id="293" r:id="rId25"/>
    <p:sldId id="386" r:id="rId26"/>
    <p:sldId id="294" r:id="rId27"/>
    <p:sldId id="335" r:id="rId28"/>
    <p:sldId id="295" r:id="rId29"/>
    <p:sldId id="387" r:id="rId30"/>
    <p:sldId id="297" r:id="rId31"/>
    <p:sldId id="298" r:id="rId32"/>
    <p:sldId id="301" r:id="rId33"/>
    <p:sldId id="388" r:id="rId34"/>
    <p:sldId id="302" r:id="rId35"/>
    <p:sldId id="303" r:id="rId36"/>
    <p:sldId id="389" r:id="rId37"/>
    <p:sldId id="304" r:id="rId38"/>
    <p:sldId id="309" r:id="rId39"/>
    <p:sldId id="390" r:id="rId40"/>
    <p:sldId id="310" r:id="rId41"/>
    <p:sldId id="311" r:id="rId42"/>
    <p:sldId id="312" r:id="rId43"/>
    <p:sldId id="313" r:id="rId44"/>
    <p:sldId id="314" r:id="rId45"/>
    <p:sldId id="391" r:id="rId46"/>
    <p:sldId id="315" r:id="rId47"/>
    <p:sldId id="318" r:id="rId48"/>
    <p:sldId id="392" r:id="rId49"/>
    <p:sldId id="319" r:id="rId50"/>
    <p:sldId id="320" r:id="rId51"/>
    <p:sldId id="321" r:id="rId52"/>
    <p:sldId id="322" r:id="rId53"/>
    <p:sldId id="393" r:id="rId54"/>
    <p:sldId id="323" r:id="rId55"/>
    <p:sldId id="336" r:id="rId56"/>
    <p:sldId id="326" r:id="rId57"/>
    <p:sldId id="394" r:id="rId58"/>
    <p:sldId id="329" r:id="rId59"/>
    <p:sldId id="395" r:id="rId60"/>
    <p:sldId id="330" r:id="rId61"/>
    <p:sldId id="328" r:id="rId62"/>
    <p:sldId id="396" r:id="rId63"/>
    <p:sldId id="331" r:id="rId64"/>
    <p:sldId id="332" r:id="rId65"/>
    <p:sldId id="333" r:id="rId66"/>
    <p:sldId id="334" r:id="rId67"/>
    <p:sldId id="337" r:id="rId68"/>
    <p:sldId id="338" r:id="rId69"/>
    <p:sldId id="339" r:id="rId70"/>
    <p:sldId id="340" r:id="rId71"/>
    <p:sldId id="341" r:id="rId72"/>
    <p:sldId id="342" r:id="rId73"/>
    <p:sldId id="343" r:id="rId74"/>
    <p:sldId id="344" r:id="rId75"/>
    <p:sldId id="345" r:id="rId76"/>
    <p:sldId id="346"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00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E9C935-A87B-E74C-BB52-04D006D31624}" v="7" dt="2023-05-18T01:45:46.2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39" autoAdjust="0"/>
    <p:restoredTop sz="84193"/>
  </p:normalViewPr>
  <p:slideViewPr>
    <p:cSldViewPr snapToGrid="0">
      <p:cViewPr varScale="1">
        <p:scale>
          <a:sx n="74" d="100"/>
          <a:sy n="74" d="100"/>
        </p:scale>
        <p:origin x="282" y="66"/>
      </p:cViewPr>
      <p:guideLst/>
    </p:cSldViewPr>
  </p:slideViewPr>
  <p:notesTextViewPr>
    <p:cViewPr>
      <p:scale>
        <a:sx n="3" d="2"/>
        <a:sy n="3" d="2"/>
      </p:scale>
      <p:origin x="0" y="0"/>
    </p:cViewPr>
  </p:notesTextViewPr>
  <p:sorterViewPr>
    <p:cViewPr>
      <p:scale>
        <a:sx n="80" d="100"/>
        <a:sy n="80" d="100"/>
      </p:scale>
      <p:origin x="0" y="0"/>
    </p:cViewPr>
  </p:sorterViewPr>
  <p:notesViewPr>
    <p:cSldViewPr snapToGrid="0">
      <p:cViewPr varScale="1">
        <p:scale>
          <a:sx n="162" d="100"/>
          <a:sy n="162" d="100"/>
        </p:scale>
        <p:origin x="3896"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microsoft.com/office/2016/11/relationships/changesInfo" Target="changesInfos/changesInfo1.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slide" Target="slides/slide55.xml"/><Relationship Id="rId82" Type="http://schemas.openxmlformats.org/officeDocument/2006/relationships/theme" Target="theme/theme1.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presProps" Target="presProps.xml"/><Relationship Id="rId85"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notesMaster" Target="notesMasters/notesMaster1.xml"/><Relationship Id="rId8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briela Martinez" userId="089cf539-4a87-49f1-8992-36de28f15ab7" providerId="ADAL" clId="{37E9C935-A87B-E74C-BB52-04D006D31624}"/>
    <pc:docChg chg="undo custSel modSld">
      <pc:chgData name="Gabriela Martinez" userId="089cf539-4a87-49f1-8992-36de28f15ab7" providerId="ADAL" clId="{37E9C935-A87B-E74C-BB52-04D006D31624}" dt="2023-05-18T06:09:25.184" v="7" actId="729"/>
      <pc:docMkLst>
        <pc:docMk/>
      </pc:docMkLst>
      <pc:sldChg chg="mod modShow modNotes">
        <pc:chgData name="Gabriela Martinez" userId="089cf539-4a87-49f1-8992-36de28f15ab7" providerId="ADAL" clId="{37E9C935-A87B-E74C-BB52-04D006D31624}" dt="2023-05-18T06:09:25.184" v="7" actId="729"/>
        <pc:sldMkLst>
          <pc:docMk/>
          <pc:sldMk cId="1993194543" sldId="259"/>
        </pc:sldMkLst>
      </pc:sldChg>
      <pc:sldChg chg="mod modShow modNotes">
        <pc:chgData name="Gabriela Martinez" userId="089cf539-4a87-49f1-8992-36de28f15ab7" providerId="ADAL" clId="{37E9C935-A87B-E74C-BB52-04D006D31624}" dt="2023-05-18T06:09:25.184" v="7" actId="729"/>
        <pc:sldMkLst>
          <pc:docMk/>
          <pc:sldMk cId="1330293096" sldId="260"/>
        </pc:sldMkLst>
      </pc:sldChg>
      <pc:sldChg chg="mod modShow modNotes">
        <pc:chgData name="Gabriela Martinez" userId="089cf539-4a87-49f1-8992-36de28f15ab7" providerId="ADAL" clId="{37E9C935-A87B-E74C-BB52-04D006D31624}" dt="2023-05-18T06:09:25.184" v="7" actId="729"/>
        <pc:sldMkLst>
          <pc:docMk/>
          <pc:sldMk cId="1670794681" sldId="261"/>
        </pc:sldMkLst>
      </pc:sldChg>
      <pc:sldChg chg="mod modShow modNotes">
        <pc:chgData name="Gabriela Martinez" userId="089cf539-4a87-49f1-8992-36de28f15ab7" providerId="ADAL" clId="{37E9C935-A87B-E74C-BB52-04D006D31624}" dt="2023-05-18T06:09:25.184" v="7" actId="729"/>
        <pc:sldMkLst>
          <pc:docMk/>
          <pc:sldMk cId="1756463725" sldId="263"/>
        </pc:sldMkLst>
      </pc:sldChg>
      <pc:sldChg chg="mod modShow modNotes">
        <pc:chgData name="Gabriela Martinez" userId="089cf539-4a87-49f1-8992-36de28f15ab7" providerId="ADAL" clId="{37E9C935-A87B-E74C-BB52-04D006D31624}" dt="2023-05-18T06:09:25.184" v="7" actId="729"/>
        <pc:sldMkLst>
          <pc:docMk/>
          <pc:sldMk cId="3165900066" sldId="268"/>
        </pc:sldMkLst>
      </pc:sldChg>
      <pc:sldChg chg="mod modShow modNotes">
        <pc:chgData name="Gabriela Martinez" userId="089cf539-4a87-49f1-8992-36de28f15ab7" providerId="ADAL" clId="{37E9C935-A87B-E74C-BB52-04D006D31624}" dt="2023-05-18T06:09:25.184" v="7" actId="729"/>
        <pc:sldMkLst>
          <pc:docMk/>
          <pc:sldMk cId="980882992" sldId="269"/>
        </pc:sldMkLst>
      </pc:sldChg>
      <pc:sldChg chg="mod modShow modNotes">
        <pc:chgData name="Gabriela Martinez" userId="089cf539-4a87-49f1-8992-36de28f15ab7" providerId="ADAL" clId="{37E9C935-A87B-E74C-BB52-04D006D31624}" dt="2023-05-18T06:09:25.184" v="7" actId="729"/>
        <pc:sldMkLst>
          <pc:docMk/>
          <pc:sldMk cId="886228373" sldId="277"/>
        </pc:sldMkLst>
      </pc:sldChg>
      <pc:sldChg chg="mod modShow modNotes">
        <pc:chgData name="Gabriela Martinez" userId="089cf539-4a87-49f1-8992-36de28f15ab7" providerId="ADAL" clId="{37E9C935-A87B-E74C-BB52-04D006D31624}" dt="2023-05-18T06:09:25.184" v="7" actId="729"/>
        <pc:sldMkLst>
          <pc:docMk/>
          <pc:sldMk cId="1826601806" sldId="278"/>
        </pc:sldMkLst>
      </pc:sldChg>
      <pc:sldChg chg="mod modShow modNotes">
        <pc:chgData name="Gabriela Martinez" userId="089cf539-4a87-49f1-8992-36de28f15ab7" providerId="ADAL" clId="{37E9C935-A87B-E74C-BB52-04D006D31624}" dt="2023-05-18T06:09:25.184" v="7" actId="729"/>
        <pc:sldMkLst>
          <pc:docMk/>
          <pc:sldMk cId="2472241175" sldId="287"/>
        </pc:sldMkLst>
      </pc:sldChg>
      <pc:sldChg chg="mod modShow modNotes">
        <pc:chgData name="Gabriela Martinez" userId="089cf539-4a87-49f1-8992-36de28f15ab7" providerId="ADAL" clId="{37E9C935-A87B-E74C-BB52-04D006D31624}" dt="2023-05-18T06:09:25.184" v="7" actId="729"/>
        <pc:sldMkLst>
          <pc:docMk/>
          <pc:sldMk cId="3662852732" sldId="288"/>
        </pc:sldMkLst>
      </pc:sldChg>
      <pc:sldChg chg="mod modShow modNotes">
        <pc:chgData name="Gabriela Martinez" userId="089cf539-4a87-49f1-8992-36de28f15ab7" providerId="ADAL" clId="{37E9C935-A87B-E74C-BB52-04D006D31624}" dt="2023-05-18T06:09:25.184" v="7" actId="729"/>
        <pc:sldMkLst>
          <pc:docMk/>
          <pc:sldMk cId="104190910" sldId="289"/>
        </pc:sldMkLst>
      </pc:sldChg>
      <pc:sldChg chg="mod modShow modNotes">
        <pc:chgData name="Gabriela Martinez" userId="089cf539-4a87-49f1-8992-36de28f15ab7" providerId="ADAL" clId="{37E9C935-A87B-E74C-BB52-04D006D31624}" dt="2023-05-18T06:09:25.184" v="7" actId="729"/>
        <pc:sldMkLst>
          <pc:docMk/>
          <pc:sldMk cId="1032685556" sldId="293"/>
        </pc:sldMkLst>
      </pc:sldChg>
      <pc:sldChg chg="mod modShow modNotes">
        <pc:chgData name="Gabriela Martinez" userId="089cf539-4a87-49f1-8992-36de28f15ab7" providerId="ADAL" clId="{37E9C935-A87B-E74C-BB52-04D006D31624}" dt="2023-05-18T06:09:25.184" v="7" actId="729"/>
        <pc:sldMkLst>
          <pc:docMk/>
          <pc:sldMk cId="1806062779" sldId="294"/>
        </pc:sldMkLst>
      </pc:sldChg>
      <pc:sldChg chg="mod modShow modNotes">
        <pc:chgData name="Gabriela Martinez" userId="089cf539-4a87-49f1-8992-36de28f15ab7" providerId="ADAL" clId="{37E9C935-A87B-E74C-BB52-04D006D31624}" dt="2023-05-18T06:09:25.184" v="7" actId="729"/>
        <pc:sldMkLst>
          <pc:docMk/>
          <pc:sldMk cId="760725525" sldId="295"/>
        </pc:sldMkLst>
      </pc:sldChg>
      <pc:sldChg chg="mod modShow modNotes">
        <pc:chgData name="Gabriela Martinez" userId="089cf539-4a87-49f1-8992-36de28f15ab7" providerId="ADAL" clId="{37E9C935-A87B-E74C-BB52-04D006D31624}" dt="2023-05-18T06:09:25.184" v="7" actId="729"/>
        <pc:sldMkLst>
          <pc:docMk/>
          <pc:sldMk cId="1547894835" sldId="297"/>
        </pc:sldMkLst>
      </pc:sldChg>
      <pc:sldChg chg="mod modShow modNotes">
        <pc:chgData name="Gabriela Martinez" userId="089cf539-4a87-49f1-8992-36de28f15ab7" providerId="ADAL" clId="{37E9C935-A87B-E74C-BB52-04D006D31624}" dt="2023-05-18T06:09:25.184" v="7" actId="729"/>
        <pc:sldMkLst>
          <pc:docMk/>
          <pc:sldMk cId="4070127706" sldId="298"/>
        </pc:sldMkLst>
      </pc:sldChg>
      <pc:sldChg chg="mod modShow modNotes">
        <pc:chgData name="Gabriela Martinez" userId="089cf539-4a87-49f1-8992-36de28f15ab7" providerId="ADAL" clId="{37E9C935-A87B-E74C-BB52-04D006D31624}" dt="2023-05-18T06:09:25.184" v="7" actId="729"/>
        <pc:sldMkLst>
          <pc:docMk/>
          <pc:sldMk cId="3497544068" sldId="301"/>
        </pc:sldMkLst>
      </pc:sldChg>
      <pc:sldChg chg="mod modShow">
        <pc:chgData name="Gabriela Martinez" userId="089cf539-4a87-49f1-8992-36de28f15ab7" providerId="ADAL" clId="{37E9C935-A87B-E74C-BB52-04D006D31624}" dt="2023-05-18T06:09:25.184" v="7" actId="729"/>
        <pc:sldMkLst>
          <pc:docMk/>
          <pc:sldMk cId="792681168" sldId="302"/>
        </pc:sldMkLst>
      </pc:sldChg>
      <pc:sldChg chg="mod modShow modNotes">
        <pc:chgData name="Gabriela Martinez" userId="089cf539-4a87-49f1-8992-36de28f15ab7" providerId="ADAL" clId="{37E9C935-A87B-E74C-BB52-04D006D31624}" dt="2023-05-18T06:09:25.184" v="7" actId="729"/>
        <pc:sldMkLst>
          <pc:docMk/>
          <pc:sldMk cId="3902443333" sldId="303"/>
        </pc:sldMkLst>
      </pc:sldChg>
      <pc:sldChg chg="mod modShow modNotes">
        <pc:chgData name="Gabriela Martinez" userId="089cf539-4a87-49f1-8992-36de28f15ab7" providerId="ADAL" clId="{37E9C935-A87B-E74C-BB52-04D006D31624}" dt="2023-05-18T06:09:25.184" v="7" actId="729"/>
        <pc:sldMkLst>
          <pc:docMk/>
          <pc:sldMk cId="190594080" sldId="304"/>
        </pc:sldMkLst>
      </pc:sldChg>
      <pc:sldChg chg="mod modShow modNotes">
        <pc:chgData name="Gabriela Martinez" userId="089cf539-4a87-49f1-8992-36de28f15ab7" providerId="ADAL" clId="{37E9C935-A87B-E74C-BB52-04D006D31624}" dt="2023-05-18T06:09:25.184" v="7" actId="729"/>
        <pc:sldMkLst>
          <pc:docMk/>
          <pc:sldMk cId="3443132085" sldId="309"/>
        </pc:sldMkLst>
      </pc:sldChg>
      <pc:sldChg chg="mod modShow modNotes">
        <pc:chgData name="Gabriela Martinez" userId="089cf539-4a87-49f1-8992-36de28f15ab7" providerId="ADAL" clId="{37E9C935-A87B-E74C-BB52-04D006D31624}" dt="2023-05-18T06:09:25.184" v="7" actId="729"/>
        <pc:sldMkLst>
          <pc:docMk/>
          <pc:sldMk cId="3328960573" sldId="310"/>
        </pc:sldMkLst>
      </pc:sldChg>
      <pc:sldChg chg="mod modShow modNotes">
        <pc:chgData name="Gabriela Martinez" userId="089cf539-4a87-49f1-8992-36de28f15ab7" providerId="ADAL" clId="{37E9C935-A87B-E74C-BB52-04D006D31624}" dt="2023-05-18T06:09:25.184" v="7" actId="729"/>
        <pc:sldMkLst>
          <pc:docMk/>
          <pc:sldMk cId="1959551013" sldId="311"/>
        </pc:sldMkLst>
      </pc:sldChg>
      <pc:sldChg chg="mod modShow modNotes">
        <pc:chgData name="Gabriela Martinez" userId="089cf539-4a87-49f1-8992-36de28f15ab7" providerId="ADAL" clId="{37E9C935-A87B-E74C-BB52-04D006D31624}" dt="2023-05-18T06:09:25.184" v="7" actId="729"/>
        <pc:sldMkLst>
          <pc:docMk/>
          <pc:sldMk cId="4263397262" sldId="312"/>
        </pc:sldMkLst>
      </pc:sldChg>
      <pc:sldChg chg="mod modShow">
        <pc:chgData name="Gabriela Martinez" userId="089cf539-4a87-49f1-8992-36de28f15ab7" providerId="ADAL" clId="{37E9C935-A87B-E74C-BB52-04D006D31624}" dt="2023-05-18T06:09:25.184" v="7" actId="729"/>
        <pc:sldMkLst>
          <pc:docMk/>
          <pc:sldMk cId="3201944106" sldId="313"/>
        </pc:sldMkLst>
      </pc:sldChg>
      <pc:sldChg chg="mod modShow modNotes">
        <pc:chgData name="Gabriela Martinez" userId="089cf539-4a87-49f1-8992-36de28f15ab7" providerId="ADAL" clId="{37E9C935-A87B-E74C-BB52-04D006D31624}" dt="2023-05-18T06:09:25.184" v="7" actId="729"/>
        <pc:sldMkLst>
          <pc:docMk/>
          <pc:sldMk cId="420515304" sldId="314"/>
        </pc:sldMkLst>
      </pc:sldChg>
      <pc:sldChg chg="mod modShow modNotes">
        <pc:chgData name="Gabriela Martinez" userId="089cf539-4a87-49f1-8992-36de28f15ab7" providerId="ADAL" clId="{37E9C935-A87B-E74C-BB52-04D006D31624}" dt="2023-05-18T06:09:25.184" v="7" actId="729"/>
        <pc:sldMkLst>
          <pc:docMk/>
          <pc:sldMk cId="4007830495" sldId="315"/>
        </pc:sldMkLst>
      </pc:sldChg>
      <pc:sldChg chg="mod modShow modNotes">
        <pc:chgData name="Gabriela Martinez" userId="089cf539-4a87-49f1-8992-36de28f15ab7" providerId="ADAL" clId="{37E9C935-A87B-E74C-BB52-04D006D31624}" dt="2023-05-18T06:09:25.184" v="7" actId="729"/>
        <pc:sldMkLst>
          <pc:docMk/>
          <pc:sldMk cId="1891432068" sldId="318"/>
        </pc:sldMkLst>
      </pc:sldChg>
      <pc:sldChg chg="mod modShow modNotes">
        <pc:chgData name="Gabriela Martinez" userId="089cf539-4a87-49f1-8992-36de28f15ab7" providerId="ADAL" clId="{37E9C935-A87B-E74C-BB52-04D006D31624}" dt="2023-05-18T06:09:25.184" v="7" actId="729"/>
        <pc:sldMkLst>
          <pc:docMk/>
          <pc:sldMk cId="2599198822" sldId="319"/>
        </pc:sldMkLst>
      </pc:sldChg>
      <pc:sldChg chg="mod modShow modNotes">
        <pc:chgData name="Gabriela Martinez" userId="089cf539-4a87-49f1-8992-36de28f15ab7" providerId="ADAL" clId="{37E9C935-A87B-E74C-BB52-04D006D31624}" dt="2023-05-18T06:09:25.184" v="7" actId="729"/>
        <pc:sldMkLst>
          <pc:docMk/>
          <pc:sldMk cId="1014617767" sldId="320"/>
        </pc:sldMkLst>
      </pc:sldChg>
      <pc:sldChg chg="mod modShow modNotes">
        <pc:chgData name="Gabriela Martinez" userId="089cf539-4a87-49f1-8992-36de28f15ab7" providerId="ADAL" clId="{37E9C935-A87B-E74C-BB52-04D006D31624}" dt="2023-05-18T06:09:25.184" v="7" actId="729"/>
        <pc:sldMkLst>
          <pc:docMk/>
          <pc:sldMk cId="8515770" sldId="321"/>
        </pc:sldMkLst>
      </pc:sldChg>
      <pc:sldChg chg="mod modShow modNotes">
        <pc:chgData name="Gabriela Martinez" userId="089cf539-4a87-49f1-8992-36de28f15ab7" providerId="ADAL" clId="{37E9C935-A87B-E74C-BB52-04D006D31624}" dt="2023-05-18T06:09:25.184" v="7" actId="729"/>
        <pc:sldMkLst>
          <pc:docMk/>
          <pc:sldMk cId="4067166834" sldId="322"/>
        </pc:sldMkLst>
      </pc:sldChg>
      <pc:sldChg chg="mod modShow modNotes">
        <pc:chgData name="Gabriela Martinez" userId="089cf539-4a87-49f1-8992-36de28f15ab7" providerId="ADAL" clId="{37E9C935-A87B-E74C-BB52-04D006D31624}" dt="2023-05-18T06:09:25.184" v="7" actId="729"/>
        <pc:sldMkLst>
          <pc:docMk/>
          <pc:sldMk cId="1284988344" sldId="323"/>
        </pc:sldMkLst>
      </pc:sldChg>
      <pc:sldChg chg="mod modShow modNotes">
        <pc:chgData name="Gabriela Martinez" userId="089cf539-4a87-49f1-8992-36de28f15ab7" providerId="ADAL" clId="{37E9C935-A87B-E74C-BB52-04D006D31624}" dt="2023-05-18T06:09:25.184" v="7" actId="729"/>
        <pc:sldMkLst>
          <pc:docMk/>
          <pc:sldMk cId="2442573452" sldId="326"/>
        </pc:sldMkLst>
      </pc:sldChg>
      <pc:sldChg chg="mod modShow modNotes">
        <pc:chgData name="Gabriela Martinez" userId="089cf539-4a87-49f1-8992-36de28f15ab7" providerId="ADAL" clId="{37E9C935-A87B-E74C-BB52-04D006D31624}" dt="2023-05-18T06:09:25.184" v="7" actId="729"/>
        <pc:sldMkLst>
          <pc:docMk/>
          <pc:sldMk cId="3522506100" sldId="328"/>
        </pc:sldMkLst>
      </pc:sldChg>
      <pc:sldChg chg="mod modShow">
        <pc:chgData name="Gabriela Martinez" userId="089cf539-4a87-49f1-8992-36de28f15ab7" providerId="ADAL" clId="{37E9C935-A87B-E74C-BB52-04D006D31624}" dt="2023-05-18T06:09:25.184" v="7" actId="729"/>
        <pc:sldMkLst>
          <pc:docMk/>
          <pc:sldMk cId="510990361" sldId="329"/>
        </pc:sldMkLst>
      </pc:sldChg>
      <pc:sldChg chg="mod modShow">
        <pc:chgData name="Gabriela Martinez" userId="089cf539-4a87-49f1-8992-36de28f15ab7" providerId="ADAL" clId="{37E9C935-A87B-E74C-BB52-04D006D31624}" dt="2023-05-18T06:09:25.184" v="7" actId="729"/>
        <pc:sldMkLst>
          <pc:docMk/>
          <pc:sldMk cId="3056456399" sldId="330"/>
        </pc:sldMkLst>
      </pc:sldChg>
      <pc:sldChg chg="mod modShow">
        <pc:chgData name="Gabriela Martinez" userId="089cf539-4a87-49f1-8992-36de28f15ab7" providerId="ADAL" clId="{37E9C935-A87B-E74C-BB52-04D006D31624}" dt="2023-05-18T06:09:25.184" v="7" actId="729"/>
        <pc:sldMkLst>
          <pc:docMk/>
          <pc:sldMk cId="827154850" sldId="331"/>
        </pc:sldMkLst>
      </pc:sldChg>
      <pc:sldChg chg="mod modShow modNotes">
        <pc:chgData name="Gabriela Martinez" userId="089cf539-4a87-49f1-8992-36de28f15ab7" providerId="ADAL" clId="{37E9C935-A87B-E74C-BB52-04D006D31624}" dt="2023-05-18T06:09:25.184" v="7" actId="729"/>
        <pc:sldMkLst>
          <pc:docMk/>
          <pc:sldMk cId="302420552" sldId="332"/>
        </pc:sldMkLst>
      </pc:sldChg>
      <pc:sldChg chg="mod modShow">
        <pc:chgData name="Gabriela Martinez" userId="089cf539-4a87-49f1-8992-36de28f15ab7" providerId="ADAL" clId="{37E9C935-A87B-E74C-BB52-04D006D31624}" dt="2023-05-18T06:09:25.184" v="7" actId="729"/>
        <pc:sldMkLst>
          <pc:docMk/>
          <pc:sldMk cId="114132725" sldId="333"/>
        </pc:sldMkLst>
      </pc:sldChg>
      <pc:sldChg chg="mod modShow modNotes">
        <pc:chgData name="Gabriela Martinez" userId="089cf539-4a87-49f1-8992-36de28f15ab7" providerId="ADAL" clId="{37E9C935-A87B-E74C-BB52-04D006D31624}" dt="2023-05-18T06:09:25.184" v="7" actId="729"/>
        <pc:sldMkLst>
          <pc:docMk/>
          <pc:sldMk cId="3125156259" sldId="334"/>
        </pc:sldMkLst>
      </pc:sldChg>
      <pc:sldChg chg="mod modShow modNotes">
        <pc:chgData name="Gabriela Martinez" userId="089cf539-4a87-49f1-8992-36de28f15ab7" providerId="ADAL" clId="{37E9C935-A87B-E74C-BB52-04D006D31624}" dt="2023-05-18T06:09:25.184" v="7" actId="729"/>
        <pc:sldMkLst>
          <pc:docMk/>
          <pc:sldMk cId="1594546478" sldId="335"/>
        </pc:sldMkLst>
      </pc:sldChg>
      <pc:sldChg chg="mod modShow">
        <pc:chgData name="Gabriela Martinez" userId="089cf539-4a87-49f1-8992-36de28f15ab7" providerId="ADAL" clId="{37E9C935-A87B-E74C-BB52-04D006D31624}" dt="2023-05-18T06:09:25.184" v="7" actId="729"/>
        <pc:sldMkLst>
          <pc:docMk/>
          <pc:sldMk cId="2359190484" sldId="336"/>
        </pc:sldMkLst>
      </pc:sldChg>
      <pc:sldChg chg="mod modShow">
        <pc:chgData name="Gabriela Martinez" userId="089cf539-4a87-49f1-8992-36de28f15ab7" providerId="ADAL" clId="{37E9C935-A87B-E74C-BB52-04D006D31624}" dt="2023-05-18T06:09:25.184" v="7" actId="729"/>
        <pc:sldMkLst>
          <pc:docMk/>
          <pc:sldMk cId="1398703615" sldId="337"/>
        </pc:sldMkLst>
      </pc:sldChg>
      <pc:sldChg chg="mod modShow modNotes">
        <pc:chgData name="Gabriela Martinez" userId="089cf539-4a87-49f1-8992-36de28f15ab7" providerId="ADAL" clId="{37E9C935-A87B-E74C-BB52-04D006D31624}" dt="2023-05-18T06:09:25.184" v="7" actId="729"/>
        <pc:sldMkLst>
          <pc:docMk/>
          <pc:sldMk cId="3441120086" sldId="338"/>
        </pc:sldMkLst>
      </pc:sldChg>
      <pc:sldChg chg="mod modShow">
        <pc:chgData name="Gabriela Martinez" userId="089cf539-4a87-49f1-8992-36de28f15ab7" providerId="ADAL" clId="{37E9C935-A87B-E74C-BB52-04D006D31624}" dt="2023-05-18T06:09:25.184" v="7" actId="729"/>
        <pc:sldMkLst>
          <pc:docMk/>
          <pc:sldMk cId="1564783723" sldId="339"/>
        </pc:sldMkLst>
      </pc:sldChg>
      <pc:sldChg chg="mod modShow">
        <pc:chgData name="Gabriela Martinez" userId="089cf539-4a87-49f1-8992-36de28f15ab7" providerId="ADAL" clId="{37E9C935-A87B-E74C-BB52-04D006D31624}" dt="2023-05-18T06:09:25.184" v="7" actId="729"/>
        <pc:sldMkLst>
          <pc:docMk/>
          <pc:sldMk cId="307379835" sldId="340"/>
        </pc:sldMkLst>
      </pc:sldChg>
      <pc:sldChg chg="mod modShow">
        <pc:chgData name="Gabriela Martinez" userId="089cf539-4a87-49f1-8992-36de28f15ab7" providerId="ADAL" clId="{37E9C935-A87B-E74C-BB52-04D006D31624}" dt="2023-05-18T06:09:25.184" v="7" actId="729"/>
        <pc:sldMkLst>
          <pc:docMk/>
          <pc:sldMk cId="3424559235" sldId="341"/>
        </pc:sldMkLst>
      </pc:sldChg>
      <pc:sldChg chg="mod modShow">
        <pc:chgData name="Gabriela Martinez" userId="089cf539-4a87-49f1-8992-36de28f15ab7" providerId="ADAL" clId="{37E9C935-A87B-E74C-BB52-04D006D31624}" dt="2023-05-18T06:09:25.184" v="7" actId="729"/>
        <pc:sldMkLst>
          <pc:docMk/>
          <pc:sldMk cId="2980690632" sldId="342"/>
        </pc:sldMkLst>
      </pc:sldChg>
      <pc:sldChg chg="mod modShow">
        <pc:chgData name="Gabriela Martinez" userId="089cf539-4a87-49f1-8992-36de28f15ab7" providerId="ADAL" clId="{37E9C935-A87B-E74C-BB52-04D006D31624}" dt="2023-05-18T06:09:25.184" v="7" actId="729"/>
        <pc:sldMkLst>
          <pc:docMk/>
          <pc:sldMk cId="2306907897" sldId="343"/>
        </pc:sldMkLst>
      </pc:sldChg>
      <pc:sldChg chg="mod modShow">
        <pc:chgData name="Gabriela Martinez" userId="089cf539-4a87-49f1-8992-36de28f15ab7" providerId="ADAL" clId="{37E9C935-A87B-E74C-BB52-04D006D31624}" dt="2023-05-18T06:09:25.184" v="7" actId="729"/>
        <pc:sldMkLst>
          <pc:docMk/>
          <pc:sldMk cId="2804471454" sldId="344"/>
        </pc:sldMkLst>
      </pc:sldChg>
      <pc:sldChg chg="mod modShow modNotes">
        <pc:chgData name="Gabriela Martinez" userId="089cf539-4a87-49f1-8992-36de28f15ab7" providerId="ADAL" clId="{37E9C935-A87B-E74C-BB52-04D006D31624}" dt="2023-05-18T06:09:25.184" v="7" actId="729"/>
        <pc:sldMkLst>
          <pc:docMk/>
          <pc:sldMk cId="2949706650" sldId="345"/>
        </pc:sldMkLst>
      </pc:sldChg>
      <pc:sldChg chg="mod modShow">
        <pc:chgData name="Gabriela Martinez" userId="089cf539-4a87-49f1-8992-36de28f15ab7" providerId="ADAL" clId="{37E9C935-A87B-E74C-BB52-04D006D31624}" dt="2023-05-18T06:09:25.184" v="7" actId="729"/>
        <pc:sldMkLst>
          <pc:docMk/>
          <pc:sldMk cId="1765912829" sldId="346"/>
        </pc:sldMkLst>
      </pc:sldChg>
      <pc:sldChg chg="mod modShow modNotes">
        <pc:chgData name="Gabriela Martinez" userId="089cf539-4a87-49f1-8992-36de28f15ab7" providerId="ADAL" clId="{37E9C935-A87B-E74C-BB52-04D006D31624}" dt="2023-05-18T06:09:25.184" v="7" actId="729"/>
        <pc:sldMkLst>
          <pc:docMk/>
          <pc:sldMk cId="663124078" sldId="349"/>
        </pc:sldMkLst>
      </pc:sldChg>
      <pc:sldChg chg="mod modShow">
        <pc:chgData name="Gabriela Martinez" userId="089cf539-4a87-49f1-8992-36de28f15ab7" providerId="ADAL" clId="{37E9C935-A87B-E74C-BB52-04D006D31624}" dt="2023-05-18T06:09:25.184" v="7" actId="729"/>
        <pc:sldMkLst>
          <pc:docMk/>
          <pc:sldMk cId="992004467" sldId="350"/>
        </pc:sldMkLst>
      </pc:sldChg>
      <pc:sldChg chg="mod modShow modNotes">
        <pc:chgData name="Gabriela Martinez" userId="089cf539-4a87-49f1-8992-36de28f15ab7" providerId="ADAL" clId="{37E9C935-A87B-E74C-BB52-04D006D31624}" dt="2023-05-18T06:09:25.184" v="7" actId="729"/>
        <pc:sldMkLst>
          <pc:docMk/>
          <pc:sldMk cId="3188615603" sldId="366"/>
        </pc:sldMkLst>
      </pc:sldChg>
      <pc:sldChg chg="mod modShow modNotes">
        <pc:chgData name="Gabriela Martinez" userId="089cf539-4a87-49f1-8992-36de28f15ab7" providerId="ADAL" clId="{37E9C935-A87B-E74C-BB52-04D006D31624}" dt="2023-05-18T06:09:25.184" v="7" actId="729"/>
        <pc:sldMkLst>
          <pc:docMk/>
          <pc:sldMk cId="2582191226" sldId="367"/>
        </pc:sldMkLst>
      </pc:sldChg>
      <pc:sldChg chg="mod modShow modNotes">
        <pc:chgData name="Gabriela Martinez" userId="089cf539-4a87-49f1-8992-36de28f15ab7" providerId="ADAL" clId="{37E9C935-A87B-E74C-BB52-04D006D31624}" dt="2023-05-18T06:09:25.184" v="7" actId="729"/>
        <pc:sldMkLst>
          <pc:docMk/>
          <pc:sldMk cId="4140914365" sldId="368"/>
        </pc:sldMkLst>
      </pc:sldChg>
      <pc:sldChg chg="mod modShow modNotes">
        <pc:chgData name="Gabriela Martinez" userId="089cf539-4a87-49f1-8992-36de28f15ab7" providerId="ADAL" clId="{37E9C935-A87B-E74C-BB52-04D006D31624}" dt="2023-05-18T06:09:25.184" v="7" actId="729"/>
        <pc:sldMkLst>
          <pc:docMk/>
          <pc:sldMk cId="1407359637" sldId="369"/>
        </pc:sldMkLst>
      </pc:sldChg>
      <pc:sldChg chg="mod modShow modNotes">
        <pc:chgData name="Gabriela Martinez" userId="089cf539-4a87-49f1-8992-36de28f15ab7" providerId="ADAL" clId="{37E9C935-A87B-E74C-BB52-04D006D31624}" dt="2023-05-18T06:09:25.184" v="7" actId="729"/>
        <pc:sldMkLst>
          <pc:docMk/>
          <pc:sldMk cId="4263273627" sldId="370"/>
        </pc:sldMkLst>
      </pc:sldChg>
      <pc:sldChg chg="mod modShow modNotes">
        <pc:chgData name="Gabriela Martinez" userId="089cf539-4a87-49f1-8992-36de28f15ab7" providerId="ADAL" clId="{37E9C935-A87B-E74C-BB52-04D006D31624}" dt="2023-05-18T06:09:25.184" v="7" actId="729"/>
        <pc:sldMkLst>
          <pc:docMk/>
          <pc:sldMk cId="3127214532" sldId="371"/>
        </pc:sldMkLst>
      </pc:sldChg>
      <pc:sldChg chg="mod modShow modNotes">
        <pc:chgData name="Gabriela Martinez" userId="089cf539-4a87-49f1-8992-36de28f15ab7" providerId="ADAL" clId="{37E9C935-A87B-E74C-BB52-04D006D31624}" dt="2023-05-18T06:09:25.184" v="7" actId="729"/>
        <pc:sldMkLst>
          <pc:docMk/>
          <pc:sldMk cId="2220097399" sldId="372"/>
        </pc:sldMkLst>
      </pc:sldChg>
      <pc:sldChg chg="mod modShow modNotes">
        <pc:chgData name="Gabriela Martinez" userId="089cf539-4a87-49f1-8992-36de28f15ab7" providerId="ADAL" clId="{37E9C935-A87B-E74C-BB52-04D006D31624}" dt="2023-05-18T06:09:25.184" v="7" actId="729"/>
        <pc:sldMkLst>
          <pc:docMk/>
          <pc:sldMk cId="1346983840" sldId="373"/>
        </pc:sldMkLst>
      </pc:sldChg>
      <pc:sldChg chg="mod modShow modNotes">
        <pc:chgData name="Gabriela Martinez" userId="089cf539-4a87-49f1-8992-36de28f15ab7" providerId="ADAL" clId="{37E9C935-A87B-E74C-BB52-04D006D31624}" dt="2023-05-18T06:09:25.184" v="7" actId="729"/>
        <pc:sldMkLst>
          <pc:docMk/>
          <pc:sldMk cId="1220547367" sldId="374"/>
        </pc:sldMkLst>
      </pc:sldChg>
      <pc:sldChg chg="mod modShow modNotes">
        <pc:chgData name="Gabriela Martinez" userId="089cf539-4a87-49f1-8992-36de28f15ab7" providerId="ADAL" clId="{37E9C935-A87B-E74C-BB52-04D006D31624}" dt="2023-05-18T06:09:25.184" v="7" actId="729"/>
        <pc:sldMkLst>
          <pc:docMk/>
          <pc:sldMk cId="1232387877" sldId="375"/>
        </pc:sldMkLst>
      </pc:sldChg>
      <pc:sldChg chg="mod modShow modNotes">
        <pc:chgData name="Gabriela Martinez" userId="089cf539-4a87-49f1-8992-36de28f15ab7" providerId="ADAL" clId="{37E9C935-A87B-E74C-BB52-04D006D31624}" dt="2023-05-18T06:09:25.184" v="7" actId="729"/>
        <pc:sldMkLst>
          <pc:docMk/>
          <pc:sldMk cId="2704641727" sldId="376"/>
        </pc:sldMkLst>
      </pc:sldChg>
      <pc:sldChg chg="mod modShow modNotes">
        <pc:chgData name="Gabriela Martinez" userId="089cf539-4a87-49f1-8992-36de28f15ab7" providerId="ADAL" clId="{37E9C935-A87B-E74C-BB52-04D006D31624}" dt="2023-05-18T06:09:25.184" v="7" actId="729"/>
        <pc:sldMkLst>
          <pc:docMk/>
          <pc:sldMk cId="4070768795" sldId="377"/>
        </pc:sldMkLst>
      </pc:sldChg>
      <pc:sldChg chg="mod modShow modNotes">
        <pc:chgData name="Gabriela Martinez" userId="089cf539-4a87-49f1-8992-36de28f15ab7" providerId="ADAL" clId="{37E9C935-A87B-E74C-BB52-04D006D31624}" dt="2023-05-18T06:09:25.184" v="7" actId="729"/>
        <pc:sldMkLst>
          <pc:docMk/>
          <pc:sldMk cId="377952576" sldId="378"/>
        </pc:sldMkLst>
      </pc:sldChg>
      <pc:sldChg chg="mod modShow modNotes">
        <pc:chgData name="Gabriela Martinez" userId="089cf539-4a87-49f1-8992-36de28f15ab7" providerId="ADAL" clId="{37E9C935-A87B-E74C-BB52-04D006D31624}" dt="2023-05-18T06:09:25.184" v="7" actId="729"/>
        <pc:sldMkLst>
          <pc:docMk/>
          <pc:sldMk cId="1091926623" sldId="379"/>
        </pc:sldMkLst>
      </pc:sldChg>
      <pc:sldChg chg="mod modShow modNotes">
        <pc:chgData name="Gabriela Martinez" userId="089cf539-4a87-49f1-8992-36de28f15ab7" providerId="ADAL" clId="{37E9C935-A87B-E74C-BB52-04D006D31624}" dt="2023-05-18T06:09:25.184" v="7" actId="729"/>
        <pc:sldMkLst>
          <pc:docMk/>
          <pc:sldMk cId="1419659012" sldId="380"/>
        </pc:sldMkLst>
      </pc:sldChg>
      <pc:sldChg chg="mod modShow">
        <pc:chgData name="Gabriela Martinez" userId="089cf539-4a87-49f1-8992-36de28f15ab7" providerId="ADAL" clId="{37E9C935-A87B-E74C-BB52-04D006D31624}" dt="2023-05-18T06:09:25.184" v="7" actId="729"/>
        <pc:sldMkLst>
          <pc:docMk/>
          <pc:sldMk cId="3174607590" sldId="38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26th Annual GPRSA Course</a:t>
            </a:r>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S202 - Dr. Park</a:t>
            </a: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9334521-5054-4630-81AC-64CB05506D48}" type="slidenum">
              <a:rPr lang="en-US" smtClean="0"/>
              <a:t>‹#›</a:t>
            </a:fld>
            <a:endParaRPr lang="en-US"/>
          </a:p>
        </p:txBody>
      </p:sp>
    </p:spTree>
    <p:extLst>
      <p:ext uri="{BB962C8B-B14F-4D97-AF65-F5344CB8AC3E}">
        <p14:creationId xmlns:p14="http://schemas.microsoft.com/office/powerpoint/2010/main" val="3251650503"/>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26th Annual GPRSA Course</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S202 - Dr. Park</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6F6E88-0566-4792-94E1-7A0FFD81C7E9}" type="slidenum">
              <a:rPr lang="en-US" smtClean="0"/>
              <a:t>‹#›</a:t>
            </a:fld>
            <a:endParaRPr lang="en-US"/>
          </a:p>
        </p:txBody>
      </p:sp>
    </p:spTree>
    <p:extLst>
      <p:ext uri="{BB962C8B-B14F-4D97-AF65-F5344CB8AC3E}">
        <p14:creationId xmlns:p14="http://schemas.microsoft.com/office/powerpoint/2010/main" val="3929809074"/>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F3082-F70C-A840-870D-F460C93EA5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D82C926-9CC4-13BD-7B6B-DA81D831105F}"/>
              </a:ext>
            </a:extLst>
          </p:cNvPr>
          <p:cNvSpPr>
            <a:spLocks noGrp="1"/>
          </p:cNvSpPr>
          <p:nvPr>
            <p:ph type="dt" idx="1"/>
          </p:nvPr>
        </p:nvSpPr>
        <p:spPr/>
        <p:txBody>
          <a:bodyPr/>
          <a:lstStyle/>
          <a:p>
            <a:endParaRPr lang="en-US"/>
          </a:p>
        </p:txBody>
      </p:sp>
      <p:sp>
        <p:nvSpPr>
          <p:cNvPr id="6" name="Footer Placeholder 5">
            <a:extLst>
              <a:ext uri="{FF2B5EF4-FFF2-40B4-BE49-F238E27FC236}">
                <a16:creationId xmlns:a16="http://schemas.microsoft.com/office/drawing/2014/main" id="{9947879C-838D-A8FB-8FF6-A6D073069118}"/>
              </a:ext>
            </a:extLst>
          </p:cNvPr>
          <p:cNvSpPr>
            <a:spLocks noGrp="1"/>
          </p:cNvSpPr>
          <p:nvPr>
            <p:ph type="ftr" sz="quarter" idx="4"/>
          </p:nvPr>
        </p:nvSpPr>
        <p:spPr/>
        <p:txBody>
          <a:bodyPr/>
          <a:lstStyle/>
          <a:p>
            <a:r>
              <a:rPr lang="en-US"/>
              <a:t>S202 - Dr. Park</a:t>
            </a:r>
          </a:p>
        </p:txBody>
      </p:sp>
      <p:sp>
        <p:nvSpPr>
          <p:cNvPr id="7" name="Header Placeholder 6">
            <a:extLst>
              <a:ext uri="{FF2B5EF4-FFF2-40B4-BE49-F238E27FC236}">
                <a16:creationId xmlns:a16="http://schemas.microsoft.com/office/drawing/2014/main" id="{19CE6757-4B6B-9E5A-5315-20B607B0B730}"/>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1636793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
Poll Title: Do not modify the notes in this section to avoid tampering with the Poll Everywhere activity.
More info at polleverywhere.com/support
2. 4-week M, vomiting and failure to thrive. What is our diagnosis?
https://www.polleverywhere.com/multiple_choice_polls/24lpkZf2qTJHXlVuxrTA5?state=opened&amp;flow=Default&amp;onscreen=persist</a:t>
            </a:r>
            <a:endParaRPr lang="en-US"/>
          </a:p>
        </p:txBody>
      </p:sp>
      <p:sp>
        <p:nvSpPr>
          <p:cNvPr id="4" name="Header Placeholder 3"/>
          <p:cNvSpPr>
            <a:spLocks noGrp="1"/>
          </p:cNvSpPr>
          <p:nvPr>
            <p:ph type="hdr" sz="quarter" idx="10"/>
          </p:nvPr>
        </p:nvSpPr>
        <p:spPr/>
        <p:txBody>
          <a:bodyPr/>
          <a:lstStyle/>
          <a:p>
            <a:r>
              <a:rPr lang="en-US" smtClean="0"/>
              <a:t>26th Annual GPRSA Course</a:t>
            </a:r>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smtClean="0"/>
              <a:t>S202 - Dr. Park</a:t>
            </a:r>
            <a:endParaRPr lang="en-US"/>
          </a:p>
        </p:txBody>
      </p:sp>
      <p:sp>
        <p:nvSpPr>
          <p:cNvPr id="7" name="Slide Number Placeholder 6"/>
          <p:cNvSpPr>
            <a:spLocks noGrp="1"/>
          </p:cNvSpPr>
          <p:nvPr>
            <p:ph type="sldNum" sz="quarter" idx="13"/>
          </p:nvPr>
        </p:nvSpPr>
        <p:spPr/>
        <p:txBody>
          <a:bodyPr/>
          <a:lstStyle/>
          <a:p>
            <a:fld id="{F66F6E88-0566-4792-94E1-7A0FFD81C7E9}" type="slidenum">
              <a:rPr lang="en-US" smtClean="0"/>
              <a:t>10</a:t>
            </a:fld>
            <a:endParaRPr lang="en-US"/>
          </a:p>
        </p:txBody>
      </p:sp>
      <p:sp>
        <p:nvSpPr>
          <p:cNvPr id="8" name="TextBox 7"/>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041088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9FABDF6-CED0-4F20-813D-BB270B4CF95E}"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Date Placeholder 1">
            <a:extLst>
              <a:ext uri="{FF2B5EF4-FFF2-40B4-BE49-F238E27FC236}">
                <a16:creationId xmlns:a16="http://schemas.microsoft.com/office/drawing/2014/main" id="{741BD7DE-4701-1F2E-DAE2-D31DDCF8B251}"/>
              </a:ext>
            </a:extLst>
          </p:cNvPr>
          <p:cNvSpPr>
            <a:spLocks noGrp="1"/>
          </p:cNvSpPr>
          <p:nvPr>
            <p:ph type="dt" idx="1"/>
          </p:nvPr>
        </p:nvSpPr>
        <p:spPr/>
        <p:txBody>
          <a:bodyPr/>
          <a:lstStyle/>
          <a:p>
            <a:endParaRPr lang="en-US"/>
          </a:p>
        </p:txBody>
      </p:sp>
      <p:sp>
        <p:nvSpPr>
          <p:cNvPr id="3" name="Footer Placeholder 2">
            <a:extLst>
              <a:ext uri="{FF2B5EF4-FFF2-40B4-BE49-F238E27FC236}">
                <a16:creationId xmlns:a16="http://schemas.microsoft.com/office/drawing/2014/main" id="{1E2A0C73-CA18-2A4D-1EEB-E2D7676ABE85}"/>
              </a:ext>
            </a:extLst>
          </p:cNvPr>
          <p:cNvSpPr>
            <a:spLocks noGrp="1"/>
          </p:cNvSpPr>
          <p:nvPr>
            <p:ph type="ftr" sz="quarter" idx="4"/>
          </p:nvPr>
        </p:nvSpPr>
        <p:spPr/>
        <p:txBody>
          <a:bodyPr/>
          <a:lstStyle/>
          <a:p>
            <a:r>
              <a:rPr lang="en-US"/>
              <a:t>S202 - Dr. Park</a:t>
            </a:r>
          </a:p>
        </p:txBody>
      </p:sp>
      <p:sp>
        <p:nvSpPr>
          <p:cNvPr id="4" name="Header Placeholder 3">
            <a:extLst>
              <a:ext uri="{FF2B5EF4-FFF2-40B4-BE49-F238E27FC236}">
                <a16:creationId xmlns:a16="http://schemas.microsoft.com/office/drawing/2014/main" id="{E37A6121-DE93-64E6-F07F-A1913111B32D}"/>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5875451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563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17252F6-F4FE-45EA-B7AF-41F3F6B2C40C}"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Date Placeholder 1">
            <a:extLst>
              <a:ext uri="{FF2B5EF4-FFF2-40B4-BE49-F238E27FC236}">
                <a16:creationId xmlns:a16="http://schemas.microsoft.com/office/drawing/2014/main" id="{1F27FB3D-DFD8-B171-26B6-7B0D06B65E27}"/>
              </a:ext>
            </a:extLst>
          </p:cNvPr>
          <p:cNvSpPr>
            <a:spLocks noGrp="1"/>
          </p:cNvSpPr>
          <p:nvPr>
            <p:ph type="dt" idx="1"/>
          </p:nvPr>
        </p:nvSpPr>
        <p:spPr/>
        <p:txBody>
          <a:bodyPr/>
          <a:lstStyle/>
          <a:p>
            <a:endParaRPr lang="en-US"/>
          </a:p>
        </p:txBody>
      </p:sp>
      <p:sp>
        <p:nvSpPr>
          <p:cNvPr id="3" name="Footer Placeholder 2">
            <a:extLst>
              <a:ext uri="{FF2B5EF4-FFF2-40B4-BE49-F238E27FC236}">
                <a16:creationId xmlns:a16="http://schemas.microsoft.com/office/drawing/2014/main" id="{1EDDC918-83B6-9DD7-41EE-B1E456C295DC}"/>
              </a:ext>
            </a:extLst>
          </p:cNvPr>
          <p:cNvSpPr>
            <a:spLocks noGrp="1"/>
          </p:cNvSpPr>
          <p:nvPr>
            <p:ph type="ftr" sz="quarter" idx="4"/>
          </p:nvPr>
        </p:nvSpPr>
        <p:spPr/>
        <p:txBody>
          <a:bodyPr/>
          <a:lstStyle/>
          <a:p>
            <a:r>
              <a:rPr lang="en-US"/>
              <a:t>S202 - Dr. Park</a:t>
            </a:r>
          </a:p>
        </p:txBody>
      </p:sp>
      <p:sp>
        <p:nvSpPr>
          <p:cNvPr id="4" name="Header Placeholder 3">
            <a:extLst>
              <a:ext uri="{FF2B5EF4-FFF2-40B4-BE49-F238E27FC236}">
                <a16:creationId xmlns:a16="http://schemas.microsoft.com/office/drawing/2014/main" id="{EA6BD238-B550-E201-2FC1-A22377C81E22}"/>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32990810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
Poll Title: Do not modify the notes in this section to avoid tampering with the Poll Everywhere activity.
More info at polleverywhere.com/support
3. Case 3: Irritable Toddler w/bloody stools RLQ ileo-colic intussusception. What is your next step?
https://www.polleverywhere.com/multiple_choice_polls/pdxEb5UdRzRithP2FHSxn?state=opened&amp;flow=Default&amp;onscreen=persist</a:t>
            </a:r>
            <a:endParaRPr lang="en-US"/>
          </a:p>
        </p:txBody>
      </p:sp>
      <p:sp>
        <p:nvSpPr>
          <p:cNvPr id="4" name="Header Placeholder 3"/>
          <p:cNvSpPr>
            <a:spLocks noGrp="1"/>
          </p:cNvSpPr>
          <p:nvPr>
            <p:ph type="hdr" sz="quarter" idx="10"/>
          </p:nvPr>
        </p:nvSpPr>
        <p:spPr/>
        <p:txBody>
          <a:bodyPr/>
          <a:lstStyle/>
          <a:p>
            <a:r>
              <a:rPr lang="en-US" smtClean="0"/>
              <a:t>26th Annual GPRSA Course</a:t>
            </a:r>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smtClean="0"/>
              <a:t>S202 - Dr. Park</a:t>
            </a:r>
            <a:endParaRPr lang="en-US"/>
          </a:p>
        </p:txBody>
      </p:sp>
      <p:sp>
        <p:nvSpPr>
          <p:cNvPr id="7" name="Slide Number Placeholder 6"/>
          <p:cNvSpPr>
            <a:spLocks noGrp="1"/>
          </p:cNvSpPr>
          <p:nvPr>
            <p:ph type="sldNum" sz="quarter" idx="13"/>
          </p:nvPr>
        </p:nvSpPr>
        <p:spPr/>
        <p:txBody>
          <a:bodyPr/>
          <a:lstStyle/>
          <a:p>
            <a:fld id="{F66F6E88-0566-4792-94E1-7A0FFD81C7E9}" type="slidenum">
              <a:rPr lang="en-US" smtClean="0"/>
              <a:t>13</a:t>
            </a:fld>
            <a:endParaRPr lang="en-US"/>
          </a:p>
        </p:txBody>
      </p:sp>
      <p:sp>
        <p:nvSpPr>
          <p:cNvPr id="8" name="TextBox 7"/>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5388933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DEB75C9-5E93-433C-9DF5-940C0A381082}"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Date Placeholder 1">
            <a:extLst>
              <a:ext uri="{FF2B5EF4-FFF2-40B4-BE49-F238E27FC236}">
                <a16:creationId xmlns:a16="http://schemas.microsoft.com/office/drawing/2014/main" id="{4D015575-8570-68AE-CADE-F80235E97540}"/>
              </a:ext>
            </a:extLst>
          </p:cNvPr>
          <p:cNvSpPr>
            <a:spLocks noGrp="1"/>
          </p:cNvSpPr>
          <p:nvPr>
            <p:ph type="dt" idx="1"/>
          </p:nvPr>
        </p:nvSpPr>
        <p:spPr/>
        <p:txBody>
          <a:bodyPr/>
          <a:lstStyle/>
          <a:p>
            <a:endParaRPr lang="en-US"/>
          </a:p>
        </p:txBody>
      </p:sp>
      <p:sp>
        <p:nvSpPr>
          <p:cNvPr id="3" name="Footer Placeholder 2">
            <a:extLst>
              <a:ext uri="{FF2B5EF4-FFF2-40B4-BE49-F238E27FC236}">
                <a16:creationId xmlns:a16="http://schemas.microsoft.com/office/drawing/2014/main" id="{EBE3DEC9-114C-7D91-CC2E-F387D7267698}"/>
              </a:ext>
            </a:extLst>
          </p:cNvPr>
          <p:cNvSpPr>
            <a:spLocks noGrp="1"/>
          </p:cNvSpPr>
          <p:nvPr>
            <p:ph type="ftr" sz="quarter" idx="4"/>
          </p:nvPr>
        </p:nvSpPr>
        <p:spPr/>
        <p:txBody>
          <a:bodyPr/>
          <a:lstStyle/>
          <a:p>
            <a:r>
              <a:rPr lang="en-US"/>
              <a:t>S202 - Dr. Park</a:t>
            </a:r>
          </a:p>
        </p:txBody>
      </p:sp>
      <p:sp>
        <p:nvSpPr>
          <p:cNvPr id="4" name="Header Placeholder 3">
            <a:extLst>
              <a:ext uri="{FF2B5EF4-FFF2-40B4-BE49-F238E27FC236}">
                <a16:creationId xmlns:a16="http://schemas.microsoft.com/office/drawing/2014/main" id="{E7D12BA9-6AC6-1F36-130F-EAC7794BA7DB}"/>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858870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757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08D210-E010-4E1B-AE9B-4C4A94C21B78}"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Date Placeholder 1">
            <a:extLst>
              <a:ext uri="{FF2B5EF4-FFF2-40B4-BE49-F238E27FC236}">
                <a16:creationId xmlns:a16="http://schemas.microsoft.com/office/drawing/2014/main" id="{DB472B57-77B3-36D6-2F72-E95980F1B220}"/>
              </a:ext>
            </a:extLst>
          </p:cNvPr>
          <p:cNvSpPr>
            <a:spLocks noGrp="1"/>
          </p:cNvSpPr>
          <p:nvPr>
            <p:ph type="dt" idx="1"/>
          </p:nvPr>
        </p:nvSpPr>
        <p:spPr/>
        <p:txBody>
          <a:bodyPr/>
          <a:lstStyle/>
          <a:p>
            <a:endParaRPr lang="en-US"/>
          </a:p>
        </p:txBody>
      </p:sp>
      <p:sp>
        <p:nvSpPr>
          <p:cNvPr id="3" name="Footer Placeholder 2">
            <a:extLst>
              <a:ext uri="{FF2B5EF4-FFF2-40B4-BE49-F238E27FC236}">
                <a16:creationId xmlns:a16="http://schemas.microsoft.com/office/drawing/2014/main" id="{1A3F1799-9181-A1D8-926E-5E9347260647}"/>
              </a:ext>
            </a:extLst>
          </p:cNvPr>
          <p:cNvSpPr>
            <a:spLocks noGrp="1"/>
          </p:cNvSpPr>
          <p:nvPr>
            <p:ph type="ftr" sz="quarter" idx="4"/>
          </p:nvPr>
        </p:nvSpPr>
        <p:spPr/>
        <p:txBody>
          <a:bodyPr/>
          <a:lstStyle/>
          <a:p>
            <a:r>
              <a:rPr lang="en-US"/>
              <a:t>S202 - Dr. Park</a:t>
            </a:r>
          </a:p>
        </p:txBody>
      </p:sp>
      <p:sp>
        <p:nvSpPr>
          <p:cNvPr id="4" name="Header Placeholder 3">
            <a:extLst>
              <a:ext uri="{FF2B5EF4-FFF2-40B4-BE49-F238E27FC236}">
                <a16:creationId xmlns:a16="http://schemas.microsoft.com/office/drawing/2014/main" id="{0F53C434-3C7B-2A44-40BF-D669F25B4943}"/>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2294766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
Poll Title: Do not modify the notes in this section to avoid tampering with the Poll Everywhere activity.
More info at polleverywhere.com/support
4. Case 4: 8-yr w/seizures, mental retardation, adenoma sebaceum. What is your diagnosis??
https://www.polleverywhere.com/multiple_choice_polls/QsOtYYi6a5gOwQjOqVwR2?state=opened&amp;flow=Default&amp;onscreen=persist</a:t>
            </a:r>
            <a:endParaRPr lang="en-US"/>
          </a:p>
        </p:txBody>
      </p:sp>
      <p:sp>
        <p:nvSpPr>
          <p:cNvPr id="4" name="Header Placeholder 3"/>
          <p:cNvSpPr>
            <a:spLocks noGrp="1"/>
          </p:cNvSpPr>
          <p:nvPr>
            <p:ph type="hdr" sz="quarter" idx="10"/>
          </p:nvPr>
        </p:nvSpPr>
        <p:spPr/>
        <p:txBody>
          <a:bodyPr/>
          <a:lstStyle/>
          <a:p>
            <a:r>
              <a:rPr lang="en-US" smtClean="0"/>
              <a:t>26th Annual GPRSA Course</a:t>
            </a:r>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smtClean="0"/>
              <a:t>S202 - Dr. Park</a:t>
            </a:r>
            <a:endParaRPr lang="en-US"/>
          </a:p>
        </p:txBody>
      </p:sp>
      <p:sp>
        <p:nvSpPr>
          <p:cNvPr id="7" name="Slide Number Placeholder 6"/>
          <p:cNvSpPr>
            <a:spLocks noGrp="1"/>
          </p:cNvSpPr>
          <p:nvPr>
            <p:ph type="sldNum" sz="quarter" idx="13"/>
          </p:nvPr>
        </p:nvSpPr>
        <p:spPr/>
        <p:txBody>
          <a:bodyPr/>
          <a:lstStyle/>
          <a:p>
            <a:fld id="{F66F6E88-0566-4792-94E1-7A0FFD81C7E9}" type="slidenum">
              <a:rPr lang="en-US" smtClean="0"/>
              <a:t>16</a:t>
            </a:fld>
            <a:endParaRPr lang="en-US"/>
          </a:p>
        </p:txBody>
      </p:sp>
      <p:sp>
        <p:nvSpPr>
          <p:cNvPr id="8" name="TextBox 7"/>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0815831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778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FD5F360-BFD4-48E4-B55E-24EC5B732C99}"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Date Placeholder 1">
            <a:extLst>
              <a:ext uri="{FF2B5EF4-FFF2-40B4-BE49-F238E27FC236}">
                <a16:creationId xmlns:a16="http://schemas.microsoft.com/office/drawing/2014/main" id="{7B5F7C8B-6AB0-A13D-08D4-22B6930E9099}"/>
              </a:ext>
            </a:extLst>
          </p:cNvPr>
          <p:cNvSpPr>
            <a:spLocks noGrp="1"/>
          </p:cNvSpPr>
          <p:nvPr>
            <p:ph type="dt" idx="1"/>
          </p:nvPr>
        </p:nvSpPr>
        <p:spPr/>
        <p:txBody>
          <a:bodyPr/>
          <a:lstStyle/>
          <a:p>
            <a:endParaRPr lang="en-US"/>
          </a:p>
        </p:txBody>
      </p:sp>
      <p:sp>
        <p:nvSpPr>
          <p:cNvPr id="3" name="Footer Placeholder 2">
            <a:extLst>
              <a:ext uri="{FF2B5EF4-FFF2-40B4-BE49-F238E27FC236}">
                <a16:creationId xmlns:a16="http://schemas.microsoft.com/office/drawing/2014/main" id="{9D8DAE0A-499A-501F-7A99-20A9B0032F4D}"/>
              </a:ext>
            </a:extLst>
          </p:cNvPr>
          <p:cNvSpPr>
            <a:spLocks noGrp="1"/>
          </p:cNvSpPr>
          <p:nvPr>
            <p:ph type="ftr" sz="quarter" idx="4"/>
          </p:nvPr>
        </p:nvSpPr>
        <p:spPr/>
        <p:txBody>
          <a:bodyPr/>
          <a:lstStyle/>
          <a:p>
            <a:r>
              <a:rPr lang="en-US"/>
              <a:t>S202 - Dr. Park</a:t>
            </a:r>
          </a:p>
        </p:txBody>
      </p:sp>
      <p:sp>
        <p:nvSpPr>
          <p:cNvPr id="4" name="Header Placeholder 3">
            <a:extLst>
              <a:ext uri="{FF2B5EF4-FFF2-40B4-BE49-F238E27FC236}">
                <a16:creationId xmlns:a16="http://schemas.microsoft.com/office/drawing/2014/main" id="{4A3C60BC-6EFB-089B-FBFA-C8FC24FBB4A0}"/>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4047509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798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78E08BA-C188-47D0-832F-E9D9F882C367}"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Date Placeholder 1">
            <a:extLst>
              <a:ext uri="{FF2B5EF4-FFF2-40B4-BE49-F238E27FC236}">
                <a16:creationId xmlns:a16="http://schemas.microsoft.com/office/drawing/2014/main" id="{071B86C8-7395-DF4E-BE67-08924502DE75}"/>
              </a:ext>
            </a:extLst>
          </p:cNvPr>
          <p:cNvSpPr>
            <a:spLocks noGrp="1"/>
          </p:cNvSpPr>
          <p:nvPr>
            <p:ph type="dt" idx="1"/>
          </p:nvPr>
        </p:nvSpPr>
        <p:spPr/>
        <p:txBody>
          <a:bodyPr/>
          <a:lstStyle/>
          <a:p>
            <a:endParaRPr lang="en-US"/>
          </a:p>
        </p:txBody>
      </p:sp>
      <p:sp>
        <p:nvSpPr>
          <p:cNvPr id="3" name="Footer Placeholder 2">
            <a:extLst>
              <a:ext uri="{FF2B5EF4-FFF2-40B4-BE49-F238E27FC236}">
                <a16:creationId xmlns:a16="http://schemas.microsoft.com/office/drawing/2014/main" id="{67BCCFDD-89D4-E700-CF0C-A12752770549}"/>
              </a:ext>
            </a:extLst>
          </p:cNvPr>
          <p:cNvSpPr>
            <a:spLocks noGrp="1"/>
          </p:cNvSpPr>
          <p:nvPr>
            <p:ph type="ftr" sz="quarter" idx="4"/>
          </p:nvPr>
        </p:nvSpPr>
        <p:spPr/>
        <p:txBody>
          <a:bodyPr/>
          <a:lstStyle/>
          <a:p>
            <a:r>
              <a:rPr lang="en-US"/>
              <a:t>S202 - Dr. Park</a:t>
            </a:r>
          </a:p>
        </p:txBody>
      </p:sp>
      <p:sp>
        <p:nvSpPr>
          <p:cNvPr id="4" name="Header Placeholder 3">
            <a:extLst>
              <a:ext uri="{FF2B5EF4-FFF2-40B4-BE49-F238E27FC236}">
                <a16:creationId xmlns:a16="http://schemas.microsoft.com/office/drawing/2014/main" id="{1C75C24B-9D1C-81E3-1128-4F352B344425}"/>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33373175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880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3CCD0F-D26A-415F-90E6-EDCF738489EF}"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Date Placeholder 1">
            <a:extLst>
              <a:ext uri="{FF2B5EF4-FFF2-40B4-BE49-F238E27FC236}">
                <a16:creationId xmlns:a16="http://schemas.microsoft.com/office/drawing/2014/main" id="{BA5716CE-E6D9-95C2-DB8E-C902414CA2BE}"/>
              </a:ext>
            </a:extLst>
          </p:cNvPr>
          <p:cNvSpPr>
            <a:spLocks noGrp="1"/>
          </p:cNvSpPr>
          <p:nvPr>
            <p:ph type="dt" idx="1"/>
          </p:nvPr>
        </p:nvSpPr>
        <p:spPr/>
        <p:txBody>
          <a:bodyPr/>
          <a:lstStyle/>
          <a:p>
            <a:endParaRPr lang="en-US"/>
          </a:p>
        </p:txBody>
      </p:sp>
      <p:sp>
        <p:nvSpPr>
          <p:cNvPr id="3" name="Footer Placeholder 2">
            <a:extLst>
              <a:ext uri="{FF2B5EF4-FFF2-40B4-BE49-F238E27FC236}">
                <a16:creationId xmlns:a16="http://schemas.microsoft.com/office/drawing/2014/main" id="{5D19BDD4-3E72-CFCC-6B6D-BCEA12B2FE46}"/>
              </a:ext>
            </a:extLst>
          </p:cNvPr>
          <p:cNvSpPr>
            <a:spLocks noGrp="1"/>
          </p:cNvSpPr>
          <p:nvPr>
            <p:ph type="ftr" sz="quarter" idx="4"/>
          </p:nvPr>
        </p:nvSpPr>
        <p:spPr/>
        <p:txBody>
          <a:bodyPr/>
          <a:lstStyle/>
          <a:p>
            <a:r>
              <a:rPr lang="en-US"/>
              <a:t>S202 - Dr. Park</a:t>
            </a:r>
          </a:p>
        </p:txBody>
      </p:sp>
      <p:sp>
        <p:nvSpPr>
          <p:cNvPr id="4" name="Header Placeholder 3">
            <a:extLst>
              <a:ext uri="{FF2B5EF4-FFF2-40B4-BE49-F238E27FC236}">
                <a16:creationId xmlns:a16="http://schemas.microsoft.com/office/drawing/2014/main" id="{37A3A337-6F6E-06DD-28C3-41E576C90ED8}"/>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1281790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26th Annual GPRSA Course</a:t>
            </a:r>
          </a:p>
        </p:txBody>
      </p:sp>
      <p:sp>
        <p:nvSpPr>
          <p:cNvPr id="5" name="Date Placeholder 4"/>
          <p:cNvSpPr>
            <a:spLocks noGrp="1"/>
          </p:cNvSpPr>
          <p:nvPr>
            <p:ph type="dt" idx="1"/>
          </p:nvPr>
        </p:nvSpPr>
        <p:spPr/>
        <p:txBody>
          <a:bodyPr/>
          <a:lstStyle/>
          <a:p>
            <a:endParaRPr lang="en-US"/>
          </a:p>
        </p:txBody>
      </p:sp>
      <p:sp>
        <p:nvSpPr>
          <p:cNvPr id="6" name="Footer Placeholder 5"/>
          <p:cNvSpPr>
            <a:spLocks noGrp="1"/>
          </p:cNvSpPr>
          <p:nvPr>
            <p:ph type="ftr" sz="quarter" idx="4"/>
          </p:nvPr>
        </p:nvSpPr>
        <p:spPr/>
        <p:txBody>
          <a:bodyPr/>
          <a:lstStyle/>
          <a:p>
            <a:r>
              <a:rPr lang="en-US"/>
              <a:t>S202 - Dr. Park</a:t>
            </a:r>
          </a:p>
        </p:txBody>
      </p:sp>
      <p:sp>
        <p:nvSpPr>
          <p:cNvPr id="7" name="Slide Number Placeholder 6"/>
          <p:cNvSpPr>
            <a:spLocks noGrp="1"/>
          </p:cNvSpPr>
          <p:nvPr>
            <p:ph type="sldNum" sz="quarter" idx="5"/>
          </p:nvPr>
        </p:nvSpPr>
        <p:spPr/>
        <p:txBody>
          <a:bodyPr/>
          <a:lstStyle/>
          <a:p>
            <a:fld id="{F66F6E88-0566-4792-94E1-7A0FFD81C7E9}" type="slidenum">
              <a:rPr lang="en-US" smtClean="0"/>
              <a:t>2</a:t>
            </a:fld>
            <a:endParaRPr lang="en-US"/>
          </a:p>
        </p:txBody>
      </p:sp>
    </p:spTree>
    <p:extLst>
      <p:ext uri="{BB962C8B-B14F-4D97-AF65-F5344CB8AC3E}">
        <p14:creationId xmlns:p14="http://schemas.microsoft.com/office/powerpoint/2010/main" val="37404425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
Poll Title: Do not modify the notes in this section to avoid tampering with the Poll Everywhere activity.
More info at polleverywhere.com/support
5. Case 5: 5-yr F w/chest pain and cough for a week. What is your diagnosis?
https://www.polleverywhere.com/multiple_choice_polls/cjHUOIYg2m1GDX3ihECZL?state=opened&amp;flow=Default&amp;onscreen=persist</a:t>
            </a:r>
            <a:endParaRPr lang="en-US"/>
          </a:p>
        </p:txBody>
      </p:sp>
      <p:sp>
        <p:nvSpPr>
          <p:cNvPr id="4" name="Header Placeholder 3"/>
          <p:cNvSpPr>
            <a:spLocks noGrp="1"/>
          </p:cNvSpPr>
          <p:nvPr>
            <p:ph type="hdr" sz="quarter" idx="10"/>
          </p:nvPr>
        </p:nvSpPr>
        <p:spPr/>
        <p:txBody>
          <a:bodyPr/>
          <a:lstStyle/>
          <a:p>
            <a:r>
              <a:rPr lang="en-US" smtClean="0"/>
              <a:t>26th Annual GPRSA Course</a:t>
            </a:r>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smtClean="0"/>
              <a:t>S202 - Dr. Park</a:t>
            </a:r>
            <a:endParaRPr lang="en-US"/>
          </a:p>
        </p:txBody>
      </p:sp>
      <p:sp>
        <p:nvSpPr>
          <p:cNvPr id="7" name="Slide Number Placeholder 6"/>
          <p:cNvSpPr>
            <a:spLocks noGrp="1"/>
          </p:cNvSpPr>
          <p:nvPr>
            <p:ph type="sldNum" sz="quarter" idx="13"/>
          </p:nvPr>
        </p:nvSpPr>
        <p:spPr/>
        <p:txBody>
          <a:bodyPr/>
          <a:lstStyle/>
          <a:p>
            <a:fld id="{F66F6E88-0566-4792-94E1-7A0FFD81C7E9}" type="slidenum">
              <a:rPr lang="en-US" smtClean="0"/>
              <a:t>20</a:t>
            </a:fld>
            <a:endParaRPr lang="en-US"/>
          </a:p>
        </p:txBody>
      </p:sp>
      <p:sp>
        <p:nvSpPr>
          <p:cNvPr id="8" name="TextBox 7"/>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3573140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901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DFF101D-2D2B-4773-AFC4-44EFC40CCFA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Date Placeholder 1">
            <a:extLst>
              <a:ext uri="{FF2B5EF4-FFF2-40B4-BE49-F238E27FC236}">
                <a16:creationId xmlns:a16="http://schemas.microsoft.com/office/drawing/2014/main" id="{2F38FCBC-4DAD-C049-BBE3-38E37BEAF7F9}"/>
              </a:ext>
            </a:extLst>
          </p:cNvPr>
          <p:cNvSpPr>
            <a:spLocks noGrp="1"/>
          </p:cNvSpPr>
          <p:nvPr>
            <p:ph type="dt" idx="1"/>
          </p:nvPr>
        </p:nvSpPr>
        <p:spPr/>
        <p:txBody>
          <a:bodyPr/>
          <a:lstStyle/>
          <a:p>
            <a:endParaRPr lang="en-US"/>
          </a:p>
        </p:txBody>
      </p:sp>
      <p:sp>
        <p:nvSpPr>
          <p:cNvPr id="3" name="Footer Placeholder 2">
            <a:extLst>
              <a:ext uri="{FF2B5EF4-FFF2-40B4-BE49-F238E27FC236}">
                <a16:creationId xmlns:a16="http://schemas.microsoft.com/office/drawing/2014/main" id="{22C628E2-63FD-B476-0BCF-4F626725A804}"/>
              </a:ext>
            </a:extLst>
          </p:cNvPr>
          <p:cNvSpPr>
            <a:spLocks noGrp="1"/>
          </p:cNvSpPr>
          <p:nvPr>
            <p:ph type="ftr" sz="quarter" idx="4"/>
          </p:nvPr>
        </p:nvSpPr>
        <p:spPr/>
        <p:txBody>
          <a:bodyPr/>
          <a:lstStyle/>
          <a:p>
            <a:r>
              <a:rPr lang="en-US"/>
              <a:t>S202 - Dr. Park</a:t>
            </a:r>
          </a:p>
        </p:txBody>
      </p:sp>
      <p:sp>
        <p:nvSpPr>
          <p:cNvPr id="4" name="Header Placeholder 3">
            <a:extLst>
              <a:ext uri="{FF2B5EF4-FFF2-40B4-BE49-F238E27FC236}">
                <a16:creationId xmlns:a16="http://schemas.microsoft.com/office/drawing/2014/main" id="{E070774E-A0D4-C4F2-EE06-DB42D10721FC}"/>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24421921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Mrn</a:t>
            </a:r>
            <a:r>
              <a:rPr lang="en-US" dirty="0"/>
              <a:t> 1118132290  Garcia, </a:t>
            </a:r>
            <a:r>
              <a:rPr lang="en-US"/>
              <a:t>karim</a:t>
            </a:r>
          </a:p>
        </p:txBody>
      </p:sp>
      <p:sp>
        <p:nvSpPr>
          <p:cNvPr id="4" name="Slide Number Placeholder 3"/>
          <p:cNvSpPr>
            <a:spLocks noGrp="1"/>
          </p:cNvSpPr>
          <p:nvPr>
            <p:ph type="sldNum" sz="quarter" idx="10"/>
          </p:nvPr>
        </p:nvSpPr>
        <p:spPr/>
        <p:txBody>
          <a:bodyPr/>
          <a:lstStyle/>
          <a:p>
            <a:fld id="{F66F6E88-0566-4792-94E1-7A0FFD81C7E9}" type="slidenum">
              <a:rPr lang="en-US" smtClean="0"/>
              <a:t>22</a:t>
            </a:fld>
            <a:endParaRPr lang="en-US"/>
          </a:p>
        </p:txBody>
      </p:sp>
      <p:sp>
        <p:nvSpPr>
          <p:cNvPr id="5" name="Date Placeholder 4">
            <a:extLst>
              <a:ext uri="{FF2B5EF4-FFF2-40B4-BE49-F238E27FC236}">
                <a16:creationId xmlns:a16="http://schemas.microsoft.com/office/drawing/2014/main" id="{45D6FD79-BC3A-E4D4-99F3-AAC33AA2C288}"/>
              </a:ext>
            </a:extLst>
          </p:cNvPr>
          <p:cNvSpPr>
            <a:spLocks noGrp="1"/>
          </p:cNvSpPr>
          <p:nvPr>
            <p:ph type="dt" idx="1"/>
          </p:nvPr>
        </p:nvSpPr>
        <p:spPr/>
        <p:txBody>
          <a:bodyPr/>
          <a:lstStyle/>
          <a:p>
            <a:endParaRPr lang="en-US"/>
          </a:p>
        </p:txBody>
      </p:sp>
      <p:sp>
        <p:nvSpPr>
          <p:cNvPr id="6" name="Footer Placeholder 5">
            <a:extLst>
              <a:ext uri="{FF2B5EF4-FFF2-40B4-BE49-F238E27FC236}">
                <a16:creationId xmlns:a16="http://schemas.microsoft.com/office/drawing/2014/main" id="{24485C8F-D9D8-EDEC-4165-39A4CB68C525}"/>
              </a:ext>
            </a:extLst>
          </p:cNvPr>
          <p:cNvSpPr>
            <a:spLocks noGrp="1"/>
          </p:cNvSpPr>
          <p:nvPr>
            <p:ph type="ftr" sz="quarter" idx="4"/>
          </p:nvPr>
        </p:nvSpPr>
        <p:spPr/>
        <p:txBody>
          <a:bodyPr/>
          <a:lstStyle/>
          <a:p>
            <a:r>
              <a:rPr lang="en-US"/>
              <a:t>S202 - Dr. Park</a:t>
            </a:r>
          </a:p>
        </p:txBody>
      </p:sp>
      <p:sp>
        <p:nvSpPr>
          <p:cNvPr id="7" name="Header Placeholder 6">
            <a:extLst>
              <a:ext uri="{FF2B5EF4-FFF2-40B4-BE49-F238E27FC236}">
                <a16:creationId xmlns:a16="http://schemas.microsoft.com/office/drawing/2014/main" id="{AC6D4305-F70F-5711-A25A-65FD3D919658}"/>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40973282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921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A34960D-788B-4B5F-9F2D-61AE5530EB0B}"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Date Placeholder 1">
            <a:extLst>
              <a:ext uri="{FF2B5EF4-FFF2-40B4-BE49-F238E27FC236}">
                <a16:creationId xmlns:a16="http://schemas.microsoft.com/office/drawing/2014/main" id="{71C01F3B-BCC7-31A0-A944-F7DB13CE2AED}"/>
              </a:ext>
            </a:extLst>
          </p:cNvPr>
          <p:cNvSpPr>
            <a:spLocks noGrp="1"/>
          </p:cNvSpPr>
          <p:nvPr>
            <p:ph type="dt" idx="1"/>
          </p:nvPr>
        </p:nvSpPr>
        <p:spPr/>
        <p:txBody>
          <a:bodyPr/>
          <a:lstStyle/>
          <a:p>
            <a:endParaRPr lang="en-US"/>
          </a:p>
        </p:txBody>
      </p:sp>
      <p:sp>
        <p:nvSpPr>
          <p:cNvPr id="3" name="Footer Placeholder 2">
            <a:extLst>
              <a:ext uri="{FF2B5EF4-FFF2-40B4-BE49-F238E27FC236}">
                <a16:creationId xmlns:a16="http://schemas.microsoft.com/office/drawing/2014/main" id="{BB1C8014-0E73-73AA-C4A5-D35D689A09D4}"/>
              </a:ext>
            </a:extLst>
          </p:cNvPr>
          <p:cNvSpPr>
            <a:spLocks noGrp="1"/>
          </p:cNvSpPr>
          <p:nvPr>
            <p:ph type="ftr" sz="quarter" idx="4"/>
          </p:nvPr>
        </p:nvSpPr>
        <p:spPr/>
        <p:txBody>
          <a:bodyPr/>
          <a:lstStyle/>
          <a:p>
            <a:r>
              <a:rPr lang="en-US"/>
              <a:t>S202 - Dr. Park</a:t>
            </a:r>
          </a:p>
        </p:txBody>
      </p:sp>
      <p:sp>
        <p:nvSpPr>
          <p:cNvPr id="4" name="Header Placeholder 3">
            <a:extLst>
              <a:ext uri="{FF2B5EF4-FFF2-40B4-BE49-F238E27FC236}">
                <a16:creationId xmlns:a16="http://schemas.microsoft.com/office/drawing/2014/main" id="{1EBF91EC-E177-1D3E-85E8-44C20DAC6865}"/>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14459184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
Poll Title: Do not modify the notes in this section to avoid tampering with the Poll Everywhere activity.
More info at polleverywhere.com/support
6. Case 6: 6yr w/headaches, vomiting, diplopia &amp; Rt fascial weakness &amp; Lt hemiparesis. What is your diagnosis?
https://www.polleverywhere.com/multiple_choice_polls/2Mvp4HYSXeaov4xyTLCTL?state=opened&amp;flow=Default&amp;onscreen=persist</a:t>
            </a:r>
            <a:endParaRPr lang="en-US"/>
          </a:p>
        </p:txBody>
      </p:sp>
      <p:sp>
        <p:nvSpPr>
          <p:cNvPr id="4" name="Header Placeholder 3"/>
          <p:cNvSpPr>
            <a:spLocks noGrp="1"/>
          </p:cNvSpPr>
          <p:nvPr>
            <p:ph type="hdr" sz="quarter" idx="10"/>
          </p:nvPr>
        </p:nvSpPr>
        <p:spPr/>
        <p:txBody>
          <a:bodyPr/>
          <a:lstStyle/>
          <a:p>
            <a:r>
              <a:rPr lang="en-US" smtClean="0"/>
              <a:t>26th Annual GPRSA Course</a:t>
            </a:r>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smtClean="0"/>
              <a:t>S202 - Dr. Park</a:t>
            </a:r>
            <a:endParaRPr lang="en-US"/>
          </a:p>
        </p:txBody>
      </p:sp>
      <p:sp>
        <p:nvSpPr>
          <p:cNvPr id="7" name="Slide Number Placeholder 6"/>
          <p:cNvSpPr>
            <a:spLocks noGrp="1"/>
          </p:cNvSpPr>
          <p:nvPr>
            <p:ph type="sldNum" sz="quarter" idx="13"/>
          </p:nvPr>
        </p:nvSpPr>
        <p:spPr/>
        <p:txBody>
          <a:bodyPr/>
          <a:lstStyle/>
          <a:p>
            <a:fld id="{F66F6E88-0566-4792-94E1-7A0FFD81C7E9}" type="slidenum">
              <a:rPr lang="en-US" smtClean="0"/>
              <a:t>24</a:t>
            </a:fld>
            <a:endParaRPr lang="en-US"/>
          </a:p>
        </p:txBody>
      </p:sp>
      <p:sp>
        <p:nvSpPr>
          <p:cNvPr id="8" name="TextBox 7"/>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5026113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962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785E3CF-D518-4EA3-B81A-77E25764FF7B}"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Date Placeholder 1">
            <a:extLst>
              <a:ext uri="{FF2B5EF4-FFF2-40B4-BE49-F238E27FC236}">
                <a16:creationId xmlns:a16="http://schemas.microsoft.com/office/drawing/2014/main" id="{BBA6B58C-7656-72EC-F4A1-B0333EC65920}"/>
              </a:ext>
            </a:extLst>
          </p:cNvPr>
          <p:cNvSpPr>
            <a:spLocks noGrp="1"/>
          </p:cNvSpPr>
          <p:nvPr>
            <p:ph type="dt" idx="1"/>
          </p:nvPr>
        </p:nvSpPr>
        <p:spPr/>
        <p:txBody>
          <a:bodyPr/>
          <a:lstStyle/>
          <a:p>
            <a:endParaRPr lang="en-US"/>
          </a:p>
        </p:txBody>
      </p:sp>
      <p:sp>
        <p:nvSpPr>
          <p:cNvPr id="3" name="Footer Placeholder 2">
            <a:extLst>
              <a:ext uri="{FF2B5EF4-FFF2-40B4-BE49-F238E27FC236}">
                <a16:creationId xmlns:a16="http://schemas.microsoft.com/office/drawing/2014/main" id="{A3170620-44B3-A803-C2A7-CC320A8CCAE3}"/>
              </a:ext>
            </a:extLst>
          </p:cNvPr>
          <p:cNvSpPr>
            <a:spLocks noGrp="1"/>
          </p:cNvSpPr>
          <p:nvPr>
            <p:ph type="ftr" sz="quarter" idx="4"/>
          </p:nvPr>
        </p:nvSpPr>
        <p:spPr/>
        <p:txBody>
          <a:bodyPr/>
          <a:lstStyle/>
          <a:p>
            <a:r>
              <a:rPr lang="en-US"/>
              <a:t>S202 - Dr. Park</a:t>
            </a:r>
          </a:p>
        </p:txBody>
      </p:sp>
      <p:sp>
        <p:nvSpPr>
          <p:cNvPr id="4" name="Header Placeholder 3">
            <a:extLst>
              <a:ext uri="{FF2B5EF4-FFF2-40B4-BE49-F238E27FC236}">
                <a16:creationId xmlns:a16="http://schemas.microsoft.com/office/drawing/2014/main" id="{3692C99C-B525-3ED4-9818-9AC24744B6C8}"/>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25016560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983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ED19AA0-9418-45B0-836B-629AD8519B97}"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Date Placeholder 1">
            <a:extLst>
              <a:ext uri="{FF2B5EF4-FFF2-40B4-BE49-F238E27FC236}">
                <a16:creationId xmlns:a16="http://schemas.microsoft.com/office/drawing/2014/main" id="{E1B840CE-D4FA-2E68-4D30-125381880A01}"/>
              </a:ext>
            </a:extLst>
          </p:cNvPr>
          <p:cNvSpPr>
            <a:spLocks noGrp="1"/>
          </p:cNvSpPr>
          <p:nvPr>
            <p:ph type="dt" idx="1"/>
          </p:nvPr>
        </p:nvSpPr>
        <p:spPr/>
        <p:txBody>
          <a:bodyPr/>
          <a:lstStyle/>
          <a:p>
            <a:endParaRPr lang="en-US"/>
          </a:p>
        </p:txBody>
      </p:sp>
      <p:sp>
        <p:nvSpPr>
          <p:cNvPr id="3" name="Footer Placeholder 2">
            <a:extLst>
              <a:ext uri="{FF2B5EF4-FFF2-40B4-BE49-F238E27FC236}">
                <a16:creationId xmlns:a16="http://schemas.microsoft.com/office/drawing/2014/main" id="{07779544-D87D-5E5E-B155-044FB8D21F32}"/>
              </a:ext>
            </a:extLst>
          </p:cNvPr>
          <p:cNvSpPr>
            <a:spLocks noGrp="1"/>
          </p:cNvSpPr>
          <p:nvPr>
            <p:ph type="ftr" sz="quarter" idx="4"/>
          </p:nvPr>
        </p:nvSpPr>
        <p:spPr/>
        <p:txBody>
          <a:bodyPr/>
          <a:lstStyle/>
          <a:p>
            <a:r>
              <a:rPr lang="en-US"/>
              <a:t>S202 - Dr. Park</a:t>
            </a:r>
          </a:p>
        </p:txBody>
      </p:sp>
      <p:sp>
        <p:nvSpPr>
          <p:cNvPr id="4" name="Header Placeholder 3">
            <a:extLst>
              <a:ext uri="{FF2B5EF4-FFF2-40B4-BE49-F238E27FC236}">
                <a16:creationId xmlns:a16="http://schemas.microsoft.com/office/drawing/2014/main" id="{AB81BA88-12CF-ED5B-D025-3B3F37CA18DF}"/>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33090531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1044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D045523-1850-4D5D-B950-44BDF58822E9}"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Date Placeholder 1">
            <a:extLst>
              <a:ext uri="{FF2B5EF4-FFF2-40B4-BE49-F238E27FC236}">
                <a16:creationId xmlns:a16="http://schemas.microsoft.com/office/drawing/2014/main" id="{FF576A93-2F9A-3A10-D38E-0F21D1548D69}"/>
              </a:ext>
            </a:extLst>
          </p:cNvPr>
          <p:cNvSpPr>
            <a:spLocks noGrp="1"/>
          </p:cNvSpPr>
          <p:nvPr>
            <p:ph type="dt" idx="1"/>
          </p:nvPr>
        </p:nvSpPr>
        <p:spPr/>
        <p:txBody>
          <a:bodyPr/>
          <a:lstStyle/>
          <a:p>
            <a:endParaRPr lang="en-US"/>
          </a:p>
        </p:txBody>
      </p:sp>
      <p:sp>
        <p:nvSpPr>
          <p:cNvPr id="3" name="Footer Placeholder 2">
            <a:extLst>
              <a:ext uri="{FF2B5EF4-FFF2-40B4-BE49-F238E27FC236}">
                <a16:creationId xmlns:a16="http://schemas.microsoft.com/office/drawing/2014/main" id="{A4EBA6A5-6E7A-8CE3-C744-0E631602E364}"/>
              </a:ext>
            </a:extLst>
          </p:cNvPr>
          <p:cNvSpPr>
            <a:spLocks noGrp="1"/>
          </p:cNvSpPr>
          <p:nvPr>
            <p:ph type="ftr" sz="quarter" idx="4"/>
          </p:nvPr>
        </p:nvSpPr>
        <p:spPr/>
        <p:txBody>
          <a:bodyPr/>
          <a:lstStyle/>
          <a:p>
            <a:r>
              <a:rPr lang="en-US"/>
              <a:t>S202 - Dr. Park</a:t>
            </a:r>
          </a:p>
        </p:txBody>
      </p:sp>
      <p:sp>
        <p:nvSpPr>
          <p:cNvPr id="4" name="Header Placeholder 3">
            <a:extLst>
              <a:ext uri="{FF2B5EF4-FFF2-40B4-BE49-F238E27FC236}">
                <a16:creationId xmlns:a16="http://schemas.microsoft.com/office/drawing/2014/main" id="{D8060415-2201-A1E2-FA55-965D36C4FBCB}"/>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39991772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
Poll Title: Do not modify the notes in this section to avoid tampering with the Poll Everywhere activity.
More info at polleverywhere.com/support
7. Case 7: Which one is commonly observed in this term newborn with severe respiratory distress?
https://www.polleverywhere.com/multiple_choice_polls/jpFWcBrORERQ7YMqv6DDl?state=opened&amp;flow=Default&amp;onscreen=persist</a:t>
            </a:r>
            <a:endParaRPr lang="en-US"/>
          </a:p>
        </p:txBody>
      </p:sp>
      <p:sp>
        <p:nvSpPr>
          <p:cNvPr id="4" name="Header Placeholder 3"/>
          <p:cNvSpPr>
            <a:spLocks noGrp="1"/>
          </p:cNvSpPr>
          <p:nvPr>
            <p:ph type="hdr" sz="quarter" idx="10"/>
          </p:nvPr>
        </p:nvSpPr>
        <p:spPr/>
        <p:txBody>
          <a:bodyPr/>
          <a:lstStyle/>
          <a:p>
            <a:r>
              <a:rPr lang="en-US" smtClean="0"/>
              <a:t>26th Annual GPRSA Course</a:t>
            </a:r>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smtClean="0"/>
              <a:t>S202 - Dr. Park</a:t>
            </a:r>
            <a:endParaRPr lang="en-US"/>
          </a:p>
        </p:txBody>
      </p:sp>
      <p:sp>
        <p:nvSpPr>
          <p:cNvPr id="7" name="Slide Number Placeholder 6"/>
          <p:cNvSpPr>
            <a:spLocks noGrp="1"/>
          </p:cNvSpPr>
          <p:nvPr>
            <p:ph type="sldNum" sz="quarter" idx="13"/>
          </p:nvPr>
        </p:nvSpPr>
        <p:spPr/>
        <p:txBody>
          <a:bodyPr/>
          <a:lstStyle/>
          <a:p>
            <a:fld id="{F66F6E88-0566-4792-94E1-7A0FFD81C7E9}" type="slidenum">
              <a:rPr lang="en-US" smtClean="0"/>
              <a:t>28</a:t>
            </a:fld>
            <a:endParaRPr lang="en-US"/>
          </a:p>
        </p:txBody>
      </p:sp>
      <p:sp>
        <p:nvSpPr>
          <p:cNvPr id="8" name="TextBox 7"/>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7183415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26th Annual GPRSA Course</a:t>
            </a:r>
          </a:p>
        </p:txBody>
      </p:sp>
      <p:sp>
        <p:nvSpPr>
          <p:cNvPr id="5" name="Date Placeholder 4"/>
          <p:cNvSpPr>
            <a:spLocks noGrp="1"/>
          </p:cNvSpPr>
          <p:nvPr>
            <p:ph type="dt" idx="1"/>
          </p:nvPr>
        </p:nvSpPr>
        <p:spPr/>
        <p:txBody>
          <a:bodyPr/>
          <a:lstStyle/>
          <a:p>
            <a:endParaRPr lang="en-US"/>
          </a:p>
        </p:txBody>
      </p:sp>
      <p:sp>
        <p:nvSpPr>
          <p:cNvPr id="6" name="Footer Placeholder 5"/>
          <p:cNvSpPr>
            <a:spLocks noGrp="1"/>
          </p:cNvSpPr>
          <p:nvPr>
            <p:ph type="ftr" sz="quarter" idx="4"/>
          </p:nvPr>
        </p:nvSpPr>
        <p:spPr/>
        <p:txBody>
          <a:bodyPr/>
          <a:lstStyle/>
          <a:p>
            <a:r>
              <a:rPr lang="en-US"/>
              <a:t>S202 - Dr. Park</a:t>
            </a:r>
          </a:p>
        </p:txBody>
      </p:sp>
      <p:sp>
        <p:nvSpPr>
          <p:cNvPr id="7" name="Slide Number Placeholder 6"/>
          <p:cNvSpPr>
            <a:spLocks noGrp="1"/>
          </p:cNvSpPr>
          <p:nvPr>
            <p:ph type="sldNum" sz="quarter" idx="5"/>
          </p:nvPr>
        </p:nvSpPr>
        <p:spPr/>
        <p:txBody>
          <a:bodyPr/>
          <a:lstStyle/>
          <a:p>
            <a:fld id="{F66F6E88-0566-4792-94E1-7A0FFD81C7E9}" type="slidenum">
              <a:rPr lang="en-US" smtClean="0"/>
              <a:t>29</a:t>
            </a:fld>
            <a:endParaRPr lang="en-US"/>
          </a:p>
        </p:txBody>
      </p:sp>
    </p:spTree>
    <p:extLst>
      <p:ext uri="{BB962C8B-B14F-4D97-AF65-F5344CB8AC3E}">
        <p14:creationId xmlns:p14="http://schemas.microsoft.com/office/powerpoint/2010/main" val="612563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26th Annual GPRSA Course</a:t>
            </a:r>
          </a:p>
        </p:txBody>
      </p:sp>
      <p:sp>
        <p:nvSpPr>
          <p:cNvPr id="5" name="Date Placeholder 4"/>
          <p:cNvSpPr>
            <a:spLocks noGrp="1"/>
          </p:cNvSpPr>
          <p:nvPr>
            <p:ph type="dt" idx="1"/>
          </p:nvPr>
        </p:nvSpPr>
        <p:spPr/>
        <p:txBody>
          <a:bodyPr/>
          <a:lstStyle/>
          <a:p>
            <a:endParaRPr lang="en-US"/>
          </a:p>
        </p:txBody>
      </p:sp>
      <p:sp>
        <p:nvSpPr>
          <p:cNvPr id="6" name="Footer Placeholder 5"/>
          <p:cNvSpPr>
            <a:spLocks noGrp="1"/>
          </p:cNvSpPr>
          <p:nvPr>
            <p:ph type="ftr" sz="quarter" idx="4"/>
          </p:nvPr>
        </p:nvSpPr>
        <p:spPr/>
        <p:txBody>
          <a:bodyPr/>
          <a:lstStyle/>
          <a:p>
            <a:r>
              <a:rPr lang="en-US"/>
              <a:t>S202 - Dr. Park</a:t>
            </a:r>
          </a:p>
        </p:txBody>
      </p:sp>
      <p:sp>
        <p:nvSpPr>
          <p:cNvPr id="7" name="Slide Number Placeholder 6"/>
          <p:cNvSpPr>
            <a:spLocks noGrp="1"/>
          </p:cNvSpPr>
          <p:nvPr>
            <p:ph type="sldNum" sz="quarter" idx="5"/>
          </p:nvPr>
        </p:nvSpPr>
        <p:spPr/>
        <p:txBody>
          <a:bodyPr/>
          <a:lstStyle/>
          <a:p>
            <a:fld id="{F66F6E88-0566-4792-94E1-7A0FFD81C7E9}" type="slidenum">
              <a:rPr lang="en-US" smtClean="0"/>
              <a:t>3</a:t>
            </a:fld>
            <a:endParaRPr lang="en-US"/>
          </a:p>
        </p:txBody>
      </p:sp>
    </p:spTree>
    <p:extLst>
      <p:ext uri="{BB962C8B-B14F-4D97-AF65-F5344CB8AC3E}">
        <p14:creationId xmlns:p14="http://schemas.microsoft.com/office/powerpoint/2010/main" val="37012085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1075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B32AA7-24FD-4F01-963B-EE96905B55D2}"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Date Placeholder 1">
            <a:extLst>
              <a:ext uri="{FF2B5EF4-FFF2-40B4-BE49-F238E27FC236}">
                <a16:creationId xmlns:a16="http://schemas.microsoft.com/office/drawing/2014/main" id="{E80EE38C-D369-D962-3F88-8BFD3F619658}"/>
              </a:ext>
            </a:extLst>
          </p:cNvPr>
          <p:cNvSpPr>
            <a:spLocks noGrp="1"/>
          </p:cNvSpPr>
          <p:nvPr>
            <p:ph type="dt" idx="1"/>
          </p:nvPr>
        </p:nvSpPr>
        <p:spPr/>
        <p:txBody>
          <a:bodyPr/>
          <a:lstStyle/>
          <a:p>
            <a:endParaRPr lang="en-US"/>
          </a:p>
        </p:txBody>
      </p:sp>
      <p:sp>
        <p:nvSpPr>
          <p:cNvPr id="3" name="Footer Placeholder 2">
            <a:extLst>
              <a:ext uri="{FF2B5EF4-FFF2-40B4-BE49-F238E27FC236}">
                <a16:creationId xmlns:a16="http://schemas.microsoft.com/office/drawing/2014/main" id="{1B053640-DEEC-C998-E21F-48540766A01E}"/>
              </a:ext>
            </a:extLst>
          </p:cNvPr>
          <p:cNvSpPr>
            <a:spLocks noGrp="1"/>
          </p:cNvSpPr>
          <p:nvPr>
            <p:ph type="ftr" sz="quarter" idx="4"/>
          </p:nvPr>
        </p:nvSpPr>
        <p:spPr/>
        <p:txBody>
          <a:bodyPr/>
          <a:lstStyle/>
          <a:p>
            <a:r>
              <a:rPr lang="en-US"/>
              <a:t>S202 - Dr. Park</a:t>
            </a:r>
          </a:p>
        </p:txBody>
      </p:sp>
      <p:sp>
        <p:nvSpPr>
          <p:cNvPr id="4" name="Header Placeholder 3">
            <a:extLst>
              <a:ext uri="{FF2B5EF4-FFF2-40B4-BE49-F238E27FC236}">
                <a16:creationId xmlns:a16="http://schemas.microsoft.com/office/drawing/2014/main" id="{56A55164-FADF-EBD2-A63D-184053152F84}"/>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17767053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
Poll Title: Do not modify the notes in this section to avoid tampering with the Poll Everywhere activity.
More info at polleverywhere.com/support
8. Case 8: 1-day old baby with vomiting
https://www.polleverywhere.com/multiple_choice_polls/WhXYIJqWftQwMoetbm6xo?state=opened&amp;flow=Default&amp;onscreen=persist</a:t>
            </a:r>
            <a:endParaRPr lang="en-US"/>
          </a:p>
        </p:txBody>
      </p:sp>
      <p:sp>
        <p:nvSpPr>
          <p:cNvPr id="4" name="Header Placeholder 3"/>
          <p:cNvSpPr>
            <a:spLocks noGrp="1"/>
          </p:cNvSpPr>
          <p:nvPr>
            <p:ph type="hdr" sz="quarter" idx="10"/>
          </p:nvPr>
        </p:nvSpPr>
        <p:spPr/>
        <p:txBody>
          <a:bodyPr/>
          <a:lstStyle/>
          <a:p>
            <a:r>
              <a:rPr lang="en-US" smtClean="0"/>
              <a:t>26th Annual GPRSA Course</a:t>
            </a:r>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smtClean="0"/>
              <a:t>S202 - Dr. Park</a:t>
            </a:r>
            <a:endParaRPr lang="en-US"/>
          </a:p>
        </p:txBody>
      </p:sp>
      <p:sp>
        <p:nvSpPr>
          <p:cNvPr id="7" name="Slide Number Placeholder 6"/>
          <p:cNvSpPr>
            <a:spLocks noGrp="1"/>
          </p:cNvSpPr>
          <p:nvPr>
            <p:ph type="sldNum" sz="quarter" idx="13"/>
          </p:nvPr>
        </p:nvSpPr>
        <p:spPr/>
        <p:txBody>
          <a:bodyPr/>
          <a:lstStyle/>
          <a:p>
            <a:fld id="{F66F6E88-0566-4792-94E1-7A0FFD81C7E9}" type="slidenum">
              <a:rPr lang="en-US" smtClean="0"/>
              <a:t>31</a:t>
            </a:fld>
            <a:endParaRPr lang="en-US"/>
          </a:p>
        </p:txBody>
      </p:sp>
      <p:sp>
        <p:nvSpPr>
          <p:cNvPr id="8" name="TextBox 7"/>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5079288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1095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02F014D-4B9A-4437-8701-204D35288C22}"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Date Placeholder 1">
            <a:extLst>
              <a:ext uri="{FF2B5EF4-FFF2-40B4-BE49-F238E27FC236}">
                <a16:creationId xmlns:a16="http://schemas.microsoft.com/office/drawing/2014/main" id="{6A68365B-1D28-B170-5CDF-677A67931ADE}"/>
              </a:ext>
            </a:extLst>
          </p:cNvPr>
          <p:cNvSpPr>
            <a:spLocks noGrp="1"/>
          </p:cNvSpPr>
          <p:nvPr>
            <p:ph type="dt" idx="1"/>
          </p:nvPr>
        </p:nvSpPr>
        <p:spPr/>
        <p:txBody>
          <a:bodyPr/>
          <a:lstStyle/>
          <a:p>
            <a:endParaRPr lang="en-US"/>
          </a:p>
        </p:txBody>
      </p:sp>
      <p:sp>
        <p:nvSpPr>
          <p:cNvPr id="3" name="Footer Placeholder 2">
            <a:extLst>
              <a:ext uri="{FF2B5EF4-FFF2-40B4-BE49-F238E27FC236}">
                <a16:creationId xmlns:a16="http://schemas.microsoft.com/office/drawing/2014/main" id="{F30FA377-F48A-6C63-7813-E50396413E26}"/>
              </a:ext>
            </a:extLst>
          </p:cNvPr>
          <p:cNvSpPr>
            <a:spLocks noGrp="1"/>
          </p:cNvSpPr>
          <p:nvPr>
            <p:ph type="ftr" sz="quarter" idx="4"/>
          </p:nvPr>
        </p:nvSpPr>
        <p:spPr/>
        <p:txBody>
          <a:bodyPr/>
          <a:lstStyle/>
          <a:p>
            <a:r>
              <a:rPr lang="en-US"/>
              <a:t>S202 - Dr. Park</a:t>
            </a:r>
          </a:p>
        </p:txBody>
      </p:sp>
      <p:sp>
        <p:nvSpPr>
          <p:cNvPr id="4" name="Header Placeholder 3">
            <a:extLst>
              <a:ext uri="{FF2B5EF4-FFF2-40B4-BE49-F238E27FC236}">
                <a16:creationId xmlns:a16="http://schemas.microsoft.com/office/drawing/2014/main" id="{50C2B5DA-DB57-EC28-226D-CE1FB4F1A508}"/>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4785022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1187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D80F84-C03C-424E-A0C4-E4FF15B09C5A}"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Date Placeholder 1">
            <a:extLst>
              <a:ext uri="{FF2B5EF4-FFF2-40B4-BE49-F238E27FC236}">
                <a16:creationId xmlns:a16="http://schemas.microsoft.com/office/drawing/2014/main" id="{BEFE76DF-64AA-2F2B-45CA-3573883FB964}"/>
              </a:ext>
            </a:extLst>
          </p:cNvPr>
          <p:cNvSpPr>
            <a:spLocks noGrp="1"/>
          </p:cNvSpPr>
          <p:nvPr>
            <p:ph type="dt" idx="1"/>
          </p:nvPr>
        </p:nvSpPr>
        <p:spPr/>
        <p:txBody>
          <a:bodyPr/>
          <a:lstStyle/>
          <a:p>
            <a:endParaRPr lang="en-US"/>
          </a:p>
        </p:txBody>
      </p:sp>
      <p:sp>
        <p:nvSpPr>
          <p:cNvPr id="3" name="Footer Placeholder 2">
            <a:extLst>
              <a:ext uri="{FF2B5EF4-FFF2-40B4-BE49-F238E27FC236}">
                <a16:creationId xmlns:a16="http://schemas.microsoft.com/office/drawing/2014/main" id="{0F065C81-5031-D2F0-2340-03D5C7619420}"/>
              </a:ext>
            </a:extLst>
          </p:cNvPr>
          <p:cNvSpPr>
            <a:spLocks noGrp="1"/>
          </p:cNvSpPr>
          <p:nvPr>
            <p:ph type="ftr" sz="quarter" idx="4"/>
          </p:nvPr>
        </p:nvSpPr>
        <p:spPr/>
        <p:txBody>
          <a:bodyPr/>
          <a:lstStyle/>
          <a:p>
            <a:r>
              <a:rPr lang="en-US"/>
              <a:t>S202 - Dr. Park</a:t>
            </a:r>
          </a:p>
        </p:txBody>
      </p:sp>
      <p:sp>
        <p:nvSpPr>
          <p:cNvPr id="4" name="Header Placeholder 3">
            <a:extLst>
              <a:ext uri="{FF2B5EF4-FFF2-40B4-BE49-F238E27FC236}">
                <a16:creationId xmlns:a16="http://schemas.microsoft.com/office/drawing/2014/main" id="{ABD6E758-C769-1F56-91CC-ECA634F962F3}"/>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20917115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
Poll Title: Do not modify the notes in this section to avoid tampering with the Poll Everywhere activity.
More info at polleverywhere.com/support
9. Case 9: Adolescent girl fell from a horse &amp; has difficulty breathing and hemoptysis
https://www.polleverywhere.com/multiple_choice_polls/uJkR7UDwVKeApUDHUH5sc?state=opened&amp;flow=Default&amp;onscreen=persist</a:t>
            </a:r>
            <a:endParaRPr lang="en-US"/>
          </a:p>
        </p:txBody>
      </p:sp>
      <p:sp>
        <p:nvSpPr>
          <p:cNvPr id="4" name="Header Placeholder 3"/>
          <p:cNvSpPr>
            <a:spLocks noGrp="1"/>
          </p:cNvSpPr>
          <p:nvPr>
            <p:ph type="hdr" sz="quarter" idx="10"/>
          </p:nvPr>
        </p:nvSpPr>
        <p:spPr/>
        <p:txBody>
          <a:bodyPr/>
          <a:lstStyle/>
          <a:p>
            <a:r>
              <a:rPr lang="en-US" smtClean="0"/>
              <a:t>26th Annual GPRSA Course</a:t>
            </a:r>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smtClean="0"/>
              <a:t>S202 - Dr. Park</a:t>
            </a:r>
            <a:endParaRPr lang="en-US"/>
          </a:p>
        </p:txBody>
      </p:sp>
      <p:sp>
        <p:nvSpPr>
          <p:cNvPr id="7" name="Slide Number Placeholder 6"/>
          <p:cNvSpPr>
            <a:spLocks noGrp="1"/>
          </p:cNvSpPr>
          <p:nvPr>
            <p:ph type="sldNum" sz="quarter" idx="13"/>
          </p:nvPr>
        </p:nvSpPr>
        <p:spPr/>
        <p:txBody>
          <a:bodyPr/>
          <a:lstStyle/>
          <a:p>
            <a:fld id="{F66F6E88-0566-4792-94E1-7A0FFD81C7E9}" type="slidenum">
              <a:rPr lang="en-US" smtClean="0"/>
              <a:t>34</a:t>
            </a:fld>
            <a:endParaRPr lang="en-US"/>
          </a:p>
        </p:txBody>
      </p:sp>
      <p:sp>
        <p:nvSpPr>
          <p:cNvPr id="8" name="TextBox 7"/>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3690587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1208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9552301-6DCE-4C8D-B274-54220B855DEB}"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Date Placeholder 1">
            <a:extLst>
              <a:ext uri="{FF2B5EF4-FFF2-40B4-BE49-F238E27FC236}">
                <a16:creationId xmlns:a16="http://schemas.microsoft.com/office/drawing/2014/main" id="{A7701C0B-E764-BE70-521C-19DD27C7E02A}"/>
              </a:ext>
            </a:extLst>
          </p:cNvPr>
          <p:cNvSpPr>
            <a:spLocks noGrp="1"/>
          </p:cNvSpPr>
          <p:nvPr>
            <p:ph type="dt" idx="1"/>
          </p:nvPr>
        </p:nvSpPr>
        <p:spPr/>
        <p:txBody>
          <a:bodyPr/>
          <a:lstStyle/>
          <a:p>
            <a:endParaRPr lang="en-US"/>
          </a:p>
        </p:txBody>
      </p:sp>
      <p:sp>
        <p:nvSpPr>
          <p:cNvPr id="3" name="Footer Placeholder 2">
            <a:extLst>
              <a:ext uri="{FF2B5EF4-FFF2-40B4-BE49-F238E27FC236}">
                <a16:creationId xmlns:a16="http://schemas.microsoft.com/office/drawing/2014/main" id="{CEDB433E-B358-BABE-A5E2-3ACFEF5B9B86}"/>
              </a:ext>
            </a:extLst>
          </p:cNvPr>
          <p:cNvSpPr>
            <a:spLocks noGrp="1"/>
          </p:cNvSpPr>
          <p:nvPr>
            <p:ph type="ftr" sz="quarter" idx="4"/>
          </p:nvPr>
        </p:nvSpPr>
        <p:spPr/>
        <p:txBody>
          <a:bodyPr/>
          <a:lstStyle/>
          <a:p>
            <a:r>
              <a:rPr lang="en-US"/>
              <a:t>S202 - Dr. Park</a:t>
            </a:r>
          </a:p>
        </p:txBody>
      </p:sp>
      <p:sp>
        <p:nvSpPr>
          <p:cNvPr id="4" name="Header Placeholder 3">
            <a:extLst>
              <a:ext uri="{FF2B5EF4-FFF2-40B4-BE49-F238E27FC236}">
                <a16:creationId xmlns:a16="http://schemas.microsoft.com/office/drawing/2014/main" id="{A050AA66-8088-A5AB-368F-3B783B60A67A}"/>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11243725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1228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19E600-14C4-4908-A1A3-7C6995C78524}"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Date Placeholder 1">
            <a:extLst>
              <a:ext uri="{FF2B5EF4-FFF2-40B4-BE49-F238E27FC236}">
                <a16:creationId xmlns:a16="http://schemas.microsoft.com/office/drawing/2014/main" id="{B2B1E168-E31C-2BBC-0DE7-E58956E56F82}"/>
              </a:ext>
            </a:extLst>
          </p:cNvPr>
          <p:cNvSpPr>
            <a:spLocks noGrp="1"/>
          </p:cNvSpPr>
          <p:nvPr>
            <p:ph type="dt" idx="1"/>
          </p:nvPr>
        </p:nvSpPr>
        <p:spPr/>
        <p:txBody>
          <a:bodyPr/>
          <a:lstStyle/>
          <a:p>
            <a:endParaRPr lang="en-US"/>
          </a:p>
        </p:txBody>
      </p:sp>
      <p:sp>
        <p:nvSpPr>
          <p:cNvPr id="3" name="Footer Placeholder 2">
            <a:extLst>
              <a:ext uri="{FF2B5EF4-FFF2-40B4-BE49-F238E27FC236}">
                <a16:creationId xmlns:a16="http://schemas.microsoft.com/office/drawing/2014/main" id="{64B165B3-E80A-071C-A725-6B4A27037005}"/>
              </a:ext>
            </a:extLst>
          </p:cNvPr>
          <p:cNvSpPr>
            <a:spLocks noGrp="1"/>
          </p:cNvSpPr>
          <p:nvPr>
            <p:ph type="ftr" sz="quarter" idx="4"/>
          </p:nvPr>
        </p:nvSpPr>
        <p:spPr/>
        <p:txBody>
          <a:bodyPr/>
          <a:lstStyle/>
          <a:p>
            <a:r>
              <a:rPr lang="en-US"/>
              <a:t>S202 - Dr. Park</a:t>
            </a:r>
          </a:p>
        </p:txBody>
      </p:sp>
      <p:sp>
        <p:nvSpPr>
          <p:cNvPr id="4" name="Header Placeholder 3">
            <a:extLst>
              <a:ext uri="{FF2B5EF4-FFF2-40B4-BE49-F238E27FC236}">
                <a16:creationId xmlns:a16="http://schemas.microsoft.com/office/drawing/2014/main" id="{31348456-BDA8-FDC2-9060-3BFBB824DCAF}"/>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8733315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1249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F031E69-F279-454A-8F57-7B695C473DD9}"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Date Placeholder 1">
            <a:extLst>
              <a:ext uri="{FF2B5EF4-FFF2-40B4-BE49-F238E27FC236}">
                <a16:creationId xmlns:a16="http://schemas.microsoft.com/office/drawing/2014/main" id="{B9E95558-24FD-D0C6-4052-E37207F40637}"/>
              </a:ext>
            </a:extLst>
          </p:cNvPr>
          <p:cNvSpPr>
            <a:spLocks noGrp="1"/>
          </p:cNvSpPr>
          <p:nvPr>
            <p:ph type="dt" idx="1"/>
          </p:nvPr>
        </p:nvSpPr>
        <p:spPr/>
        <p:txBody>
          <a:bodyPr/>
          <a:lstStyle/>
          <a:p>
            <a:endParaRPr lang="en-US"/>
          </a:p>
        </p:txBody>
      </p:sp>
      <p:sp>
        <p:nvSpPr>
          <p:cNvPr id="3" name="Footer Placeholder 2">
            <a:extLst>
              <a:ext uri="{FF2B5EF4-FFF2-40B4-BE49-F238E27FC236}">
                <a16:creationId xmlns:a16="http://schemas.microsoft.com/office/drawing/2014/main" id="{ECFEF83B-3FD9-31B1-49E6-59BB295319D4}"/>
              </a:ext>
            </a:extLst>
          </p:cNvPr>
          <p:cNvSpPr>
            <a:spLocks noGrp="1"/>
          </p:cNvSpPr>
          <p:nvPr>
            <p:ph type="ftr" sz="quarter" idx="4"/>
          </p:nvPr>
        </p:nvSpPr>
        <p:spPr/>
        <p:txBody>
          <a:bodyPr/>
          <a:lstStyle/>
          <a:p>
            <a:r>
              <a:rPr lang="en-US"/>
              <a:t>S202 - Dr. Park</a:t>
            </a:r>
          </a:p>
        </p:txBody>
      </p:sp>
      <p:sp>
        <p:nvSpPr>
          <p:cNvPr id="4" name="Header Placeholder 3">
            <a:extLst>
              <a:ext uri="{FF2B5EF4-FFF2-40B4-BE49-F238E27FC236}">
                <a16:creationId xmlns:a16="http://schemas.microsoft.com/office/drawing/2014/main" id="{8B1F0866-7F4D-6C31-76DF-88E07287FCF0}"/>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561050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26th Annual GPRSA Course</a:t>
            </a:r>
          </a:p>
        </p:txBody>
      </p:sp>
      <p:sp>
        <p:nvSpPr>
          <p:cNvPr id="5" name="Date Placeholder 4"/>
          <p:cNvSpPr>
            <a:spLocks noGrp="1"/>
          </p:cNvSpPr>
          <p:nvPr>
            <p:ph type="dt" idx="1"/>
          </p:nvPr>
        </p:nvSpPr>
        <p:spPr/>
        <p:txBody>
          <a:bodyPr/>
          <a:lstStyle/>
          <a:p>
            <a:endParaRPr lang="en-US"/>
          </a:p>
        </p:txBody>
      </p:sp>
      <p:sp>
        <p:nvSpPr>
          <p:cNvPr id="6" name="Footer Placeholder 5"/>
          <p:cNvSpPr>
            <a:spLocks noGrp="1"/>
          </p:cNvSpPr>
          <p:nvPr>
            <p:ph type="ftr" sz="quarter" idx="4"/>
          </p:nvPr>
        </p:nvSpPr>
        <p:spPr/>
        <p:txBody>
          <a:bodyPr/>
          <a:lstStyle/>
          <a:p>
            <a:r>
              <a:rPr lang="en-US"/>
              <a:t>S202 - Dr. Park</a:t>
            </a:r>
          </a:p>
        </p:txBody>
      </p:sp>
      <p:sp>
        <p:nvSpPr>
          <p:cNvPr id="7" name="Slide Number Placeholder 6"/>
          <p:cNvSpPr>
            <a:spLocks noGrp="1"/>
          </p:cNvSpPr>
          <p:nvPr>
            <p:ph type="sldNum" sz="quarter" idx="5"/>
          </p:nvPr>
        </p:nvSpPr>
        <p:spPr/>
        <p:txBody>
          <a:bodyPr/>
          <a:lstStyle/>
          <a:p>
            <a:fld id="{F66F6E88-0566-4792-94E1-7A0FFD81C7E9}" type="slidenum">
              <a:rPr lang="en-US" smtClean="0"/>
              <a:t>38</a:t>
            </a:fld>
            <a:endParaRPr lang="en-US"/>
          </a:p>
        </p:txBody>
      </p:sp>
    </p:spTree>
    <p:extLst>
      <p:ext uri="{BB962C8B-B14F-4D97-AF65-F5344CB8AC3E}">
        <p14:creationId xmlns:p14="http://schemas.microsoft.com/office/powerpoint/2010/main" val="33578921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1280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D0A1D47-5207-4E15-AA30-DF84536044D2}"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Date Placeholder 1">
            <a:extLst>
              <a:ext uri="{FF2B5EF4-FFF2-40B4-BE49-F238E27FC236}">
                <a16:creationId xmlns:a16="http://schemas.microsoft.com/office/drawing/2014/main" id="{3875A0E6-9647-8820-1318-1E33116C03C3}"/>
              </a:ext>
            </a:extLst>
          </p:cNvPr>
          <p:cNvSpPr>
            <a:spLocks noGrp="1"/>
          </p:cNvSpPr>
          <p:nvPr>
            <p:ph type="dt" idx="1"/>
          </p:nvPr>
        </p:nvSpPr>
        <p:spPr/>
        <p:txBody>
          <a:bodyPr/>
          <a:lstStyle/>
          <a:p>
            <a:endParaRPr lang="en-US"/>
          </a:p>
        </p:txBody>
      </p:sp>
      <p:sp>
        <p:nvSpPr>
          <p:cNvPr id="3" name="Footer Placeholder 2">
            <a:extLst>
              <a:ext uri="{FF2B5EF4-FFF2-40B4-BE49-F238E27FC236}">
                <a16:creationId xmlns:a16="http://schemas.microsoft.com/office/drawing/2014/main" id="{A0989527-F160-EA2D-366B-6E76B7256ADE}"/>
              </a:ext>
            </a:extLst>
          </p:cNvPr>
          <p:cNvSpPr>
            <a:spLocks noGrp="1"/>
          </p:cNvSpPr>
          <p:nvPr>
            <p:ph type="ftr" sz="quarter" idx="4"/>
          </p:nvPr>
        </p:nvSpPr>
        <p:spPr/>
        <p:txBody>
          <a:bodyPr/>
          <a:lstStyle/>
          <a:p>
            <a:r>
              <a:rPr lang="en-US"/>
              <a:t>S202 - Dr. Park</a:t>
            </a:r>
          </a:p>
        </p:txBody>
      </p:sp>
      <p:sp>
        <p:nvSpPr>
          <p:cNvPr id="4" name="Header Placeholder 3">
            <a:extLst>
              <a:ext uri="{FF2B5EF4-FFF2-40B4-BE49-F238E27FC236}">
                <a16:creationId xmlns:a16="http://schemas.microsoft.com/office/drawing/2014/main" id="{4650E778-1020-DE6B-C366-9DFBB6D57E4F}"/>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4206039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204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2FF4BC3-878A-4326-92A3-2FB9D64A9D43}"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Date Placeholder 1">
            <a:extLst>
              <a:ext uri="{FF2B5EF4-FFF2-40B4-BE49-F238E27FC236}">
                <a16:creationId xmlns:a16="http://schemas.microsoft.com/office/drawing/2014/main" id="{DD14B7A2-08E9-BB64-9D36-B6AE6E145EFA}"/>
              </a:ext>
            </a:extLst>
          </p:cNvPr>
          <p:cNvSpPr>
            <a:spLocks noGrp="1"/>
          </p:cNvSpPr>
          <p:nvPr>
            <p:ph type="dt" idx="1"/>
          </p:nvPr>
        </p:nvSpPr>
        <p:spPr/>
        <p:txBody>
          <a:bodyPr/>
          <a:lstStyle/>
          <a:p>
            <a:endParaRPr lang="en-US"/>
          </a:p>
        </p:txBody>
      </p:sp>
      <p:sp>
        <p:nvSpPr>
          <p:cNvPr id="3" name="Footer Placeholder 2">
            <a:extLst>
              <a:ext uri="{FF2B5EF4-FFF2-40B4-BE49-F238E27FC236}">
                <a16:creationId xmlns:a16="http://schemas.microsoft.com/office/drawing/2014/main" id="{1628C2AA-7016-A0DA-7A0A-FA1F2C6DBBCA}"/>
              </a:ext>
            </a:extLst>
          </p:cNvPr>
          <p:cNvSpPr>
            <a:spLocks noGrp="1"/>
          </p:cNvSpPr>
          <p:nvPr>
            <p:ph type="ftr" sz="quarter" idx="4"/>
          </p:nvPr>
        </p:nvSpPr>
        <p:spPr/>
        <p:txBody>
          <a:bodyPr/>
          <a:lstStyle/>
          <a:p>
            <a:r>
              <a:rPr lang="en-US"/>
              <a:t>S202 - Dr. Park</a:t>
            </a:r>
          </a:p>
        </p:txBody>
      </p:sp>
      <p:sp>
        <p:nvSpPr>
          <p:cNvPr id="4" name="Header Placeholder 3">
            <a:extLst>
              <a:ext uri="{FF2B5EF4-FFF2-40B4-BE49-F238E27FC236}">
                <a16:creationId xmlns:a16="http://schemas.microsoft.com/office/drawing/2014/main" id="{C9A3559D-42FF-6EBE-97F4-7216E694AF24}"/>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34933921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
Poll Title: Do not modify the notes in this section to avoid tampering with the Poll Everywhere activity.
More info at polleverywhere.com/support
10. Case 10: Which one of the following associated findings is most likely seen in this patient with glaucoma:
https://www.polleverywhere.com/multiple_choice_polls/KcX50zdn17RuL4h9Ahj0D?state=opened&amp;flow=Default&amp;onscreen=persist</a:t>
            </a:r>
            <a:endParaRPr lang="en-US"/>
          </a:p>
        </p:txBody>
      </p:sp>
      <p:sp>
        <p:nvSpPr>
          <p:cNvPr id="4" name="Header Placeholder 3"/>
          <p:cNvSpPr>
            <a:spLocks noGrp="1"/>
          </p:cNvSpPr>
          <p:nvPr>
            <p:ph type="hdr" sz="quarter" idx="10"/>
          </p:nvPr>
        </p:nvSpPr>
        <p:spPr/>
        <p:txBody>
          <a:bodyPr/>
          <a:lstStyle/>
          <a:p>
            <a:r>
              <a:rPr lang="en-US" smtClean="0"/>
              <a:t>26th Annual GPRSA Course</a:t>
            </a:r>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smtClean="0"/>
              <a:t>S202 - Dr. Park</a:t>
            </a:r>
            <a:endParaRPr lang="en-US"/>
          </a:p>
        </p:txBody>
      </p:sp>
      <p:sp>
        <p:nvSpPr>
          <p:cNvPr id="7" name="Slide Number Placeholder 6"/>
          <p:cNvSpPr>
            <a:spLocks noGrp="1"/>
          </p:cNvSpPr>
          <p:nvPr>
            <p:ph type="sldNum" sz="quarter" idx="13"/>
          </p:nvPr>
        </p:nvSpPr>
        <p:spPr/>
        <p:txBody>
          <a:bodyPr/>
          <a:lstStyle/>
          <a:p>
            <a:fld id="{F66F6E88-0566-4792-94E1-7A0FFD81C7E9}" type="slidenum">
              <a:rPr lang="en-US" smtClean="0"/>
              <a:t>40</a:t>
            </a:fld>
            <a:endParaRPr lang="en-US"/>
          </a:p>
        </p:txBody>
      </p:sp>
      <p:sp>
        <p:nvSpPr>
          <p:cNvPr id="8" name="TextBox 7"/>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8498758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1300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D714C8-E435-4192-9B31-7EEA52EF0D55}"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Date Placeholder 1">
            <a:extLst>
              <a:ext uri="{FF2B5EF4-FFF2-40B4-BE49-F238E27FC236}">
                <a16:creationId xmlns:a16="http://schemas.microsoft.com/office/drawing/2014/main" id="{EC096278-977F-7BEC-0253-D82A3FB888A1}"/>
              </a:ext>
            </a:extLst>
          </p:cNvPr>
          <p:cNvSpPr>
            <a:spLocks noGrp="1"/>
          </p:cNvSpPr>
          <p:nvPr>
            <p:ph type="dt" idx="1"/>
          </p:nvPr>
        </p:nvSpPr>
        <p:spPr/>
        <p:txBody>
          <a:bodyPr/>
          <a:lstStyle/>
          <a:p>
            <a:endParaRPr lang="en-US"/>
          </a:p>
        </p:txBody>
      </p:sp>
      <p:sp>
        <p:nvSpPr>
          <p:cNvPr id="3" name="Footer Placeholder 2">
            <a:extLst>
              <a:ext uri="{FF2B5EF4-FFF2-40B4-BE49-F238E27FC236}">
                <a16:creationId xmlns:a16="http://schemas.microsoft.com/office/drawing/2014/main" id="{5CF241A4-C6B4-245A-25B8-727E73D63AAB}"/>
              </a:ext>
            </a:extLst>
          </p:cNvPr>
          <p:cNvSpPr>
            <a:spLocks noGrp="1"/>
          </p:cNvSpPr>
          <p:nvPr>
            <p:ph type="ftr" sz="quarter" idx="4"/>
          </p:nvPr>
        </p:nvSpPr>
        <p:spPr/>
        <p:txBody>
          <a:bodyPr/>
          <a:lstStyle/>
          <a:p>
            <a:r>
              <a:rPr lang="en-US"/>
              <a:t>S202 - Dr. Park</a:t>
            </a:r>
          </a:p>
        </p:txBody>
      </p:sp>
      <p:sp>
        <p:nvSpPr>
          <p:cNvPr id="4" name="Header Placeholder 3">
            <a:extLst>
              <a:ext uri="{FF2B5EF4-FFF2-40B4-BE49-F238E27FC236}">
                <a16:creationId xmlns:a16="http://schemas.microsoft.com/office/drawing/2014/main" id="{0AA833E0-5885-2160-C1FE-E2E8D423A504}"/>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33203876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1361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7BF85E-08E1-4733-A89E-9A380B48529D}"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Date Placeholder 1">
            <a:extLst>
              <a:ext uri="{FF2B5EF4-FFF2-40B4-BE49-F238E27FC236}">
                <a16:creationId xmlns:a16="http://schemas.microsoft.com/office/drawing/2014/main" id="{9BEC93B7-A74C-C609-AA1D-B7855332994E}"/>
              </a:ext>
            </a:extLst>
          </p:cNvPr>
          <p:cNvSpPr>
            <a:spLocks noGrp="1"/>
          </p:cNvSpPr>
          <p:nvPr>
            <p:ph type="dt" idx="1"/>
          </p:nvPr>
        </p:nvSpPr>
        <p:spPr/>
        <p:txBody>
          <a:bodyPr/>
          <a:lstStyle/>
          <a:p>
            <a:endParaRPr lang="en-US"/>
          </a:p>
        </p:txBody>
      </p:sp>
      <p:sp>
        <p:nvSpPr>
          <p:cNvPr id="3" name="Footer Placeholder 2">
            <a:extLst>
              <a:ext uri="{FF2B5EF4-FFF2-40B4-BE49-F238E27FC236}">
                <a16:creationId xmlns:a16="http://schemas.microsoft.com/office/drawing/2014/main" id="{5C2EEB12-7513-F6AA-0BE6-1B6B30388378}"/>
              </a:ext>
            </a:extLst>
          </p:cNvPr>
          <p:cNvSpPr>
            <a:spLocks noGrp="1"/>
          </p:cNvSpPr>
          <p:nvPr>
            <p:ph type="ftr" sz="quarter" idx="4"/>
          </p:nvPr>
        </p:nvSpPr>
        <p:spPr/>
        <p:txBody>
          <a:bodyPr/>
          <a:lstStyle/>
          <a:p>
            <a:r>
              <a:rPr lang="en-US"/>
              <a:t>S202 - Dr. Park</a:t>
            </a:r>
          </a:p>
        </p:txBody>
      </p:sp>
      <p:sp>
        <p:nvSpPr>
          <p:cNvPr id="4" name="Header Placeholder 3">
            <a:extLst>
              <a:ext uri="{FF2B5EF4-FFF2-40B4-BE49-F238E27FC236}">
                <a16:creationId xmlns:a16="http://schemas.microsoft.com/office/drawing/2014/main" id="{14A088E7-3F68-E91E-6128-B39163C111B8}"/>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26232074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
Poll Title: Do not modify the notes in this section to avoid tampering with the Poll Everywhere activity.
More info at polleverywhere.com/support
11. Case 11: 2 mo. Infant with hypotonia
https://www.polleverywhere.com/multiple_choice_polls/IFhZfOdu2W0KCCjhbXdAZ?state=opened&amp;flow=Default&amp;onscreen=persist</a:t>
            </a:r>
            <a:endParaRPr lang="en-US"/>
          </a:p>
        </p:txBody>
      </p:sp>
      <p:sp>
        <p:nvSpPr>
          <p:cNvPr id="4" name="Header Placeholder 3"/>
          <p:cNvSpPr>
            <a:spLocks noGrp="1"/>
          </p:cNvSpPr>
          <p:nvPr>
            <p:ph type="hdr" sz="quarter" idx="10"/>
          </p:nvPr>
        </p:nvSpPr>
        <p:spPr/>
        <p:txBody>
          <a:bodyPr/>
          <a:lstStyle/>
          <a:p>
            <a:r>
              <a:rPr lang="en-US" smtClean="0"/>
              <a:t>26th Annual GPRSA Course</a:t>
            </a:r>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smtClean="0"/>
              <a:t>S202 - Dr. Park</a:t>
            </a:r>
            <a:endParaRPr lang="en-US"/>
          </a:p>
        </p:txBody>
      </p:sp>
      <p:sp>
        <p:nvSpPr>
          <p:cNvPr id="7" name="Slide Number Placeholder 6"/>
          <p:cNvSpPr>
            <a:spLocks noGrp="1"/>
          </p:cNvSpPr>
          <p:nvPr>
            <p:ph type="sldNum" sz="quarter" idx="13"/>
          </p:nvPr>
        </p:nvSpPr>
        <p:spPr/>
        <p:txBody>
          <a:bodyPr/>
          <a:lstStyle/>
          <a:p>
            <a:fld id="{F66F6E88-0566-4792-94E1-7A0FFD81C7E9}" type="slidenum">
              <a:rPr lang="en-US" smtClean="0"/>
              <a:t>43</a:t>
            </a:fld>
            <a:endParaRPr lang="en-US"/>
          </a:p>
        </p:txBody>
      </p:sp>
      <p:sp>
        <p:nvSpPr>
          <p:cNvPr id="8" name="TextBox 7"/>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6988127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1382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9910F8-391B-47C8-BE4E-55F415C3E47C}"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Date Placeholder 1">
            <a:extLst>
              <a:ext uri="{FF2B5EF4-FFF2-40B4-BE49-F238E27FC236}">
                <a16:creationId xmlns:a16="http://schemas.microsoft.com/office/drawing/2014/main" id="{94952DF6-72C5-38EE-3953-0FCC91E26985}"/>
              </a:ext>
            </a:extLst>
          </p:cNvPr>
          <p:cNvSpPr>
            <a:spLocks noGrp="1"/>
          </p:cNvSpPr>
          <p:nvPr>
            <p:ph type="dt" idx="1"/>
          </p:nvPr>
        </p:nvSpPr>
        <p:spPr/>
        <p:txBody>
          <a:bodyPr/>
          <a:lstStyle/>
          <a:p>
            <a:endParaRPr lang="en-US"/>
          </a:p>
        </p:txBody>
      </p:sp>
      <p:sp>
        <p:nvSpPr>
          <p:cNvPr id="3" name="Footer Placeholder 2">
            <a:extLst>
              <a:ext uri="{FF2B5EF4-FFF2-40B4-BE49-F238E27FC236}">
                <a16:creationId xmlns:a16="http://schemas.microsoft.com/office/drawing/2014/main" id="{97182745-A3B8-4236-A108-E71331DA1FF9}"/>
              </a:ext>
            </a:extLst>
          </p:cNvPr>
          <p:cNvSpPr>
            <a:spLocks noGrp="1"/>
          </p:cNvSpPr>
          <p:nvPr>
            <p:ph type="ftr" sz="quarter" idx="4"/>
          </p:nvPr>
        </p:nvSpPr>
        <p:spPr/>
        <p:txBody>
          <a:bodyPr/>
          <a:lstStyle/>
          <a:p>
            <a:r>
              <a:rPr lang="en-US"/>
              <a:t>S202 - Dr. Park</a:t>
            </a:r>
          </a:p>
        </p:txBody>
      </p:sp>
      <p:sp>
        <p:nvSpPr>
          <p:cNvPr id="4" name="Header Placeholder 3">
            <a:extLst>
              <a:ext uri="{FF2B5EF4-FFF2-40B4-BE49-F238E27FC236}">
                <a16:creationId xmlns:a16="http://schemas.microsoft.com/office/drawing/2014/main" id="{8D64A22C-5852-772B-8005-E120FAC523E2}"/>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5047289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029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DB0F73E-75E4-4D4D-BE0F-E7459BA3F037}"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40291" name="Rectangle 1"/>
          <p:cNvSpPr>
            <a:spLocks noGrp="1" noRot="1" noChangeAspect="1" noChangeArrowheads="1" noTextEdit="1"/>
          </p:cNvSpPr>
          <p:nvPr>
            <p:ph type="sldImg"/>
          </p:nvPr>
        </p:nvSpPr>
        <p:spPr bwMode="auto">
          <a:xfrm>
            <a:off x="381000" y="693738"/>
            <a:ext cx="6096000" cy="3429000"/>
          </a:xfrm>
          <a:solidFill>
            <a:srgbClr val="FFFFFF"/>
          </a:solidFill>
          <a:ln>
            <a:solidFill>
              <a:srgbClr val="000000"/>
            </a:solidFill>
            <a:miter lim="800000"/>
            <a:headEnd/>
            <a:tailEnd/>
          </a:ln>
        </p:spPr>
      </p:sp>
      <p:sp>
        <p:nvSpPr>
          <p:cNvPr id="140292" name="Rectangle 2"/>
          <p:cNvSpPr>
            <a:spLocks noGrp="1" noChangeArrowheads="1"/>
          </p:cNvSpPr>
          <p:nvPr>
            <p:ph type="body" idx="1"/>
          </p:nvPr>
        </p:nvSpPr>
        <p:spPr bwMode="auto">
          <a:xfrm>
            <a:off x="685800" y="4341813"/>
            <a:ext cx="5487988"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numCol="1" anchor="ctr" anchorCtr="0" compatLnSpc="1">
            <a:prstTxWarp prst="textNoShape">
              <a:avLst/>
            </a:prstTxWarp>
          </a:bodyPr>
          <a:lstStyle/>
          <a:p>
            <a:endParaRPr lang="en-US" altLang="en-US">
              <a:ea typeface="ＭＳ Ｐゴシック" panose="020B0600070205080204" pitchFamily="34" charset="-128"/>
            </a:endParaRPr>
          </a:p>
        </p:txBody>
      </p:sp>
      <p:sp>
        <p:nvSpPr>
          <p:cNvPr id="2" name="Date Placeholder 1">
            <a:extLst>
              <a:ext uri="{FF2B5EF4-FFF2-40B4-BE49-F238E27FC236}">
                <a16:creationId xmlns:a16="http://schemas.microsoft.com/office/drawing/2014/main" id="{F5A95327-78C9-05D1-4B50-5B9769DA70CF}"/>
              </a:ext>
            </a:extLst>
          </p:cNvPr>
          <p:cNvSpPr>
            <a:spLocks noGrp="1"/>
          </p:cNvSpPr>
          <p:nvPr>
            <p:ph type="dt" idx="1"/>
          </p:nvPr>
        </p:nvSpPr>
        <p:spPr/>
        <p:txBody>
          <a:bodyPr/>
          <a:lstStyle/>
          <a:p>
            <a:endParaRPr lang="en-US"/>
          </a:p>
        </p:txBody>
      </p:sp>
      <p:sp>
        <p:nvSpPr>
          <p:cNvPr id="3" name="Footer Placeholder 2">
            <a:extLst>
              <a:ext uri="{FF2B5EF4-FFF2-40B4-BE49-F238E27FC236}">
                <a16:creationId xmlns:a16="http://schemas.microsoft.com/office/drawing/2014/main" id="{13619E24-464E-ED69-5FAD-7122D7347B51}"/>
              </a:ext>
            </a:extLst>
          </p:cNvPr>
          <p:cNvSpPr>
            <a:spLocks noGrp="1"/>
          </p:cNvSpPr>
          <p:nvPr>
            <p:ph type="ftr" sz="quarter" idx="4"/>
          </p:nvPr>
        </p:nvSpPr>
        <p:spPr/>
        <p:txBody>
          <a:bodyPr/>
          <a:lstStyle/>
          <a:p>
            <a:r>
              <a:rPr lang="en-US"/>
              <a:t>S202 - Dr. Park</a:t>
            </a:r>
          </a:p>
        </p:txBody>
      </p:sp>
      <p:sp>
        <p:nvSpPr>
          <p:cNvPr id="4" name="Header Placeholder 3">
            <a:extLst>
              <a:ext uri="{FF2B5EF4-FFF2-40B4-BE49-F238E27FC236}">
                <a16:creationId xmlns:a16="http://schemas.microsoft.com/office/drawing/2014/main" id="{15F99540-A956-A7BA-7EF2-D9BA054D90FA}"/>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9317422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8"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57200" eaLnBrk="1" hangingPunct="1">
              <a:spcBef>
                <a:spcPct val="0"/>
              </a:spcBef>
            </a:pPr>
            <a:r>
              <a:rPr lang="en-US" altLang="en-US">
                <a:solidFill>
                  <a:srgbClr val="E46C0A"/>
                </a:solidFill>
                <a:ea typeface="ＭＳ Ｐゴシック" panose="020B0600070205080204" pitchFamily="34" charset="-128"/>
              </a:rPr>
              <a:t>Patient transferred from homestead supposedly hit by brother with toy truck</a:t>
            </a:r>
          </a:p>
          <a:p>
            <a:pPr defTabSz="457200"/>
            <a:endParaRPr lang="en-US" altLang="en-US">
              <a:ea typeface="ＭＳ Ｐゴシック" panose="020B0600070205080204" pitchFamily="34" charset="-128"/>
            </a:endParaRPr>
          </a:p>
        </p:txBody>
      </p:sp>
      <p:sp>
        <p:nvSpPr>
          <p:cNvPr id="142339"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3CF246-E626-423C-9583-2427BE240884}"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Date Placeholder 1">
            <a:extLst>
              <a:ext uri="{FF2B5EF4-FFF2-40B4-BE49-F238E27FC236}">
                <a16:creationId xmlns:a16="http://schemas.microsoft.com/office/drawing/2014/main" id="{E4E2089A-F503-2188-A20B-E3082AF7D214}"/>
              </a:ext>
            </a:extLst>
          </p:cNvPr>
          <p:cNvSpPr>
            <a:spLocks noGrp="1"/>
          </p:cNvSpPr>
          <p:nvPr>
            <p:ph type="dt" idx="1"/>
          </p:nvPr>
        </p:nvSpPr>
        <p:spPr/>
        <p:txBody>
          <a:bodyPr/>
          <a:lstStyle/>
          <a:p>
            <a:endParaRPr lang="en-US"/>
          </a:p>
        </p:txBody>
      </p:sp>
      <p:sp>
        <p:nvSpPr>
          <p:cNvPr id="3" name="Footer Placeholder 2">
            <a:extLst>
              <a:ext uri="{FF2B5EF4-FFF2-40B4-BE49-F238E27FC236}">
                <a16:creationId xmlns:a16="http://schemas.microsoft.com/office/drawing/2014/main" id="{6ABC7380-00D7-EC27-FE83-9388AEACBF6D}"/>
              </a:ext>
            </a:extLst>
          </p:cNvPr>
          <p:cNvSpPr>
            <a:spLocks noGrp="1"/>
          </p:cNvSpPr>
          <p:nvPr>
            <p:ph type="ftr" sz="quarter" idx="4"/>
          </p:nvPr>
        </p:nvSpPr>
        <p:spPr/>
        <p:txBody>
          <a:bodyPr/>
          <a:lstStyle/>
          <a:p>
            <a:r>
              <a:rPr lang="en-US"/>
              <a:t>S202 - Dr. Park</a:t>
            </a:r>
          </a:p>
        </p:txBody>
      </p:sp>
      <p:sp>
        <p:nvSpPr>
          <p:cNvPr id="4" name="Header Placeholder 3">
            <a:extLst>
              <a:ext uri="{FF2B5EF4-FFF2-40B4-BE49-F238E27FC236}">
                <a16:creationId xmlns:a16="http://schemas.microsoft.com/office/drawing/2014/main" id="{8B3DEA85-D459-8D0E-F355-A84A2DF983AC}"/>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2192479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1443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A8D2825-B3DB-4639-BC24-4C992B5B8220}"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Date Placeholder 1">
            <a:extLst>
              <a:ext uri="{FF2B5EF4-FFF2-40B4-BE49-F238E27FC236}">
                <a16:creationId xmlns:a16="http://schemas.microsoft.com/office/drawing/2014/main" id="{C02FDADB-7BB6-EB04-BCF2-F55CEF2BD9A9}"/>
              </a:ext>
            </a:extLst>
          </p:cNvPr>
          <p:cNvSpPr>
            <a:spLocks noGrp="1"/>
          </p:cNvSpPr>
          <p:nvPr>
            <p:ph type="dt" idx="1"/>
          </p:nvPr>
        </p:nvSpPr>
        <p:spPr/>
        <p:txBody>
          <a:bodyPr/>
          <a:lstStyle/>
          <a:p>
            <a:endParaRPr lang="en-US"/>
          </a:p>
        </p:txBody>
      </p:sp>
      <p:sp>
        <p:nvSpPr>
          <p:cNvPr id="3" name="Footer Placeholder 2">
            <a:extLst>
              <a:ext uri="{FF2B5EF4-FFF2-40B4-BE49-F238E27FC236}">
                <a16:creationId xmlns:a16="http://schemas.microsoft.com/office/drawing/2014/main" id="{A24A8397-CBAF-46BE-3502-EC45AE1A80D3}"/>
              </a:ext>
            </a:extLst>
          </p:cNvPr>
          <p:cNvSpPr>
            <a:spLocks noGrp="1"/>
          </p:cNvSpPr>
          <p:nvPr>
            <p:ph type="ftr" sz="quarter" idx="4"/>
          </p:nvPr>
        </p:nvSpPr>
        <p:spPr/>
        <p:txBody>
          <a:bodyPr/>
          <a:lstStyle/>
          <a:p>
            <a:r>
              <a:rPr lang="en-US"/>
              <a:t>S202 - Dr. Park</a:t>
            </a:r>
          </a:p>
        </p:txBody>
      </p:sp>
      <p:sp>
        <p:nvSpPr>
          <p:cNvPr id="4" name="Header Placeholder 3">
            <a:extLst>
              <a:ext uri="{FF2B5EF4-FFF2-40B4-BE49-F238E27FC236}">
                <a16:creationId xmlns:a16="http://schemas.microsoft.com/office/drawing/2014/main" id="{2BEA44BA-DA5D-CBA8-1C4C-71EA11AFAEA5}"/>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2755327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
Poll Title: Do not modify the notes in this section to avoid tampering with the Poll Everywhere activity.
More info at polleverywhere.com/support
12. Case 12: One yr old infant with abdominal distention
https://www.polleverywhere.com/multiple_choice_polls/yR5roTiqGKJwUyERdqSuY?state=opened&amp;flow=Default&amp;onscreen=persist</a:t>
            </a:r>
            <a:endParaRPr lang="en-US"/>
          </a:p>
        </p:txBody>
      </p:sp>
      <p:sp>
        <p:nvSpPr>
          <p:cNvPr id="4" name="Header Placeholder 3"/>
          <p:cNvSpPr>
            <a:spLocks noGrp="1"/>
          </p:cNvSpPr>
          <p:nvPr>
            <p:ph type="hdr" sz="quarter" idx="10"/>
          </p:nvPr>
        </p:nvSpPr>
        <p:spPr/>
        <p:txBody>
          <a:bodyPr/>
          <a:lstStyle/>
          <a:p>
            <a:r>
              <a:rPr lang="en-US" smtClean="0"/>
              <a:t>26th Annual GPRSA Course</a:t>
            </a:r>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smtClean="0"/>
              <a:t>S202 - Dr. Park</a:t>
            </a:r>
            <a:endParaRPr lang="en-US"/>
          </a:p>
        </p:txBody>
      </p:sp>
      <p:sp>
        <p:nvSpPr>
          <p:cNvPr id="7" name="Slide Number Placeholder 6"/>
          <p:cNvSpPr>
            <a:spLocks noGrp="1"/>
          </p:cNvSpPr>
          <p:nvPr>
            <p:ph type="sldNum" sz="quarter" idx="13"/>
          </p:nvPr>
        </p:nvSpPr>
        <p:spPr/>
        <p:txBody>
          <a:bodyPr/>
          <a:lstStyle/>
          <a:p>
            <a:fld id="{F66F6E88-0566-4792-94E1-7A0FFD81C7E9}" type="slidenum">
              <a:rPr lang="en-US" smtClean="0"/>
              <a:t>48</a:t>
            </a:fld>
            <a:endParaRPr lang="en-US"/>
          </a:p>
        </p:txBody>
      </p:sp>
      <p:sp>
        <p:nvSpPr>
          <p:cNvPr id="8" name="TextBox 7"/>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8842983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I biopsied mass US guided next day, just had case last week</a:t>
            </a:r>
          </a:p>
        </p:txBody>
      </p:sp>
      <p:sp>
        <p:nvSpPr>
          <p:cNvPr id="1464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96BE733-4CAB-4068-A96C-36B9FF19B017}"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Date Placeholder 1">
            <a:extLst>
              <a:ext uri="{FF2B5EF4-FFF2-40B4-BE49-F238E27FC236}">
                <a16:creationId xmlns:a16="http://schemas.microsoft.com/office/drawing/2014/main" id="{A72BF1A3-F154-F7D4-3BB3-9829670861B8}"/>
              </a:ext>
            </a:extLst>
          </p:cNvPr>
          <p:cNvSpPr>
            <a:spLocks noGrp="1"/>
          </p:cNvSpPr>
          <p:nvPr>
            <p:ph type="dt" idx="1"/>
          </p:nvPr>
        </p:nvSpPr>
        <p:spPr/>
        <p:txBody>
          <a:bodyPr/>
          <a:lstStyle/>
          <a:p>
            <a:endParaRPr lang="en-US"/>
          </a:p>
        </p:txBody>
      </p:sp>
      <p:sp>
        <p:nvSpPr>
          <p:cNvPr id="3" name="Footer Placeholder 2">
            <a:extLst>
              <a:ext uri="{FF2B5EF4-FFF2-40B4-BE49-F238E27FC236}">
                <a16:creationId xmlns:a16="http://schemas.microsoft.com/office/drawing/2014/main" id="{12F03F6E-A68F-B843-2F67-C4821380DE84}"/>
              </a:ext>
            </a:extLst>
          </p:cNvPr>
          <p:cNvSpPr>
            <a:spLocks noGrp="1"/>
          </p:cNvSpPr>
          <p:nvPr>
            <p:ph type="ftr" sz="quarter" idx="4"/>
          </p:nvPr>
        </p:nvSpPr>
        <p:spPr/>
        <p:txBody>
          <a:bodyPr/>
          <a:lstStyle/>
          <a:p>
            <a:r>
              <a:rPr lang="en-US"/>
              <a:t>S202 - Dr. Park</a:t>
            </a:r>
          </a:p>
        </p:txBody>
      </p:sp>
      <p:sp>
        <p:nvSpPr>
          <p:cNvPr id="4" name="Header Placeholder 3">
            <a:extLst>
              <a:ext uri="{FF2B5EF4-FFF2-40B4-BE49-F238E27FC236}">
                <a16:creationId xmlns:a16="http://schemas.microsoft.com/office/drawing/2014/main" id="{60B33DB2-C1F2-957A-6AE0-709F2B280EAD}"/>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1752007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225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8A32B6-77BC-4BD6-80C7-1974766DF1BF}"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Date Placeholder 1">
            <a:extLst>
              <a:ext uri="{FF2B5EF4-FFF2-40B4-BE49-F238E27FC236}">
                <a16:creationId xmlns:a16="http://schemas.microsoft.com/office/drawing/2014/main" id="{83052BA9-078E-B87C-B78F-9E9A615390D3}"/>
              </a:ext>
            </a:extLst>
          </p:cNvPr>
          <p:cNvSpPr>
            <a:spLocks noGrp="1"/>
          </p:cNvSpPr>
          <p:nvPr>
            <p:ph type="dt" idx="1"/>
          </p:nvPr>
        </p:nvSpPr>
        <p:spPr/>
        <p:txBody>
          <a:bodyPr/>
          <a:lstStyle/>
          <a:p>
            <a:endParaRPr lang="en-US"/>
          </a:p>
        </p:txBody>
      </p:sp>
      <p:sp>
        <p:nvSpPr>
          <p:cNvPr id="3" name="Footer Placeholder 2">
            <a:extLst>
              <a:ext uri="{FF2B5EF4-FFF2-40B4-BE49-F238E27FC236}">
                <a16:creationId xmlns:a16="http://schemas.microsoft.com/office/drawing/2014/main" id="{1AA60D59-ACC6-4352-E383-205FFF9B133D}"/>
              </a:ext>
            </a:extLst>
          </p:cNvPr>
          <p:cNvSpPr>
            <a:spLocks noGrp="1"/>
          </p:cNvSpPr>
          <p:nvPr>
            <p:ph type="ftr" sz="quarter" idx="4"/>
          </p:nvPr>
        </p:nvSpPr>
        <p:spPr/>
        <p:txBody>
          <a:bodyPr/>
          <a:lstStyle/>
          <a:p>
            <a:r>
              <a:rPr lang="en-US"/>
              <a:t>S202 - Dr. Park</a:t>
            </a:r>
          </a:p>
        </p:txBody>
      </p:sp>
      <p:sp>
        <p:nvSpPr>
          <p:cNvPr id="4" name="Header Placeholder 3">
            <a:extLst>
              <a:ext uri="{FF2B5EF4-FFF2-40B4-BE49-F238E27FC236}">
                <a16:creationId xmlns:a16="http://schemas.microsoft.com/office/drawing/2014/main" id="{847E103A-E311-9617-7BF9-CB4EA5555860}"/>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2596850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26th Annual GPRSA Course</a:t>
            </a:r>
          </a:p>
        </p:txBody>
      </p:sp>
      <p:sp>
        <p:nvSpPr>
          <p:cNvPr id="5" name="Date Placeholder 4"/>
          <p:cNvSpPr>
            <a:spLocks noGrp="1"/>
          </p:cNvSpPr>
          <p:nvPr>
            <p:ph type="dt" idx="1"/>
          </p:nvPr>
        </p:nvSpPr>
        <p:spPr/>
        <p:txBody>
          <a:bodyPr/>
          <a:lstStyle/>
          <a:p>
            <a:endParaRPr lang="en-US"/>
          </a:p>
        </p:txBody>
      </p:sp>
      <p:sp>
        <p:nvSpPr>
          <p:cNvPr id="6" name="Footer Placeholder 5"/>
          <p:cNvSpPr>
            <a:spLocks noGrp="1"/>
          </p:cNvSpPr>
          <p:nvPr>
            <p:ph type="ftr" sz="quarter" idx="4"/>
          </p:nvPr>
        </p:nvSpPr>
        <p:spPr/>
        <p:txBody>
          <a:bodyPr/>
          <a:lstStyle/>
          <a:p>
            <a:r>
              <a:rPr lang="en-US"/>
              <a:t>S202 - Dr. Park</a:t>
            </a:r>
          </a:p>
        </p:txBody>
      </p:sp>
      <p:sp>
        <p:nvSpPr>
          <p:cNvPr id="7" name="Slide Number Placeholder 6"/>
          <p:cNvSpPr>
            <a:spLocks noGrp="1"/>
          </p:cNvSpPr>
          <p:nvPr>
            <p:ph type="sldNum" sz="quarter" idx="5"/>
          </p:nvPr>
        </p:nvSpPr>
        <p:spPr/>
        <p:txBody>
          <a:bodyPr/>
          <a:lstStyle/>
          <a:p>
            <a:fld id="{F66F6E88-0566-4792-94E1-7A0FFD81C7E9}" type="slidenum">
              <a:rPr lang="en-US" smtClean="0"/>
              <a:t>50</a:t>
            </a:fld>
            <a:endParaRPr lang="en-US"/>
          </a:p>
        </p:txBody>
      </p:sp>
    </p:spTree>
    <p:extLst>
      <p:ext uri="{BB962C8B-B14F-4D97-AF65-F5344CB8AC3E}">
        <p14:creationId xmlns:p14="http://schemas.microsoft.com/office/powerpoint/2010/main" val="32410019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1525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CADBA21-F04A-4498-8CFB-15A77A737CF3}"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Date Placeholder 1">
            <a:extLst>
              <a:ext uri="{FF2B5EF4-FFF2-40B4-BE49-F238E27FC236}">
                <a16:creationId xmlns:a16="http://schemas.microsoft.com/office/drawing/2014/main" id="{0AA63058-28C1-DCD3-6ECB-598055D1A670}"/>
              </a:ext>
            </a:extLst>
          </p:cNvPr>
          <p:cNvSpPr>
            <a:spLocks noGrp="1"/>
          </p:cNvSpPr>
          <p:nvPr>
            <p:ph type="dt" idx="1"/>
          </p:nvPr>
        </p:nvSpPr>
        <p:spPr/>
        <p:txBody>
          <a:bodyPr/>
          <a:lstStyle/>
          <a:p>
            <a:endParaRPr lang="en-US"/>
          </a:p>
        </p:txBody>
      </p:sp>
      <p:sp>
        <p:nvSpPr>
          <p:cNvPr id="3" name="Footer Placeholder 2">
            <a:extLst>
              <a:ext uri="{FF2B5EF4-FFF2-40B4-BE49-F238E27FC236}">
                <a16:creationId xmlns:a16="http://schemas.microsoft.com/office/drawing/2014/main" id="{07C25AFC-656F-256F-A34B-AEAD5AB27C36}"/>
              </a:ext>
            </a:extLst>
          </p:cNvPr>
          <p:cNvSpPr>
            <a:spLocks noGrp="1"/>
          </p:cNvSpPr>
          <p:nvPr>
            <p:ph type="ftr" sz="quarter" idx="4"/>
          </p:nvPr>
        </p:nvSpPr>
        <p:spPr/>
        <p:txBody>
          <a:bodyPr/>
          <a:lstStyle/>
          <a:p>
            <a:r>
              <a:rPr lang="en-US"/>
              <a:t>S202 - Dr. Park</a:t>
            </a:r>
          </a:p>
        </p:txBody>
      </p:sp>
      <p:sp>
        <p:nvSpPr>
          <p:cNvPr id="4" name="Header Placeholder 3">
            <a:extLst>
              <a:ext uri="{FF2B5EF4-FFF2-40B4-BE49-F238E27FC236}">
                <a16:creationId xmlns:a16="http://schemas.microsoft.com/office/drawing/2014/main" id="{C147FFCB-F4C0-F21C-CFEC-F43D0948B314}"/>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32192174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
Poll Title: Do not modify the notes in this section to avoid tampering with the Poll Everywhere activity.
More info at polleverywhere.com/support
13. Case 13: Teenager with rectal bleeding, diarrhea, and anorexia
https://www.polleverywhere.com/multiple_choice_polls/1GhDwABpaGfSAlL7cB4LF?state=opened&amp;flow=Default&amp;onscreen=persist</a:t>
            </a:r>
            <a:endParaRPr lang="en-US"/>
          </a:p>
        </p:txBody>
      </p:sp>
      <p:sp>
        <p:nvSpPr>
          <p:cNvPr id="4" name="Header Placeholder 3"/>
          <p:cNvSpPr>
            <a:spLocks noGrp="1"/>
          </p:cNvSpPr>
          <p:nvPr>
            <p:ph type="hdr" sz="quarter" idx="10"/>
          </p:nvPr>
        </p:nvSpPr>
        <p:spPr/>
        <p:txBody>
          <a:bodyPr/>
          <a:lstStyle/>
          <a:p>
            <a:r>
              <a:rPr lang="en-US" smtClean="0"/>
              <a:t>26th Annual GPRSA Course</a:t>
            </a:r>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smtClean="0"/>
              <a:t>S202 - Dr. Park</a:t>
            </a:r>
            <a:endParaRPr lang="en-US"/>
          </a:p>
        </p:txBody>
      </p:sp>
      <p:sp>
        <p:nvSpPr>
          <p:cNvPr id="7" name="Slide Number Placeholder 6"/>
          <p:cNvSpPr>
            <a:spLocks noGrp="1"/>
          </p:cNvSpPr>
          <p:nvPr>
            <p:ph type="sldNum" sz="quarter" idx="13"/>
          </p:nvPr>
        </p:nvSpPr>
        <p:spPr/>
        <p:txBody>
          <a:bodyPr/>
          <a:lstStyle/>
          <a:p>
            <a:fld id="{F66F6E88-0566-4792-94E1-7A0FFD81C7E9}" type="slidenum">
              <a:rPr lang="en-US" smtClean="0"/>
              <a:t>52</a:t>
            </a:fld>
            <a:endParaRPr lang="en-US"/>
          </a:p>
        </p:txBody>
      </p:sp>
      <p:sp>
        <p:nvSpPr>
          <p:cNvPr id="8" name="TextBox 7"/>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5679851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26th Annual GPRSA Course</a:t>
            </a:r>
          </a:p>
        </p:txBody>
      </p:sp>
      <p:sp>
        <p:nvSpPr>
          <p:cNvPr id="5" name="Date Placeholder 4"/>
          <p:cNvSpPr>
            <a:spLocks noGrp="1"/>
          </p:cNvSpPr>
          <p:nvPr>
            <p:ph type="dt" idx="1"/>
          </p:nvPr>
        </p:nvSpPr>
        <p:spPr/>
        <p:txBody>
          <a:bodyPr/>
          <a:lstStyle/>
          <a:p>
            <a:endParaRPr lang="en-US"/>
          </a:p>
        </p:txBody>
      </p:sp>
      <p:sp>
        <p:nvSpPr>
          <p:cNvPr id="6" name="Footer Placeholder 5"/>
          <p:cNvSpPr>
            <a:spLocks noGrp="1"/>
          </p:cNvSpPr>
          <p:nvPr>
            <p:ph type="ftr" sz="quarter" idx="4"/>
          </p:nvPr>
        </p:nvSpPr>
        <p:spPr/>
        <p:txBody>
          <a:bodyPr/>
          <a:lstStyle/>
          <a:p>
            <a:r>
              <a:rPr lang="en-US"/>
              <a:t>S202 - Dr. Park</a:t>
            </a:r>
          </a:p>
        </p:txBody>
      </p:sp>
      <p:sp>
        <p:nvSpPr>
          <p:cNvPr id="7" name="Slide Number Placeholder 6"/>
          <p:cNvSpPr>
            <a:spLocks noGrp="1"/>
          </p:cNvSpPr>
          <p:nvPr>
            <p:ph type="sldNum" sz="quarter" idx="5"/>
          </p:nvPr>
        </p:nvSpPr>
        <p:spPr/>
        <p:txBody>
          <a:bodyPr/>
          <a:lstStyle/>
          <a:p>
            <a:fld id="{F66F6E88-0566-4792-94E1-7A0FFD81C7E9}" type="slidenum">
              <a:rPr lang="en-US" smtClean="0"/>
              <a:t>53</a:t>
            </a:fld>
            <a:endParaRPr lang="en-US"/>
          </a:p>
        </p:txBody>
      </p:sp>
    </p:spTree>
    <p:extLst>
      <p:ext uri="{BB962C8B-B14F-4D97-AF65-F5344CB8AC3E}">
        <p14:creationId xmlns:p14="http://schemas.microsoft.com/office/powerpoint/2010/main" val="19404004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
Poll Title: Do not modify the notes in this section to avoid tampering with the Poll Everywhere activity.
More info at polleverywhere.com/support
14. Case 14: 14yr M with vomiting, fever &amp; RLQ pain
https://www.polleverywhere.com/multiple_choice_polls/Pc0Ea2gtKeblyTKCGR6wn?state=opened&amp;flow=Default&amp;onscreen=persist</a:t>
            </a:r>
            <a:endParaRPr lang="en-US"/>
          </a:p>
        </p:txBody>
      </p:sp>
      <p:sp>
        <p:nvSpPr>
          <p:cNvPr id="4" name="Header Placeholder 3"/>
          <p:cNvSpPr>
            <a:spLocks noGrp="1"/>
          </p:cNvSpPr>
          <p:nvPr>
            <p:ph type="hdr" sz="quarter" idx="10"/>
          </p:nvPr>
        </p:nvSpPr>
        <p:spPr/>
        <p:txBody>
          <a:bodyPr/>
          <a:lstStyle/>
          <a:p>
            <a:r>
              <a:rPr lang="en-US" smtClean="0"/>
              <a:t>26th Annual GPRSA Course</a:t>
            </a:r>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smtClean="0"/>
              <a:t>S202 - Dr. Park</a:t>
            </a:r>
            <a:endParaRPr lang="en-US"/>
          </a:p>
        </p:txBody>
      </p:sp>
      <p:sp>
        <p:nvSpPr>
          <p:cNvPr id="7" name="Slide Number Placeholder 6"/>
          <p:cNvSpPr>
            <a:spLocks noGrp="1"/>
          </p:cNvSpPr>
          <p:nvPr>
            <p:ph type="sldNum" sz="quarter" idx="13"/>
          </p:nvPr>
        </p:nvSpPr>
        <p:spPr/>
        <p:txBody>
          <a:bodyPr/>
          <a:lstStyle/>
          <a:p>
            <a:fld id="{F66F6E88-0566-4792-94E1-7A0FFD81C7E9}" type="slidenum">
              <a:rPr lang="en-US" smtClean="0"/>
              <a:t>54</a:t>
            </a:fld>
            <a:endParaRPr lang="en-US"/>
          </a:p>
        </p:txBody>
      </p:sp>
      <p:sp>
        <p:nvSpPr>
          <p:cNvPr id="8" name="TextBox 7"/>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0337672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26th Annual GPRSA Course</a:t>
            </a:r>
          </a:p>
        </p:txBody>
      </p:sp>
      <p:sp>
        <p:nvSpPr>
          <p:cNvPr id="5" name="Date Placeholder 4"/>
          <p:cNvSpPr>
            <a:spLocks noGrp="1"/>
          </p:cNvSpPr>
          <p:nvPr>
            <p:ph type="dt" idx="1"/>
          </p:nvPr>
        </p:nvSpPr>
        <p:spPr/>
        <p:txBody>
          <a:bodyPr/>
          <a:lstStyle/>
          <a:p>
            <a:endParaRPr lang="en-US"/>
          </a:p>
        </p:txBody>
      </p:sp>
      <p:sp>
        <p:nvSpPr>
          <p:cNvPr id="6" name="Footer Placeholder 5"/>
          <p:cNvSpPr>
            <a:spLocks noGrp="1"/>
          </p:cNvSpPr>
          <p:nvPr>
            <p:ph type="ftr" sz="quarter" idx="4"/>
          </p:nvPr>
        </p:nvSpPr>
        <p:spPr/>
        <p:txBody>
          <a:bodyPr/>
          <a:lstStyle/>
          <a:p>
            <a:r>
              <a:rPr lang="en-US"/>
              <a:t>S202 - Dr. Park</a:t>
            </a:r>
          </a:p>
        </p:txBody>
      </p:sp>
      <p:sp>
        <p:nvSpPr>
          <p:cNvPr id="7" name="Slide Number Placeholder 6"/>
          <p:cNvSpPr>
            <a:spLocks noGrp="1"/>
          </p:cNvSpPr>
          <p:nvPr>
            <p:ph type="sldNum" sz="quarter" idx="5"/>
          </p:nvPr>
        </p:nvSpPr>
        <p:spPr/>
        <p:txBody>
          <a:bodyPr/>
          <a:lstStyle/>
          <a:p>
            <a:fld id="{F66F6E88-0566-4792-94E1-7A0FFD81C7E9}" type="slidenum">
              <a:rPr lang="en-US" smtClean="0"/>
              <a:t>55</a:t>
            </a:fld>
            <a:endParaRPr lang="en-US"/>
          </a:p>
        </p:txBody>
      </p:sp>
    </p:spTree>
    <p:extLst>
      <p:ext uri="{BB962C8B-B14F-4D97-AF65-F5344CB8AC3E}">
        <p14:creationId xmlns:p14="http://schemas.microsoft.com/office/powerpoint/2010/main" val="5637420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1566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2F6E1B8-0C56-4BA9-BB8F-828054C73304}"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Date Placeholder 1">
            <a:extLst>
              <a:ext uri="{FF2B5EF4-FFF2-40B4-BE49-F238E27FC236}">
                <a16:creationId xmlns:a16="http://schemas.microsoft.com/office/drawing/2014/main" id="{FA3421C2-08D4-F481-D435-94AC28F5A35D}"/>
              </a:ext>
            </a:extLst>
          </p:cNvPr>
          <p:cNvSpPr>
            <a:spLocks noGrp="1"/>
          </p:cNvSpPr>
          <p:nvPr>
            <p:ph type="dt" idx="1"/>
          </p:nvPr>
        </p:nvSpPr>
        <p:spPr/>
        <p:txBody>
          <a:bodyPr/>
          <a:lstStyle/>
          <a:p>
            <a:endParaRPr lang="en-US"/>
          </a:p>
        </p:txBody>
      </p:sp>
      <p:sp>
        <p:nvSpPr>
          <p:cNvPr id="3" name="Footer Placeholder 2">
            <a:extLst>
              <a:ext uri="{FF2B5EF4-FFF2-40B4-BE49-F238E27FC236}">
                <a16:creationId xmlns:a16="http://schemas.microsoft.com/office/drawing/2014/main" id="{B6ED652F-BA66-6517-80FD-688A0CC36AE0}"/>
              </a:ext>
            </a:extLst>
          </p:cNvPr>
          <p:cNvSpPr>
            <a:spLocks noGrp="1"/>
          </p:cNvSpPr>
          <p:nvPr>
            <p:ph type="ftr" sz="quarter" idx="4"/>
          </p:nvPr>
        </p:nvSpPr>
        <p:spPr/>
        <p:txBody>
          <a:bodyPr/>
          <a:lstStyle/>
          <a:p>
            <a:r>
              <a:rPr lang="en-US"/>
              <a:t>S202 - Dr. Park</a:t>
            </a:r>
          </a:p>
        </p:txBody>
      </p:sp>
      <p:sp>
        <p:nvSpPr>
          <p:cNvPr id="4" name="Header Placeholder 3">
            <a:extLst>
              <a:ext uri="{FF2B5EF4-FFF2-40B4-BE49-F238E27FC236}">
                <a16:creationId xmlns:a16="http://schemas.microsoft.com/office/drawing/2014/main" id="{B0094B86-60CB-89AB-D339-6A5BFBD568A5}"/>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31513163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
Poll Title: Do not modify the notes in this section to avoid tampering with the Poll Everywhere activity.
More info at polleverywhere.com/support
15. Case 15: 2 mo old infant w/ fever.
https://www.polleverywhere.com/multiple_choice_polls/nChRWpNGZR1iSKGz12hTu?state=opened&amp;flow=Default&amp;onscreen=persist</a:t>
            </a:r>
            <a:endParaRPr lang="en-US"/>
          </a:p>
        </p:txBody>
      </p:sp>
      <p:sp>
        <p:nvSpPr>
          <p:cNvPr id="4" name="Header Placeholder 3"/>
          <p:cNvSpPr>
            <a:spLocks noGrp="1"/>
          </p:cNvSpPr>
          <p:nvPr>
            <p:ph type="hdr" sz="quarter" idx="10"/>
          </p:nvPr>
        </p:nvSpPr>
        <p:spPr/>
        <p:txBody>
          <a:bodyPr/>
          <a:lstStyle/>
          <a:p>
            <a:r>
              <a:rPr lang="en-US" smtClean="0"/>
              <a:t>26th Annual GPRSA Course</a:t>
            </a:r>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smtClean="0"/>
              <a:t>S202 - Dr. Park</a:t>
            </a:r>
            <a:endParaRPr lang="en-US"/>
          </a:p>
        </p:txBody>
      </p:sp>
      <p:sp>
        <p:nvSpPr>
          <p:cNvPr id="7" name="Slide Number Placeholder 6"/>
          <p:cNvSpPr>
            <a:spLocks noGrp="1"/>
          </p:cNvSpPr>
          <p:nvPr>
            <p:ph type="sldNum" sz="quarter" idx="13"/>
          </p:nvPr>
        </p:nvSpPr>
        <p:spPr/>
        <p:txBody>
          <a:bodyPr/>
          <a:lstStyle/>
          <a:p>
            <a:fld id="{F66F6E88-0566-4792-94E1-7A0FFD81C7E9}" type="slidenum">
              <a:rPr lang="en-US" smtClean="0"/>
              <a:t>57</a:t>
            </a:fld>
            <a:endParaRPr lang="en-US"/>
          </a:p>
        </p:txBody>
      </p:sp>
      <p:sp>
        <p:nvSpPr>
          <p:cNvPr id="8" name="TextBox 7"/>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9038358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26th Annual GPRSA Course</a:t>
            </a:r>
          </a:p>
        </p:txBody>
      </p:sp>
      <p:sp>
        <p:nvSpPr>
          <p:cNvPr id="5" name="Date Placeholder 4"/>
          <p:cNvSpPr>
            <a:spLocks noGrp="1"/>
          </p:cNvSpPr>
          <p:nvPr>
            <p:ph type="dt" idx="1"/>
          </p:nvPr>
        </p:nvSpPr>
        <p:spPr/>
        <p:txBody>
          <a:bodyPr/>
          <a:lstStyle/>
          <a:p>
            <a:endParaRPr lang="en-US"/>
          </a:p>
        </p:txBody>
      </p:sp>
      <p:sp>
        <p:nvSpPr>
          <p:cNvPr id="6" name="Footer Placeholder 5"/>
          <p:cNvSpPr>
            <a:spLocks noGrp="1"/>
          </p:cNvSpPr>
          <p:nvPr>
            <p:ph type="ftr" sz="quarter" idx="4"/>
          </p:nvPr>
        </p:nvSpPr>
        <p:spPr/>
        <p:txBody>
          <a:bodyPr/>
          <a:lstStyle/>
          <a:p>
            <a:r>
              <a:rPr lang="en-US"/>
              <a:t>S202 - Dr. Park</a:t>
            </a:r>
          </a:p>
        </p:txBody>
      </p:sp>
      <p:sp>
        <p:nvSpPr>
          <p:cNvPr id="7" name="Slide Number Placeholder 6"/>
          <p:cNvSpPr>
            <a:spLocks noGrp="1"/>
          </p:cNvSpPr>
          <p:nvPr>
            <p:ph type="sldNum" sz="quarter" idx="5"/>
          </p:nvPr>
        </p:nvSpPr>
        <p:spPr/>
        <p:txBody>
          <a:bodyPr/>
          <a:lstStyle/>
          <a:p>
            <a:fld id="{F66F6E88-0566-4792-94E1-7A0FFD81C7E9}" type="slidenum">
              <a:rPr lang="en-US" smtClean="0"/>
              <a:t>58</a:t>
            </a:fld>
            <a:endParaRPr lang="en-US"/>
          </a:p>
        </p:txBody>
      </p:sp>
    </p:spTree>
    <p:extLst>
      <p:ext uri="{BB962C8B-B14F-4D97-AF65-F5344CB8AC3E}">
        <p14:creationId xmlns:p14="http://schemas.microsoft.com/office/powerpoint/2010/main" val="65551699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Ufaev</a:t>
            </a:r>
            <a:r>
              <a:rPr lang="en-US" dirty="0"/>
              <a:t> 1119150900</a:t>
            </a:r>
          </a:p>
        </p:txBody>
      </p:sp>
      <p:sp>
        <p:nvSpPr>
          <p:cNvPr id="4" name="Slide Number Placeholder 3"/>
          <p:cNvSpPr>
            <a:spLocks noGrp="1"/>
          </p:cNvSpPr>
          <p:nvPr>
            <p:ph type="sldNum" sz="quarter" idx="10"/>
          </p:nvPr>
        </p:nvSpPr>
        <p:spPr/>
        <p:txBody>
          <a:bodyPr/>
          <a:lstStyle/>
          <a:p>
            <a:fld id="{F66F6E88-0566-4792-94E1-7A0FFD81C7E9}" type="slidenum">
              <a:rPr lang="en-US" smtClean="0"/>
              <a:t>59</a:t>
            </a:fld>
            <a:endParaRPr lang="en-US"/>
          </a:p>
        </p:txBody>
      </p:sp>
      <p:sp>
        <p:nvSpPr>
          <p:cNvPr id="5" name="Date Placeholder 4">
            <a:extLst>
              <a:ext uri="{FF2B5EF4-FFF2-40B4-BE49-F238E27FC236}">
                <a16:creationId xmlns:a16="http://schemas.microsoft.com/office/drawing/2014/main" id="{B3191D1C-DBC9-B7CC-34AC-60436E0DA4FF}"/>
              </a:ext>
            </a:extLst>
          </p:cNvPr>
          <p:cNvSpPr>
            <a:spLocks noGrp="1"/>
          </p:cNvSpPr>
          <p:nvPr>
            <p:ph type="dt" idx="1"/>
          </p:nvPr>
        </p:nvSpPr>
        <p:spPr/>
        <p:txBody>
          <a:bodyPr/>
          <a:lstStyle/>
          <a:p>
            <a:endParaRPr lang="en-US"/>
          </a:p>
        </p:txBody>
      </p:sp>
      <p:sp>
        <p:nvSpPr>
          <p:cNvPr id="6" name="Footer Placeholder 5">
            <a:extLst>
              <a:ext uri="{FF2B5EF4-FFF2-40B4-BE49-F238E27FC236}">
                <a16:creationId xmlns:a16="http://schemas.microsoft.com/office/drawing/2014/main" id="{CB09501D-FA65-25F7-2347-26FFDEB40659}"/>
              </a:ext>
            </a:extLst>
          </p:cNvPr>
          <p:cNvSpPr>
            <a:spLocks noGrp="1"/>
          </p:cNvSpPr>
          <p:nvPr>
            <p:ph type="ftr" sz="quarter" idx="4"/>
          </p:nvPr>
        </p:nvSpPr>
        <p:spPr/>
        <p:txBody>
          <a:bodyPr/>
          <a:lstStyle/>
          <a:p>
            <a:r>
              <a:rPr lang="en-US"/>
              <a:t>S202 - Dr. Park</a:t>
            </a:r>
          </a:p>
        </p:txBody>
      </p:sp>
      <p:sp>
        <p:nvSpPr>
          <p:cNvPr id="7" name="Header Placeholder 6">
            <a:extLst>
              <a:ext uri="{FF2B5EF4-FFF2-40B4-BE49-F238E27FC236}">
                <a16:creationId xmlns:a16="http://schemas.microsoft.com/office/drawing/2014/main" id="{17C725CD-4BD0-BB54-F065-FD3E97059668}"/>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1071376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
Poll Title: Do not modify the notes in this section to avoid tampering with the Poll Everywhere activity.
More info at polleverywhere.com/support
1. Case 1 - 14 y M lethargic 2 days, fall off bicycle - What is the diagnosis?
https://www.polleverywhere.com/multiple_choice_polls/nMsO50x9OoX4c8touSVpv?state=opened&amp;flow=Default&amp;onscreen=persist</a:t>
            </a:r>
            <a:endParaRPr lang="en-US"/>
          </a:p>
        </p:txBody>
      </p:sp>
      <p:sp>
        <p:nvSpPr>
          <p:cNvPr id="4" name="Header Placeholder 3"/>
          <p:cNvSpPr>
            <a:spLocks noGrp="1"/>
          </p:cNvSpPr>
          <p:nvPr>
            <p:ph type="hdr" sz="quarter" idx="10"/>
          </p:nvPr>
        </p:nvSpPr>
        <p:spPr/>
        <p:txBody>
          <a:bodyPr/>
          <a:lstStyle/>
          <a:p>
            <a:r>
              <a:rPr lang="en-US" smtClean="0"/>
              <a:t>26th Annual GPRSA Course</a:t>
            </a:r>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smtClean="0"/>
              <a:t>S202 - Dr. Park</a:t>
            </a:r>
            <a:endParaRPr lang="en-US"/>
          </a:p>
        </p:txBody>
      </p:sp>
      <p:sp>
        <p:nvSpPr>
          <p:cNvPr id="7" name="Slide Number Placeholder 6"/>
          <p:cNvSpPr>
            <a:spLocks noGrp="1"/>
          </p:cNvSpPr>
          <p:nvPr>
            <p:ph type="sldNum" sz="quarter" idx="13"/>
          </p:nvPr>
        </p:nvSpPr>
        <p:spPr/>
        <p:txBody>
          <a:bodyPr/>
          <a:lstStyle/>
          <a:p>
            <a:fld id="{F66F6E88-0566-4792-94E1-7A0FFD81C7E9}" type="slidenum">
              <a:rPr lang="en-US" smtClean="0"/>
              <a:t>6</a:t>
            </a:fld>
            <a:endParaRPr lang="en-US"/>
          </a:p>
        </p:txBody>
      </p:sp>
      <p:sp>
        <p:nvSpPr>
          <p:cNvPr id="8" name="TextBox 7"/>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3919460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26th Annual GPRSA Course</a:t>
            </a:r>
          </a:p>
        </p:txBody>
      </p:sp>
      <p:sp>
        <p:nvSpPr>
          <p:cNvPr id="5" name="Date Placeholder 4"/>
          <p:cNvSpPr>
            <a:spLocks noGrp="1"/>
          </p:cNvSpPr>
          <p:nvPr>
            <p:ph type="dt" idx="1"/>
          </p:nvPr>
        </p:nvSpPr>
        <p:spPr/>
        <p:txBody>
          <a:bodyPr/>
          <a:lstStyle/>
          <a:p>
            <a:endParaRPr lang="en-US"/>
          </a:p>
        </p:txBody>
      </p:sp>
      <p:sp>
        <p:nvSpPr>
          <p:cNvPr id="6" name="Footer Placeholder 5"/>
          <p:cNvSpPr>
            <a:spLocks noGrp="1"/>
          </p:cNvSpPr>
          <p:nvPr>
            <p:ph type="ftr" sz="quarter" idx="4"/>
          </p:nvPr>
        </p:nvSpPr>
        <p:spPr/>
        <p:txBody>
          <a:bodyPr/>
          <a:lstStyle/>
          <a:p>
            <a:r>
              <a:rPr lang="en-US"/>
              <a:t>S202 - Dr. Park</a:t>
            </a:r>
          </a:p>
        </p:txBody>
      </p:sp>
      <p:sp>
        <p:nvSpPr>
          <p:cNvPr id="7" name="Slide Number Placeholder 6"/>
          <p:cNvSpPr>
            <a:spLocks noGrp="1"/>
          </p:cNvSpPr>
          <p:nvPr>
            <p:ph type="sldNum" sz="quarter" idx="5"/>
          </p:nvPr>
        </p:nvSpPr>
        <p:spPr/>
        <p:txBody>
          <a:bodyPr/>
          <a:lstStyle/>
          <a:p>
            <a:fld id="{F66F6E88-0566-4792-94E1-7A0FFD81C7E9}" type="slidenum">
              <a:rPr lang="en-US" smtClean="0"/>
              <a:t>60</a:t>
            </a:fld>
            <a:endParaRPr lang="en-US"/>
          </a:p>
        </p:txBody>
      </p:sp>
    </p:spTree>
    <p:extLst>
      <p:ext uri="{BB962C8B-B14F-4D97-AF65-F5344CB8AC3E}">
        <p14:creationId xmlns:p14="http://schemas.microsoft.com/office/powerpoint/2010/main" val="228841709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Ct </a:t>
            </a:r>
            <a:r>
              <a:rPr lang="en-US" dirty="0" err="1"/>
              <a:t>alsoshowed</a:t>
            </a:r>
            <a:r>
              <a:rPr lang="en-US" baseline="0" dirty="0"/>
              <a:t> calcifications  60283112</a:t>
            </a:r>
            <a:endParaRPr lang="en-US" dirty="0"/>
          </a:p>
        </p:txBody>
      </p:sp>
      <p:sp>
        <p:nvSpPr>
          <p:cNvPr id="4" name="Slide Number Placeholder 3"/>
          <p:cNvSpPr>
            <a:spLocks noGrp="1"/>
          </p:cNvSpPr>
          <p:nvPr>
            <p:ph type="sldNum" sz="quarter" idx="10"/>
          </p:nvPr>
        </p:nvSpPr>
        <p:spPr/>
        <p:txBody>
          <a:bodyPr/>
          <a:lstStyle/>
          <a:p>
            <a:fld id="{F66F6E88-0566-4792-94E1-7A0FFD81C7E9}" type="slidenum">
              <a:rPr lang="en-US" smtClean="0"/>
              <a:t>61</a:t>
            </a:fld>
            <a:endParaRPr lang="en-US"/>
          </a:p>
        </p:txBody>
      </p:sp>
      <p:sp>
        <p:nvSpPr>
          <p:cNvPr id="5" name="Date Placeholder 4">
            <a:extLst>
              <a:ext uri="{FF2B5EF4-FFF2-40B4-BE49-F238E27FC236}">
                <a16:creationId xmlns:a16="http://schemas.microsoft.com/office/drawing/2014/main" id="{4EEEB480-223F-2198-0BCC-22ECDFE0BDD6}"/>
              </a:ext>
            </a:extLst>
          </p:cNvPr>
          <p:cNvSpPr>
            <a:spLocks noGrp="1"/>
          </p:cNvSpPr>
          <p:nvPr>
            <p:ph type="dt" idx="1"/>
          </p:nvPr>
        </p:nvSpPr>
        <p:spPr/>
        <p:txBody>
          <a:bodyPr/>
          <a:lstStyle/>
          <a:p>
            <a:endParaRPr lang="en-US"/>
          </a:p>
        </p:txBody>
      </p:sp>
      <p:sp>
        <p:nvSpPr>
          <p:cNvPr id="6" name="Footer Placeholder 5">
            <a:extLst>
              <a:ext uri="{FF2B5EF4-FFF2-40B4-BE49-F238E27FC236}">
                <a16:creationId xmlns:a16="http://schemas.microsoft.com/office/drawing/2014/main" id="{97B66B5D-720D-331A-C9DA-89E012A7E85F}"/>
              </a:ext>
            </a:extLst>
          </p:cNvPr>
          <p:cNvSpPr>
            <a:spLocks noGrp="1"/>
          </p:cNvSpPr>
          <p:nvPr>
            <p:ph type="ftr" sz="quarter" idx="4"/>
          </p:nvPr>
        </p:nvSpPr>
        <p:spPr/>
        <p:txBody>
          <a:bodyPr/>
          <a:lstStyle/>
          <a:p>
            <a:r>
              <a:rPr lang="en-US"/>
              <a:t>S202 - Dr. Park</a:t>
            </a:r>
          </a:p>
        </p:txBody>
      </p:sp>
      <p:sp>
        <p:nvSpPr>
          <p:cNvPr id="7" name="Header Placeholder 6">
            <a:extLst>
              <a:ext uri="{FF2B5EF4-FFF2-40B4-BE49-F238E27FC236}">
                <a16:creationId xmlns:a16="http://schemas.microsoft.com/office/drawing/2014/main" id="{B801C37A-4E7F-5462-E8B9-DAB610F65C0A}"/>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172166016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26th Annual GPRSA Course</a:t>
            </a:r>
          </a:p>
        </p:txBody>
      </p:sp>
      <p:sp>
        <p:nvSpPr>
          <p:cNvPr id="5" name="Date Placeholder 4"/>
          <p:cNvSpPr>
            <a:spLocks noGrp="1"/>
          </p:cNvSpPr>
          <p:nvPr>
            <p:ph type="dt" idx="1"/>
          </p:nvPr>
        </p:nvSpPr>
        <p:spPr/>
        <p:txBody>
          <a:bodyPr/>
          <a:lstStyle/>
          <a:p>
            <a:endParaRPr lang="en-US"/>
          </a:p>
        </p:txBody>
      </p:sp>
      <p:sp>
        <p:nvSpPr>
          <p:cNvPr id="6" name="Footer Placeholder 5"/>
          <p:cNvSpPr>
            <a:spLocks noGrp="1"/>
          </p:cNvSpPr>
          <p:nvPr>
            <p:ph type="ftr" sz="quarter" idx="4"/>
          </p:nvPr>
        </p:nvSpPr>
        <p:spPr/>
        <p:txBody>
          <a:bodyPr/>
          <a:lstStyle/>
          <a:p>
            <a:r>
              <a:rPr lang="en-US"/>
              <a:t>S202 - Dr. Park</a:t>
            </a:r>
          </a:p>
        </p:txBody>
      </p:sp>
      <p:sp>
        <p:nvSpPr>
          <p:cNvPr id="7" name="Slide Number Placeholder 6"/>
          <p:cNvSpPr>
            <a:spLocks noGrp="1"/>
          </p:cNvSpPr>
          <p:nvPr>
            <p:ph type="sldNum" sz="quarter" idx="5"/>
          </p:nvPr>
        </p:nvSpPr>
        <p:spPr/>
        <p:txBody>
          <a:bodyPr/>
          <a:lstStyle/>
          <a:p>
            <a:fld id="{F66F6E88-0566-4792-94E1-7A0FFD81C7E9}" type="slidenum">
              <a:rPr lang="en-US" smtClean="0"/>
              <a:t>62</a:t>
            </a:fld>
            <a:endParaRPr lang="en-US"/>
          </a:p>
        </p:txBody>
      </p:sp>
    </p:spTree>
    <p:extLst>
      <p:ext uri="{BB962C8B-B14F-4D97-AF65-F5344CB8AC3E}">
        <p14:creationId xmlns:p14="http://schemas.microsoft.com/office/powerpoint/2010/main" val="187841627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Sanchez, </a:t>
            </a:r>
            <a:r>
              <a:rPr lang="en-US" dirty="0" err="1"/>
              <a:t>demiz</a:t>
            </a:r>
            <a:r>
              <a:rPr lang="en-US" dirty="0"/>
              <a:t> 1116140527</a:t>
            </a:r>
          </a:p>
        </p:txBody>
      </p:sp>
      <p:sp>
        <p:nvSpPr>
          <p:cNvPr id="4" name="Slide Number Placeholder 3"/>
          <p:cNvSpPr>
            <a:spLocks noGrp="1"/>
          </p:cNvSpPr>
          <p:nvPr>
            <p:ph type="sldNum" sz="quarter" idx="10"/>
          </p:nvPr>
        </p:nvSpPr>
        <p:spPr/>
        <p:txBody>
          <a:bodyPr/>
          <a:lstStyle/>
          <a:p>
            <a:fld id="{E19C86D2-B53B-492A-981E-0585C92ACF7F}" type="slidenum">
              <a:rPr lang="en-US" smtClean="0"/>
              <a:t>63</a:t>
            </a:fld>
            <a:endParaRPr lang="en-US"/>
          </a:p>
        </p:txBody>
      </p:sp>
      <p:sp>
        <p:nvSpPr>
          <p:cNvPr id="5" name="Date Placeholder 4">
            <a:extLst>
              <a:ext uri="{FF2B5EF4-FFF2-40B4-BE49-F238E27FC236}">
                <a16:creationId xmlns:a16="http://schemas.microsoft.com/office/drawing/2014/main" id="{BDC0D0AE-21C2-F154-0F15-44880697784B}"/>
              </a:ext>
            </a:extLst>
          </p:cNvPr>
          <p:cNvSpPr>
            <a:spLocks noGrp="1"/>
          </p:cNvSpPr>
          <p:nvPr>
            <p:ph type="dt" idx="1"/>
          </p:nvPr>
        </p:nvSpPr>
        <p:spPr/>
        <p:txBody>
          <a:bodyPr/>
          <a:lstStyle/>
          <a:p>
            <a:endParaRPr lang="en-US"/>
          </a:p>
        </p:txBody>
      </p:sp>
      <p:sp>
        <p:nvSpPr>
          <p:cNvPr id="6" name="Footer Placeholder 5">
            <a:extLst>
              <a:ext uri="{FF2B5EF4-FFF2-40B4-BE49-F238E27FC236}">
                <a16:creationId xmlns:a16="http://schemas.microsoft.com/office/drawing/2014/main" id="{A0B7000A-EF68-5691-D666-0747FDD77509}"/>
              </a:ext>
            </a:extLst>
          </p:cNvPr>
          <p:cNvSpPr>
            <a:spLocks noGrp="1"/>
          </p:cNvSpPr>
          <p:nvPr>
            <p:ph type="ftr" sz="quarter" idx="4"/>
          </p:nvPr>
        </p:nvSpPr>
        <p:spPr/>
        <p:txBody>
          <a:bodyPr/>
          <a:lstStyle/>
          <a:p>
            <a:r>
              <a:rPr lang="en-US"/>
              <a:t>S202 - Dr. Park</a:t>
            </a:r>
          </a:p>
        </p:txBody>
      </p:sp>
      <p:sp>
        <p:nvSpPr>
          <p:cNvPr id="7" name="Header Placeholder 6">
            <a:extLst>
              <a:ext uri="{FF2B5EF4-FFF2-40B4-BE49-F238E27FC236}">
                <a16:creationId xmlns:a16="http://schemas.microsoft.com/office/drawing/2014/main" id="{5243BFC4-60CA-3608-33FE-03554A126E97}"/>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150953268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26th Annual GPRSA Course</a:t>
            </a:r>
          </a:p>
        </p:txBody>
      </p:sp>
      <p:sp>
        <p:nvSpPr>
          <p:cNvPr id="5" name="Date Placeholder 4"/>
          <p:cNvSpPr>
            <a:spLocks noGrp="1"/>
          </p:cNvSpPr>
          <p:nvPr>
            <p:ph type="dt" idx="1"/>
          </p:nvPr>
        </p:nvSpPr>
        <p:spPr/>
        <p:txBody>
          <a:bodyPr/>
          <a:lstStyle/>
          <a:p>
            <a:endParaRPr lang="en-US"/>
          </a:p>
        </p:txBody>
      </p:sp>
      <p:sp>
        <p:nvSpPr>
          <p:cNvPr id="6" name="Footer Placeholder 5"/>
          <p:cNvSpPr>
            <a:spLocks noGrp="1"/>
          </p:cNvSpPr>
          <p:nvPr>
            <p:ph type="ftr" sz="quarter" idx="4"/>
          </p:nvPr>
        </p:nvSpPr>
        <p:spPr/>
        <p:txBody>
          <a:bodyPr/>
          <a:lstStyle/>
          <a:p>
            <a:r>
              <a:rPr lang="en-US"/>
              <a:t>S202 - Dr. Park</a:t>
            </a:r>
          </a:p>
        </p:txBody>
      </p:sp>
      <p:sp>
        <p:nvSpPr>
          <p:cNvPr id="7" name="Slide Number Placeholder 6"/>
          <p:cNvSpPr>
            <a:spLocks noGrp="1"/>
          </p:cNvSpPr>
          <p:nvPr>
            <p:ph type="sldNum" sz="quarter" idx="5"/>
          </p:nvPr>
        </p:nvSpPr>
        <p:spPr/>
        <p:txBody>
          <a:bodyPr/>
          <a:lstStyle/>
          <a:p>
            <a:fld id="{F66F6E88-0566-4792-94E1-7A0FFD81C7E9}" type="slidenum">
              <a:rPr lang="en-US" smtClean="0"/>
              <a:t>64</a:t>
            </a:fld>
            <a:endParaRPr lang="en-US"/>
          </a:p>
        </p:txBody>
      </p:sp>
    </p:spTree>
    <p:extLst>
      <p:ext uri="{BB962C8B-B14F-4D97-AF65-F5344CB8AC3E}">
        <p14:creationId xmlns:p14="http://schemas.microsoft.com/office/powerpoint/2010/main" val="150443065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26th Annual GPRSA Course</a:t>
            </a:r>
          </a:p>
        </p:txBody>
      </p:sp>
      <p:sp>
        <p:nvSpPr>
          <p:cNvPr id="5" name="Date Placeholder 4"/>
          <p:cNvSpPr>
            <a:spLocks noGrp="1"/>
          </p:cNvSpPr>
          <p:nvPr>
            <p:ph type="dt" idx="1"/>
          </p:nvPr>
        </p:nvSpPr>
        <p:spPr/>
        <p:txBody>
          <a:bodyPr/>
          <a:lstStyle/>
          <a:p>
            <a:endParaRPr lang="en-US"/>
          </a:p>
        </p:txBody>
      </p:sp>
      <p:sp>
        <p:nvSpPr>
          <p:cNvPr id="6" name="Footer Placeholder 5"/>
          <p:cNvSpPr>
            <a:spLocks noGrp="1"/>
          </p:cNvSpPr>
          <p:nvPr>
            <p:ph type="ftr" sz="quarter" idx="4"/>
          </p:nvPr>
        </p:nvSpPr>
        <p:spPr/>
        <p:txBody>
          <a:bodyPr/>
          <a:lstStyle/>
          <a:p>
            <a:r>
              <a:rPr lang="en-US"/>
              <a:t>S202 - Dr. Park</a:t>
            </a:r>
          </a:p>
        </p:txBody>
      </p:sp>
      <p:sp>
        <p:nvSpPr>
          <p:cNvPr id="7" name="Slide Number Placeholder 6"/>
          <p:cNvSpPr>
            <a:spLocks noGrp="1"/>
          </p:cNvSpPr>
          <p:nvPr>
            <p:ph type="sldNum" sz="quarter" idx="5"/>
          </p:nvPr>
        </p:nvSpPr>
        <p:spPr/>
        <p:txBody>
          <a:bodyPr/>
          <a:lstStyle/>
          <a:p>
            <a:fld id="{F66F6E88-0566-4792-94E1-7A0FFD81C7E9}" type="slidenum">
              <a:rPr lang="en-US" smtClean="0"/>
              <a:t>65</a:t>
            </a:fld>
            <a:endParaRPr lang="en-US"/>
          </a:p>
        </p:txBody>
      </p:sp>
    </p:spTree>
    <p:extLst>
      <p:ext uri="{BB962C8B-B14F-4D97-AF65-F5344CB8AC3E}">
        <p14:creationId xmlns:p14="http://schemas.microsoft.com/office/powerpoint/2010/main" val="148666578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26th Annual GPRSA Course</a:t>
            </a:r>
          </a:p>
        </p:txBody>
      </p:sp>
      <p:sp>
        <p:nvSpPr>
          <p:cNvPr id="5" name="Date Placeholder 4"/>
          <p:cNvSpPr>
            <a:spLocks noGrp="1"/>
          </p:cNvSpPr>
          <p:nvPr>
            <p:ph type="dt" idx="1"/>
          </p:nvPr>
        </p:nvSpPr>
        <p:spPr/>
        <p:txBody>
          <a:bodyPr/>
          <a:lstStyle/>
          <a:p>
            <a:endParaRPr lang="en-US"/>
          </a:p>
        </p:txBody>
      </p:sp>
      <p:sp>
        <p:nvSpPr>
          <p:cNvPr id="6" name="Footer Placeholder 5"/>
          <p:cNvSpPr>
            <a:spLocks noGrp="1"/>
          </p:cNvSpPr>
          <p:nvPr>
            <p:ph type="ftr" sz="quarter" idx="4"/>
          </p:nvPr>
        </p:nvSpPr>
        <p:spPr/>
        <p:txBody>
          <a:bodyPr/>
          <a:lstStyle/>
          <a:p>
            <a:r>
              <a:rPr lang="en-US"/>
              <a:t>S202 - Dr. Park</a:t>
            </a:r>
          </a:p>
        </p:txBody>
      </p:sp>
      <p:sp>
        <p:nvSpPr>
          <p:cNvPr id="7" name="Slide Number Placeholder 6"/>
          <p:cNvSpPr>
            <a:spLocks noGrp="1"/>
          </p:cNvSpPr>
          <p:nvPr>
            <p:ph type="sldNum" sz="quarter" idx="5"/>
          </p:nvPr>
        </p:nvSpPr>
        <p:spPr/>
        <p:txBody>
          <a:bodyPr/>
          <a:lstStyle/>
          <a:p>
            <a:fld id="{F66F6E88-0566-4792-94E1-7A0FFD81C7E9}" type="slidenum">
              <a:rPr lang="en-US" smtClean="0"/>
              <a:t>66</a:t>
            </a:fld>
            <a:endParaRPr lang="en-US"/>
          </a:p>
        </p:txBody>
      </p:sp>
    </p:spTree>
    <p:extLst>
      <p:ext uri="{BB962C8B-B14F-4D97-AF65-F5344CB8AC3E}">
        <p14:creationId xmlns:p14="http://schemas.microsoft.com/office/powerpoint/2010/main" val="157217979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26th Annual GPRSA Course</a:t>
            </a:r>
          </a:p>
        </p:txBody>
      </p:sp>
      <p:sp>
        <p:nvSpPr>
          <p:cNvPr id="5" name="Date Placeholder 4"/>
          <p:cNvSpPr>
            <a:spLocks noGrp="1"/>
          </p:cNvSpPr>
          <p:nvPr>
            <p:ph type="dt" idx="1"/>
          </p:nvPr>
        </p:nvSpPr>
        <p:spPr/>
        <p:txBody>
          <a:bodyPr/>
          <a:lstStyle/>
          <a:p>
            <a:endParaRPr lang="en-US"/>
          </a:p>
        </p:txBody>
      </p:sp>
      <p:sp>
        <p:nvSpPr>
          <p:cNvPr id="6" name="Footer Placeholder 5"/>
          <p:cNvSpPr>
            <a:spLocks noGrp="1"/>
          </p:cNvSpPr>
          <p:nvPr>
            <p:ph type="ftr" sz="quarter" idx="4"/>
          </p:nvPr>
        </p:nvSpPr>
        <p:spPr/>
        <p:txBody>
          <a:bodyPr/>
          <a:lstStyle/>
          <a:p>
            <a:r>
              <a:rPr lang="en-US"/>
              <a:t>S202 - Dr. Park</a:t>
            </a:r>
          </a:p>
        </p:txBody>
      </p:sp>
      <p:sp>
        <p:nvSpPr>
          <p:cNvPr id="7" name="Slide Number Placeholder 6"/>
          <p:cNvSpPr>
            <a:spLocks noGrp="1"/>
          </p:cNvSpPr>
          <p:nvPr>
            <p:ph type="sldNum" sz="quarter" idx="5"/>
          </p:nvPr>
        </p:nvSpPr>
        <p:spPr/>
        <p:txBody>
          <a:bodyPr/>
          <a:lstStyle/>
          <a:p>
            <a:fld id="{F66F6E88-0566-4792-94E1-7A0FFD81C7E9}" type="slidenum">
              <a:rPr lang="en-US" smtClean="0"/>
              <a:t>67</a:t>
            </a:fld>
            <a:endParaRPr lang="en-US"/>
          </a:p>
        </p:txBody>
      </p:sp>
    </p:spTree>
    <p:extLst>
      <p:ext uri="{BB962C8B-B14F-4D97-AF65-F5344CB8AC3E}">
        <p14:creationId xmlns:p14="http://schemas.microsoft.com/office/powerpoint/2010/main" val="424804658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26th Annual GPRSA Course</a:t>
            </a:r>
          </a:p>
        </p:txBody>
      </p:sp>
      <p:sp>
        <p:nvSpPr>
          <p:cNvPr id="5" name="Date Placeholder 4"/>
          <p:cNvSpPr>
            <a:spLocks noGrp="1"/>
          </p:cNvSpPr>
          <p:nvPr>
            <p:ph type="dt" idx="1"/>
          </p:nvPr>
        </p:nvSpPr>
        <p:spPr/>
        <p:txBody>
          <a:bodyPr/>
          <a:lstStyle/>
          <a:p>
            <a:endParaRPr lang="en-US"/>
          </a:p>
        </p:txBody>
      </p:sp>
      <p:sp>
        <p:nvSpPr>
          <p:cNvPr id="6" name="Footer Placeholder 5"/>
          <p:cNvSpPr>
            <a:spLocks noGrp="1"/>
          </p:cNvSpPr>
          <p:nvPr>
            <p:ph type="ftr" sz="quarter" idx="4"/>
          </p:nvPr>
        </p:nvSpPr>
        <p:spPr/>
        <p:txBody>
          <a:bodyPr/>
          <a:lstStyle/>
          <a:p>
            <a:r>
              <a:rPr lang="en-US"/>
              <a:t>S202 - Dr. Park</a:t>
            </a:r>
          </a:p>
        </p:txBody>
      </p:sp>
      <p:sp>
        <p:nvSpPr>
          <p:cNvPr id="7" name="Slide Number Placeholder 6"/>
          <p:cNvSpPr>
            <a:spLocks noGrp="1"/>
          </p:cNvSpPr>
          <p:nvPr>
            <p:ph type="sldNum" sz="quarter" idx="5"/>
          </p:nvPr>
        </p:nvSpPr>
        <p:spPr/>
        <p:txBody>
          <a:bodyPr/>
          <a:lstStyle/>
          <a:p>
            <a:fld id="{F66F6E88-0566-4792-94E1-7A0FFD81C7E9}" type="slidenum">
              <a:rPr lang="en-US" smtClean="0"/>
              <a:t>68</a:t>
            </a:fld>
            <a:endParaRPr lang="en-US"/>
          </a:p>
        </p:txBody>
      </p:sp>
    </p:spTree>
    <p:extLst>
      <p:ext uri="{BB962C8B-B14F-4D97-AF65-F5344CB8AC3E}">
        <p14:creationId xmlns:p14="http://schemas.microsoft.com/office/powerpoint/2010/main" val="219838130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26th Annual GPRSA Course</a:t>
            </a:r>
          </a:p>
        </p:txBody>
      </p:sp>
      <p:sp>
        <p:nvSpPr>
          <p:cNvPr id="5" name="Date Placeholder 4"/>
          <p:cNvSpPr>
            <a:spLocks noGrp="1"/>
          </p:cNvSpPr>
          <p:nvPr>
            <p:ph type="dt" idx="1"/>
          </p:nvPr>
        </p:nvSpPr>
        <p:spPr/>
        <p:txBody>
          <a:bodyPr/>
          <a:lstStyle/>
          <a:p>
            <a:endParaRPr lang="en-US"/>
          </a:p>
        </p:txBody>
      </p:sp>
      <p:sp>
        <p:nvSpPr>
          <p:cNvPr id="6" name="Footer Placeholder 5"/>
          <p:cNvSpPr>
            <a:spLocks noGrp="1"/>
          </p:cNvSpPr>
          <p:nvPr>
            <p:ph type="ftr" sz="quarter" idx="4"/>
          </p:nvPr>
        </p:nvSpPr>
        <p:spPr/>
        <p:txBody>
          <a:bodyPr/>
          <a:lstStyle/>
          <a:p>
            <a:r>
              <a:rPr lang="en-US"/>
              <a:t>S202 - Dr. Park</a:t>
            </a:r>
          </a:p>
        </p:txBody>
      </p:sp>
      <p:sp>
        <p:nvSpPr>
          <p:cNvPr id="7" name="Slide Number Placeholder 6"/>
          <p:cNvSpPr>
            <a:spLocks noGrp="1"/>
          </p:cNvSpPr>
          <p:nvPr>
            <p:ph type="sldNum" sz="quarter" idx="5"/>
          </p:nvPr>
        </p:nvSpPr>
        <p:spPr/>
        <p:txBody>
          <a:bodyPr/>
          <a:lstStyle/>
          <a:p>
            <a:fld id="{F66F6E88-0566-4792-94E1-7A0FFD81C7E9}" type="slidenum">
              <a:rPr lang="en-US" smtClean="0"/>
              <a:t>69</a:t>
            </a:fld>
            <a:endParaRPr lang="en-US"/>
          </a:p>
        </p:txBody>
      </p:sp>
    </p:spTree>
    <p:extLst>
      <p:ext uri="{BB962C8B-B14F-4D97-AF65-F5344CB8AC3E}">
        <p14:creationId xmlns:p14="http://schemas.microsoft.com/office/powerpoint/2010/main" val="7095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245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21E39D-F8E9-49EC-8F9F-E72FAF1BF697}"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Date Placeholder 1">
            <a:extLst>
              <a:ext uri="{FF2B5EF4-FFF2-40B4-BE49-F238E27FC236}">
                <a16:creationId xmlns:a16="http://schemas.microsoft.com/office/drawing/2014/main" id="{C7A096AD-9C4A-E114-5DEA-824258B22157}"/>
              </a:ext>
            </a:extLst>
          </p:cNvPr>
          <p:cNvSpPr>
            <a:spLocks noGrp="1"/>
          </p:cNvSpPr>
          <p:nvPr>
            <p:ph type="dt" idx="1"/>
          </p:nvPr>
        </p:nvSpPr>
        <p:spPr/>
        <p:txBody>
          <a:bodyPr/>
          <a:lstStyle/>
          <a:p>
            <a:endParaRPr lang="en-US"/>
          </a:p>
        </p:txBody>
      </p:sp>
      <p:sp>
        <p:nvSpPr>
          <p:cNvPr id="3" name="Footer Placeholder 2">
            <a:extLst>
              <a:ext uri="{FF2B5EF4-FFF2-40B4-BE49-F238E27FC236}">
                <a16:creationId xmlns:a16="http://schemas.microsoft.com/office/drawing/2014/main" id="{CA4F3B5A-3635-8C46-E171-A246210D89CF}"/>
              </a:ext>
            </a:extLst>
          </p:cNvPr>
          <p:cNvSpPr>
            <a:spLocks noGrp="1"/>
          </p:cNvSpPr>
          <p:nvPr>
            <p:ph type="ftr" sz="quarter" idx="4"/>
          </p:nvPr>
        </p:nvSpPr>
        <p:spPr/>
        <p:txBody>
          <a:bodyPr/>
          <a:lstStyle/>
          <a:p>
            <a:r>
              <a:rPr lang="en-US"/>
              <a:t>S202 - Dr. Park</a:t>
            </a:r>
          </a:p>
        </p:txBody>
      </p:sp>
      <p:sp>
        <p:nvSpPr>
          <p:cNvPr id="4" name="Header Placeholder 3">
            <a:extLst>
              <a:ext uri="{FF2B5EF4-FFF2-40B4-BE49-F238E27FC236}">
                <a16:creationId xmlns:a16="http://schemas.microsoft.com/office/drawing/2014/main" id="{70004102-4C24-12CF-0C7B-8133DEA3F663}"/>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222040661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Mrn</a:t>
            </a:r>
            <a:r>
              <a:rPr lang="en-US" dirty="0"/>
              <a:t> 1238445</a:t>
            </a:r>
          </a:p>
        </p:txBody>
      </p:sp>
      <p:sp>
        <p:nvSpPr>
          <p:cNvPr id="4" name="Slide Number Placeholder 3"/>
          <p:cNvSpPr>
            <a:spLocks noGrp="1"/>
          </p:cNvSpPr>
          <p:nvPr>
            <p:ph type="sldNum" sz="quarter" idx="10"/>
          </p:nvPr>
        </p:nvSpPr>
        <p:spPr/>
        <p:txBody>
          <a:bodyPr/>
          <a:lstStyle/>
          <a:p>
            <a:fld id="{F66F6E88-0566-4792-94E1-7A0FFD81C7E9}" type="slidenum">
              <a:rPr lang="en-US" smtClean="0"/>
              <a:t>70</a:t>
            </a:fld>
            <a:endParaRPr lang="en-US"/>
          </a:p>
        </p:txBody>
      </p:sp>
      <p:sp>
        <p:nvSpPr>
          <p:cNvPr id="5" name="Date Placeholder 4">
            <a:extLst>
              <a:ext uri="{FF2B5EF4-FFF2-40B4-BE49-F238E27FC236}">
                <a16:creationId xmlns:a16="http://schemas.microsoft.com/office/drawing/2014/main" id="{6750B6EF-58D7-4747-06D0-7746635A7A0E}"/>
              </a:ext>
            </a:extLst>
          </p:cNvPr>
          <p:cNvSpPr>
            <a:spLocks noGrp="1"/>
          </p:cNvSpPr>
          <p:nvPr>
            <p:ph type="dt" idx="1"/>
          </p:nvPr>
        </p:nvSpPr>
        <p:spPr/>
        <p:txBody>
          <a:bodyPr/>
          <a:lstStyle/>
          <a:p>
            <a:endParaRPr lang="en-US"/>
          </a:p>
        </p:txBody>
      </p:sp>
      <p:sp>
        <p:nvSpPr>
          <p:cNvPr id="6" name="Footer Placeholder 5">
            <a:extLst>
              <a:ext uri="{FF2B5EF4-FFF2-40B4-BE49-F238E27FC236}">
                <a16:creationId xmlns:a16="http://schemas.microsoft.com/office/drawing/2014/main" id="{4893ABE8-1449-5B45-E5D0-FA5CBBA2049C}"/>
              </a:ext>
            </a:extLst>
          </p:cNvPr>
          <p:cNvSpPr>
            <a:spLocks noGrp="1"/>
          </p:cNvSpPr>
          <p:nvPr>
            <p:ph type="ftr" sz="quarter" idx="4"/>
          </p:nvPr>
        </p:nvSpPr>
        <p:spPr/>
        <p:txBody>
          <a:bodyPr/>
          <a:lstStyle/>
          <a:p>
            <a:r>
              <a:rPr lang="en-US"/>
              <a:t>S202 - Dr. Park</a:t>
            </a:r>
          </a:p>
        </p:txBody>
      </p:sp>
      <p:sp>
        <p:nvSpPr>
          <p:cNvPr id="7" name="Header Placeholder 6">
            <a:extLst>
              <a:ext uri="{FF2B5EF4-FFF2-40B4-BE49-F238E27FC236}">
                <a16:creationId xmlns:a16="http://schemas.microsoft.com/office/drawing/2014/main" id="{C322B179-A2ED-D577-DD90-824D4DE519BC}"/>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355359664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26th Annual GPRSA Course</a:t>
            </a:r>
          </a:p>
        </p:txBody>
      </p:sp>
      <p:sp>
        <p:nvSpPr>
          <p:cNvPr id="5" name="Date Placeholder 4"/>
          <p:cNvSpPr>
            <a:spLocks noGrp="1"/>
          </p:cNvSpPr>
          <p:nvPr>
            <p:ph type="dt" idx="1"/>
          </p:nvPr>
        </p:nvSpPr>
        <p:spPr/>
        <p:txBody>
          <a:bodyPr/>
          <a:lstStyle/>
          <a:p>
            <a:endParaRPr lang="en-US"/>
          </a:p>
        </p:txBody>
      </p:sp>
      <p:sp>
        <p:nvSpPr>
          <p:cNvPr id="6" name="Footer Placeholder 5"/>
          <p:cNvSpPr>
            <a:spLocks noGrp="1"/>
          </p:cNvSpPr>
          <p:nvPr>
            <p:ph type="ftr" sz="quarter" idx="4"/>
          </p:nvPr>
        </p:nvSpPr>
        <p:spPr/>
        <p:txBody>
          <a:bodyPr/>
          <a:lstStyle/>
          <a:p>
            <a:r>
              <a:rPr lang="en-US"/>
              <a:t>S202 - Dr. Park</a:t>
            </a:r>
          </a:p>
        </p:txBody>
      </p:sp>
      <p:sp>
        <p:nvSpPr>
          <p:cNvPr id="7" name="Slide Number Placeholder 6"/>
          <p:cNvSpPr>
            <a:spLocks noGrp="1"/>
          </p:cNvSpPr>
          <p:nvPr>
            <p:ph type="sldNum" sz="quarter" idx="5"/>
          </p:nvPr>
        </p:nvSpPr>
        <p:spPr/>
        <p:txBody>
          <a:bodyPr/>
          <a:lstStyle/>
          <a:p>
            <a:fld id="{F66F6E88-0566-4792-94E1-7A0FFD81C7E9}" type="slidenum">
              <a:rPr lang="en-US" smtClean="0"/>
              <a:t>71</a:t>
            </a:fld>
            <a:endParaRPr lang="en-US"/>
          </a:p>
        </p:txBody>
      </p:sp>
    </p:spTree>
    <p:extLst>
      <p:ext uri="{BB962C8B-B14F-4D97-AF65-F5344CB8AC3E}">
        <p14:creationId xmlns:p14="http://schemas.microsoft.com/office/powerpoint/2010/main" val="1882458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
        <p:nvSpPr>
          <p:cNvPr id="286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E53BCC-FA14-4051-9DBA-9B659C7E9CC8}"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Date Placeholder 1">
            <a:extLst>
              <a:ext uri="{FF2B5EF4-FFF2-40B4-BE49-F238E27FC236}">
                <a16:creationId xmlns:a16="http://schemas.microsoft.com/office/drawing/2014/main" id="{E8BE8F25-76F1-9CA6-9511-CE9D90AF5399}"/>
              </a:ext>
            </a:extLst>
          </p:cNvPr>
          <p:cNvSpPr>
            <a:spLocks noGrp="1"/>
          </p:cNvSpPr>
          <p:nvPr>
            <p:ph type="dt" idx="1"/>
          </p:nvPr>
        </p:nvSpPr>
        <p:spPr/>
        <p:txBody>
          <a:bodyPr/>
          <a:lstStyle/>
          <a:p>
            <a:endParaRPr lang="en-US"/>
          </a:p>
        </p:txBody>
      </p:sp>
      <p:sp>
        <p:nvSpPr>
          <p:cNvPr id="3" name="Footer Placeholder 2">
            <a:extLst>
              <a:ext uri="{FF2B5EF4-FFF2-40B4-BE49-F238E27FC236}">
                <a16:creationId xmlns:a16="http://schemas.microsoft.com/office/drawing/2014/main" id="{D680C03E-5448-5E55-E914-60C22373D8A9}"/>
              </a:ext>
            </a:extLst>
          </p:cNvPr>
          <p:cNvSpPr>
            <a:spLocks noGrp="1"/>
          </p:cNvSpPr>
          <p:nvPr>
            <p:ph type="ftr" sz="quarter" idx="4"/>
          </p:nvPr>
        </p:nvSpPr>
        <p:spPr/>
        <p:txBody>
          <a:bodyPr/>
          <a:lstStyle/>
          <a:p>
            <a:r>
              <a:rPr lang="en-US"/>
              <a:t>S202 - Dr. Park</a:t>
            </a:r>
          </a:p>
        </p:txBody>
      </p:sp>
      <p:sp>
        <p:nvSpPr>
          <p:cNvPr id="4" name="Header Placeholder 3">
            <a:extLst>
              <a:ext uri="{FF2B5EF4-FFF2-40B4-BE49-F238E27FC236}">
                <a16:creationId xmlns:a16="http://schemas.microsoft.com/office/drawing/2014/main" id="{E250BFB5-2DC6-7706-C97A-0B3358AC40EC}"/>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3746164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389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DE66D8-ADE0-4078-BB01-09D96765E53D}"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Date Placeholder 1">
            <a:extLst>
              <a:ext uri="{FF2B5EF4-FFF2-40B4-BE49-F238E27FC236}">
                <a16:creationId xmlns:a16="http://schemas.microsoft.com/office/drawing/2014/main" id="{15EEDEDA-EC9D-EFDF-28C7-4ED964CA91E4}"/>
              </a:ext>
            </a:extLst>
          </p:cNvPr>
          <p:cNvSpPr>
            <a:spLocks noGrp="1"/>
          </p:cNvSpPr>
          <p:nvPr>
            <p:ph type="dt" idx="1"/>
          </p:nvPr>
        </p:nvSpPr>
        <p:spPr/>
        <p:txBody>
          <a:bodyPr/>
          <a:lstStyle/>
          <a:p>
            <a:endParaRPr lang="en-US"/>
          </a:p>
        </p:txBody>
      </p:sp>
      <p:sp>
        <p:nvSpPr>
          <p:cNvPr id="3" name="Footer Placeholder 2">
            <a:extLst>
              <a:ext uri="{FF2B5EF4-FFF2-40B4-BE49-F238E27FC236}">
                <a16:creationId xmlns:a16="http://schemas.microsoft.com/office/drawing/2014/main" id="{F555EF8C-506A-8DAB-6B3F-F104648D2505}"/>
              </a:ext>
            </a:extLst>
          </p:cNvPr>
          <p:cNvSpPr>
            <a:spLocks noGrp="1"/>
          </p:cNvSpPr>
          <p:nvPr>
            <p:ph type="ftr" sz="quarter" idx="4"/>
          </p:nvPr>
        </p:nvSpPr>
        <p:spPr/>
        <p:txBody>
          <a:bodyPr/>
          <a:lstStyle/>
          <a:p>
            <a:r>
              <a:rPr lang="en-US"/>
              <a:t>S202 - Dr. Park</a:t>
            </a:r>
          </a:p>
        </p:txBody>
      </p:sp>
      <p:sp>
        <p:nvSpPr>
          <p:cNvPr id="4" name="Header Placeholder 3">
            <a:extLst>
              <a:ext uri="{FF2B5EF4-FFF2-40B4-BE49-F238E27FC236}">
                <a16:creationId xmlns:a16="http://schemas.microsoft.com/office/drawing/2014/main" id="{9DBC203C-E8F9-407E-CE65-9F5D0146037C}"/>
              </a:ext>
            </a:extLst>
          </p:cNvPr>
          <p:cNvSpPr>
            <a:spLocks noGrp="1"/>
          </p:cNvSpPr>
          <p:nvPr>
            <p:ph type="hdr" sz="quarter"/>
          </p:nvPr>
        </p:nvSpPr>
        <p:spPr/>
        <p:txBody>
          <a:bodyPr/>
          <a:lstStyle/>
          <a:p>
            <a:r>
              <a:rPr lang="en-US"/>
              <a:t>26th Annual GPRSA Course</a:t>
            </a:r>
          </a:p>
        </p:txBody>
      </p:sp>
    </p:spTree>
    <p:extLst>
      <p:ext uri="{BB962C8B-B14F-4D97-AF65-F5344CB8AC3E}">
        <p14:creationId xmlns:p14="http://schemas.microsoft.com/office/powerpoint/2010/main" val="2985506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365248"/>
            <a:ext cx="10363200" cy="978408"/>
          </a:xfrm>
        </p:spPr>
        <p:txBody>
          <a:bodyPr anchor="b">
            <a:noAutofit/>
          </a:bodyPr>
          <a:lstStyle>
            <a:lvl1pPr algn="ctr" defTabSz="914400" rtl="0" eaLnBrk="1" latinLnBrk="0" hangingPunct="1">
              <a:spcBef>
                <a:spcPct val="0"/>
              </a:spcBef>
              <a:buNone/>
              <a:defRPr sz="54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a:t>Click to edit Master title style</a:t>
            </a:r>
            <a:endParaRPr dirty="0"/>
          </a:p>
        </p:txBody>
      </p:sp>
      <p:sp>
        <p:nvSpPr>
          <p:cNvPr id="3" name="Subtitle 2"/>
          <p:cNvSpPr>
            <a:spLocks noGrp="1"/>
          </p:cNvSpPr>
          <p:nvPr>
            <p:ph type="subTitle" idx="1"/>
          </p:nvPr>
        </p:nvSpPr>
        <p:spPr>
          <a:xfrm>
            <a:off x="914400" y="3352800"/>
            <a:ext cx="10363200" cy="877824"/>
          </a:xfrm>
        </p:spPr>
        <p:txBody>
          <a:bodyPr/>
          <a:lstStyle>
            <a:lvl1pPr marL="0" indent="0" algn="ctr" defTabSz="914400" rtl="0" eaLnBrk="1" latinLnBrk="0" hangingPunct="1">
              <a:spcBef>
                <a:spcPts val="300"/>
              </a:spcBef>
              <a:buFontTx/>
              <a:buNone/>
              <a:defRPr sz="2000" kern="1200">
                <a:solidFill>
                  <a:schemeClr val="tx1">
                    <a:tint val="75000"/>
                  </a:schemeClr>
                </a:solidFill>
                <a:effectLst>
                  <a:outerShdw blurRad="50800" dist="50800" dir="5400000" sx="101000" sy="101000" algn="t" rotWithShape="0">
                    <a:prstClr val="black">
                      <a:alpha val="40000"/>
                    </a:prst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a:extLst>
              <a:ext uri="{FF2B5EF4-FFF2-40B4-BE49-F238E27FC236}">
                <a16:creationId xmlns:a16="http://schemas.microsoft.com/office/drawing/2014/main" id="{FE9B4A5A-6EED-2F48-8A64-CFCEE3A9A635}"/>
              </a:ext>
            </a:extLst>
          </p:cNvPr>
          <p:cNvSpPr>
            <a:spLocks noGrp="1"/>
          </p:cNvSpPr>
          <p:nvPr>
            <p:ph type="dt" sz="half" idx="10"/>
          </p:nvPr>
        </p:nvSpPr>
        <p:spPr/>
        <p:txBody>
          <a:bodyPr/>
          <a:lstStyle>
            <a:lvl1pPr>
              <a:defRPr/>
            </a:lvl1pPr>
          </a:lstStyle>
          <a:p>
            <a:pPr>
              <a:defRPr/>
            </a:pPr>
            <a:fld id="{6AF6EC55-1115-4F85-A3B2-C30673BD73B5}" type="datetime1">
              <a:rPr lang="en-US" altLang="en-US"/>
              <a:pPr>
                <a:defRPr/>
              </a:pPr>
              <a:t>5/17/2024</a:t>
            </a:fld>
            <a:endParaRPr lang="en-US" altLang="en-US"/>
          </a:p>
        </p:txBody>
      </p:sp>
      <p:sp>
        <p:nvSpPr>
          <p:cNvPr id="5" name="Footer Placeholder 4">
            <a:extLst>
              <a:ext uri="{FF2B5EF4-FFF2-40B4-BE49-F238E27FC236}">
                <a16:creationId xmlns:a16="http://schemas.microsoft.com/office/drawing/2014/main" id="{9DE059F2-7D4D-874F-A299-17EA4E5198F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BF1A0D6-87BC-9D4F-B130-0885D7A5A5C1}"/>
              </a:ext>
            </a:extLst>
          </p:cNvPr>
          <p:cNvSpPr>
            <a:spLocks noGrp="1"/>
          </p:cNvSpPr>
          <p:nvPr>
            <p:ph type="sldNum" sz="quarter" idx="12"/>
          </p:nvPr>
        </p:nvSpPr>
        <p:spPr/>
        <p:txBody>
          <a:bodyPr/>
          <a:lstStyle>
            <a:lvl1pPr>
              <a:defRPr/>
            </a:lvl1pPr>
          </a:lstStyle>
          <a:p>
            <a:pPr>
              <a:defRPr/>
            </a:pPr>
            <a:fld id="{172AC7B3-4AE0-4777-B238-1EFFEAC8AA26}" type="slidenum">
              <a:rPr lang="en-US" altLang="en-US"/>
              <a:pPr>
                <a:defRPr/>
              </a:pPr>
              <a:t>‹#›</a:t>
            </a:fld>
            <a:endParaRPr lang="en-US" altLang="en-US"/>
          </a:p>
        </p:txBody>
      </p:sp>
    </p:spTree>
    <p:extLst>
      <p:ext uri="{BB962C8B-B14F-4D97-AF65-F5344CB8AC3E}">
        <p14:creationId xmlns:p14="http://schemas.microsoft.com/office/powerpoint/2010/main" val="3510946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06776" y="969264"/>
            <a:ext cx="4876800" cy="1161288"/>
          </a:xfrm>
        </p:spPr>
        <p:txBody>
          <a:bodyPr anchor="b">
            <a:noAutofit/>
          </a:bodyPr>
          <a:lstStyle>
            <a:lvl1pPr algn="l">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884517" y="510988"/>
            <a:ext cx="4876800" cy="5553636"/>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noProof="0"/>
          </a:p>
        </p:txBody>
      </p:sp>
      <p:sp>
        <p:nvSpPr>
          <p:cNvPr id="4" name="Text Placeholder 3"/>
          <p:cNvSpPr>
            <a:spLocks noGrp="1"/>
          </p:cNvSpPr>
          <p:nvPr>
            <p:ph type="body" sz="half" idx="2"/>
          </p:nvPr>
        </p:nvSpPr>
        <p:spPr>
          <a:xfrm>
            <a:off x="6399804" y="2130552"/>
            <a:ext cx="4876800" cy="3584448"/>
          </a:xfrm>
        </p:spPr>
        <p:txBody>
          <a:bodyPr/>
          <a:lstStyle>
            <a:lvl1pPr marL="0" indent="0">
              <a:spcBef>
                <a:spcPts val="10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E9B4A5A-6EED-2F48-8A64-CFCEE3A9A635}"/>
              </a:ext>
            </a:extLst>
          </p:cNvPr>
          <p:cNvSpPr>
            <a:spLocks noGrp="1"/>
          </p:cNvSpPr>
          <p:nvPr>
            <p:ph type="dt" sz="half" idx="10"/>
          </p:nvPr>
        </p:nvSpPr>
        <p:spPr/>
        <p:txBody>
          <a:bodyPr/>
          <a:lstStyle>
            <a:lvl1pPr>
              <a:defRPr/>
            </a:lvl1pPr>
          </a:lstStyle>
          <a:p>
            <a:pPr>
              <a:defRPr/>
            </a:pPr>
            <a:fld id="{AABC0455-CEF6-4865-AEC8-FCFD9648C96E}" type="datetime1">
              <a:rPr lang="en-US" altLang="en-US"/>
              <a:pPr>
                <a:defRPr/>
              </a:pPr>
              <a:t>5/17/2024</a:t>
            </a:fld>
            <a:endParaRPr lang="en-US" altLang="en-US"/>
          </a:p>
        </p:txBody>
      </p:sp>
      <p:sp>
        <p:nvSpPr>
          <p:cNvPr id="6" name="Footer Placeholder 4">
            <a:extLst>
              <a:ext uri="{FF2B5EF4-FFF2-40B4-BE49-F238E27FC236}">
                <a16:creationId xmlns:a16="http://schemas.microsoft.com/office/drawing/2014/main" id="{9DE059F2-7D4D-874F-A299-17EA4E5198F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BF1A0D6-87BC-9D4F-B130-0885D7A5A5C1}"/>
              </a:ext>
            </a:extLst>
          </p:cNvPr>
          <p:cNvSpPr>
            <a:spLocks noGrp="1"/>
          </p:cNvSpPr>
          <p:nvPr>
            <p:ph type="sldNum" sz="quarter" idx="12"/>
          </p:nvPr>
        </p:nvSpPr>
        <p:spPr/>
        <p:txBody>
          <a:bodyPr/>
          <a:lstStyle>
            <a:lvl1pPr>
              <a:defRPr/>
            </a:lvl1pPr>
          </a:lstStyle>
          <a:p>
            <a:pPr>
              <a:defRPr/>
            </a:pPr>
            <a:fld id="{F910D029-7AD9-4391-B613-F04C0B067262}" type="slidenum">
              <a:rPr lang="en-US" altLang="en-US"/>
              <a:pPr>
                <a:defRPr/>
              </a:pPr>
              <a:t>‹#›</a:t>
            </a:fld>
            <a:endParaRPr lang="en-US" altLang="en-US"/>
          </a:p>
        </p:txBody>
      </p:sp>
    </p:spTree>
    <p:extLst>
      <p:ext uri="{BB962C8B-B14F-4D97-AF65-F5344CB8AC3E}">
        <p14:creationId xmlns:p14="http://schemas.microsoft.com/office/powerpoint/2010/main" val="11494399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51376"/>
            <a:ext cx="10369176" cy="1014984"/>
          </a:xfrm>
        </p:spPr>
        <p:txBody>
          <a:bodyPr anchor="b">
            <a:noAutofit/>
          </a:bodyPr>
          <a:lstStyle>
            <a:lvl1pPr algn="ctr">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2438400" y="457200"/>
            <a:ext cx="7315200" cy="3644153"/>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noProof="0"/>
          </a:p>
        </p:txBody>
      </p:sp>
      <p:sp>
        <p:nvSpPr>
          <p:cNvPr id="4" name="Text Placeholder 3"/>
          <p:cNvSpPr>
            <a:spLocks noGrp="1"/>
          </p:cNvSpPr>
          <p:nvPr>
            <p:ph type="body" sz="half" idx="2"/>
          </p:nvPr>
        </p:nvSpPr>
        <p:spPr>
          <a:xfrm>
            <a:off x="907428" y="5181600"/>
            <a:ext cx="10369176" cy="950259"/>
          </a:xfrm>
        </p:spPr>
        <p:txBody>
          <a:bodyPr/>
          <a:lstStyle>
            <a:lvl1pPr marL="0" indent="0" algn="ctr">
              <a:spcBef>
                <a:spcPts val="3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E9B4A5A-6EED-2F48-8A64-CFCEE3A9A635}"/>
              </a:ext>
            </a:extLst>
          </p:cNvPr>
          <p:cNvSpPr>
            <a:spLocks noGrp="1"/>
          </p:cNvSpPr>
          <p:nvPr>
            <p:ph type="dt" sz="half" idx="10"/>
          </p:nvPr>
        </p:nvSpPr>
        <p:spPr/>
        <p:txBody>
          <a:bodyPr/>
          <a:lstStyle>
            <a:lvl1pPr>
              <a:defRPr/>
            </a:lvl1pPr>
          </a:lstStyle>
          <a:p>
            <a:pPr>
              <a:defRPr/>
            </a:pPr>
            <a:fld id="{E5E9639D-8A64-4E42-9A6E-18E134ABE843}" type="datetime1">
              <a:rPr lang="en-US" altLang="en-US"/>
              <a:pPr>
                <a:defRPr/>
              </a:pPr>
              <a:t>5/17/2024</a:t>
            </a:fld>
            <a:endParaRPr lang="en-US" altLang="en-US"/>
          </a:p>
        </p:txBody>
      </p:sp>
      <p:sp>
        <p:nvSpPr>
          <p:cNvPr id="6" name="Footer Placeholder 4">
            <a:extLst>
              <a:ext uri="{FF2B5EF4-FFF2-40B4-BE49-F238E27FC236}">
                <a16:creationId xmlns:a16="http://schemas.microsoft.com/office/drawing/2014/main" id="{9DE059F2-7D4D-874F-A299-17EA4E5198F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BF1A0D6-87BC-9D4F-B130-0885D7A5A5C1}"/>
              </a:ext>
            </a:extLst>
          </p:cNvPr>
          <p:cNvSpPr>
            <a:spLocks noGrp="1"/>
          </p:cNvSpPr>
          <p:nvPr>
            <p:ph type="sldNum" sz="quarter" idx="12"/>
          </p:nvPr>
        </p:nvSpPr>
        <p:spPr/>
        <p:txBody>
          <a:bodyPr/>
          <a:lstStyle>
            <a:lvl1pPr>
              <a:defRPr/>
            </a:lvl1pPr>
          </a:lstStyle>
          <a:p>
            <a:pPr>
              <a:defRPr/>
            </a:pPr>
            <a:fld id="{234F17A1-28EB-4DC0-8029-F00E62FF14DF}" type="slidenum">
              <a:rPr lang="en-US" altLang="en-US"/>
              <a:pPr>
                <a:defRPr/>
              </a:pPr>
              <a:t>‹#›</a:t>
            </a:fld>
            <a:endParaRPr lang="en-US" altLang="en-US"/>
          </a:p>
        </p:txBody>
      </p:sp>
    </p:spTree>
    <p:extLst>
      <p:ext uri="{BB962C8B-B14F-4D97-AF65-F5344CB8AC3E}">
        <p14:creationId xmlns:p14="http://schemas.microsoft.com/office/powerpoint/2010/main" val="41241722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toryboard">
    <p:spTree>
      <p:nvGrpSpPr>
        <p:cNvPr id="1" name=""/>
        <p:cNvGrpSpPr/>
        <p:nvPr/>
      </p:nvGrpSpPr>
      <p:grpSpPr>
        <a:xfrm>
          <a:off x="0" y="0"/>
          <a:ext cx="0" cy="0"/>
          <a:chOff x="0" y="0"/>
          <a:chExt cx="0" cy="0"/>
        </a:xfrm>
      </p:grpSpPr>
      <p:sp>
        <p:nvSpPr>
          <p:cNvPr id="2" name="Title 1"/>
          <p:cNvSpPr>
            <a:spLocks noGrp="1"/>
          </p:cNvSpPr>
          <p:nvPr>
            <p:ph type="title"/>
          </p:nvPr>
        </p:nvSpPr>
        <p:spPr>
          <a:xfrm>
            <a:off x="914400" y="4155142"/>
            <a:ext cx="10369176" cy="1013011"/>
          </a:xfrm>
        </p:spPr>
        <p:txBody>
          <a:bodyPr anchor="b">
            <a:noAutofit/>
          </a:bodyPr>
          <a:lstStyle>
            <a:lvl1pPr algn="ctr">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914400" y="457200"/>
            <a:ext cx="310896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noProof="0"/>
          </a:p>
        </p:txBody>
      </p:sp>
      <p:sp>
        <p:nvSpPr>
          <p:cNvPr id="4" name="Text Placeholder 3"/>
          <p:cNvSpPr>
            <a:spLocks noGrp="1"/>
          </p:cNvSpPr>
          <p:nvPr>
            <p:ph type="body" sz="half" idx="2"/>
          </p:nvPr>
        </p:nvSpPr>
        <p:spPr>
          <a:xfrm>
            <a:off x="907428" y="5181600"/>
            <a:ext cx="10369176" cy="950259"/>
          </a:xfrm>
        </p:spPr>
        <p:txBody>
          <a:bodyPr/>
          <a:lstStyle>
            <a:lvl1pPr marL="0" indent="0" algn="ctr">
              <a:spcBef>
                <a:spcPts val="3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Picture Placeholder 2"/>
          <p:cNvSpPr>
            <a:spLocks noGrp="1"/>
          </p:cNvSpPr>
          <p:nvPr>
            <p:ph type="pic" idx="13"/>
          </p:nvPr>
        </p:nvSpPr>
        <p:spPr>
          <a:xfrm>
            <a:off x="914400" y="2455433"/>
            <a:ext cx="310896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noProof="0"/>
          </a:p>
        </p:txBody>
      </p:sp>
      <p:sp>
        <p:nvSpPr>
          <p:cNvPr id="16" name="Picture Placeholder 2"/>
          <p:cNvSpPr>
            <a:spLocks noGrp="1"/>
          </p:cNvSpPr>
          <p:nvPr>
            <p:ph type="pic" idx="14"/>
          </p:nvPr>
        </p:nvSpPr>
        <p:spPr>
          <a:xfrm>
            <a:off x="4549987" y="457200"/>
            <a:ext cx="310896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noProof="0"/>
          </a:p>
        </p:txBody>
      </p:sp>
      <p:sp>
        <p:nvSpPr>
          <p:cNvPr id="17" name="Picture Placeholder 2"/>
          <p:cNvSpPr>
            <a:spLocks noGrp="1"/>
          </p:cNvSpPr>
          <p:nvPr>
            <p:ph type="pic" idx="15"/>
          </p:nvPr>
        </p:nvSpPr>
        <p:spPr>
          <a:xfrm>
            <a:off x="4549987" y="2455433"/>
            <a:ext cx="310896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noProof="0"/>
          </a:p>
        </p:txBody>
      </p:sp>
      <p:sp>
        <p:nvSpPr>
          <p:cNvPr id="18" name="Picture Placeholder 2"/>
          <p:cNvSpPr>
            <a:spLocks noGrp="1"/>
          </p:cNvSpPr>
          <p:nvPr>
            <p:ph type="pic" idx="16"/>
          </p:nvPr>
        </p:nvSpPr>
        <p:spPr>
          <a:xfrm>
            <a:off x="8185573" y="457200"/>
            <a:ext cx="310896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noProof="0"/>
          </a:p>
        </p:txBody>
      </p:sp>
      <p:sp>
        <p:nvSpPr>
          <p:cNvPr id="19" name="Picture Placeholder 2"/>
          <p:cNvSpPr>
            <a:spLocks noGrp="1"/>
          </p:cNvSpPr>
          <p:nvPr>
            <p:ph type="pic" idx="17"/>
          </p:nvPr>
        </p:nvSpPr>
        <p:spPr>
          <a:xfrm>
            <a:off x="8185573" y="2455433"/>
            <a:ext cx="310896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noProof="0"/>
          </a:p>
        </p:txBody>
      </p:sp>
      <p:sp>
        <p:nvSpPr>
          <p:cNvPr id="10" name="Date Placeholder 3">
            <a:extLst>
              <a:ext uri="{FF2B5EF4-FFF2-40B4-BE49-F238E27FC236}">
                <a16:creationId xmlns:a16="http://schemas.microsoft.com/office/drawing/2014/main" id="{FE9B4A5A-6EED-2F48-8A64-CFCEE3A9A635}"/>
              </a:ext>
            </a:extLst>
          </p:cNvPr>
          <p:cNvSpPr>
            <a:spLocks noGrp="1"/>
          </p:cNvSpPr>
          <p:nvPr>
            <p:ph type="dt" sz="half" idx="18"/>
          </p:nvPr>
        </p:nvSpPr>
        <p:spPr/>
        <p:txBody>
          <a:bodyPr/>
          <a:lstStyle>
            <a:lvl1pPr>
              <a:defRPr/>
            </a:lvl1pPr>
          </a:lstStyle>
          <a:p>
            <a:pPr>
              <a:defRPr/>
            </a:pPr>
            <a:fld id="{7AA0A560-194A-46F5-99AA-252E52B85D73}" type="datetime1">
              <a:rPr lang="en-US" altLang="en-US"/>
              <a:pPr>
                <a:defRPr/>
              </a:pPr>
              <a:t>5/17/2024</a:t>
            </a:fld>
            <a:endParaRPr lang="en-US" altLang="en-US"/>
          </a:p>
        </p:txBody>
      </p:sp>
      <p:sp>
        <p:nvSpPr>
          <p:cNvPr id="12" name="Footer Placeholder 4">
            <a:extLst>
              <a:ext uri="{FF2B5EF4-FFF2-40B4-BE49-F238E27FC236}">
                <a16:creationId xmlns:a16="http://schemas.microsoft.com/office/drawing/2014/main" id="{9DE059F2-7D4D-874F-A299-17EA4E5198FB}"/>
              </a:ext>
            </a:extLst>
          </p:cNvPr>
          <p:cNvSpPr>
            <a:spLocks noGrp="1"/>
          </p:cNvSpPr>
          <p:nvPr>
            <p:ph type="ftr" sz="quarter" idx="19"/>
          </p:nvPr>
        </p:nvSpPr>
        <p:spPr/>
        <p:txBody>
          <a:bodyPr/>
          <a:lstStyle>
            <a:lvl1pPr>
              <a:defRPr/>
            </a:lvl1pPr>
          </a:lstStyle>
          <a:p>
            <a:pPr>
              <a:defRPr/>
            </a:pPr>
            <a:endParaRPr lang="en-US"/>
          </a:p>
        </p:txBody>
      </p:sp>
      <p:sp>
        <p:nvSpPr>
          <p:cNvPr id="13" name="Slide Number Placeholder 5">
            <a:extLst>
              <a:ext uri="{FF2B5EF4-FFF2-40B4-BE49-F238E27FC236}">
                <a16:creationId xmlns:a16="http://schemas.microsoft.com/office/drawing/2014/main" id="{1BF1A0D6-87BC-9D4F-B130-0885D7A5A5C1}"/>
              </a:ext>
            </a:extLst>
          </p:cNvPr>
          <p:cNvSpPr>
            <a:spLocks noGrp="1"/>
          </p:cNvSpPr>
          <p:nvPr>
            <p:ph type="sldNum" sz="quarter" idx="20"/>
          </p:nvPr>
        </p:nvSpPr>
        <p:spPr/>
        <p:txBody>
          <a:bodyPr/>
          <a:lstStyle>
            <a:lvl1pPr>
              <a:defRPr/>
            </a:lvl1pPr>
          </a:lstStyle>
          <a:p>
            <a:pPr>
              <a:defRPr/>
            </a:pPr>
            <a:fld id="{D89B4014-2408-43E7-9684-63240DD68414}" type="slidenum">
              <a:rPr lang="en-US" altLang="en-US"/>
              <a:pPr>
                <a:defRPr/>
              </a:pPr>
              <a:t>‹#›</a:t>
            </a:fld>
            <a:endParaRPr lang="en-US" altLang="en-US"/>
          </a:p>
        </p:txBody>
      </p:sp>
    </p:spTree>
    <p:extLst>
      <p:ext uri="{BB962C8B-B14F-4D97-AF65-F5344CB8AC3E}">
        <p14:creationId xmlns:p14="http://schemas.microsoft.com/office/powerpoint/2010/main" val="18624704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a:extLst>
              <a:ext uri="{FF2B5EF4-FFF2-40B4-BE49-F238E27FC236}">
                <a16:creationId xmlns:a16="http://schemas.microsoft.com/office/drawing/2014/main" id="{FE9B4A5A-6EED-2F48-8A64-CFCEE3A9A635}"/>
              </a:ext>
            </a:extLst>
          </p:cNvPr>
          <p:cNvSpPr>
            <a:spLocks noGrp="1"/>
          </p:cNvSpPr>
          <p:nvPr>
            <p:ph type="dt" sz="half" idx="10"/>
          </p:nvPr>
        </p:nvSpPr>
        <p:spPr/>
        <p:txBody>
          <a:bodyPr/>
          <a:lstStyle>
            <a:lvl1pPr>
              <a:defRPr/>
            </a:lvl1pPr>
          </a:lstStyle>
          <a:p>
            <a:pPr>
              <a:defRPr/>
            </a:pPr>
            <a:fld id="{2D78AB7E-359E-402D-9396-BF6B471D324B}" type="datetime1">
              <a:rPr lang="en-US" altLang="en-US"/>
              <a:pPr>
                <a:defRPr/>
              </a:pPr>
              <a:t>5/17/2024</a:t>
            </a:fld>
            <a:endParaRPr lang="en-US" altLang="en-US"/>
          </a:p>
        </p:txBody>
      </p:sp>
      <p:sp>
        <p:nvSpPr>
          <p:cNvPr id="5" name="Footer Placeholder 4">
            <a:extLst>
              <a:ext uri="{FF2B5EF4-FFF2-40B4-BE49-F238E27FC236}">
                <a16:creationId xmlns:a16="http://schemas.microsoft.com/office/drawing/2014/main" id="{9DE059F2-7D4D-874F-A299-17EA4E5198F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BF1A0D6-87BC-9D4F-B130-0885D7A5A5C1}"/>
              </a:ext>
            </a:extLst>
          </p:cNvPr>
          <p:cNvSpPr>
            <a:spLocks noGrp="1"/>
          </p:cNvSpPr>
          <p:nvPr>
            <p:ph type="sldNum" sz="quarter" idx="12"/>
          </p:nvPr>
        </p:nvSpPr>
        <p:spPr/>
        <p:txBody>
          <a:bodyPr/>
          <a:lstStyle>
            <a:lvl1pPr>
              <a:defRPr/>
            </a:lvl1pPr>
          </a:lstStyle>
          <a:p>
            <a:pPr>
              <a:defRPr/>
            </a:pPr>
            <a:fld id="{1F545527-65F4-446B-B904-A82192063948}" type="slidenum">
              <a:rPr lang="en-US" altLang="en-US"/>
              <a:pPr>
                <a:defRPr/>
              </a:pPr>
              <a:t>‹#›</a:t>
            </a:fld>
            <a:endParaRPr lang="en-US" altLang="en-US"/>
          </a:p>
        </p:txBody>
      </p:sp>
    </p:spTree>
    <p:extLst>
      <p:ext uri="{BB962C8B-B14F-4D97-AF65-F5344CB8AC3E}">
        <p14:creationId xmlns:p14="http://schemas.microsoft.com/office/powerpoint/2010/main" val="33151414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50400" y="533401"/>
            <a:ext cx="2133600" cy="5592763"/>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914400" y="533401"/>
            <a:ext cx="8026400" cy="5592763"/>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a:extLst>
              <a:ext uri="{FF2B5EF4-FFF2-40B4-BE49-F238E27FC236}">
                <a16:creationId xmlns:a16="http://schemas.microsoft.com/office/drawing/2014/main" id="{FE9B4A5A-6EED-2F48-8A64-CFCEE3A9A635}"/>
              </a:ext>
            </a:extLst>
          </p:cNvPr>
          <p:cNvSpPr>
            <a:spLocks noGrp="1"/>
          </p:cNvSpPr>
          <p:nvPr>
            <p:ph type="dt" sz="half" idx="10"/>
          </p:nvPr>
        </p:nvSpPr>
        <p:spPr/>
        <p:txBody>
          <a:bodyPr/>
          <a:lstStyle>
            <a:lvl1pPr>
              <a:defRPr/>
            </a:lvl1pPr>
          </a:lstStyle>
          <a:p>
            <a:pPr>
              <a:defRPr/>
            </a:pPr>
            <a:fld id="{A1869D19-C137-445C-88FD-415A366E88C2}" type="datetime1">
              <a:rPr lang="en-US" altLang="en-US"/>
              <a:pPr>
                <a:defRPr/>
              </a:pPr>
              <a:t>5/17/2024</a:t>
            </a:fld>
            <a:endParaRPr lang="en-US" altLang="en-US"/>
          </a:p>
        </p:txBody>
      </p:sp>
      <p:sp>
        <p:nvSpPr>
          <p:cNvPr id="5" name="Footer Placeholder 4">
            <a:extLst>
              <a:ext uri="{FF2B5EF4-FFF2-40B4-BE49-F238E27FC236}">
                <a16:creationId xmlns:a16="http://schemas.microsoft.com/office/drawing/2014/main" id="{9DE059F2-7D4D-874F-A299-17EA4E5198F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BF1A0D6-87BC-9D4F-B130-0885D7A5A5C1}"/>
              </a:ext>
            </a:extLst>
          </p:cNvPr>
          <p:cNvSpPr>
            <a:spLocks noGrp="1"/>
          </p:cNvSpPr>
          <p:nvPr>
            <p:ph type="sldNum" sz="quarter" idx="12"/>
          </p:nvPr>
        </p:nvSpPr>
        <p:spPr/>
        <p:txBody>
          <a:bodyPr/>
          <a:lstStyle>
            <a:lvl1pPr>
              <a:defRPr/>
            </a:lvl1pPr>
          </a:lstStyle>
          <a:p>
            <a:pPr>
              <a:defRPr/>
            </a:pPr>
            <a:fld id="{58325CE3-142E-446D-ABF1-01A1D5C292F6}" type="slidenum">
              <a:rPr lang="en-US" altLang="en-US"/>
              <a:pPr>
                <a:defRPr/>
              </a:pPr>
              <a:t>‹#›</a:t>
            </a:fld>
            <a:endParaRPr lang="en-US" altLang="en-US"/>
          </a:p>
        </p:txBody>
      </p:sp>
    </p:spTree>
    <p:extLst>
      <p:ext uri="{BB962C8B-B14F-4D97-AF65-F5344CB8AC3E}">
        <p14:creationId xmlns:p14="http://schemas.microsoft.com/office/powerpoint/2010/main" val="42282109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9005" y="1122363"/>
            <a:ext cx="11013990" cy="2387600"/>
          </a:xfrm>
        </p:spPr>
        <p:txBody>
          <a:bodyPr anchor="b">
            <a:normAutofit/>
          </a:bodyPr>
          <a:lstStyle>
            <a:lvl1pPr algn="ctr">
              <a:defRPr sz="6600" b="1" i="0">
                <a:solidFill>
                  <a:schemeClr val="accent3"/>
                </a:solidFill>
                <a:latin typeface="Aller" panose="02000503030000020004" pitchFamily="2" charset="77"/>
              </a:defRPr>
            </a:lvl1pPr>
          </a:lstStyle>
          <a:p>
            <a:r>
              <a:rPr lang="en-US" dirty="0"/>
              <a:t>Click to edit Master title style</a:t>
            </a:r>
          </a:p>
        </p:txBody>
      </p:sp>
      <p:sp>
        <p:nvSpPr>
          <p:cNvPr id="3" name="Subtitle 2"/>
          <p:cNvSpPr>
            <a:spLocks noGrp="1"/>
          </p:cNvSpPr>
          <p:nvPr>
            <p:ph type="subTitle" idx="1"/>
          </p:nvPr>
        </p:nvSpPr>
        <p:spPr>
          <a:xfrm>
            <a:off x="589005" y="3602038"/>
            <a:ext cx="11013990" cy="623973"/>
          </a:xfrm>
        </p:spPr>
        <p:txBody>
          <a:bodyPr anchor="ctr" anchorCtr="0">
            <a:noAutofit/>
          </a:bodyPr>
          <a:lstStyle>
            <a:lvl1pPr marL="0" indent="0" algn="ctr">
              <a:buNone/>
              <a:defRPr sz="4400" b="1">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E83FC-3C43-4B16-8300-810845797286}" type="datetimeFigureOut">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5/17/2024</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BBD7D-2075-444B-849F-E8E1DDE41885}" type="slidenum">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10" name="Text Placeholder 9">
            <a:extLst>
              <a:ext uri="{FF2B5EF4-FFF2-40B4-BE49-F238E27FC236}">
                <a16:creationId xmlns:a16="http://schemas.microsoft.com/office/drawing/2014/main" id="{CBD0801E-FBF9-B24B-57F0-2A0422903F46}"/>
              </a:ext>
            </a:extLst>
          </p:cNvPr>
          <p:cNvSpPr>
            <a:spLocks noGrp="1"/>
          </p:cNvSpPr>
          <p:nvPr>
            <p:ph type="body" sz="quarter" idx="13"/>
          </p:nvPr>
        </p:nvSpPr>
        <p:spPr>
          <a:xfrm>
            <a:off x="588964" y="4373563"/>
            <a:ext cx="11013990" cy="619125"/>
          </a:xfrm>
        </p:spPr>
        <p:txBody>
          <a:bodyPr>
            <a:normAutofit/>
          </a:bodyPr>
          <a:lstStyle>
            <a:lvl1pPr marL="0" indent="0" algn="ctr">
              <a:buNone/>
              <a:defRPr sz="28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 Master text styles</a:t>
            </a:r>
          </a:p>
        </p:txBody>
      </p:sp>
    </p:spTree>
    <p:extLst>
      <p:ext uri="{BB962C8B-B14F-4D97-AF65-F5344CB8AC3E}">
        <p14:creationId xmlns:p14="http://schemas.microsoft.com/office/powerpoint/2010/main" val="22473474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E83FC-3C43-4B16-8300-810845797286}" type="datetimeFigureOut">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5/17/2024</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BBD7D-2075-444B-849F-E8E1DDE41885}" type="slidenum">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38178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E83FC-3C43-4B16-8300-810845797286}" type="datetimeFigureOut">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5/17/2024</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BBD7D-2075-444B-849F-E8E1DDE41885}" type="slidenum">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91036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E83FC-3C43-4B16-8300-810845797286}" type="datetimeFigureOut">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5/17/2024</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BBD7D-2075-444B-849F-E8E1DDE41885}" type="slidenum">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34530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E83FC-3C43-4B16-8300-810845797286}" type="datetimeFigureOut">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5/17/2024</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BBD7D-2075-444B-849F-E8E1DDE41885}" type="slidenum">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3098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a:xfrm>
            <a:off x="914401" y="1869141"/>
            <a:ext cx="10361084" cy="425702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a:extLst>
              <a:ext uri="{FF2B5EF4-FFF2-40B4-BE49-F238E27FC236}">
                <a16:creationId xmlns:a16="http://schemas.microsoft.com/office/drawing/2014/main" id="{FE9B4A5A-6EED-2F48-8A64-CFCEE3A9A635}"/>
              </a:ext>
            </a:extLst>
          </p:cNvPr>
          <p:cNvSpPr>
            <a:spLocks noGrp="1"/>
          </p:cNvSpPr>
          <p:nvPr>
            <p:ph type="dt" sz="half" idx="10"/>
          </p:nvPr>
        </p:nvSpPr>
        <p:spPr/>
        <p:txBody>
          <a:bodyPr/>
          <a:lstStyle>
            <a:lvl1pPr>
              <a:defRPr/>
            </a:lvl1pPr>
          </a:lstStyle>
          <a:p>
            <a:pPr>
              <a:defRPr/>
            </a:pPr>
            <a:fld id="{E2B5CDCC-4A55-4B39-BB41-D90DF56E8A29}" type="datetime1">
              <a:rPr lang="en-US" altLang="en-US"/>
              <a:pPr>
                <a:defRPr/>
              </a:pPr>
              <a:t>5/17/2024</a:t>
            </a:fld>
            <a:endParaRPr lang="en-US" altLang="en-US"/>
          </a:p>
        </p:txBody>
      </p:sp>
      <p:sp>
        <p:nvSpPr>
          <p:cNvPr id="5" name="Footer Placeholder 4">
            <a:extLst>
              <a:ext uri="{FF2B5EF4-FFF2-40B4-BE49-F238E27FC236}">
                <a16:creationId xmlns:a16="http://schemas.microsoft.com/office/drawing/2014/main" id="{9DE059F2-7D4D-874F-A299-17EA4E5198F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BF1A0D6-87BC-9D4F-B130-0885D7A5A5C1}"/>
              </a:ext>
            </a:extLst>
          </p:cNvPr>
          <p:cNvSpPr>
            <a:spLocks noGrp="1"/>
          </p:cNvSpPr>
          <p:nvPr>
            <p:ph type="sldNum" sz="quarter" idx="12"/>
          </p:nvPr>
        </p:nvSpPr>
        <p:spPr/>
        <p:txBody>
          <a:bodyPr/>
          <a:lstStyle>
            <a:lvl1pPr>
              <a:defRPr/>
            </a:lvl1pPr>
          </a:lstStyle>
          <a:p>
            <a:pPr>
              <a:defRPr/>
            </a:pPr>
            <a:fld id="{9A481EB1-FBCA-4A3F-B478-49DA968C2663}" type="slidenum">
              <a:rPr lang="en-US" altLang="en-US"/>
              <a:pPr>
                <a:defRPr/>
              </a:pPr>
              <a:t>‹#›</a:t>
            </a:fld>
            <a:endParaRPr lang="en-US" altLang="en-US"/>
          </a:p>
        </p:txBody>
      </p:sp>
    </p:spTree>
    <p:extLst>
      <p:ext uri="{BB962C8B-B14F-4D97-AF65-F5344CB8AC3E}">
        <p14:creationId xmlns:p14="http://schemas.microsoft.com/office/powerpoint/2010/main" val="15757435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E83FC-3C43-4B16-8300-810845797286}" type="datetimeFigureOut">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5/17/2024</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BBD7D-2075-444B-849F-E8E1DDE41885}" type="slidenum">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26494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E83FC-3C43-4B16-8300-810845797286}" type="datetimeFigureOut">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5/17/2024</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BBD7D-2075-444B-849F-E8E1DDE41885}" type="slidenum">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06420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E83FC-3C43-4B16-8300-810845797286}" type="datetimeFigureOut">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5/17/2024</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BBD7D-2075-444B-849F-E8E1DDE41885}" type="slidenum">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31655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E83FC-3C43-4B16-8300-810845797286}" type="datetimeFigureOut">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5/17/2024</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BBD7D-2075-444B-849F-E8E1DDE41885}" type="slidenum">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97951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BBD7D-2075-444B-849F-E8E1DDE41885}" type="slidenum">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E83FC-3C43-4B16-8300-810845797286}" type="datetimeFigureOut">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5/17/2024</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16980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E83FC-3C43-4B16-8300-810845797286}" type="datetimeFigureOut">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5/17/2024</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BBD7D-2075-444B-849F-E8E1DDE41885}" type="slidenum">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59907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E83FC-3C43-4B16-8300-810845797286}" type="datetimeFigureOut">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5/17/2024</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BBD7D-2075-444B-849F-E8E1DDE41885}" type="slidenum">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879440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E83FC-3C43-4B16-8300-810845797286}" type="datetimeFigureOut">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5/17/2024</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BBD7D-2075-444B-849F-E8E1DDE41885}" type="slidenum">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1657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E83FC-3C43-4B16-8300-810845797286}" type="datetimeFigureOut">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5/17/2024</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BBD7D-2075-444B-849F-E8E1DDE41885}" type="slidenum">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9040940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E83FC-3C43-4B16-8300-810845797286}" type="datetimeFigureOut">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5/17/2024</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BBD7D-2075-444B-849F-E8E1DDE41885}" type="slidenum">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1056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267201"/>
            <a:ext cx="10363200" cy="977153"/>
          </a:xfrm>
        </p:spPr>
        <p:txBody>
          <a:bodyPr anchor="b">
            <a:noAutofit/>
          </a:bodyPr>
          <a:lstStyle>
            <a:lvl1pPr>
              <a:defRPr sz="5400"/>
            </a:lvl1pPr>
          </a:lstStyle>
          <a:p>
            <a:r>
              <a:rPr lang="en-US"/>
              <a:t>Click to edit Master title style</a:t>
            </a:r>
            <a:endParaRPr/>
          </a:p>
        </p:txBody>
      </p:sp>
      <p:sp>
        <p:nvSpPr>
          <p:cNvPr id="3" name="Subtitle 2"/>
          <p:cNvSpPr>
            <a:spLocks noGrp="1"/>
          </p:cNvSpPr>
          <p:nvPr>
            <p:ph type="subTitle" idx="1"/>
          </p:nvPr>
        </p:nvSpPr>
        <p:spPr>
          <a:xfrm>
            <a:off x="914399" y="5257800"/>
            <a:ext cx="10361084" cy="874058"/>
          </a:xfrm>
        </p:spPr>
        <p:txBody>
          <a:bodyPr/>
          <a:lstStyle>
            <a:lvl1pPr marL="0" indent="0" algn="ctr">
              <a:spcBef>
                <a:spcPts val="300"/>
              </a:spcBef>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8" name="Picture Placeholder 7"/>
          <p:cNvSpPr>
            <a:spLocks noGrp="1"/>
          </p:cNvSpPr>
          <p:nvPr>
            <p:ph type="pic" sz="quarter" idx="13"/>
          </p:nvPr>
        </p:nvSpPr>
        <p:spPr>
          <a:xfrm rot="21540000">
            <a:off x="2741595" y="424650"/>
            <a:ext cx="6708812" cy="337580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a:lstStyle>
            <a:lvl1pPr>
              <a:buFont typeface="Arial" pitchFamily="34" charset="0"/>
              <a:buNone/>
              <a:defRPr/>
            </a:lvl1pPr>
          </a:lstStyle>
          <a:p>
            <a:pPr lvl="0"/>
            <a:r>
              <a:rPr lang="en-US" noProof="0"/>
              <a:t>Drag picture to placeholder or click icon to add</a:t>
            </a:r>
            <a:endParaRPr noProof="0"/>
          </a:p>
        </p:txBody>
      </p:sp>
      <p:sp>
        <p:nvSpPr>
          <p:cNvPr id="5" name="Date Placeholder 3">
            <a:extLst>
              <a:ext uri="{FF2B5EF4-FFF2-40B4-BE49-F238E27FC236}">
                <a16:creationId xmlns:a16="http://schemas.microsoft.com/office/drawing/2014/main" id="{FE9B4A5A-6EED-2F48-8A64-CFCEE3A9A635}"/>
              </a:ext>
            </a:extLst>
          </p:cNvPr>
          <p:cNvSpPr>
            <a:spLocks noGrp="1"/>
          </p:cNvSpPr>
          <p:nvPr>
            <p:ph type="dt" sz="half" idx="14"/>
          </p:nvPr>
        </p:nvSpPr>
        <p:spPr/>
        <p:txBody>
          <a:bodyPr/>
          <a:lstStyle>
            <a:lvl1pPr>
              <a:defRPr/>
            </a:lvl1pPr>
          </a:lstStyle>
          <a:p>
            <a:pPr>
              <a:defRPr/>
            </a:pPr>
            <a:fld id="{7AF086EA-F2D2-4577-87CC-082809738993}" type="datetime1">
              <a:rPr lang="en-US" altLang="en-US"/>
              <a:pPr>
                <a:defRPr/>
              </a:pPr>
              <a:t>5/17/2024</a:t>
            </a:fld>
            <a:endParaRPr lang="en-US" altLang="en-US"/>
          </a:p>
        </p:txBody>
      </p:sp>
      <p:sp>
        <p:nvSpPr>
          <p:cNvPr id="6" name="Footer Placeholder 4">
            <a:extLst>
              <a:ext uri="{FF2B5EF4-FFF2-40B4-BE49-F238E27FC236}">
                <a16:creationId xmlns:a16="http://schemas.microsoft.com/office/drawing/2014/main" id="{9DE059F2-7D4D-874F-A299-17EA4E5198FB}"/>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BF1A0D6-87BC-9D4F-B130-0885D7A5A5C1}"/>
              </a:ext>
            </a:extLst>
          </p:cNvPr>
          <p:cNvSpPr>
            <a:spLocks noGrp="1"/>
          </p:cNvSpPr>
          <p:nvPr>
            <p:ph type="sldNum" sz="quarter" idx="16"/>
          </p:nvPr>
        </p:nvSpPr>
        <p:spPr/>
        <p:txBody>
          <a:bodyPr/>
          <a:lstStyle>
            <a:lvl1pPr>
              <a:defRPr/>
            </a:lvl1pPr>
          </a:lstStyle>
          <a:p>
            <a:pPr>
              <a:defRPr/>
            </a:pPr>
            <a:fld id="{CB53ABC8-AF3C-4EEC-80A5-1826BC079BE1}" type="slidenum">
              <a:rPr lang="en-US" altLang="en-US"/>
              <a:pPr>
                <a:defRPr/>
              </a:pPr>
              <a:t>‹#›</a:t>
            </a:fld>
            <a:endParaRPr lang="en-US" altLang="en-US"/>
          </a:p>
        </p:txBody>
      </p:sp>
    </p:spTree>
    <p:extLst>
      <p:ext uri="{BB962C8B-B14F-4D97-AF65-F5344CB8AC3E}">
        <p14:creationId xmlns:p14="http://schemas.microsoft.com/office/powerpoint/2010/main" val="10248000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E83FC-3C43-4B16-8300-810845797286}" type="datetimeFigureOut">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5/17/2024</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BBD7D-2075-444B-849F-E8E1DDE41885}" type="slidenum">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55490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E83FC-3C43-4B16-8300-810845797286}" type="datetimeFigureOut">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5/17/2024</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BBD7D-2075-444B-849F-E8E1DDE41885}" type="slidenum">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64665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9005" y="1122363"/>
            <a:ext cx="11013990" cy="2387600"/>
          </a:xfrm>
        </p:spPr>
        <p:txBody>
          <a:bodyPr anchor="b">
            <a:normAutofit/>
          </a:bodyPr>
          <a:lstStyle>
            <a:lvl1pPr algn="ctr">
              <a:defRPr sz="6600" b="1" i="0">
                <a:solidFill>
                  <a:schemeClr val="accent3"/>
                </a:solidFill>
                <a:latin typeface="Aller" panose="02000503030000020004" pitchFamily="2" charset="77"/>
              </a:defRPr>
            </a:lvl1pPr>
          </a:lstStyle>
          <a:p>
            <a:r>
              <a:rPr lang="en-US" dirty="0"/>
              <a:t>Click to edit Master title style</a:t>
            </a:r>
          </a:p>
        </p:txBody>
      </p:sp>
      <p:sp>
        <p:nvSpPr>
          <p:cNvPr id="3" name="Subtitle 2"/>
          <p:cNvSpPr>
            <a:spLocks noGrp="1"/>
          </p:cNvSpPr>
          <p:nvPr>
            <p:ph type="subTitle" idx="1"/>
          </p:nvPr>
        </p:nvSpPr>
        <p:spPr>
          <a:xfrm>
            <a:off x="589005" y="3602038"/>
            <a:ext cx="11013990" cy="623973"/>
          </a:xfrm>
        </p:spPr>
        <p:txBody>
          <a:bodyPr anchor="ctr" anchorCtr="0">
            <a:noAutofit/>
          </a:bodyPr>
          <a:lstStyle>
            <a:lvl1pPr marL="0" indent="0" algn="ctr">
              <a:buNone/>
              <a:defRPr sz="4400" b="1">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E83FC-3C43-4B16-8300-810845797286}" type="datetimeFigureOut">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5/17/2024</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BBD7D-2075-444B-849F-E8E1DDE41885}" type="slidenum">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10" name="Text Placeholder 9">
            <a:extLst>
              <a:ext uri="{FF2B5EF4-FFF2-40B4-BE49-F238E27FC236}">
                <a16:creationId xmlns:a16="http://schemas.microsoft.com/office/drawing/2014/main" id="{CBD0801E-FBF9-B24B-57F0-2A0422903F46}"/>
              </a:ext>
            </a:extLst>
          </p:cNvPr>
          <p:cNvSpPr>
            <a:spLocks noGrp="1"/>
          </p:cNvSpPr>
          <p:nvPr>
            <p:ph type="body" sz="quarter" idx="13"/>
          </p:nvPr>
        </p:nvSpPr>
        <p:spPr>
          <a:xfrm>
            <a:off x="588964" y="4373563"/>
            <a:ext cx="11013990" cy="619125"/>
          </a:xfrm>
        </p:spPr>
        <p:txBody>
          <a:bodyPr>
            <a:normAutofit/>
          </a:bodyPr>
          <a:lstStyle>
            <a:lvl1pPr marL="0" indent="0" algn="ctr">
              <a:buNone/>
              <a:defRPr sz="28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 Master text styles</a:t>
            </a:r>
          </a:p>
        </p:txBody>
      </p:sp>
    </p:spTree>
    <p:extLst>
      <p:ext uri="{BB962C8B-B14F-4D97-AF65-F5344CB8AC3E}">
        <p14:creationId xmlns:p14="http://schemas.microsoft.com/office/powerpoint/2010/main" val="26252391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9005" y="1122363"/>
            <a:ext cx="11013990" cy="2387600"/>
          </a:xfrm>
        </p:spPr>
        <p:txBody>
          <a:bodyPr anchor="b">
            <a:normAutofit/>
          </a:bodyPr>
          <a:lstStyle>
            <a:lvl1pPr algn="ctr">
              <a:defRPr sz="6600" b="1" i="0">
                <a:solidFill>
                  <a:schemeClr val="accent3"/>
                </a:solidFill>
                <a:latin typeface="Asap" panose="020F0504030202060203"/>
              </a:defRPr>
            </a:lvl1pPr>
          </a:lstStyle>
          <a:p>
            <a:r>
              <a:rPr lang="en-US" smtClean="0"/>
              <a:t>Click to edit Master title style</a:t>
            </a:r>
            <a:endParaRPr lang="en-US" dirty="0"/>
          </a:p>
        </p:txBody>
      </p:sp>
      <p:sp>
        <p:nvSpPr>
          <p:cNvPr id="7" name="Rounded Rectangle 6">
            <a:extLst>
              <a:ext uri="{FF2B5EF4-FFF2-40B4-BE49-F238E27FC236}">
                <a16:creationId xmlns:a16="http://schemas.microsoft.com/office/drawing/2014/main" id="{B94AB795-15BE-862C-CDA4-90603E3ACB0B}"/>
              </a:ext>
            </a:extLst>
          </p:cNvPr>
          <p:cNvSpPr/>
          <p:nvPr/>
        </p:nvSpPr>
        <p:spPr>
          <a:xfrm>
            <a:off x="2028497" y="557048"/>
            <a:ext cx="8029903" cy="451945"/>
          </a:xfrm>
          <a:prstGeom prst="roundRect">
            <a:avLst/>
          </a:prstGeom>
          <a:solidFill>
            <a:srgbClr val="0798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Asap" panose="020F0504030202060203"/>
              </a:rPr>
              <a:t>The Annual General Pediatric Review &amp; Self Assessment</a:t>
            </a:r>
          </a:p>
        </p:txBody>
      </p:sp>
      <p:sp>
        <p:nvSpPr>
          <p:cNvPr id="3" name="Subtitle 2"/>
          <p:cNvSpPr>
            <a:spLocks noGrp="1"/>
          </p:cNvSpPr>
          <p:nvPr>
            <p:ph type="subTitle" idx="1"/>
          </p:nvPr>
        </p:nvSpPr>
        <p:spPr>
          <a:xfrm>
            <a:off x="589005" y="3602038"/>
            <a:ext cx="11013990" cy="623973"/>
          </a:xfrm>
        </p:spPr>
        <p:txBody>
          <a:bodyPr anchor="ctr" anchorCtr="0">
            <a:noAutofit/>
          </a:bodyPr>
          <a:lstStyle>
            <a:lvl1pPr marL="0" indent="0" algn="ctr">
              <a:buNone/>
              <a:defRPr sz="4400" b="1">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E83FC-3C43-4B16-8300-810845797286}" type="datetimeFigureOut">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5/17/2024</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BBD7D-2075-444B-849F-E8E1DDE41885}" type="slidenum">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10" name="Text Placeholder 9">
            <a:extLst>
              <a:ext uri="{FF2B5EF4-FFF2-40B4-BE49-F238E27FC236}">
                <a16:creationId xmlns:a16="http://schemas.microsoft.com/office/drawing/2014/main" id="{CBD0801E-FBF9-B24B-57F0-2A0422903F46}"/>
              </a:ext>
            </a:extLst>
          </p:cNvPr>
          <p:cNvSpPr>
            <a:spLocks noGrp="1"/>
          </p:cNvSpPr>
          <p:nvPr>
            <p:ph type="body" sz="quarter" idx="13"/>
          </p:nvPr>
        </p:nvSpPr>
        <p:spPr>
          <a:xfrm>
            <a:off x="588964" y="4373563"/>
            <a:ext cx="11013990" cy="2347912"/>
          </a:xfrm>
        </p:spPr>
        <p:txBody>
          <a:bodyPr>
            <a:normAutofit/>
          </a:bodyPr>
          <a:lstStyle>
            <a:lvl1pPr marL="0" indent="0" algn="ctr">
              <a:buNone/>
              <a:defRPr sz="28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smtClean="0"/>
              <a:t>Edit Master text styles</a:t>
            </a:r>
          </a:p>
        </p:txBody>
      </p:sp>
    </p:spTree>
    <p:extLst>
      <p:ext uri="{BB962C8B-B14F-4D97-AF65-F5344CB8AC3E}">
        <p14:creationId xmlns:p14="http://schemas.microsoft.com/office/powerpoint/2010/main" val="42671750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835746"/>
            <a:ext cx="10515600" cy="1325563"/>
          </a:xfrm>
        </p:spPr>
        <p:txBody>
          <a:bodyPr anchor="b" anchorCtr="0">
            <a:normAutofit/>
          </a:bodyPr>
          <a:lstStyle>
            <a:lvl1pPr algn="ctr">
              <a:defRPr lang="en-US" sz="4000" b="1" i="0" kern="1200" dirty="0">
                <a:solidFill>
                  <a:schemeClr val="accent3"/>
                </a:solidFill>
                <a:latin typeface="Asap" panose="020F0504030202060203"/>
                <a:ea typeface="+mj-ea"/>
                <a:cs typeface="+mj-cs"/>
              </a:defRPr>
            </a:lvl1pPr>
          </a:lstStyle>
          <a:p>
            <a:r>
              <a:rPr lang="en-US" smtClean="0"/>
              <a:t>Click to edit Master title style</a:t>
            </a:r>
            <a:endParaRPr lang="en-US" dirty="0"/>
          </a:p>
        </p:txBody>
      </p:sp>
      <p:sp>
        <p:nvSpPr>
          <p:cNvPr id="3" name="Content Placeholder 2"/>
          <p:cNvSpPr>
            <a:spLocks noGrp="1"/>
          </p:cNvSpPr>
          <p:nvPr>
            <p:ph idx="1"/>
          </p:nvPr>
        </p:nvSpPr>
        <p:spPr>
          <a:xfrm>
            <a:off x="838200" y="2161309"/>
            <a:ext cx="10515600" cy="4015654"/>
          </a:xfrm>
          <a:solidFill>
            <a:schemeClr val="bg1">
              <a:alpha val="50000"/>
            </a:schemeClr>
          </a:solidFill>
        </p:spPr>
        <p:txBody>
          <a:bodyPr lIns="137160" tIns="137160" rIns="137160" bIns="137160">
            <a:normAutofit/>
          </a:bodyPr>
          <a:lstStyle>
            <a:lvl1pPr>
              <a:defRPr sz="2400">
                <a:solidFill>
                  <a:schemeClr val="accent6"/>
                </a:solidFill>
              </a:defRPr>
            </a:lvl1pPr>
            <a:lvl2pPr>
              <a:defRPr sz="2400">
                <a:solidFill>
                  <a:schemeClr val="accent6"/>
                </a:solidFill>
              </a:defRPr>
            </a:lvl2pPr>
            <a:lvl3pPr>
              <a:defRPr sz="2400">
                <a:solidFill>
                  <a:schemeClr val="accent6"/>
                </a:solidFill>
              </a:defRPr>
            </a:lvl3pPr>
            <a:lvl4pPr>
              <a:defRPr sz="2400">
                <a:solidFill>
                  <a:schemeClr val="accent6"/>
                </a:solidFill>
              </a:defRPr>
            </a:lvl4pPr>
            <a:lvl5pPr>
              <a:defRPr sz="2400">
                <a:solidFill>
                  <a:schemeClr val="accent6"/>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E83FC-3C43-4B16-8300-810845797286}" type="datetimeFigureOut">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5/17/2024</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BBD7D-2075-444B-849F-E8E1DDE41885}" type="slidenum">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56273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E83FC-3C43-4B16-8300-810845797286}" type="datetimeFigureOut">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5/17/2024</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BBD7D-2075-444B-849F-E8E1DDE41885}" type="slidenum">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6759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E83FC-3C43-4B16-8300-810845797286}" type="datetimeFigureOut">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5/17/2024</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BBD7D-2075-444B-849F-E8E1DDE41885}" type="slidenum">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16495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E83FC-3C43-4B16-8300-810845797286}" type="datetimeFigureOut">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5/17/2024</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BBD7D-2075-444B-849F-E8E1DDE41885}" type="slidenum">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1033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E83FC-3C43-4B16-8300-810845797286}" type="datetimeFigureOut">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5/17/2024</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BBD7D-2075-444B-849F-E8E1DDE41885}" type="slidenum">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47431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E83FC-3C43-4B16-8300-810845797286}" type="datetimeFigureOut">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5/17/2024</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BBD7D-2075-444B-849F-E8E1DDE41885}" type="slidenum">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6274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1" y="990600"/>
            <a:ext cx="10361084" cy="1743075"/>
          </a:xfrm>
        </p:spPr>
        <p:txBody>
          <a:bodyPr anchor="b">
            <a:noAutofit/>
          </a:bodyPr>
          <a:lstStyle>
            <a:lvl1pPr algn="ctr" defTabSz="914400" rtl="0" eaLnBrk="1" latinLnBrk="0" hangingPunct="1">
              <a:spcBef>
                <a:spcPct val="0"/>
              </a:spcBef>
              <a:buNone/>
              <a:defRPr sz="54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914401" y="2756648"/>
            <a:ext cx="10361084" cy="1281953"/>
          </a:xfrm>
        </p:spPr>
        <p:txBody>
          <a:bodyPr/>
          <a:lstStyle>
            <a:lvl1pPr marL="0" indent="0" algn="ctr" defTabSz="914400" rtl="0" eaLnBrk="1" latinLnBrk="0" hangingPunct="1">
              <a:spcBef>
                <a:spcPts val="300"/>
              </a:spcBef>
              <a:buFontTx/>
              <a:buNone/>
              <a:defRPr sz="2000" kern="1200">
                <a:solidFill>
                  <a:schemeClr val="tx1">
                    <a:tint val="75000"/>
                  </a:schemeClr>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9B4A5A-6EED-2F48-8A64-CFCEE3A9A635}"/>
              </a:ext>
            </a:extLst>
          </p:cNvPr>
          <p:cNvSpPr>
            <a:spLocks noGrp="1"/>
          </p:cNvSpPr>
          <p:nvPr>
            <p:ph type="dt" sz="half" idx="10"/>
          </p:nvPr>
        </p:nvSpPr>
        <p:spPr/>
        <p:txBody>
          <a:bodyPr/>
          <a:lstStyle>
            <a:lvl1pPr>
              <a:defRPr/>
            </a:lvl1pPr>
          </a:lstStyle>
          <a:p>
            <a:pPr>
              <a:defRPr/>
            </a:pPr>
            <a:fld id="{843ADAD1-EBC9-43D4-B508-E1B7DB7A0803}" type="datetime1">
              <a:rPr lang="en-US" altLang="en-US"/>
              <a:pPr>
                <a:defRPr/>
              </a:pPr>
              <a:t>5/17/2024</a:t>
            </a:fld>
            <a:endParaRPr lang="en-US" altLang="en-US"/>
          </a:p>
        </p:txBody>
      </p:sp>
      <p:sp>
        <p:nvSpPr>
          <p:cNvPr id="5" name="Footer Placeholder 4">
            <a:extLst>
              <a:ext uri="{FF2B5EF4-FFF2-40B4-BE49-F238E27FC236}">
                <a16:creationId xmlns:a16="http://schemas.microsoft.com/office/drawing/2014/main" id="{9DE059F2-7D4D-874F-A299-17EA4E5198F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BF1A0D6-87BC-9D4F-B130-0885D7A5A5C1}"/>
              </a:ext>
            </a:extLst>
          </p:cNvPr>
          <p:cNvSpPr>
            <a:spLocks noGrp="1"/>
          </p:cNvSpPr>
          <p:nvPr>
            <p:ph type="sldNum" sz="quarter" idx="12"/>
          </p:nvPr>
        </p:nvSpPr>
        <p:spPr/>
        <p:txBody>
          <a:bodyPr/>
          <a:lstStyle>
            <a:lvl1pPr>
              <a:defRPr/>
            </a:lvl1pPr>
          </a:lstStyle>
          <a:p>
            <a:pPr>
              <a:defRPr/>
            </a:pPr>
            <a:fld id="{8DEF6426-612C-4C5D-B54B-1B331577039B}" type="slidenum">
              <a:rPr lang="en-US" altLang="en-US"/>
              <a:pPr>
                <a:defRPr/>
              </a:pPr>
              <a:t>‹#›</a:t>
            </a:fld>
            <a:endParaRPr lang="en-US" altLang="en-US"/>
          </a:p>
        </p:txBody>
      </p:sp>
    </p:spTree>
    <p:extLst>
      <p:ext uri="{BB962C8B-B14F-4D97-AF65-F5344CB8AC3E}">
        <p14:creationId xmlns:p14="http://schemas.microsoft.com/office/powerpoint/2010/main" val="28270320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E83FC-3C43-4B16-8300-810845797286}" type="datetimeFigureOut">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5/17/2024</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BBD7D-2075-444B-849F-E8E1DDE41885}" type="slidenum">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85701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E83FC-3C43-4B16-8300-810845797286}" type="datetimeFigureOut">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5/17/2024</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BBD7D-2075-444B-849F-E8E1DDE41885}" type="slidenum">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91794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E83FC-3C43-4B16-8300-810845797286}" type="datetimeFigureOut">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5/17/2024</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BBD7D-2075-444B-849F-E8E1DDE41885}" type="slidenum">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76859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E83FC-3C43-4B16-8300-810845797286}" type="datetimeFigureOut">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5/17/2024</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BBD7D-2075-444B-849F-E8E1DDE41885}" type="slidenum">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68618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E83FC-3C43-4B16-8300-81084579728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BBD7D-2075-444B-849F-E8E1DDE4188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1816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9005" y="1122363"/>
            <a:ext cx="11013990" cy="2387600"/>
          </a:xfrm>
        </p:spPr>
        <p:txBody>
          <a:bodyPr anchor="b">
            <a:normAutofit/>
          </a:bodyPr>
          <a:lstStyle>
            <a:lvl1pPr algn="ctr">
              <a:defRPr sz="6600" b="1" i="0">
                <a:solidFill>
                  <a:schemeClr val="accent3"/>
                </a:solidFill>
                <a:latin typeface="Aller" panose="02000503030000020004" pitchFamily="2" charset="77"/>
              </a:defRPr>
            </a:lvl1pPr>
          </a:lstStyle>
          <a:p>
            <a:r>
              <a:rPr lang="en-US" smtClean="0"/>
              <a:t>Click to edit Master title style</a:t>
            </a:r>
            <a:endParaRPr lang="en-US" dirty="0"/>
          </a:p>
        </p:txBody>
      </p:sp>
      <p:sp>
        <p:nvSpPr>
          <p:cNvPr id="3" name="Subtitle 2"/>
          <p:cNvSpPr>
            <a:spLocks noGrp="1"/>
          </p:cNvSpPr>
          <p:nvPr>
            <p:ph type="subTitle" idx="1"/>
          </p:nvPr>
        </p:nvSpPr>
        <p:spPr>
          <a:xfrm>
            <a:off x="589005" y="3602038"/>
            <a:ext cx="11013990" cy="623973"/>
          </a:xfrm>
        </p:spPr>
        <p:txBody>
          <a:bodyPr anchor="ctr" anchorCtr="0">
            <a:noAutofit/>
          </a:bodyPr>
          <a:lstStyle>
            <a:lvl1pPr marL="0" indent="0" algn="ctr">
              <a:buNone/>
              <a:defRPr sz="4400" b="1">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5E83FC-3C43-4B16-8300-810845797286}" type="datetimeFigureOut">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5/17/2024</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BBD7D-2075-444B-849F-E8E1DDE41885}" type="slidenum">
              <a:rPr kumimoji="0" lang="en-US" sz="1200" b="0" i="0" u="none" strike="noStrike" kern="1200" cap="none" spc="0" normalizeH="0" baseline="0" noProof="0" smtClean="0">
                <a:ln>
                  <a:noFill/>
                </a:ln>
                <a:solidFill>
                  <a:srgbClr val="30333D">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0333D">
                  <a:tint val="75000"/>
                </a:srgbClr>
              </a:solidFill>
              <a:effectLst/>
              <a:uLnTx/>
              <a:uFillTx/>
              <a:latin typeface="Calibri" panose="020F0502020204030204"/>
              <a:ea typeface="+mn-ea"/>
              <a:cs typeface="+mn-cs"/>
            </a:endParaRPr>
          </a:p>
        </p:txBody>
      </p:sp>
      <p:sp>
        <p:nvSpPr>
          <p:cNvPr id="10" name="Text Placeholder 9">
            <a:extLst>
              <a:ext uri="{FF2B5EF4-FFF2-40B4-BE49-F238E27FC236}">
                <a16:creationId xmlns:a16="http://schemas.microsoft.com/office/drawing/2014/main" id="{CBD0801E-FBF9-B24B-57F0-2A0422903F46}"/>
              </a:ext>
            </a:extLst>
          </p:cNvPr>
          <p:cNvSpPr>
            <a:spLocks noGrp="1"/>
          </p:cNvSpPr>
          <p:nvPr>
            <p:ph type="body" sz="quarter" idx="13"/>
          </p:nvPr>
        </p:nvSpPr>
        <p:spPr>
          <a:xfrm>
            <a:off x="588964" y="4373563"/>
            <a:ext cx="11013990" cy="619125"/>
          </a:xfrm>
        </p:spPr>
        <p:txBody>
          <a:bodyPr>
            <a:normAutofit/>
          </a:bodyPr>
          <a:lstStyle>
            <a:lvl1pPr marL="0" indent="0" algn="ctr">
              <a:buNone/>
              <a:defRPr sz="28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smtClean="0"/>
              <a:t>Edit Master text styles</a:t>
            </a:r>
          </a:p>
        </p:txBody>
      </p:sp>
    </p:spTree>
    <p:extLst>
      <p:ext uri="{BB962C8B-B14F-4D97-AF65-F5344CB8AC3E}">
        <p14:creationId xmlns:p14="http://schemas.microsoft.com/office/powerpoint/2010/main" val="3550259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1" y="121024"/>
            <a:ext cx="10361084" cy="1429871"/>
          </a:xfrm>
        </p:spPr>
        <p:txBody>
          <a:bodyPr/>
          <a:lstStyle/>
          <a:p>
            <a:r>
              <a:rPr lang="en-US"/>
              <a:t>Click to edit Master title style</a:t>
            </a:r>
            <a:endParaRPr/>
          </a:p>
        </p:txBody>
      </p:sp>
      <p:sp>
        <p:nvSpPr>
          <p:cNvPr id="3" name="Content Placeholder 2"/>
          <p:cNvSpPr>
            <a:spLocks noGrp="1"/>
          </p:cNvSpPr>
          <p:nvPr>
            <p:ph sz="half" idx="1"/>
          </p:nvPr>
        </p:nvSpPr>
        <p:spPr>
          <a:xfrm>
            <a:off x="914400" y="1760539"/>
            <a:ext cx="4815840" cy="4365625"/>
          </a:xfrm>
        </p:spPr>
        <p:txBody>
          <a:bodyPr/>
          <a:lstStyle>
            <a:lvl1pPr>
              <a:defRPr sz="2200"/>
            </a:lvl1pPr>
            <a:lvl2pPr>
              <a:defRPr sz="2000"/>
            </a:lvl2pPr>
            <a:lvl3pPr>
              <a:defRPr sz="1800"/>
            </a:lvl3pPr>
            <a:lvl4pPr>
              <a:defRPr sz="1800"/>
            </a:lvl4pPr>
            <a:lvl5pPr>
              <a:defRPr sz="1800"/>
            </a:lvl5pPr>
            <a:lvl6pPr>
              <a:defRPr sz="1800"/>
            </a:lvl6pPr>
            <a:lvl7pPr>
              <a:defRPr sz="1800"/>
            </a:lvl7pPr>
            <a:lvl8pPr marL="2398713" indent="-336550">
              <a:defRPr sz="1800"/>
            </a:lvl8pPr>
            <a:lvl9pPr marL="2398713" indent="-336550">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6459644" y="1760539"/>
            <a:ext cx="4815840" cy="4365625"/>
          </a:xfrm>
        </p:spPr>
        <p:txBody>
          <a:bodyPr/>
          <a:lstStyle>
            <a:lvl1pPr>
              <a:defRPr sz="2200"/>
            </a:lvl1pPr>
            <a:lvl2pPr>
              <a:defRPr sz="2000"/>
            </a:lvl2pPr>
            <a:lvl3pPr>
              <a:defRPr sz="2000"/>
            </a:lvl3pPr>
            <a:lvl4pPr>
              <a:defRPr sz="2000"/>
            </a:lvl4pPr>
            <a:lvl5pPr>
              <a:defRPr sz="2000"/>
            </a:lvl5pPr>
            <a:lvl6pPr>
              <a:defRPr sz="1800"/>
            </a:lvl6pPr>
            <a:lvl7pPr>
              <a:defRPr sz="1800"/>
            </a:lvl7pPr>
            <a:lvl8pPr marL="2398713" indent="-336550">
              <a:defRPr sz="1800"/>
            </a:lvl8pPr>
            <a:lvl9pPr marL="2398713" indent="-336550">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3">
            <a:extLst>
              <a:ext uri="{FF2B5EF4-FFF2-40B4-BE49-F238E27FC236}">
                <a16:creationId xmlns:a16="http://schemas.microsoft.com/office/drawing/2014/main" id="{FE9B4A5A-6EED-2F48-8A64-CFCEE3A9A635}"/>
              </a:ext>
            </a:extLst>
          </p:cNvPr>
          <p:cNvSpPr>
            <a:spLocks noGrp="1"/>
          </p:cNvSpPr>
          <p:nvPr>
            <p:ph type="dt" sz="half" idx="10"/>
          </p:nvPr>
        </p:nvSpPr>
        <p:spPr/>
        <p:txBody>
          <a:bodyPr/>
          <a:lstStyle>
            <a:lvl1pPr>
              <a:defRPr/>
            </a:lvl1pPr>
          </a:lstStyle>
          <a:p>
            <a:pPr>
              <a:defRPr/>
            </a:pPr>
            <a:fld id="{47E79900-C6F4-47BD-99AD-76C44B93689A}" type="datetime1">
              <a:rPr lang="en-US" altLang="en-US"/>
              <a:pPr>
                <a:defRPr/>
              </a:pPr>
              <a:t>5/17/2024</a:t>
            </a:fld>
            <a:endParaRPr lang="en-US" altLang="en-US"/>
          </a:p>
        </p:txBody>
      </p:sp>
      <p:sp>
        <p:nvSpPr>
          <p:cNvPr id="6" name="Footer Placeholder 4">
            <a:extLst>
              <a:ext uri="{FF2B5EF4-FFF2-40B4-BE49-F238E27FC236}">
                <a16:creationId xmlns:a16="http://schemas.microsoft.com/office/drawing/2014/main" id="{9DE059F2-7D4D-874F-A299-17EA4E5198F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BF1A0D6-87BC-9D4F-B130-0885D7A5A5C1}"/>
              </a:ext>
            </a:extLst>
          </p:cNvPr>
          <p:cNvSpPr>
            <a:spLocks noGrp="1"/>
          </p:cNvSpPr>
          <p:nvPr>
            <p:ph type="sldNum" sz="quarter" idx="12"/>
          </p:nvPr>
        </p:nvSpPr>
        <p:spPr/>
        <p:txBody>
          <a:bodyPr/>
          <a:lstStyle>
            <a:lvl1pPr>
              <a:defRPr/>
            </a:lvl1pPr>
          </a:lstStyle>
          <a:p>
            <a:pPr>
              <a:defRPr/>
            </a:pPr>
            <a:fld id="{15911753-E626-4DC9-9392-281B3D71D2B2}" type="slidenum">
              <a:rPr lang="en-US" altLang="en-US"/>
              <a:pPr>
                <a:defRPr/>
              </a:pPr>
              <a:t>‹#›</a:t>
            </a:fld>
            <a:endParaRPr lang="en-US" altLang="en-US"/>
          </a:p>
        </p:txBody>
      </p:sp>
    </p:spTree>
    <p:extLst>
      <p:ext uri="{BB962C8B-B14F-4D97-AF65-F5344CB8AC3E}">
        <p14:creationId xmlns:p14="http://schemas.microsoft.com/office/powerpoint/2010/main" val="178891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2B57D0E7-CA3F-AE42-AB32-179B66004630}"/>
              </a:ext>
            </a:extLst>
          </p:cNvPr>
          <p:cNvCxnSpPr/>
          <p:nvPr/>
        </p:nvCxnSpPr>
        <p:spPr>
          <a:xfrm>
            <a:off x="1047751" y="2192339"/>
            <a:ext cx="4572000" cy="1587"/>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F91F961-88A1-6D4A-8680-9252374427FE}"/>
              </a:ext>
            </a:extLst>
          </p:cNvPr>
          <p:cNvCxnSpPr/>
          <p:nvPr/>
        </p:nvCxnSpPr>
        <p:spPr>
          <a:xfrm>
            <a:off x="6582833" y="2192339"/>
            <a:ext cx="4572000" cy="1587"/>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914401" y="121024"/>
            <a:ext cx="10361084" cy="1429871"/>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914400" y="1550895"/>
            <a:ext cx="4815840" cy="614082"/>
          </a:xfrm>
        </p:spPr>
        <p:txBody>
          <a:bodyPr anchor="b"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4400" y="2438400"/>
            <a:ext cx="4815840" cy="3687762"/>
          </a:xfrm>
        </p:spPr>
        <p:txBody>
          <a:bodyPr/>
          <a:lstStyle>
            <a:lvl1pPr>
              <a:defRPr sz="2200"/>
            </a:lvl1pPr>
            <a:lvl2pPr>
              <a:defRPr sz="2000"/>
            </a:lvl2pPr>
            <a:lvl3pPr>
              <a:defRPr sz="1800"/>
            </a:lvl3pPr>
            <a:lvl4pPr>
              <a:defRPr sz="1800"/>
            </a:lvl4pPr>
            <a:lvl5pPr>
              <a:defRPr sz="1800"/>
            </a:lvl5pPr>
            <a:lvl6pPr>
              <a:defRPr sz="1600"/>
            </a:lvl6pPr>
            <a:lvl7pPr>
              <a:defRPr sz="1600"/>
            </a:lvl7pPr>
            <a:lvl8pPr marL="2398713" indent="-336550">
              <a:defRPr sz="1600"/>
            </a:lvl8pPr>
            <a:lvl9pPr marL="2398713" indent="-33655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6460701" y="1550895"/>
            <a:ext cx="4815840" cy="614082"/>
          </a:xfrm>
        </p:spPr>
        <p:txBody>
          <a:bodyPr anchor="b"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60701" y="2438400"/>
            <a:ext cx="4815840" cy="3687762"/>
          </a:xfrm>
        </p:spPr>
        <p:txBody>
          <a:bodyPr/>
          <a:lstStyle>
            <a:lvl1pPr>
              <a:defRPr sz="2200"/>
            </a:lvl1pPr>
            <a:lvl2pPr>
              <a:defRPr sz="2000"/>
            </a:lvl2pPr>
            <a:lvl3pPr>
              <a:defRPr sz="1800"/>
            </a:lvl3pPr>
            <a:lvl4pPr>
              <a:defRPr sz="1800"/>
            </a:lvl4pPr>
            <a:lvl5pPr>
              <a:defRPr sz="1800"/>
            </a:lvl5pPr>
            <a:lvl6pPr>
              <a:defRPr sz="1600"/>
            </a:lvl6pPr>
            <a:lvl7pPr>
              <a:defRPr sz="1600"/>
            </a:lvl7pPr>
            <a:lvl8pPr marL="2398713" indent="-336550">
              <a:defRPr sz="1600"/>
            </a:lvl8pPr>
            <a:lvl9pPr marL="2398713" indent="-33655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9" name="Date Placeholder 6">
            <a:extLst>
              <a:ext uri="{FF2B5EF4-FFF2-40B4-BE49-F238E27FC236}">
                <a16:creationId xmlns:a16="http://schemas.microsoft.com/office/drawing/2014/main" id="{9CE6CFF3-26AB-BF49-A130-E843D768FAB1}"/>
              </a:ext>
            </a:extLst>
          </p:cNvPr>
          <p:cNvSpPr>
            <a:spLocks noGrp="1"/>
          </p:cNvSpPr>
          <p:nvPr>
            <p:ph type="dt" sz="half" idx="10"/>
          </p:nvPr>
        </p:nvSpPr>
        <p:spPr/>
        <p:txBody>
          <a:bodyPr/>
          <a:lstStyle>
            <a:lvl1pPr>
              <a:defRPr/>
            </a:lvl1pPr>
          </a:lstStyle>
          <a:p>
            <a:pPr>
              <a:defRPr/>
            </a:pPr>
            <a:fld id="{6AC0DE2A-2E49-4310-894E-3746C08232D7}" type="datetime1">
              <a:rPr lang="en-US" altLang="en-US"/>
              <a:pPr>
                <a:defRPr/>
              </a:pPr>
              <a:t>5/17/2024</a:t>
            </a:fld>
            <a:endParaRPr lang="en-US" altLang="en-US"/>
          </a:p>
        </p:txBody>
      </p:sp>
      <p:sp>
        <p:nvSpPr>
          <p:cNvPr id="10" name="Footer Placeholder 7">
            <a:extLst>
              <a:ext uri="{FF2B5EF4-FFF2-40B4-BE49-F238E27FC236}">
                <a16:creationId xmlns:a16="http://schemas.microsoft.com/office/drawing/2014/main" id="{99929AA2-5BD0-1243-8F55-8BFC34D6B606}"/>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8">
            <a:extLst>
              <a:ext uri="{FF2B5EF4-FFF2-40B4-BE49-F238E27FC236}">
                <a16:creationId xmlns:a16="http://schemas.microsoft.com/office/drawing/2014/main" id="{CDE6A6BA-1FFF-924E-AC07-4DA731C27D3F}"/>
              </a:ext>
            </a:extLst>
          </p:cNvPr>
          <p:cNvSpPr>
            <a:spLocks noGrp="1"/>
          </p:cNvSpPr>
          <p:nvPr>
            <p:ph type="sldNum" sz="quarter" idx="12"/>
          </p:nvPr>
        </p:nvSpPr>
        <p:spPr/>
        <p:txBody>
          <a:bodyPr/>
          <a:lstStyle>
            <a:lvl1pPr>
              <a:defRPr/>
            </a:lvl1pPr>
          </a:lstStyle>
          <a:p>
            <a:pPr>
              <a:defRPr/>
            </a:pPr>
            <a:fld id="{C24DC827-1107-4AA7-9038-4A905357C069}" type="slidenum">
              <a:rPr lang="en-US" altLang="en-US"/>
              <a:pPr>
                <a:defRPr/>
              </a:pPr>
              <a:t>‹#›</a:t>
            </a:fld>
            <a:endParaRPr lang="en-US" altLang="en-US"/>
          </a:p>
        </p:txBody>
      </p:sp>
    </p:spTree>
    <p:extLst>
      <p:ext uri="{BB962C8B-B14F-4D97-AF65-F5344CB8AC3E}">
        <p14:creationId xmlns:p14="http://schemas.microsoft.com/office/powerpoint/2010/main" val="2374133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3">
            <a:extLst>
              <a:ext uri="{FF2B5EF4-FFF2-40B4-BE49-F238E27FC236}">
                <a16:creationId xmlns:a16="http://schemas.microsoft.com/office/drawing/2014/main" id="{FE9B4A5A-6EED-2F48-8A64-CFCEE3A9A635}"/>
              </a:ext>
            </a:extLst>
          </p:cNvPr>
          <p:cNvSpPr>
            <a:spLocks noGrp="1"/>
          </p:cNvSpPr>
          <p:nvPr>
            <p:ph type="dt" sz="half" idx="10"/>
          </p:nvPr>
        </p:nvSpPr>
        <p:spPr/>
        <p:txBody>
          <a:bodyPr/>
          <a:lstStyle>
            <a:lvl1pPr>
              <a:defRPr/>
            </a:lvl1pPr>
          </a:lstStyle>
          <a:p>
            <a:pPr>
              <a:defRPr/>
            </a:pPr>
            <a:fld id="{8A36E5AB-B7D4-4D79-B5A5-F28A26609834}" type="datetime1">
              <a:rPr lang="en-US" altLang="en-US"/>
              <a:pPr>
                <a:defRPr/>
              </a:pPr>
              <a:t>5/17/2024</a:t>
            </a:fld>
            <a:endParaRPr lang="en-US" altLang="en-US"/>
          </a:p>
        </p:txBody>
      </p:sp>
      <p:sp>
        <p:nvSpPr>
          <p:cNvPr id="4" name="Footer Placeholder 4">
            <a:extLst>
              <a:ext uri="{FF2B5EF4-FFF2-40B4-BE49-F238E27FC236}">
                <a16:creationId xmlns:a16="http://schemas.microsoft.com/office/drawing/2014/main" id="{9DE059F2-7D4D-874F-A299-17EA4E5198F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BF1A0D6-87BC-9D4F-B130-0885D7A5A5C1}"/>
              </a:ext>
            </a:extLst>
          </p:cNvPr>
          <p:cNvSpPr>
            <a:spLocks noGrp="1"/>
          </p:cNvSpPr>
          <p:nvPr>
            <p:ph type="sldNum" sz="quarter" idx="12"/>
          </p:nvPr>
        </p:nvSpPr>
        <p:spPr/>
        <p:txBody>
          <a:bodyPr/>
          <a:lstStyle>
            <a:lvl1pPr>
              <a:defRPr/>
            </a:lvl1pPr>
          </a:lstStyle>
          <a:p>
            <a:pPr>
              <a:defRPr/>
            </a:pPr>
            <a:fld id="{B2F43D90-669F-4F6D-876C-5E5878B98126}" type="slidenum">
              <a:rPr lang="en-US" altLang="en-US"/>
              <a:pPr>
                <a:defRPr/>
              </a:pPr>
              <a:t>‹#›</a:t>
            </a:fld>
            <a:endParaRPr lang="en-US" altLang="en-US"/>
          </a:p>
        </p:txBody>
      </p:sp>
    </p:spTree>
    <p:extLst>
      <p:ext uri="{BB962C8B-B14F-4D97-AF65-F5344CB8AC3E}">
        <p14:creationId xmlns:p14="http://schemas.microsoft.com/office/powerpoint/2010/main" val="829798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E9B4A5A-6EED-2F48-8A64-CFCEE3A9A635}"/>
              </a:ext>
            </a:extLst>
          </p:cNvPr>
          <p:cNvSpPr>
            <a:spLocks noGrp="1"/>
          </p:cNvSpPr>
          <p:nvPr>
            <p:ph type="dt" sz="half" idx="10"/>
          </p:nvPr>
        </p:nvSpPr>
        <p:spPr/>
        <p:txBody>
          <a:bodyPr/>
          <a:lstStyle>
            <a:lvl1pPr>
              <a:defRPr/>
            </a:lvl1pPr>
          </a:lstStyle>
          <a:p>
            <a:pPr>
              <a:defRPr/>
            </a:pPr>
            <a:fld id="{603F4BAA-33A7-4E50-9E9B-986C17CA5DBF}" type="datetime1">
              <a:rPr lang="en-US" altLang="en-US"/>
              <a:pPr>
                <a:defRPr/>
              </a:pPr>
              <a:t>5/17/2024</a:t>
            </a:fld>
            <a:endParaRPr lang="en-US" altLang="en-US"/>
          </a:p>
        </p:txBody>
      </p:sp>
      <p:sp>
        <p:nvSpPr>
          <p:cNvPr id="3" name="Footer Placeholder 4">
            <a:extLst>
              <a:ext uri="{FF2B5EF4-FFF2-40B4-BE49-F238E27FC236}">
                <a16:creationId xmlns:a16="http://schemas.microsoft.com/office/drawing/2014/main" id="{9DE059F2-7D4D-874F-A299-17EA4E5198F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BF1A0D6-87BC-9D4F-B130-0885D7A5A5C1}"/>
              </a:ext>
            </a:extLst>
          </p:cNvPr>
          <p:cNvSpPr>
            <a:spLocks noGrp="1"/>
          </p:cNvSpPr>
          <p:nvPr>
            <p:ph type="sldNum" sz="quarter" idx="12"/>
          </p:nvPr>
        </p:nvSpPr>
        <p:spPr/>
        <p:txBody>
          <a:bodyPr/>
          <a:lstStyle>
            <a:lvl1pPr>
              <a:defRPr/>
            </a:lvl1pPr>
          </a:lstStyle>
          <a:p>
            <a:pPr>
              <a:defRPr/>
            </a:pPr>
            <a:fld id="{3B01D0A3-26EF-4329-B453-2701221CDB33}" type="slidenum">
              <a:rPr lang="en-US" altLang="en-US"/>
              <a:pPr>
                <a:defRPr/>
              </a:pPr>
              <a:t>‹#›</a:t>
            </a:fld>
            <a:endParaRPr lang="en-US" altLang="en-US"/>
          </a:p>
        </p:txBody>
      </p:sp>
    </p:spTree>
    <p:extLst>
      <p:ext uri="{BB962C8B-B14F-4D97-AF65-F5344CB8AC3E}">
        <p14:creationId xmlns:p14="http://schemas.microsoft.com/office/powerpoint/2010/main" val="97995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78540" y="971550"/>
            <a:ext cx="4876800" cy="1162050"/>
          </a:xfrm>
        </p:spPr>
        <p:txBody>
          <a:bodyPr anchor="b">
            <a:noAutofit/>
          </a:bodyPr>
          <a:lstStyle>
            <a:lvl1pPr algn="l">
              <a:defRPr sz="3600" b="0"/>
            </a:lvl1pPr>
          </a:lstStyle>
          <a:p>
            <a:r>
              <a:rPr lang="en-US"/>
              <a:t>Click to edit Master title style</a:t>
            </a:r>
            <a:endParaRPr/>
          </a:p>
        </p:txBody>
      </p:sp>
      <p:sp>
        <p:nvSpPr>
          <p:cNvPr id="3" name="Content Placeholder 2"/>
          <p:cNvSpPr>
            <a:spLocks noGrp="1"/>
          </p:cNvSpPr>
          <p:nvPr>
            <p:ph idx="1"/>
          </p:nvPr>
        </p:nvSpPr>
        <p:spPr>
          <a:xfrm>
            <a:off x="6400800" y="457201"/>
            <a:ext cx="4876800" cy="5668963"/>
          </a:xfrm>
        </p:spPr>
        <p:txBody>
          <a:bodyPr/>
          <a:lstStyle>
            <a:lvl1pPr>
              <a:defRPr sz="2200"/>
            </a:lvl1pPr>
            <a:lvl2pPr>
              <a:defRPr sz="2000"/>
            </a:lvl2pPr>
            <a:lvl3pPr>
              <a:defRPr sz="1800"/>
            </a:lvl3pPr>
            <a:lvl4pPr>
              <a:defRPr sz="1800"/>
            </a:lvl4pPr>
            <a:lvl5pPr>
              <a:defRPr sz="1800"/>
            </a:lvl5pPr>
            <a:lvl6pPr>
              <a:defRPr sz="1800"/>
            </a:lvl6pPr>
            <a:lvl7pPr>
              <a:defRPr sz="1800"/>
            </a:lvl7pPr>
            <a:lvl8pPr marL="2398713" indent="-336550">
              <a:defRPr sz="1800"/>
            </a:lvl8pPr>
            <a:lvl9pPr marL="2398713" indent="-336550">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878540" y="2133601"/>
            <a:ext cx="4876800" cy="3581400"/>
          </a:xfrm>
        </p:spPr>
        <p:txBody>
          <a:bodyPr/>
          <a:lstStyle>
            <a:lvl1pPr marL="0" indent="0">
              <a:spcBef>
                <a:spcPts val="10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E9B4A5A-6EED-2F48-8A64-CFCEE3A9A635}"/>
              </a:ext>
            </a:extLst>
          </p:cNvPr>
          <p:cNvSpPr>
            <a:spLocks noGrp="1"/>
          </p:cNvSpPr>
          <p:nvPr>
            <p:ph type="dt" sz="half" idx="10"/>
          </p:nvPr>
        </p:nvSpPr>
        <p:spPr/>
        <p:txBody>
          <a:bodyPr/>
          <a:lstStyle>
            <a:lvl1pPr>
              <a:defRPr/>
            </a:lvl1pPr>
          </a:lstStyle>
          <a:p>
            <a:pPr>
              <a:defRPr/>
            </a:pPr>
            <a:fld id="{F05858F3-4388-42B9-AA8B-21893977701A}" type="datetime1">
              <a:rPr lang="en-US" altLang="en-US"/>
              <a:pPr>
                <a:defRPr/>
              </a:pPr>
              <a:t>5/17/2024</a:t>
            </a:fld>
            <a:endParaRPr lang="en-US" altLang="en-US"/>
          </a:p>
        </p:txBody>
      </p:sp>
      <p:sp>
        <p:nvSpPr>
          <p:cNvPr id="6" name="Footer Placeholder 4">
            <a:extLst>
              <a:ext uri="{FF2B5EF4-FFF2-40B4-BE49-F238E27FC236}">
                <a16:creationId xmlns:a16="http://schemas.microsoft.com/office/drawing/2014/main" id="{9DE059F2-7D4D-874F-A299-17EA4E5198F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BF1A0D6-87BC-9D4F-B130-0885D7A5A5C1}"/>
              </a:ext>
            </a:extLst>
          </p:cNvPr>
          <p:cNvSpPr>
            <a:spLocks noGrp="1"/>
          </p:cNvSpPr>
          <p:nvPr>
            <p:ph type="sldNum" sz="quarter" idx="12"/>
          </p:nvPr>
        </p:nvSpPr>
        <p:spPr/>
        <p:txBody>
          <a:bodyPr/>
          <a:lstStyle>
            <a:lvl1pPr>
              <a:defRPr/>
            </a:lvl1pPr>
          </a:lstStyle>
          <a:p>
            <a:pPr>
              <a:defRPr/>
            </a:pPr>
            <a:fld id="{C77EA80C-F091-4EA9-B5F3-A2F9CB582972}" type="slidenum">
              <a:rPr lang="en-US" altLang="en-US"/>
              <a:pPr>
                <a:defRPr/>
              </a:pPr>
              <a:t>‹#›</a:t>
            </a:fld>
            <a:endParaRPr lang="en-US" altLang="en-US"/>
          </a:p>
        </p:txBody>
      </p:sp>
    </p:spTree>
    <p:extLst>
      <p:ext uri="{BB962C8B-B14F-4D97-AF65-F5344CB8AC3E}">
        <p14:creationId xmlns:p14="http://schemas.microsoft.com/office/powerpoint/2010/main" val="13340755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image" Target="../media/image4.png"/><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E9E07A-7175-0A4F-8843-AFA05FFE1744}"/>
              </a:ext>
            </a:extLst>
          </p:cNvPr>
          <p:cNvSpPr>
            <a:spLocks noGrp="1"/>
          </p:cNvSpPr>
          <p:nvPr>
            <p:ph type="title"/>
          </p:nvPr>
        </p:nvSpPr>
        <p:spPr>
          <a:xfrm>
            <a:off x="914401" y="120650"/>
            <a:ext cx="10361084" cy="1430338"/>
          </a:xfrm>
          <a:prstGeom prst="rect">
            <a:avLst/>
          </a:prstGeom>
        </p:spPr>
        <p:txBody>
          <a:bodyPr vert="horz" lIns="91440" tIns="45720" rIns="91440" bIns="45720" rtlCol="0" anchor="ctr" anchorCtr="0">
            <a:normAutofit/>
          </a:bodyPr>
          <a:lstStyle/>
          <a:p>
            <a:r>
              <a:rPr lang="en-US"/>
              <a:t>Click to edit Master title style</a:t>
            </a:r>
            <a:endParaRPr/>
          </a:p>
        </p:txBody>
      </p:sp>
      <p:sp>
        <p:nvSpPr>
          <p:cNvPr id="3" name="Text Placeholder 2">
            <a:extLst>
              <a:ext uri="{FF2B5EF4-FFF2-40B4-BE49-F238E27FC236}">
                <a16:creationId xmlns:a16="http://schemas.microsoft.com/office/drawing/2014/main" id="{A33A42B2-B19E-AE48-AD73-C461AB64CAB6}"/>
              </a:ext>
            </a:extLst>
          </p:cNvPr>
          <p:cNvSpPr>
            <a:spLocks noGrp="1"/>
          </p:cNvSpPr>
          <p:nvPr>
            <p:ph type="body" idx="1"/>
          </p:nvPr>
        </p:nvSpPr>
        <p:spPr>
          <a:xfrm>
            <a:off x="914401" y="1752601"/>
            <a:ext cx="10361084"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a:extLst>
              <a:ext uri="{FF2B5EF4-FFF2-40B4-BE49-F238E27FC236}">
                <a16:creationId xmlns:a16="http://schemas.microsoft.com/office/drawing/2014/main" id="{FE9B4A5A-6EED-2F48-8A64-CFCEE3A9A635}"/>
              </a:ext>
            </a:extLst>
          </p:cNvPr>
          <p:cNvSpPr>
            <a:spLocks noGrp="1"/>
          </p:cNvSpPr>
          <p:nvPr>
            <p:ph type="dt" sz="half" idx="2"/>
          </p:nvPr>
        </p:nvSpPr>
        <p:spPr>
          <a:xfrm>
            <a:off x="88265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FFFFFF"/>
                </a:solidFill>
                <a:effectLst>
                  <a:outerShdw blurRad="38100" dist="38100" dir="2700000" algn="tl">
                    <a:srgbClr val="465466"/>
                  </a:outerShdw>
                </a:effectLst>
              </a:defRPr>
            </a:lvl1pPr>
          </a:lstStyle>
          <a:p>
            <a:pPr>
              <a:defRPr/>
            </a:pPr>
            <a:fld id="{F0CBE62E-A62B-44B5-BB72-0D17D2025A71}" type="datetime1">
              <a:rPr lang="en-US" altLang="en-US"/>
              <a:pPr>
                <a:defRPr/>
              </a:pPr>
              <a:t>5/17/2024</a:t>
            </a:fld>
            <a:endParaRPr lang="en-US" altLang="en-US"/>
          </a:p>
        </p:txBody>
      </p:sp>
      <p:sp>
        <p:nvSpPr>
          <p:cNvPr id="5" name="Footer Placeholder 4">
            <a:extLst>
              <a:ext uri="{FF2B5EF4-FFF2-40B4-BE49-F238E27FC236}">
                <a16:creationId xmlns:a16="http://schemas.microsoft.com/office/drawing/2014/main" id="{9DE059F2-7D4D-874F-A299-17EA4E5198FB}"/>
              </a:ext>
            </a:extLst>
          </p:cNvPr>
          <p:cNvSpPr>
            <a:spLocks noGrp="1"/>
          </p:cNvSpPr>
          <p:nvPr>
            <p:ph type="ftr" sz="quarter" idx="3"/>
          </p:nvPr>
        </p:nvSpPr>
        <p:spPr>
          <a:xfrm>
            <a:off x="472017" y="6356351"/>
            <a:ext cx="3860800" cy="365125"/>
          </a:xfrm>
          <a:prstGeom prst="rect">
            <a:avLst/>
          </a:prstGeom>
        </p:spPr>
        <p:txBody>
          <a:bodyPr vert="horz" lIns="91440" tIns="45720" rIns="91440" bIns="45720" rtlCol="0" anchor="ctr"/>
          <a:lstStyle>
            <a:lvl1pPr algn="l" eaLnBrk="1" hangingPunct="1">
              <a:defRPr sz="1200">
                <a:solidFill>
                  <a:schemeClr val="tx1">
                    <a:tint val="75000"/>
                  </a:schemeClr>
                </a:solidFill>
                <a:effectLst>
                  <a:outerShdw blurRad="50800" dist="38100" dir="5400000" sx="101000" sy="101000" algn="t" rotWithShape="0">
                    <a:prstClr val="black">
                      <a:alpha val="40000"/>
                    </a:prstClr>
                  </a:outerShdw>
                </a:effectLst>
                <a:latin typeface="Arial" charset="0"/>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1BF1A0D6-87BC-9D4F-B130-0885D7A5A5C1}"/>
              </a:ext>
            </a:extLst>
          </p:cNvPr>
          <p:cNvSpPr>
            <a:spLocks noGrp="1"/>
          </p:cNvSpPr>
          <p:nvPr>
            <p:ph type="sldNum" sz="quarter" idx="4"/>
          </p:nvPr>
        </p:nvSpPr>
        <p:spPr>
          <a:xfrm>
            <a:off x="5638800" y="6356351"/>
            <a:ext cx="9144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FFFFFF"/>
                </a:solidFill>
                <a:effectLst>
                  <a:outerShdw blurRad="38100" dist="38100" dir="2700000" algn="tl">
                    <a:srgbClr val="465466"/>
                  </a:outerShdw>
                </a:effectLst>
              </a:defRPr>
            </a:lvl1pPr>
          </a:lstStyle>
          <a:p>
            <a:pPr>
              <a:defRPr/>
            </a:pPr>
            <a:fld id="{C416ED78-57B5-4788-A007-340ED7A82B7B}" type="slidenum">
              <a:rPr lang="en-US" altLang="en-US"/>
              <a:pPr>
                <a:defRPr/>
              </a:pPr>
              <a:t>‹#›</a:t>
            </a:fld>
            <a:endParaRPr lang="en-US" altLang="en-US"/>
          </a:p>
        </p:txBody>
      </p:sp>
    </p:spTree>
    <p:extLst>
      <p:ext uri="{BB962C8B-B14F-4D97-AF65-F5344CB8AC3E}">
        <p14:creationId xmlns:p14="http://schemas.microsoft.com/office/powerpoint/2010/main" val="121187291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700" r:id="rId15"/>
  </p:sldLayoutIdLst>
  <p:txStyles>
    <p:titleStyle>
      <a:lvl1pPr algn="ctr" rtl="0" eaLnBrk="0" fontAlgn="base" hangingPunct="0">
        <a:spcBef>
          <a:spcPct val="0"/>
        </a:spcBef>
        <a:spcAft>
          <a:spcPct val="0"/>
        </a:spcAft>
        <a:defRPr sz="4800" kern="1200">
          <a:solidFill>
            <a:schemeClr val="tx1"/>
          </a:solidFill>
          <a:effectLst>
            <a:outerShdw blurRad="50800" dist="50800" dir="5400000" sx="101000" sy="101000" algn="t" rotWithShape="0">
              <a:prstClr val="black">
                <a:alpha val="40000"/>
              </a:prstClr>
            </a:outerShdw>
          </a:effectLst>
          <a:latin typeface="+mj-lt"/>
          <a:ea typeface="ＭＳ Ｐゴシック" panose="020B0600070205080204" pitchFamily="34" charset="-128"/>
          <a:cs typeface="+mj-cs"/>
        </a:defRPr>
      </a:lvl1pPr>
      <a:lvl2pPr algn="ctr" rtl="0" eaLnBrk="0" fontAlgn="base" hangingPunct="0">
        <a:spcBef>
          <a:spcPct val="0"/>
        </a:spcBef>
        <a:spcAft>
          <a:spcPct val="0"/>
        </a:spcAft>
        <a:defRPr sz="4800">
          <a:solidFill>
            <a:schemeClr val="tx1"/>
          </a:solidFill>
          <a:latin typeface="Calisto MT" panose="02040603050505030304" pitchFamily="18" charset="77"/>
          <a:ea typeface="ＭＳ Ｐゴシック" panose="020B0600070205080204" pitchFamily="34" charset="-128"/>
        </a:defRPr>
      </a:lvl2pPr>
      <a:lvl3pPr algn="ctr" rtl="0" eaLnBrk="0" fontAlgn="base" hangingPunct="0">
        <a:spcBef>
          <a:spcPct val="0"/>
        </a:spcBef>
        <a:spcAft>
          <a:spcPct val="0"/>
        </a:spcAft>
        <a:defRPr sz="4800">
          <a:solidFill>
            <a:schemeClr val="tx1"/>
          </a:solidFill>
          <a:latin typeface="Calisto MT" panose="02040603050505030304" pitchFamily="18" charset="77"/>
          <a:ea typeface="ＭＳ Ｐゴシック" panose="020B0600070205080204" pitchFamily="34" charset="-128"/>
        </a:defRPr>
      </a:lvl3pPr>
      <a:lvl4pPr algn="ctr" rtl="0" eaLnBrk="0" fontAlgn="base" hangingPunct="0">
        <a:spcBef>
          <a:spcPct val="0"/>
        </a:spcBef>
        <a:spcAft>
          <a:spcPct val="0"/>
        </a:spcAft>
        <a:defRPr sz="4800">
          <a:solidFill>
            <a:schemeClr val="tx1"/>
          </a:solidFill>
          <a:latin typeface="Calisto MT" panose="02040603050505030304" pitchFamily="18" charset="77"/>
          <a:ea typeface="ＭＳ Ｐゴシック" panose="020B0600070205080204" pitchFamily="34" charset="-128"/>
        </a:defRPr>
      </a:lvl4pPr>
      <a:lvl5pPr algn="ctr" rtl="0" eaLnBrk="0" fontAlgn="base" hangingPunct="0">
        <a:spcBef>
          <a:spcPct val="0"/>
        </a:spcBef>
        <a:spcAft>
          <a:spcPct val="0"/>
        </a:spcAft>
        <a:defRPr sz="4800">
          <a:solidFill>
            <a:schemeClr val="tx1"/>
          </a:solidFill>
          <a:latin typeface="Calisto MT" panose="02040603050505030304" pitchFamily="18" charset="77"/>
          <a:ea typeface="ＭＳ Ｐゴシック" panose="020B0600070205080204" pitchFamily="34" charset="-128"/>
        </a:defRPr>
      </a:lvl5pPr>
      <a:lvl6pPr marL="457200" algn="ctr" rtl="0" fontAlgn="base">
        <a:spcBef>
          <a:spcPct val="0"/>
        </a:spcBef>
        <a:spcAft>
          <a:spcPct val="0"/>
        </a:spcAft>
        <a:defRPr sz="4800">
          <a:solidFill>
            <a:schemeClr val="tx1"/>
          </a:solidFill>
          <a:latin typeface="Calisto MT" panose="02040603050505030304" pitchFamily="18" charset="77"/>
          <a:ea typeface="ＭＳ Ｐゴシック" panose="020B0600070205080204" pitchFamily="34" charset="-128"/>
        </a:defRPr>
      </a:lvl6pPr>
      <a:lvl7pPr marL="914400" algn="ctr" rtl="0" fontAlgn="base">
        <a:spcBef>
          <a:spcPct val="0"/>
        </a:spcBef>
        <a:spcAft>
          <a:spcPct val="0"/>
        </a:spcAft>
        <a:defRPr sz="4800">
          <a:solidFill>
            <a:schemeClr val="tx1"/>
          </a:solidFill>
          <a:latin typeface="Calisto MT" panose="02040603050505030304" pitchFamily="18" charset="77"/>
          <a:ea typeface="ＭＳ Ｐゴシック" panose="020B0600070205080204" pitchFamily="34" charset="-128"/>
        </a:defRPr>
      </a:lvl7pPr>
      <a:lvl8pPr marL="1371600" algn="ctr" rtl="0" fontAlgn="base">
        <a:spcBef>
          <a:spcPct val="0"/>
        </a:spcBef>
        <a:spcAft>
          <a:spcPct val="0"/>
        </a:spcAft>
        <a:defRPr sz="4800">
          <a:solidFill>
            <a:schemeClr val="tx1"/>
          </a:solidFill>
          <a:latin typeface="Calisto MT" panose="02040603050505030304" pitchFamily="18" charset="77"/>
          <a:ea typeface="ＭＳ Ｐゴシック" panose="020B0600070205080204" pitchFamily="34" charset="-128"/>
        </a:defRPr>
      </a:lvl8pPr>
      <a:lvl9pPr marL="1828800" algn="ctr" rtl="0" fontAlgn="base">
        <a:spcBef>
          <a:spcPct val="0"/>
        </a:spcBef>
        <a:spcAft>
          <a:spcPct val="0"/>
        </a:spcAft>
        <a:defRPr sz="4800">
          <a:solidFill>
            <a:schemeClr val="tx1"/>
          </a:solidFill>
          <a:latin typeface="Calisto MT" panose="02040603050505030304" pitchFamily="18" charset="77"/>
          <a:ea typeface="ＭＳ Ｐゴシック" panose="020B0600070205080204" pitchFamily="34" charset="-128"/>
        </a:defRPr>
      </a:lvl9pPr>
    </p:titleStyle>
    <p:bodyStyle>
      <a:lvl1pPr marL="342900" indent="-342900" algn="l" rtl="0" eaLnBrk="0" fontAlgn="base" hangingPunct="0">
        <a:spcBef>
          <a:spcPts val="2000"/>
        </a:spcBef>
        <a:spcAft>
          <a:spcPct val="0"/>
        </a:spcAft>
        <a:buBlip>
          <a:blip r:embed="rId17"/>
        </a:buBlip>
        <a:defRPr sz="2200" kern="1200">
          <a:solidFill>
            <a:schemeClr val="tx1"/>
          </a:solidFill>
          <a:effectLst>
            <a:outerShdw blurRad="50800" dist="50800" dir="5400000" sx="101000" sy="101000" algn="t" rotWithShape="0">
              <a:prstClr val="black">
                <a:alpha val="40000"/>
              </a:prstClr>
            </a:outerShdw>
          </a:effectLst>
          <a:latin typeface="+mn-lt"/>
          <a:ea typeface="ＭＳ Ｐゴシック" panose="020B0600070205080204" pitchFamily="34" charset="-128"/>
          <a:cs typeface="+mn-cs"/>
        </a:defRPr>
      </a:lvl1pPr>
      <a:lvl2pPr marL="685800" indent="-336550" algn="l" rtl="0" eaLnBrk="0" fontAlgn="base" hangingPunct="0">
        <a:spcBef>
          <a:spcPts val="600"/>
        </a:spcBef>
        <a:spcAft>
          <a:spcPct val="0"/>
        </a:spcAft>
        <a:buBlip>
          <a:blip r:embed="rId17"/>
        </a:buBlip>
        <a:defRPr sz="2000" kern="1200">
          <a:solidFill>
            <a:schemeClr val="tx1"/>
          </a:solidFill>
          <a:effectLst>
            <a:outerShdw blurRad="50800" dist="50800" dir="5400000" sx="101000" sy="101000" algn="t" rotWithShape="0">
              <a:prstClr val="black">
                <a:alpha val="40000"/>
              </a:prstClr>
            </a:outerShdw>
          </a:effectLst>
          <a:latin typeface="+mn-lt"/>
          <a:ea typeface="ＭＳ Ｐゴシック" panose="020B0600070205080204" pitchFamily="34" charset="-128"/>
          <a:cs typeface="+mn-cs"/>
        </a:defRPr>
      </a:lvl2pPr>
      <a:lvl3pPr marL="1035050" indent="-349250" algn="l" rtl="0" eaLnBrk="0" fontAlgn="base" hangingPunct="0">
        <a:spcBef>
          <a:spcPts val="600"/>
        </a:spcBef>
        <a:spcAft>
          <a:spcPct val="0"/>
        </a:spcAft>
        <a:buBlip>
          <a:blip r:embed="rId17"/>
        </a:buBlip>
        <a:defRPr kern="1200">
          <a:solidFill>
            <a:schemeClr val="tx1"/>
          </a:solidFill>
          <a:effectLst>
            <a:outerShdw blurRad="50800" dist="50800" dir="5400000" sx="101000" sy="101000" algn="t" rotWithShape="0">
              <a:prstClr val="black">
                <a:alpha val="40000"/>
              </a:prstClr>
            </a:outerShdw>
          </a:effectLst>
          <a:latin typeface="+mn-lt"/>
          <a:ea typeface="ＭＳ Ｐゴシック" panose="020B0600070205080204" pitchFamily="34" charset="-128"/>
          <a:cs typeface="+mn-cs"/>
        </a:defRPr>
      </a:lvl3pPr>
      <a:lvl4pPr marL="1371600" indent="-336550" algn="l" rtl="0" eaLnBrk="0" fontAlgn="base" hangingPunct="0">
        <a:spcBef>
          <a:spcPts val="600"/>
        </a:spcBef>
        <a:spcAft>
          <a:spcPct val="0"/>
        </a:spcAft>
        <a:buBlip>
          <a:blip r:embed="rId17"/>
        </a:buBlip>
        <a:defRPr kern="1200">
          <a:solidFill>
            <a:schemeClr val="tx1"/>
          </a:solidFill>
          <a:effectLst>
            <a:outerShdw blurRad="50800" dist="50800" dir="5400000" sx="101000" sy="101000" algn="t" rotWithShape="0">
              <a:prstClr val="black">
                <a:alpha val="40000"/>
              </a:prstClr>
            </a:outerShdw>
          </a:effectLst>
          <a:latin typeface="+mn-lt"/>
          <a:ea typeface="ＭＳ Ｐゴシック" panose="020B0600070205080204" pitchFamily="34" charset="-128"/>
          <a:cs typeface="+mn-cs"/>
        </a:defRPr>
      </a:lvl4pPr>
      <a:lvl5pPr marL="1720850" indent="-349250" algn="l" rtl="0" eaLnBrk="0" fontAlgn="base" hangingPunct="0">
        <a:spcBef>
          <a:spcPts val="600"/>
        </a:spcBef>
        <a:spcAft>
          <a:spcPct val="0"/>
        </a:spcAft>
        <a:buBlip>
          <a:blip r:embed="rId17"/>
        </a:buBlip>
        <a:defRPr kern="1200">
          <a:solidFill>
            <a:schemeClr val="tx1"/>
          </a:solidFill>
          <a:effectLst>
            <a:outerShdw blurRad="50800" dist="50800" dir="5400000" sx="101000" sy="101000" algn="t" rotWithShape="0">
              <a:prstClr val="black">
                <a:alpha val="40000"/>
              </a:prstClr>
            </a:outerShdw>
          </a:effectLst>
          <a:latin typeface="+mn-lt"/>
          <a:ea typeface="ＭＳ Ｐゴシック" panose="020B0600070205080204" pitchFamily="34" charset="-128"/>
          <a:cs typeface="+mn-cs"/>
        </a:defRPr>
      </a:lvl5pPr>
      <a:lvl6pPr marL="2055813" indent="-336550" algn="l" defTabSz="914400" rtl="0" eaLnBrk="1" latinLnBrk="0" hangingPunct="1">
        <a:spcBef>
          <a:spcPct val="20000"/>
        </a:spcBef>
        <a:buFontTx/>
        <a:buBlip>
          <a:blip r:embed="rId17"/>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6pPr>
      <a:lvl7pPr marL="2398713" indent="-336550" algn="l" defTabSz="914400" rtl="0" eaLnBrk="1" latinLnBrk="0" hangingPunct="1">
        <a:spcBef>
          <a:spcPct val="20000"/>
        </a:spcBef>
        <a:buFontTx/>
        <a:buBlip>
          <a:blip r:embed="rId17"/>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7pPr>
      <a:lvl8pPr marL="2743200" indent="-336550" algn="l" defTabSz="914400" rtl="0" eaLnBrk="1" latinLnBrk="0" hangingPunct="1">
        <a:spcBef>
          <a:spcPct val="20000"/>
        </a:spcBef>
        <a:buFontTx/>
        <a:buBlip>
          <a:blip r:embed="rId17"/>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8pPr>
      <a:lvl9pPr marL="3087688" indent="-336550" algn="l" defTabSz="914400" rtl="0" eaLnBrk="1" latinLnBrk="0" hangingPunct="1">
        <a:spcBef>
          <a:spcPct val="20000"/>
        </a:spcBef>
        <a:buFontTx/>
        <a:buBlip>
          <a:blip r:embed="rId17"/>
        </a:buBlip>
        <a:defRPr lang="en-US" sz="1800" kern="1200" dirty="0">
          <a:solidFill>
            <a:schemeClr val="tx1"/>
          </a:solidFill>
          <a:effectLst>
            <a:outerShdw blurRad="50800" dist="50800" dir="5400000" sx="101000" sy="101000" algn="t" rotWithShape="0">
              <a:prstClr val="black">
                <a:alpha val="40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F0CBE62E-A62B-44B5-BB72-0D17D2025A71}" type="datetime1">
              <a:rPr lang="en-US" altLang="en-US" smtClean="0"/>
              <a:pPr>
                <a:defRPr/>
              </a:pPr>
              <a:t>5/17/2024</a:t>
            </a:fld>
            <a:endParaRPr lang="en-US" alt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a:defRPr/>
            </a:pPr>
            <a:fld id="{C416ED78-57B5-4788-A007-340ED7A82B7B}" type="slidenum">
              <a:rPr lang="en-US" altLang="en-US" smtClean="0"/>
              <a:pPr>
                <a:defRPr/>
              </a:pPr>
              <a:t>‹#›</a:t>
            </a:fld>
            <a:endParaRPr lang="en-US" altLang="en-US"/>
          </a:p>
        </p:txBody>
      </p:sp>
    </p:spTree>
    <p:extLst>
      <p:ext uri="{BB962C8B-B14F-4D97-AF65-F5344CB8AC3E}">
        <p14:creationId xmlns:p14="http://schemas.microsoft.com/office/powerpoint/2010/main" val="96152151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8D18AB6E-5996-CC59-DF0A-58B60A42B152}"/>
              </a:ext>
            </a:extLst>
          </p:cNvPr>
          <p:cNvSpPr/>
          <p:nvPr/>
        </p:nvSpPr>
        <p:spPr>
          <a:xfrm>
            <a:off x="2028497" y="557048"/>
            <a:ext cx="8029903" cy="451945"/>
          </a:xfrm>
          <a:prstGeom prst="roundRect">
            <a:avLst/>
          </a:prstGeom>
          <a:solidFill>
            <a:srgbClr val="0798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Asap" panose="020F0504030202060203" pitchFamily="34" charset="77"/>
              </a:rPr>
              <a:t>The Annual General Pediatric Review &amp; Self Assessment</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5/17/2024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21759148"/>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8.xml"/><Relationship Id="rId1" Type="http://schemas.openxmlformats.org/officeDocument/2006/relationships/tags" Target="../tags/tag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8.xml"/><Relationship Id="rId1" Type="http://schemas.openxmlformats.org/officeDocument/2006/relationships/tags" Target="../tags/tag3.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8.xml"/><Relationship Id="rId1" Type="http://schemas.openxmlformats.org/officeDocument/2006/relationships/tags" Target="../tags/tag4.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8.xml"/><Relationship Id="rId1" Type="http://schemas.openxmlformats.org/officeDocument/2006/relationships/tags" Target="../tags/tag5.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8.xml"/><Relationship Id="rId1" Type="http://schemas.openxmlformats.org/officeDocument/2006/relationships/tags" Target="../tags/tag6.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8.xml"/><Relationship Id="rId1" Type="http://schemas.openxmlformats.org/officeDocument/2006/relationships/tags" Target="../tags/tag7.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9.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8.xml"/><Relationship Id="rId1" Type="http://schemas.openxmlformats.org/officeDocument/2006/relationships/tags" Target="../tags/tag8.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8.xml"/><Relationship Id="rId1" Type="http://schemas.openxmlformats.org/officeDocument/2006/relationships/tags" Target="../tags/tag9.xml"/><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8.xml"/><Relationship Id="rId1" Type="http://schemas.openxmlformats.org/officeDocument/2006/relationships/tags" Target="../tags/tag10.xml"/><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8.xml"/><Relationship Id="rId1" Type="http://schemas.openxmlformats.org/officeDocument/2006/relationships/tags" Target="../tags/tag11.xml"/><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64.jpeg"/></Relationships>
</file>

<file path=ppt/slides/_rels/slide4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4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7.xml"/><Relationship Id="rId1" Type="http://schemas.openxmlformats.org/officeDocument/2006/relationships/slideLayout" Target="../slideLayouts/slideLayout8.xml"/><Relationship Id="rId4" Type="http://schemas.openxmlformats.org/officeDocument/2006/relationships/image" Target="../media/image70.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8.xml"/><Relationship Id="rId1" Type="http://schemas.openxmlformats.org/officeDocument/2006/relationships/tags" Target="../tags/tag12.xml"/><Relationship Id="rId4" Type="http://schemas.openxmlformats.org/officeDocument/2006/relationships/image" Target="../media/image71.png"/></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5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1.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8.xml"/><Relationship Id="rId1" Type="http://schemas.openxmlformats.org/officeDocument/2006/relationships/tags" Target="../tags/tag13.xml"/><Relationship Id="rId4" Type="http://schemas.openxmlformats.org/officeDocument/2006/relationships/image" Target="../media/image76.png"/></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8.xml"/><Relationship Id="rId1" Type="http://schemas.openxmlformats.org/officeDocument/2006/relationships/tags" Target="../tags/tag14.xml"/><Relationship Id="rId4" Type="http://schemas.openxmlformats.org/officeDocument/2006/relationships/image" Target="../media/image78.png"/></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5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8.xml"/><Relationship Id="rId1" Type="http://schemas.openxmlformats.org/officeDocument/2006/relationships/tags" Target="../tags/tag15.xml"/><Relationship Id="rId4" Type="http://schemas.openxmlformats.org/officeDocument/2006/relationships/image" Target="../media/image84.png"/></Relationships>
</file>

<file path=ppt/slides/_rels/slide5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xml"/><Relationship Id="rId1" Type="http://schemas.openxmlformats.org/officeDocument/2006/relationships/tags" Target="../tags/tag1.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6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3.xml"/><Relationship Id="rId1" Type="http://schemas.openxmlformats.org/officeDocument/2006/relationships/slideLayout" Target="../slideLayouts/slideLayout5.xml"/><Relationship Id="rId4" Type="http://schemas.openxmlformats.org/officeDocument/2006/relationships/image" Target="../media/image94.png"/></Relationships>
</file>

<file path=ppt/slides/_rels/slide6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4.xml"/><Relationship Id="rId1" Type="http://schemas.openxmlformats.org/officeDocument/2006/relationships/slideLayout" Target="../slideLayouts/slideLayout5.xml"/><Relationship Id="rId4" Type="http://schemas.openxmlformats.org/officeDocument/2006/relationships/image" Target="../media/image96.png"/></Relationships>
</file>

<file path=ppt/slides/_rels/slide6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5.xml"/><Relationship Id="rId1" Type="http://schemas.openxmlformats.org/officeDocument/2006/relationships/slideLayout" Target="../slideLayouts/slideLayout5.xml"/><Relationship Id="rId4" Type="http://schemas.openxmlformats.org/officeDocument/2006/relationships/image" Target="../media/image98.png"/></Relationships>
</file>

<file path=ppt/slides/_rels/slide6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6.xml"/><Relationship Id="rId1" Type="http://schemas.openxmlformats.org/officeDocument/2006/relationships/slideLayout" Target="../slideLayouts/slideLayout5.xml"/><Relationship Id="rId4" Type="http://schemas.openxmlformats.org/officeDocument/2006/relationships/image" Target="../media/image100.png"/></Relationships>
</file>

<file path=ppt/slides/_rels/slide6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7.xml"/><Relationship Id="rId1" Type="http://schemas.openxmlformats.org/officeDocument/2006/relationships/slideLayout" Target="../slideLayouts/slideLayout5.xml"/><Relationship Id="rId4" Type="http://schemas.openxmlformats.org/officeDocument/2006/relationships/image" Target="../media/image102.png"/></Relationships>
</file>

<file path=ppt/slides/_rels/slide6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8.xml"/><Relationship Id="rId1" Type="http://schemas.openxmlformats.org/officeDocument/2006/relationships/slideLayout" Target="../slideLayouts/slideLayout5.xml"/><Relationship Id="rId5" Type="http://schemas.openxmlformats.org/officeDocument/2006/relationships/image" Target="../media/image105.png"/><Relationship Id="rId4" Type="http://schemas.openxmlformats.org/officeDocument/2006/relationships/image" Target="../media/image104.png"/></Relationships>
</file>

<file path=ppt/slides/_rels/slide6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9.xml"/><Relationship Id="rId1" Type="http://schemas.openxmlformats.org/officeDocument/2006/relationships/slideLayout" Target="../slideLayouts/slideLayout5.xml"/><Relationship Id="rId5" Type="http://schemas.openxmlformats.org/officeDocument/2006/relationships/image" Target="../media/image108.png"/><Relationship Id="rId4" Type="http://schemas.openxmlformats.org/officeDocument/2006/relationships/image" Target="../media/image107.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0.xml"/><Relationship Id="rId1" Type="http://schemas.openxmlformats.org/officeDocument/2006/relationships/slideLayout" Target="../slideLayouts/slideLayout5.xml"/><Relationship Id="rId5" Type="http://schemas.openxmlformats.org/officeDocument/2006/relationships/image" Target="../media/image111.png"/><Relationship Id="rId4" Type="http://schemas.openxmlformats.org/officeDocument/2006/relationships/image" Target="../media/image110.png"/></Relationships>
</file>

<file path=ppt/slides/_rels/slide7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1.xml"/><Relationship Id="rId1" Type="http://schemas.openxmlformats.org/officeDocument/2006/relationships/slideLayout" Target="../slideLayouts/slideLayout5.xml"/><Relationship Id="rId5" Type="http://schemas.openxmlformats.org/officeDocument/2006/relationships/image" Target="../media/image114.png"/><Relationship Id="rId4" Type="http://schemas.openxmlformats.org/officeDocument/2006/relationships/image" Target="../media/image113.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RADIOLOGY</a:t>
            </a:r>
          </a:p>
        </p:txBody>
      </p:sp>
      <p:sp>
        <p:nvSpPr>
          <p:cNvPr id="5" name="Subtitle 4"/>
          <p:cNvSpPr>
            <a:spLocks noGrp="1"/>
          </p:cNvSpPr>
          <p:nvPr>
            <p:ph type="subTitle" idx="1"/>
          </p:nvPr>
        </p:nvSpPr>
        <p:spPr/>
        <p:txBody>
          <a:bodyPr/>
          <a:lstStyle/>
          <a:p>
            <a:r>
              <a:rPr lang="en-US" altLang="en-US" dirty="0"/>
              <a:t>Halley Park, MD</a:t>
            </a:r>
          </a:p>
        </p:txBody>
      </p:sp>
      <p:sp>
        <p:nvSpPr>
          <p:cNvPr id="9" name="Text Placeholder 8">
            <a:extLst>
              <a:ext uri="{FF2B5EF4-FFF2-40B4-BE49-F238E27FC236}">
                <a16:creationId xmlns:a16="http://schemas.microsoft.com/office/drawing/2014/main" id="{C1437BFD-44E9-908C-CE0E-610F5A3EAF29}"/>
              </a:ext>
            </a:extLst>
          </p:cNvPr>
          <p:cNvSpPr>
            <a:spLocks noGrp="1"/>
          </p:cNvSpPr>
          <p:nvPr>
            <p:ph type="body" sz="quarter" idx="13"/>
          </p:nvPr>
        </p:nvSpPr>
        <p:spPr/>
        <p:txBody>
          <a:bodyPr>
            <a:normAutofit/>
          </a:bodyPr>
          <a:lstStyle/>
          <a:p>
            <a:r>
              <a:rPr lang="en-US" altLang="en-US" dirty="0"/>
              <a:t>Attending, Pediatric Radiology </a:t>
            </a:r>
          </a:p>
          <a:p>
            <a:r>
              <a:rPr lang="en-US" altLang="en-US" dirty="0"/>
              <a:t>Nicklaus Children’s Pediatric Specialists</a:t>
            </a:r>
          </a:p>
          <a:p>
            <a:r>
              <a:rPr lang="en-US" altLang="en-US" dirty="0"/>
              <a:t>Nicklaus Children’s Hospital</a:t>
            </a:r>
          </a:p>
          <a:p>
            <a:r>
              <a:rPr lang="en-US" altLang="en-US" dirty="0"/>
              <a:t>Miami, Florida</a:t>
            </a:r>
          </a:p>
        </p:txBody>
      </p:sp>
    </p:spTree>
    <p:extLst>
      <p:ext uri="{BB962C8B-B14F-4D97-AF65-F5344CB8AC3E}">
        <p14:creationId xmlns:p14="http://schemas.microsoft.com/office/powerpoint/2010/main" val="663124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28094604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3">
            <a:extLst>
              <a:ext uri="{FF2B5EF4-FFF2-40B4-BE49-F238E27FC236}">
                <a16:creationId xmlns:a16="http://schemas.microsoft.com/office/drawing/2014/main" id="{3586868B-5795-D541-AEB9-FCE1F9A1D656}"/>
              </a:ext>
            </a:extLst>
          </p:cNvPr>
          <p:cNvSpPr>
            <a:spLocks noGrp="1"/>
          </p:cNvSpPr>
          <p:nvPr>
            <p:ph type="title"/>
          </p:nvPr>
        </p:nvSpPr>
        <p:spPr>
          <a:xfrm>
            <a:off x="1600200" y="274639"/>
            <a:ext cx="4554538" cy="815975"/>
          </a:xfrm>
          <a:noFill/>
          <a:ln w="3175">
            <a:solidFill>
              <a:schemeClr val="accent4">
                <a:lumMod val="60000"/>
                <a:lumOff val="40000"/>
              </a:schemeClr>
            </a:solidFill>
          </a:ln>
          <a:extLst>
            <a:ext uri="{909E8E84-426E-40dd-AFC4-6F175D3DCCD1}"/>
          </a:extLst>
        </p:spPr>
        <p:style>
          <a:lnRef idx="3">
            <a:schemeClr val="lt1"/>
          </a:lnRef>
          <a:fillRef idx="1">
            <a:schemeClr val="accent4"/>
          </a:fillRef>
          <a:effectRef idx="1">
            <a:schemeClr val="accent4"/>
          </a:effectRef>
          <a:fontRef idx="minor">
            <a:schemeClr val="lt1"/>
          </a:fontRef>
        </p:style>
        <p:txBody>
          <a:bodyPr wrap="square" numCol="1" compatLnSpc="1">
            <a:prstTxWarp prst="textNoShape">
              <a:avLst/>
            </a:prstTxWarp>
          </a:bodyPr>
          <a:lstStyle/>
          <a:p>
            <a:pPr eaLnBrk="1" hangingPunct="1">
              <a:defRPr/>
            </a:pPr>
            <a:r>
              <a:rPr lang="en-US" altLang="en-US" sz="3200">
                <a:solidFill>
                  <a:srgbClr val="FFFFFF"/>
                </a:solidFill>
                <a:effectLst>
                  <a:outerShdw blurRad="38100" dist="38100" dir="2700000" algn="tl">
                    <a:srgbClr val="465466"/>
                  </a:outerShdw>
                </a:effectLst>
                <a:latin typeface="Arial" panose="020B0604020202020204" pitchFamily="34" charset="0"/>
                <a:ea typeface="ＭＳ Ｐゴシック" panose="020B0600070205080204" pitchFamily="34" charset="-128"/>
              </a:rPr>
              <a:t>Pyloric stenosis: US</a:t>
            </a:r>
          </a:p>
        </p:txBody>
      </p:sp>
      <p:pic>
        <p:nvPicPr>
          <p:cNvPr id="39938" name="Picture 3" descr="Lopez Camron 973287 (6)"/>
          <p:cNvPicPr>
            <a:picLocks noChangeAspect="1" noChangeArrowheads="1"/>
          </p:cNvPicPr>
          <p:nvPr/>
        </p:nvPicPr>
        <p:blipFill>
          <a:blip r:embed="rId3">
            <a:extLst>
              <a:ext uri="{28A0092B-C50C-407E-A947-70E740481C1C}">
                <a14:useLocalDpi xmlns:a14="http://schemas.microsoft.com/office/drawing/2010/main" val="0"/>
              </a:ext>
            </a:extLst>
          </a:blip>
          <a:srcRect l="43343" t="21503" r="13451" b="42838"/>
          <a:stretch>
            <a:fillRect/>
          </a:stretch>
        </p:blipFill>
        <p:spPr bwMode="auto">
          <a:xfrm>
            <a:off x="1620838" y="1181100"/>
            <a:ext cx="4545012" cy="2971800"/>
          </a:xfrm>
          <a:prstGeom prst="rect">
            <a:avLst/>
          </a:prstGeom>
          <a:noFill/>
          <a:ln w="9525">
            <a:solidFill>
              <a:srgbClr val="7CD7CF"/>
            </a:solidFill>
            <a:miter lim="800000"/>
            <a:headEnd/>
            <a:tailEnd/>
          </a:ln>
          <a:extLst>
            <a:ext uri="{909E8E84-426E-40DD-AFC4-6F175D3DCCD1}">
              <a14:hiddenFill xmlns:a14="http://schemas.microsoft.com/office/drawing/2010/main">
                <a:solidFill>
                  <a:srgbClr val="FFFFFF"/>
                </a:solidFill>
              </a14:hiddenFill>
            </a:ext>
          </a:extLst>
        </p:spPr>
      </p:pic>
      <p:pic>
        <p:nvPicPr>
          <p:cNvPr id="39939" name="Picture 5" descr="Encarnacion Abraham 971791 (2)"/>
          <p:cNvPicPr>
            <a:picLocks noChangeAspect="1" noChangeArrowheads="1"/>
          </p:cNvPicPr>
          <p:nvPr/>
        </p:nvPicPr>
        <p:blipFill>
          <a:blip r:embed="rId4">
            <a:extLst>
              <a:ext uri="{28A0092B-C50C-407E-A947-70E740481C1C}">
                <a14:useLocalDpi xmlns:a14="http://schemas.microsoft.com/office/drawing/2010/main" val="0"/>
              </a:ext>
            </a:extLst>
          </a:blip>
          <a:srcRect l="21054" t="30792" r="19043" b="14069"/>
          <a:stretch>
            <a:fillRect/>
          </a:stretch>
        </p:blipFill>
        <p:spPr bwMode="auto">
          <a:xfrm>
            <a:off x="6332538" y="1200150"/>
            <a:ext cx="4267200" cy="3455988"/>
          </a:xfrm>
          <a:prstGeom prst="rect">
            <a:avLst/>
          </a:prstGeom>
          <a:noFill/>
          <a:ln w="9525">
            <a:solidFill>
              <a:srgbClr val="7CD7CF"/>
            </a:solidFill>
            <a:miter lim="800000"/>
            <a:headEnd/>
            <a:tailEnd/>
          </a:ln>
          <a:extLst>
            <a:ext uri="{909E8E84-426E-40DD-AFC4-6F175D3DCCD1}">
              <a14:hiddenFill xmlns:a14="http://schemas.microsoft.com/office/drawing/2010/main">
                <a:solidFill>
                  <a:srgbClr val="FFFFFF"/>
                </a:solidFill>
              </a14:hiddenFill>
            </a:ext>
          </a:extLst>
        </p:spPr>
      </p:pic>
      <p:sp>
        <p:nvSpPr>
          <p:cNvPr id="53252" name="Title 3">
            <a:extLst>
              <a:ext uri="{FF2B5EF4-FFF2-40B4-BE49-F238E27FC236}">
                <a16:creationId xmlns:a16="http://schemas.microsoft.com/office/drawing/2014/main" id="{B313F1F7-D3EC-3F49-A1C6-096C7487BFDF}"/>
              </a:ext>
            </a:extLst>
          </p:cNvPr>
          <p:cNvSpPr txBox="1">
            <a:spLocks/>
          </p:cNvSpPr>
          <p:nvPr/>
        </p:nvSpPr>
        <p:spPr bwMode="auto">
          <a:xfrm>
            <a:off x="6319839" y="273050"/>
            <a:ext cx="4287837" cy="831850"/>
          </a:xfrm>
          <a:prstGeom prst="rect">
            <a:avLst/>
          </a:prstGeom>
          <a:noFill/>
          <a:ln w="3175" cmpd="sng">
            <a:solidFill>
              <a:schemeClr val="accent4">
                <a:lumMod val="60000"/>
                <a:lumOff val="40000"/>
              </a:schemeClr>
            </a:solidFill>
          </a:ln>
        </p:spPr>
        <p:style>
          <a:lnRef idx="3">
            <a:schemeClr val="lt1"/>
          </a:lnRef>
          <a:fillRef idx="1">
            <a:schemeClr val="accent4"/>
          </a:fillRef>
          <a:effectRef idx="1">
            <a:schemeClr val="accent4"/>
          </a:effectRef>
          <a:fontRef idx="minor">
            <a:schemeClr val="lt1"/>
          </a:fontRef>
        </p:style>
        <p:txBody>
          <a:bodyPr wrap="none"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spcBef>
                <a:spcPct val="0"/>
              </a:spcBef>
              <a:spcAft>
                <a:spcPct val="0"/>
              </a:spcAft>
              <a:defRPr/>
            </a:pPr>
            <a:r>
              <a:rPr lang="en-US" sz="3200" dirty="0">
                <a:solidFill>
                  <a:srgbClr val="FFFFFF"/>
                </a:solidFill>
              </a:rPr>
              <a:t>             Midgut volvulus: UGI             </a:t>
            </a:r>
          </a:p>
        </p:txBody>
      </p:sp>
      <p:sp>
        <p:nvSpPr>
          <p:cNvPr id="53253" name="TextBox 1">
            <a:extLst>
              <a:ext uri="{FF2B5EF4-FFF2-40B4-BE49-F238E27FC236}">
                <a16:creationId xmlns:a16="http://schemas.microsoft.com/office/drawing/2014/main" id="{0D8EEB1F-007C-954C-91F9-E256077E04FF}"/>
              </a:ext>
            </a:extLst>
          </p:cNvPr>
          <p:cNvSpPr txBox="1">
            <a:spLocks noChangeArrowheads="1"/>
          </p:cNvSpPr>
          <p:nvPr/>
        </p:nvSpPr>
        <p:spPr bwMode="auto">
          <a:xfrm>
            <a:off x="9056688" y="3808414"/>
            <a:ext cx="1401762" cy="708025"/>
          </a:xfrm>
          <a:prstGeom prst="rect">
            <a:avLst/>
          </a:prstGeom>
          <a:noFill/>
          <a:ln/>
        </p:spPr>
        <p:style>
          <a:lnRef idx="2">
            <a:schemeClr val="accent4"/>
          </a:lnRef>
          <a:fillRef idx="1">
            <a:schemeClr val="lt1"/>
          </a:fillRef>
          <a:effectRef idx="0">
            <a:schemeClr val="accent4"/>
          </a:effectRef>
          <a:fontRef idx="minor">
            <a:schemeClr val="dk1"/>
          </a:fontRef>
        </p:style>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defRPr/>
            </a:pPr>
            <a:r>
              <a:rPr lang="en-US" sz="2000" dirty="0">
                <a:solidFill>
                  <a:srgbClr val="FFFFFF"/>
                </a:solidFill>
              </a:rPr>
              <a:t>Corkscrew duodenum</a:t>
            </a:r>
          </a:p>
        </p:txBody>
      </p:sp>
      <p:cxnSp>
        <p:nvCxnSpPr>
          <p:cNvPr id="3" name="Straight Arrow Connector 2">
            <a:extLst>
              <a:ext uri="{FF2B5EF4-FFF2-40B4-BE49-F238E27FC236}">
                <a16:creationId xmlns:a16="http://schemas.microsoft.com/office/drawing/2014/main" id="{C8B266C8-49BE-6E48-A0C3-D630C712DCD3}"/>
              </a:ext>
            </a:extLst>
          </p:cNvPr>
          <p:cNvCxnSpPr/>
          <p:nvPr/>
        </p:nvCxnSpPr>
        <p:spPr>
          <a:xfrm flipH="1" flipV="1">
            <a:off x="7785101" y="3565526"/>
            <a:ext cx="1223963" cy="314325"/>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39943" name="TextBox 4"/>
          <p:cNvSpPr txBox="1">
            <a:spLocks noChangeArrowheads="1"/>
          </p:cNvSpPr>
          <p:nvPr/>
        </p:nvSpPr>
        <p:spPr bwMode="auto">
          <a:xfrm>
            <a:off x="1658938" y="1554163"/>
            <a:ext cx="1903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US" altLang="en-US">
                <a:solidFill>
                  <a:prstClr val="white"/>
                </a:solidFill>
              </a:rPr>
              <a:t>Thick muscularis</a:t>
            </a:r>
          </a:p>
        </p:txBody>
      </p:sp>
      <p:cxnSp>
        <p:nvCxnSpPr>
          <p:cNvPr id="12" name="Straight Arrow Connector 11">
            <a:extLst>
              <a:ext uri="{FF2B5EF4-FFF2-40B4-BE49-F238E27FC236}">
                <a16:creationId xmlns:a16="http://schemas.microsoft.com/office/drawing/2014/main" id="{15939AA7-EB27-FD47-AF05-DA73C1F6D100}"/>
              </a:ext>
            </a:extLst>
          </p:cNvPr>
          <p:cNvCxnSpPr>
            <a:stCxn id="39943" idx="2"/>
          </p:cNvCxnSpPr>
          <p:nvPr/>
        </p:nvCxnSpPr>
        <p:spPr>
          <a:xfrm>
            <a:off x="2609851" y="1922463"/>
            <a:ext cx="468313" cy="139700"/>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15" name="Content Placeholder 3">
            <a:extLst>
              <a:ext uri="{FF2B5EF4-FFF2-40B4-BE49-F238E27FC236}">
                <a16:creationId xmlns:a16="http://schemas.microsoft.com/office/drawing/2014/main" id="{CE655134-0056-CF47-9E89-4CFC8C4839AC}"/>
              </a:ext>
            </a:extLst>
          </p:cNvPr>
          <p:cNvSpPr txBox="1">
            <a:spLocks/>
          </p:cNvSpPr>
          <p:nvPr/>
        </p:nvSpPr>
        <p:spPr>
          <a:xfrm>
            <a:off x="1612901" y="3924300"/>
            <a:ext cx="4581525" cy="2749550"/>
          </a:xfrm>
          <a:prstGeom prst="rect">
            <a:avLst/>
          </a:prstGeom>
          <a:solidFill>
            <a:schemeClr val="accent4">
              <a:lumMod val="75000"/>
            </a:schemeClr>
          </a:solidFill>
          <a:ln>
            <a:solidFill>
              <a:schemeClr val="accent4">
                <a:lumMod val="75000"/>
              </a:schemeClr>
            </a:solidFill>
          </a:ln>
        </p:spPr>
        <p:txBody>
          <a:bodyPr>
            <a:normAutofit/>
          </a:bodyPr>
          <a:lstStyle>
            <a:lvl1pPr marL="342900" indent="-342900">
              <a:spcBef>
                <a:spcPts val="2000"/>
              </a:spcBef>
              <a:buBlip>
                <a:blip r:embed="rId5"/>
              </a:buBlip>
              <a:defRPr sz="2200">
                <a:solidFill>
                  <a:schemeClr val="tx1"/>
                </a:solidFill>
                <a:latin typeface="Calisto MT" panose="02040603050505030304" pitchFamily="18" charset="0"/>
                <a:ea typeface="ＭＳ Ｐゴシック" panose="020B0600070205080204" pitchFamily="34" charset="-128"/>
              </a:defRPr>
            </a:lvl1pPr>
            <a:lvl2pPr marL="742950" indent="-285750">
              <a:spcBef>
                <a:spcPts val="600"/>
              </a:spcBef>
              <a:buBlip>
                <a:blip r:embed="rId5"/>
              </a:buBlip>
              <a:defRPr sz="2000">
                <a:solidFill>
                  <a:schemeClr val="tx1"/>
                </a:solidFill>
                <a:latin typeface="Calisto MT" panose="02040603050505030304" pitchFamily="18" charset="0"/>
                <a:ea typeface="ＭＳ Ｐゴシック" panose="020B0600070205080204" pitchFamily="34" charset="-128"/>
              </a:defRPr>
            </a:lvl2pPr>
            <a:lvl3pPr marL="1143000" indent="-228600">
              <a:spcBef>
                <a:spcPts val="600"/>
              </a:spcBef>
              <a:buBlip>
                <a:blip r:embed="rId5"/>
              </a:buBlip>
              <a:defRPr>
                <a:solidFill>
                  <a:schemeClr val="tx1"/>
                </a:solidFill>
                <a:latin typeface="Calisto MT" panose="02040603050505030304" pitchFamily="18" charset="0"/>
                <a:ea typeface="ＭＳ Ｐゴシック" panose="020B0600070205080204" pitchFamily="34" charset="-128"/>
              </a:defRPr>
            </a:lvl3pPr>
            <a:lvl4pPr marL="1600200" indent="-228600">
              <a:spcBef>
                <a:spcPts val="600"/>
              </a:spcBef>
              <a:buBlip>
                <a:blip r:embed="rId5"/>
              </a:buBlip>
              <a:defRPr>
                <a:solidFill>
                  <a:schemeClr val="tx1"/>
                </a:solidFill>
                <a:latin typeface="Calisto MT" panose="02040603050505030304" pitchFamily="18" charset="0"/>
                <a:ea typeface="ＭＳ Ｐゴシック" panose="020B0600070205080204" pitchFamily="34" charset="-128"/>
              </a:defRPr>
            </a:lvl4pPr>
            <a:lvl5pPr marL="2057400" indent="-228600">
              <a:spcBef>
                <a:spcPts val="600"/>
              </a:spcBef>
              <a:buBlip>
                <a:blip r:embed="rId5"/>
              </a:buBlip>
              <a:defRPr>
                <a:solidFill>
                  <a:schemeClr val="tx1"/>
                </a:solidFill>
                <a:latin typeface="Calisto MT" panose="02040603050505030304" pitchFamily="18" charset="0"/>
                <a:ea typeface="ＭＳ Ｐゴシック" panose="020B0600070205080204" pitchFamily="34" charset="-128"/>
              </a:defRPr>
            </a:lvl5pPr>
            <a:lvl6pPr marL="2514600" indent="-228600" eaLnBrk="0" fontAlgn="base" hangingPunct="0">
              <a:spcBef>
                <a:spcPts val="600"/>
              </a:spcBef>
              <a:spcAft>
                <a:spcPct val="0"/>
              </a:spcAft>
              <a:buBlip>
                <a:blip r:embed="rId5"/>
              </a:buBlip>
              <a:defRPr>
                <a:solidFill>
                  <a:schemeClr val="tx1"/>
                </a:solidFill>
                <a:latin typeface="Calisto MT" panose="02040603050505030304" pitchFamily="18" charset="0"/>
                <a:ea typeface="ＭＳ Ｐゴシック" panose="020B0600070205080204" pitchFamily="34" charset="-128"/>
              </a:defRPr>
            </a:lvl6pPr>
            <a:lvl7pPr marL="2971800" indent="-228600" eaLnBrk="0" fontAlgn="base" hangingPunct="0">
              <a:spcBef>
                <a:spcPts val="600"/>
              </a:spcBef>
              <a:spcAft>
                <a:spcPct val="0"/>
              </a:spcAft>
              <a:buBlip>
                <a:blip r:embed="rId5"/>
              </a:buBlip>
              <a:defRPr>
                <a:solidFill>
                  <a:schemeClr val="tx1"/>
                </a:solidFill>
                <a:latin typeface="Calisto MT" panose="02040603050505030304" pitchFamily="18" charset="0"/>
                <a:ea typeface="ＭＳ Ｐゴシック" panose="020B0600070205080204" pitchFamily="34" charset="-128"/>
              </a:defRPr>
            </a:lvl7pPr>
            <a:lvl8pPr marL="3429000" indent="-228600" eaLnBrk="0" fontAlgn="base" hangingPunct="0">
              <a:spcBef>
                <a:spcPts val="600"/>
              </a:spcBef>
              <a:spcAft>
                <a:spcPct val="0"/>
              </a:spcAft>
              <a:buBlip>
                <a:blip r:embed="rId5"/>
              </a:buBlip>
              <a:defRPr>
                <a:solidFill>
                  <a:schemeClr val="tx1"/>
                </a:solidFill>
                <a:latin typeface="Calisto MT" panose="02040603050505030304" pitchFamily="18" charset="0"/>
                <a:ea typeface="ＭＳ Ｐゴシック" panose="020B0600070205080204" pitchFamily="34" charset="-128"/>
              </a:defRPr>
            </a:lvl8pPr>
            <a:lvl9pPr marL="3886200" indent="-228600" eaLnBrk="0" fontAlgn="base" hangingPunct="0">
              <a:spcBef>
                <a:spcPts val="600"/>
              </a:spcBef>
              <a:spcAft>
                <a:spcPct val="0"/>
              </a:spcAft>
              <a:buBlip>
                <a:blip r:embed="rId5"/>
              </a:buBlip>
              <a:defRPr>
                <a:solidFill>
                  <a:schemeClr val="tx1"/>
                </a:solidFill>
                <a:latin typeface="Calisto MT" panose="02040603050505030304" pitchFamily="18" charset="0"/>
                <a:ea typeface="ＭＳ Ｐゴシック" panose="020B0600070205080204" pitchFamily="34" charset="-128"/>
              </a:defRPr>
            </a:lvl9pPr>
          </a:lstStyle>
          <a:p>
            <a:pPr fontAlgn="base">
              <a:lnSpc>
                <a:spcPct val="80000"/>
              </a:lnSpc>
              <a:spcBef>
                <a:spcPct val="20000"/>
              </a:spcBef>
              <a:spcAft>
                <a:spcPct val="0"/>
              </a:spcAft>
              <a:buFontTx/>
              <a:buChar char="•"/>
            </a:pPr>
            <a:r>
              <a:rPr lang="en-US" altLang="en-US" dirty="0">
                <a:solidFill>
                  <a:prstClr val="white"/>
                </a:solidFill>
                <a:latin typeface="Calibri" panose="020F0502020204030204" pitchFamily="34" charset="0"/>
              </a:rPr>
              <a:t>2 </a:t>
            </a:r>
            <a:r>
              <a:rPr lang="en-US" altLang="en-US" dirty="0" err="1">
                <a:solidFill>
                  <a:prstClr val="white"/>
                </a:solidFill>
                <a:latin typeface="Calibri" panose="020F0502020204030204" pitchFamily="34" charset="0"/>
              </a:rPr>
              <a:t>wks</a:t>
            </a:r>
            <a:r>
              <a:rPr lang="en-US" altLang="en-US" dirty="0">
                <a:solidFill>
                  <a:prstClr val="white"/>
                </a:solidFill>
                <a:latin typeface="Calibri" panose="020F0502020204030204" pitchFamily="34" charset="0"/>
              </a:rPr>
              <a:t> </a:t>
            </a:r>
            <a:r>
              <a:rPr lang="mr-IN" altLang="en-US" dirty="0">
                <a:solidFill>
                  <a:prstClr val="white"/>
                </a:solidFill>
                <a:latin typeface="Calibri" panose="020F0502020204030204" pitchFamily="34" charset="0"/>
              </a:rPr>
              <a:t>–</a:t>
            </a:r>
            <a:r>
              <a:rPr lang="en-US" altLang="en-US" dirty="0">
                <a:solidFill>
                  <a:prstClr val="white"/>
                </a:solidFill>
                <a:latin typeface="Calibri" panose="020F0502020204030204" pitchFamily="34" charset="0"/>
              </a:rPr>
              <a:t> 3mo.  M&gt;F</a:t>
            </a:r>
          </a:p>
          <a:p>
            <a:pPr fontAlgn="base">
              <a:lnSpc>
                <a:spcPct val="80000"/>
              </a:lnSpc>
              <a:spcBef>
                <a:spcPct val="20000"/>
              </a:spcBef>
              <a:spcAft>
                <a:spcPct val="0"/>
              </a:spcAft>
              <a:buFontTx/>
              <a:buChar char="•"/>
            </a:pPr>
            <a:r>
              <a:rPr lang="en-US" altLang="en-US" dirty="0">
                <a:solidFill>
                  <a:prstClr val="white"/>
                </a:solidFill>
                <a:latin typeface="Calibri" panose="020F0502020204030204" pitchFamily="34" charset="0"/>
              </a:rPr>
              <a:t>Non bilious “projectile” vomiting</a:t>
            </a:r>
          </a:p>
          <a:p>
            <a:pPr fontAlgn="base">
              <a:lnSpc>
                <a:spcPct val="80000"/>
              </a:lnSpc>
              <a:spcBef>
                <a:spcPct val="20000"/>
              </a:spcBef>
              <a:spcAft>
                <a:spcPct val="0"/>
              </a:spcAft>
              <a:buFontTx/>
              <a:buChar char="•"/>
            </a:pPr>
            <a:r>
              <a:rPr lang="en-US" altLang="en-US" dirty="0">
                <a:solidFill>
                  <a:prstClr val="white"/>
                </a:solidFill>
                <a:latin typeface="Calibri" panose="020F0502020204030204" pitchFamily="34" charset="0"/>
              </a:rPr>
              <a:t>metabolic alkalosis</a:t>
            </a:r>
          </a:p>
          <a:p>
            <a:pPr lvl="1" fontAlgn="base">
              <a:lnSpc>
                <a:spcPct val="80000"/>
              </a:lnSpc>
              <a:spcBef>
                <a:spcPct val="20000"/>
              </a:spcBef>
              <a:spcAft>
                <a:spcPct val="0"/>
              </a:spcAft>
              <a:buFontTx/>
              <a:buChar char="–"/>
            </a:pPr>
            <a:r>
              <a:rPr lang="en-US" altLang="en-US" dirty="0">
                <a:solidFill>
                  <a:prstClr val="white"/>
                </a:solidFill>
                <a:latin typeface="Calibri" panose="020F0502020204030204" pitchFamily="34" charset="0"/>
              </a:rPr>
              <a:t>Hypokalemic, </a:t>
            </a:r>
            <a:r>
              <a:rPr lang="en-US" altLang="en-US" dirty="0" err="1">
                <a:solidFill>
                  <a:prstClr val="white"/>
                </a:solidFill>
                <a:latin typeface="Calibri" panose="020F0502020204030204" pitchFamily="34" charset="0"/>
              </a:rPr>
              <a:t>hypochloremic</a:t>
            </a:r>
            <a:r>
              <a:rPr lang="en-US" altLang="en-US" dirty="0">
                <a:solidFill>
                  <a:prstClr val="white"/>
                </a:solidFill>
                <a:latin typeface="Calibri" panose="020F0502020204030204" pitchFamily="34" charset="0"/>
              </a:rPr>
              <a:t>             </a:t>
            </a:r>
          </a:p>
          <a:p>
            <a:pPr fontAlgn="base">
              <a:lnSpc>
                <a:spcPct val="80000"/>
              </a:lnSpc>
              <a:spcBef>
                <a:spcPct val="20000"/>
              </a:spcBef>
              <a:spcAft>
                <a:spcPct val="0"/>
              </a:spcAft>
              <a:buFontTx/>
              <a:buChar char="•"/>
            </a:pPr>
            <a:r>
              <a:rPr lang="en-US" altLang="en-US" dirty="0" err="1">
                <a:solidFill>
                  <a:prstClr val="white"/>
                </a:solidFill>
                <a:latin typeface="Calibri" panose="020F0502020204030204" pitchFamily="34" charset="0"/>
              </a:rPr>
              <a:t>Dx</a:t>
            </a:r>
            <a:r>
              <a:rPr lang="en-US" altLang="en-US" dirty="0">
                <a:solidFill>
                  <a:prstClr val="white"/>
                </a:solidFill>
                <a:latin typeface="Calibri" panose="020F0502020204030204" pitchFamily="34" charset="0"/>
              </a:rPr>
              <a:t>: Ultrasound (study of choice)</a:t>
            </a:r>
          </a:p>
          <a:p>
            <a:pPr lvl="1" fontAlgn="base">
              <a:lnSpc>
                <a:spcPct val="80000"/>
              </a:lnSpc>
              <a:spcBef>
                <a:spcPct val="20000"/>
              </a:spcBef>
              <a:spcAft>
                <a:spcPct val="0"/>
              </a:spcAft>
              <a:buFontTx/>
              <a:buChar char="–"/>
            </a:pPr>
            <a:r>
              <a:rPr lang="en-US" altLang="en-US">
                <a:solidFill>
                  <a:prstClr val="white"/>
                </a:solidFill>
                <a:latin typeface="Calibri" panose="020F0502020204030204" pitchFamily="34" charset="0"/>
              </a:rPr>
              <a:t>Pylorus thickness &gt; 3mm</a:t>
            </a:r>
          </a:p>
          <a:p>
            <a:pPr lvl="1" fontAlgn="base">
              <a:lnSpc>
                <a:spcPct val="80000"/>
              </a:lnSpc>
              <a:spcBef>
                <a:spcPct val="20000"/>
              </a:spcBef>
              <a:spcAft>
                <a:spcPct val="0"/>
              </a:spcAft>
              <a:buFontTx/>
              <a:buChar char="–"/>
            </a:pPr>
            <a:r>
              <a:rPr lang="en-US" altLang="en-US" dirty="0">
                <a:solidFill>
                  <a:prstClr val="white"/>
                </a:solidFill>
                <a:latin typeface="Calibri" panose="020F0502020204030204" pitchFamily="34" charset="0"/>
              </a:rPr>
              <a:t>Elongated channel&gt;15mm</a:t>
            </a:r>
          </a:p>
          <a:p>
            <a:pPr lvl="1" fontAlgn="base">
              <a:lnSpc>
                <a:spcPct val="80000"/>
              </a:lnSpc>
              <a:spcBef>
                <a:spcPct val="20000"/>
              </a:spcBef>
              <a:spcAft>
                <a:spcPct val="0"/>
              </a:spcAft>
              <a:buFontTx/>
              <a:buChar char="–"/>
            </a:pPr>
            <a:r>
              <a:rPr lang="en-US" altLang="en-US" dirty="0">
                <a:solidFill>
                  <a:prstClr val="white"/>
                </a:solidFill>
                <a:latin typeface="Calibri" panose="020F0502020204030204" pitchFamily="34" charset="0"/>
              </a:rPr>
              <a:t>Occasionally dx on UGI</a:t>
            </a:r>
          </a:p>
          <a:p>
            <a:pPr fontAlgn="base">
              <a:lnSpc>
                <a:spcPct val="80000"/>
              </a:lnSpc>
              <a:spcBef>
                <a:spcPct val="20000"/>
              </a:spcBef>
              <a:spcAft>
                <a:spcPct val="0"/>
              </a:spcAft>
              <a:buFontTx/>
              <a:buChar char="•"/>
            </a:pPr>
            <a:endParaRPr lang="en-US" altLang="en-US" dirty="0">
              <a:solidFill>
                <a:prstClr val="white"/>
              </a:solidFill>
              <a:latin typeface="Calibri" panose="020F0502020204030204" pitchFamily="34" charset="0"/>
            </a:endParaRPr>
          </a:p>
        </p:txBody>
      </p:sp>
      <p:sp>
        <p:nvSpPr>
          <p:cNvPr id="16" name="Content Placeholder 5">
            <a:extLst>
              <a:ext uri="{FF2B5EF4-FFF2-40B4-BE49-F238E27FC236}">
                <a16:creationId xmlns:a16="http://schemas.microsoft.com/office/drawing/2014/main" id="{3E1E8336-F40F-B54E-B826-D260CE55D45E}"/>
              </a:ext>
            </a:extLst>
          </p:cNvPr>
          <p:cNvSpPr txBox="1">
            <a:spLocks/>
          </p:cNvSpPr>
          <p:nvPr/>
        </p:nvSpPr>
        <p:spPr>
          <a:xfrm>
            <a:off x="6319838" y="4738689"/>
            <a:ext cx="4318000" cy="1927225"/>
          </a:xfrm>
          <a:prstGeom prst="rect">
            <a:avLst/>
          </a:prstGeom>
          <a:solidFill>
            <a:srgbClr val="28817A"/>
          </a:solidFill>
          <a:ln>
            <a:solidFill>
              <a:schemeClr val="accent4">
                <a:lumMod val="50000"/>
              </a:schemeClr>
            </a:solidFill>
          </a:ln>
        </p:spPr>
        <p:txBody>
          <a:bodyPr>
            <a:normAutofit/>
          </a:bodyPr>
          <a:lstStyle>
            <a:lvl1pPr marL="342900" indent="-342900">
              <a:spcBef>
                <a:spcPts val="2000"/>
              </a:spcBef>
              <a:buBlip>
                <a:blip r:embed="rId5"/>
              </a:buBlip>
              <a:defRPr sz="2200">
                <a:solidFill>
                  <a:schemeClr val="tx1"/>
                </a:solidFill>
                <a:latin typeface="Calisto MT" panose="02040603050505030304" pitchFamily="18" charset="77"/>
                <a:ea typeface="ＭＳ Ｐゴシック" panose="020B0600070205080204" pitchFamily="34" charset="-128"/>
              </a:defRPr>
            </a:lvl1pPr>
            <a:lvl2pPr marL="742950" indent="-285750">
              <a:spcBef>
                <a:spcPts val="600"/>
              </a:spcBef>
              <a:buBlip>
                <a:blip r:embed="rId5"/>
              </a:buBlip>
              <a:defRPr sz="2000">
                <a:solidFill>
                  <a:schemeClr val="tx1"/>
                </a:solidFill>
                <a:latin typeface="Calisto MT" panose="02040603050505030304" pitchFamily="18" charset="77"/>
                <a:ea typeface="ＭＳ Ｐゴシック" panose="020B0600070205080204" pitchFamily="34" charset="-128"/>
              </a:defRPr>
            </a:lvl2pPr>
            <a:lvl3pPr marL="1143000" indent="-228600">
              <a:spcBef>
                <a:spcPts val="600"/>
              </a:spcBef>
              <a:buBlip>
                <a:blip r:embed="rId5"/>
              </a:buBlip>
              <a:defRPr>
                <a:solidFill>
                  <a:schemeClr val="tx1"/>
                </a:solidFill>
                <a:latin typeface="Calisto MT" panose="02040603050505030304" pitchFamily="18" charset="77"/>
                <a:ea typeface="ＭＳ Ｐゴシック" panose="020B0600070205080204" pitchFamily="34" charset="-128"/>
              </a:defRPr>
            </a:lvl3pPr>
            <a:lvl4pPr marL="1600200" indent="-228600">
              <a:spcBef>
                <a:spcPts val="600"/>
              </a:spcBef>
              <a:buBlip>
                <a:blip r:embed="rId5"/>
              </a:buBlip>
              <a:defRPr>
                <a:solidFill>
                  <a:schemeClr val="tx1"/>
                </a:solidFill>
                <a:latin typeface="Calisto MT" panose="02040603050505030304" pitchFamily="18" charset="77"/>
                <a:ea typeface="ＭＳ Ｐゴシック" panose="020B0600070205080204" pitchFamily="34" charset="-128"/>
              </a:defRPr>
            </a:lvl4pPr>
            <a:lvl5pPr marL="2057400" indent="-228600">
              <a:spcBef>
                <a:spcPts val="600"/>
              </a:spcBef>
              <a:buBlip>
                <a:blip r:embed="rId5"/>
              </a:buBlip>
              <a:defRPr>
                <a:solidFill>
                  <a:schemeClr val="tx1"/>
                </a:solidFill>
                <a:latin typeface="Calisto MT" panose="02040603050505030304" pitchFamily="18" charset="77"/>
                <a:ea typeface="ＭＳ Ｐゴシック" panose="020B0600070205080204" pitchFamily="34" charset="-128"/>
              </a:defRPr>
            </a:lvl5pPr>
            <a:lvl6pPr marL="2514600" indent="-228600" eaLnBrk="0" fontAlgn="base" hangingPunct="0">
              <a:spcBef>
                <a:spcPts val="600"/>
              </a:spcBef>
              <a:spcAft>
                <a:spcPct val="0"/>
              </a:spcAft>
              <a:buBlip>
                <a:blip r:embed="rId5"/>
              </a:buBlip>
              <a:defRPr>
                <a:solidFill>
                  <a:schemeClr val="tx1"/>
                </a:solidFill>
                <a:latin typeface="Calisto MT" panose="02040603050505030304" pitchFamily="18" charset="77"/>
                <a:ea typeface="ＭＳ Ｐゴシック" panose="020B0600070205080204" pitchFamily="34" charset="-128"/>
              </a:defRPr>
            </a:lvl6pPr>
            <a:lvl7pPr marL="2971800" indent="-228600" eaLnBrk="0" fontAlgn="base" hangingPunct="0">
              <a:spcBef>
                <a:spcPts val="600"/>
              </a:spcBef>
              <a:spcAft>
                <a:spcPct val="0"/>
              </a:spcAft>
              <a:buBlip>
                <a:blip r:embed="rId5"/>
              </a:buBlip>
              <a:defRPr>
                <a:solidFill>
                  <a:schemeClr val="tx1"/>
                </a:solidFill>
                <a:latin typeface="Calisto MT" panose="02040603050505030304" pitchFamily="18" charset="77"/>
                <a:ea typeface="ＭＳ Ｐゴシック" panose="020B0600070205080204" pitchFamily="34" charset="-128"/>
              </a:defRPr>
            </a:lvl7pPr>
            <a:lvl8pPr marL="3429000" indent="-228600" eaLnBrk="0" fontAlgn="base" hangingPunct="0">
              <a:spcBef>
                <a:spcPts val="600"/>
              </a:spcBef>
              <a:spcAft>
                <a:spcPct val="0"/>
              </a:spcAft>
              <a:buBlip>
                <a:blip r:embed="rId5"/>
              </a:buBlip>
              <a:defRPr>
                <a:solidFill>
                  <a:schemeClr val="tx1"/>
                </a:solidFill>
                <a:latin typeface="Calisto MT" panose="02040603050505030304" pitchFamily="18" charset="77"/>
                <a:ea typeface="ＭＳ Ｐゴシック" panose="020B0600070205080204" pitchFamily="34" charset="-128"/>
              </a:defRPr>
            </a:lvl8pPr>
            <a:lvl9pPr marL="3886200" indent="-228600" eaLnBrk="0" fontAlgn="base" hangingPunct="0">
              <a:spcBef>
                <a:spcPts val="600"/>
              </a:spcBef>
              <a:spcAft>
                <a:spcPct val="0"/>
              </a:spcAft>
              <a:buBlip>
                <a:blip r:embed="rId5"/>
              </a:buBlip>
              <a:defRPr>
                <a:solidFill>
                  <a:schemeClr val="tx1"/>
                </a:solidFill>
                <a:latin typeface="Calisto MT" panose="02040603050505030304" pitchFamily="18" charset="77"/>
                <a:ea typeface="ＭＳ Ｐゴシック" panose="020B0600070205080204" pitchFamily="34" charset="-128"/>
              </a:defRPr>
            </a:lvl9pPr>
          </a:lstStyle>
          <a:p>
            <a:pPr fontAlgn="base">
              <a:lnSpc>
                <a:spcPct val="80000"/>
              </a:lnSpc>
              <a:spcBef>
                <a:spcPct val="20000"/>
              </a:spcBef>
              <a:spcAft>
                <a:spcPct val="0"/>
              </a:spcAft>
              <a:buFontTx/>
              <a:buChar char="•"/>
              <a:defRPr/>
            </a:pPr>
            <a:r>
              <a:rPr lang="en-US" altLang="en-US" sz="2500">
                <a:solidFill>
                  <a:prstClr val="white"/>
                </a:solidFill>
              </a:rPr>
              <a:t>Variable: usually &lt; 2 years</a:t>
            </a:r>
          </a:p>
          <a:p>
            <a:pPr fontAlgn="base">
              <a:lnSpc>
                <a:spcPct val="80000"/>
              </a:lnSpc>
              <a:spcBef>
                <a:spcPct val="20000"/>
              </a:spcBef>
              <a:spcAft>
                <a:spcPct val="0"/>
              </a:spcAft>
              <a:buFontTx/>
              <a:buChar char="•"/>
              <a:defRPr/>
            </a:pPr>
            <a:r>
              <a:rPr lang="en-US" altLang="en-US" sz="2500">
                <a:solidFill>
                  <a:prstClr val="white"/>
                </a:solidFill>
              </a:rPr>
              <a:t>Bilious vomiting</a:t>
            </a:r>
          </a:p>
          <a:p>
            <a:pPr fontAlgn="base">
              <a:lnSpc>
                <a:spcPct val="80000"/>
              </a:lnSpc>
              <a:spcBef>
                <a:spcPct val="20000"/>
              </a:spcBef>
              <a:spcAft>
                <a:spcPct val="0"/>
              </a:spcAft>
              <a:buFontTx/>
              <a:buChar char="•"/>
              <a:defRPr/>
            </a:pPr>
            <a:r>
              <a:rPr lang="en-US" altLang="en-US" sz="2500">
                <a:solidFill>
                  <a:prstClr val="white"/>
                </a:solidFill>
              </a:rPr>
              <a:t>Child is toxic, acidotic</a:t>
            </a:r>
          </a:p>
          <a:p>
            <a:pPr fontAlgn="base">
              <a:lnSpc>
                <a:spcPct val="80000"/>
              </a:lnSpc>
              <a:spcBef>
                <a:spcPct val="20000"/>
              </a:spcBef>
              <a:spcAft>
                <a:spcPct val="0"/>
              </a:spcAft>
              <a:buFontTx/>
              <a:buChar char="•"/>
              <a:defRPr/>
            </a:pPr>
            <a:r>
              <a:rPr lang="en-US" altLang="en-US" sz="2500">
                <a:solidFill>
                  <a:prstClr val="white"/>
                </a:solidFill>
              </a:rPr>
              <a:t>Dx: UGI series</a:t>
            </a:r>
          </a:p>
          <a:p>
            <a:pPr lvl="1" fontAlgn="base">
              <a:lnSpc>
                <a:spcPct val="80000"/>
              </a:lnSpc>
              <a:spcBef>
                <a:spcPct val="20000"/>
              </a:spcBef>
              <a:spcAft>
                <a:spcPct val="0"/>
              </a:spcAft>
              <a:buFontTx/>
              <a:buChar char="–"/>
              <a:defRPr/>
            </a:pPr>
            <a:r>
              <a:rPr lang="en-US" altLang="en-US" sz="2200">
                <a:solidFill>
                  <a:prstClr val="white"/>
                </a:solidFill>
              </a:rPr>
              <a:t>Corkscrew appearance</a:t>
            </a:r>
          </a:p>
        </p:txBody>
      </p:sp>
    </p:spTree>
    <p:extLst>
      <p:ext uri="{BB962C8B-B14F-4D97-AF65-F5344CB8AC3E}">
        <p14:creationId xmlns:p14="http://schemas.microsoft.com/office/powerpoint/2010/main" val="980882992"/>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9D6DC660-899E-FB42-ADCF-0847E5719CDB}"/>
              </a:ext>
            </a:extLst>
          </p:cNvPr>
          <p:cNvSpPr>
            <a:spLocks noGrp="1" noChangeArrowheads="1"/>
          </p:cNvSpPr>
          <p:nvPr>
            <p:ph type="title"/>
          </p:nvPr>
        </p:nvSpPr>
        <p:spPr>
          <a:xfrm>
            <a:off x="1665289" y="128589"/>
            <a:ext cx="8861425" cy="1127125"/>
          </a:xfrm>
          <a:noFill/>
          <a:extLst>
            <a:ext uri="{909E8E84-426E-40dd-AFC4-6F175D3DCCD1}"/>
          </a:extLst>
        </p:spPr>
        <p:style>
          <a:lnRef idx="2">
            <a:schemeClr val="accent4"/>
          </a:lnRef>
          <a:fillRef idx="1">
            <a:schemeClr val="lt1"/>
          </a:fillRef>
          <a:effectRef idx="0">
            <a:schemeClr val="accent4"/>
          </a:effectRef>
          <a:fontRef idx="minor">
            <a:schemeClr val="dk1"/>
          </a:fontRef>
        </p:style>
        <p:txBody>
          <a:bodyPr wrap="square" numCol="1" compatLnSpc="1">
            <a:prstTxWarp prst="textNoShape">
              <a:avLst/>
            </a:prstTxWarp>
          </a:bodyPr>
          <a:lstStyle/>
          <a:p>
            <a:pPr eaLnBrk="1" hangingPunct="1">
              <a:defRPr/>
            </a:pPr>
            <a:r>
              <a:rPr lang="en-US" altLang="en-US" sz="3200" dirty="0">
                <a:solidFill>
                  <a:srgbClr val="FFFFFF"/>
                </a:solidFill>
                <a:effectLst>
                  <a:outerShdw blurRad="38100" dist="38100" dir="2700000" algn="tl">
                    <a:srgbClr val="465466"/>
                  </a:outerShdw>
                </a:effectLst>
                <a:latin typeface="Arial" panose="020B0604020202020204" pitchFamily="34" charset="0"/>
                <a:ea typeface="ＭＳ Ｐゴシック" panose="020B0600070205080204" pitchFamily="34" charset="-128"/>
              </a:rPr>
              <a:t>Case 3: Irritable Toddler w/bloody stools</a:t>
            </a:r>
            <a:br>
              <a:rPr lang="en-US" altLang="en-US" sz="3200" dirty="0">
                <a:solidFill>
                  <a:srgbClr val="FFFFFF"/>
                </a:solidFill>
                <a:effectLst>
                  <a:outerShdw blurRad="38100" dist="38100" dir="2700000" algn="tl">
                    <a:srgbClr val="465466"/>
                  </a:outerShdw>
                </a:effectLst>
                <a:latin typeface="Arial" panose="020B0604020202020204" pitchFamily="34" charset="0"/>
                <a:ea typeface="ＭＳ Ｐゴシック" panose="020B0600070205080204" pitchFamily="34" charset="-128"/>
              </a:rPr>
            </a:br>
            <a:r>
              <a:rPr lang="en-US" altLang="en-US" sz="2900" dirty="0">
                <a:solidFill>
                  <a:srgbClr val="FFFFFF"/>
                </a:solidFill>
                <a:effectLst>
                  <a:outerShdw blurRad="38100" dist="38100" dir="2700000" algn="tl">
                    <a:srgbClr val="465466"/>
                  </a:outerShdw>
                </a:effectLst>
                <a:latin typeface="Arial" panose="020B0604020202020204" pitchFamily="34" charset="0"/>
                <a:ea typeface="ＭＳ Ｐゴシック" panose="020B0600070205080204" pitchFamily="34" charset="-128"/>
              </a:rPr>
              <a:t>RLQ </a:t>
            </a:r>
            <a:r>
              <a:rPr lang="en-US" altLang="en-US" sz="2900" dirty="0" err="1">
                <a:solidFill>
                  <a:srgbClr val="FFFFFF"/>
                </a:solidFill>
                <a:effectLst>
                  <a:outerShdw blurRad="38100" dist="38100" dir="2700000" algn="tl">
                    <a:srgbClr val="465466"/>
                  </a:outerShdw>
                </a:effectLst>
                <a:latin typeface="Arial" panose="020B0604020202020204" pitchFamily="34" charset="0"/>
                <a:ea typeface="ＭＳ Ｐゴシック" panose="020B0600070205080204" pitchFamily="34" charset="-128"/>
              </a:rPr>
              <a:t>ileo</a:t>
            </a:r>
            <a:r>
              <a:rPr lang="en-US" altLang="en-US" sz="2900" dirty="0">
                <a:solidFill>
                  <a:srgbClr val="FFFFFF"/>
                </a:solidFill>
                <a:effectLst>
                  <a:outerShdw blurRad="38100" dist="38100" dir="2700000" algn="tl">
                    <a:srgbClr val="465466"/>
                  </a:outerShdw>
                </a:effectLst>
                <a:latin typeface="Arial" panose="020B0604020202020204" pitchFamily="34" charset="0"/>
                <a:ea typeface="ＭＳ Ｐゴシック" panose="020B0600070205080204" pitchFamily="34" charset="-128"/>
              </a:rPr>
              <a:t>-colic intussusception. </a:t>
            </a:r>
          </a:p>
        </p:txBody>
      </p:sp>
      <p:sp>
        <p:nvSpPr>
          <p:cNvPr id="53250" name="Rectangle 3">
            <a:extLst>
              <a:ext uri="{FF2B5EF4-FFF2-40B4-BE49-F238E27FC236}">
                <a16:creationId xmlns:a16="http://schemas.microsoft.com/office/drawing/2014/main" id="{94E113C7-D801-A84C-BA2D-65C2E68652B1}"/>
              </a:ext>
            </a:extLst>
          </p:cNvPr>
          <p:cNvSpPr>
            <a:spLocks noGrp="1" noChangeArrowheads="1"/>
          </p:cNvSpPr>
          <p:nvPr>
            <p:ph idx="1"/>
          </p:nvPr>
        </p:nvSpPr>
        <p:spPr>
          <a:xfrm>
            <a:off x="5673726" y="2317751"/>
            <a:ext cx="4886325" cy="2987675"/>
          </a:xfrm>
        </p:spPr>
        <p:txBody>
          <a:bodyPr wrap="square" numCol="1" anchor="t" anchorCtr="0" compatLnSpc="1">
            <a:prstTxWarp prst="textNoShape">
              <a:avLst/>
            </a:prstTxWarp>
            <a:noAutofit/>
          </a:bodyPr>
          <a:lstStyle/>
          <a:p>
            <a:pPr eaLnBrk="1" hangingPunct="1">
              <a:defRPr/>
            </a:pPr>
            <a:r>
              <a:rPr lang="en-US" altLang="en-US" sz="2400" dirty="0">
                <a:effectLst>
                  <a:outerShdw blurRad="38100" dist="38100" dir="2700000" algn="tl">
                    <a:srgbClr val="465466"/>
                  </a:outerShdw>
                </a:effectLst>
                <a:latin typeface="Arial" panose="020B0604020202020204" pitchFamily="34" charset="0"/>
              </a:rPr>
              <a:t>A. CT scan</a:t>
            </a:r>
          </a:p>
          <a:p>
            <a:pPr eaLnBrk="1" hangingPunct="1">
              <a:defRPr/>
            </a:pPr>
            <a:r>
              <a:rPr lang="en-US" altLang="en-US" sz="2400" dirty="0">
                <a:effectLst>
                  <a:outerShdw blurRad="38100" dist="38100" dir="2700000" algn="tl">
                    <a:srgbClr val="465466"/>
                  </a:outerShdw>
                </a:effectLst>
                <a:latin typeface="Arial" panose="020B0604020202020204" pitchFamily="34" charset="0"/>
              </a:rPr>
              <a:t>B. Air enema &amp; surgical consult</a:t>
            </a:r>
          </a:p>
          <a:p>
            <a:pPr eaLnBrk="1" hangingPunct="1">
              <a:defRPr/>
            </a:pPr>
            <a:r>
              <a:rPr lang="en-US" altLang="en-US" sz="2400" dirty="0">
                <a:effectLst>
                  <a:outerShdw blurRad="38100" dist="38100" dir="2700000" algn="tl">
                    <a:srgbClr val="465466"/>
                  </a:outerShdw>
                </a:effectLst>
                <a:latin typeface="Arial" panose="020B0604020202020204" pitchFamily="34" charset="0"/>
              </a:rPr>
              <a:t>C. Barium enema</a:t>
            </a:r>
          </a:p>
          <a:p>
            <a:pPr eaLnBrk="1" hangingPunct="1">
              <a:defRPr/>
            </a:pPr>
            <a:r>
              <a:rPr lang="en-US" altLang="en-US" sz="2400" dirty="0">
                <a:effectLst>
                  <a:outerShdw blurRad="38100" dist="38100" dir="2700000" algn="tl">
                    <a:srgbClr val="465466"/>
                  </a:outerShdw>
                </a:effectLst>
                <a:latin typeface="Arial" panose="020B0604020202020204" pitchFamily="34" charset="0"/>
              </a:rPr>
              <a:t>D. Send the patient to the OR</a:t>
            </a:r>
          </a:p>
          <a:p>
            <a:pPr eaLnBrk="1" hangingPunct="1">
              <a:defRPr/>
            </a:pPr>
            <a:r>
              <a:rPr lang="en-US" altLang="en-US" sz="2400" dirty="0">
                <a:effectLst>
                  <a:outerShdw blurRad="38100" dist="38100" dir="2700000" algn="tl">
                    <a:srgbClr val="465466"/>
                  </a:outerShdw>
                </a:effectLst>
                <a:latin typeface="Arial" panose="020B0604020202020204" pitchFamily="34" charset="0"/>
              </a:rPr>
              <a:t>E. Chest radiograph </a:t>
            </a:r>
          </a:p>
        </p:txBody>
      </p:sp>
      <p:pic>
        <p:nvPicPr>
          <p:cNvPr id="55299" name="Picture 4" descr="Castaneda Bryan 905181 (1)"/>
          <p:cNvPicPr>
            <a:picLocks noChangeAspect="1" noChangeArrowheads="1"/>
          </p:cNvPicPr>
          <p:nvPr/>
        </p:nvPicPr>
        <p:blipFill>
          <a:blip r:embed="rId3">
            <a:extLst>
              <a:ext uri="{28A0092B-C50C-407E-A947-70E740481C1C}">
                <a14:useLocalDpi xmlns:a14="http://schemas.microsoft.com/office/drawing/2010/main" val="0"/>
              </a:ext>
            </a:extLst>
          </a:blip>
          <a:srcRect l="12903" t="12163" r="27309" b="4376"/>
          <a:stretch>
            <a:fillRect/>
          </a:stretch>
        </p:blipFill>
        <p:spPr bwMode="auto">
          <a:xfrm>
            <a:off x="1977231" y="1343819"/>
            <a:ext cx="3630613" cy="4935537"/>
          </a:xfrm>
          <a:prstGeom prst="rect">
            <a:avLst/>
          </a:prstGeom>
          <a:noFill/>
          <a:ln w="9525">
            <a:solidFill>
              <a:srgbClr val="28817A"/>
            </a:solidFill>
            <a:miter lim="800000"/>
            <a:headEnd/>
            <a:tailEnd/>
          </a:ln>
          <a:extLst>
            <a:ext uri="{909E8E84-426E-40DD-AFC4-6F175D3DCCD1}">
              <a14:hiddenFill xmlns:a14="http://schemas.microsoft.com/office/drawing/2010/main">
                <a:solidFill>
                  <a:srgbClr val="FFFFFF"/>
                </a:solidFill>
              </a14:hiddenFill>
            </a:ext>
          </a:extLst>
        </p:spPr>
      </p:pic>
      <p:sp>
        <p:nvSpPr>
          <p:cNvPr id="55300" name="TextBox 4"/>
          <p:cNvSpPr txBox="1">
            <a:spLocks noChangeArrowheads="1"/>
          </p:cNvSpPr>
          <p:nvPr/>
        </p:nvSpPr>
        <p:spPr bwMode="auto">
          <a:xfrm>
            <a:off x="1585786" y="6279356"/>
            <a:ext cx="4267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fontAlgn="base">
              <a:spcBef>
                <a:spcPct val="0"/>
              </a:spcBef>
              <a:spcAft>
                <a:spcPct val="0"/>
              </a:spcAft>
            </a:pPr>
            <a:r>
              <a:rPr lang="en-US" altLang="en-US" sz="2400" dirty="0">
                <a:solidFill>
                  <a:prstClr val="white"/>
                </a:solidFill>
              </a:rPr>
              <a:t>US of RLQ: Donut sign</a:t>
            </a:r>
          </a:p>
        </p:txBody>
      </p:sp>
      <p:sp>
        <p:nvSpPr>
          <p:cNvPr id="2" name="Rectangle 1">
            <a:extLst>
              <a:ext uri="{FF2B5EF4-FFF2-40B4-BE49-F238E27FC236}">
                <a16:creationId xmlns:a16="http://schemas.microsoft.com/office/drawing/2014/main" id="{25BE5CAE-BD9C-134B-BC9D-192E36BAB384}"/>
              </a:ext>
            </a:extLst>
          </p:cNvPr>
          <p:cNvSpPr/>
          <p:nvPr/>
        </p:nvSpPr>
        <p:spPr>
          <a:xfrm>
            <a:off x="5715000" y="1755776"/>
            <a:ext cx="4840288" cy="523875"/>
          </a:xfrm>
          <a:prstGeom prst="rect">
            <a:avLst/>
          </a:prstGeom>
        </p:spPr>
        <p:txBody>
          <a:bodyPr>
            <a:spAutoFit/>
          </a:bodyPr>
          <a:lstStyle/>
          <a:p>
            <a:pPr fontAlgn="base">
              <a:spcBef>
                <a:spcPct val="0"/>
              </a:spcBef>
              <a:spcAft>
                <a:spcPct val="0"/>
              </a:spcAft>
              <a:defRPr/>
            </a:pPr>
            <a:r>
              <a:rPr lang="en-US" sz="2800" dirty="0">
                <a:solidFill>
                  <a:srgbClr val="FFFFFF"/>
                </a:solidFill>
                <a:latin typeface="Arial" charset="0"/>
                <a:ea typeface="ＭＳ Ｐゴシック" panose="020B0600070205080204" pitchFamily="34" charset="-128"/>
              </a:rPr>
              <a:t>What is next?</a:t>
            </a:r>
          </a:p>
        </p:txBody>
      </p:sp>
    </p:spTree>
    <p:extLst>
      <p:ext uri="{BB962C8B-B14F-4D97-AF65-F5344CB8AC3E}">
        <p14:creationId xmlns:p14="http://schemas.microsoft.com/office/powerpoint/2010/main" val="886228373"/>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11254558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D5401132-AD9A-BA4D-822A-0E67ADABDF61}"/>
              </a:ext>
            </a:extLst>
          </p:cNvPr>
          <p:cNvSpPr>
            <a:spLocks noGrp="1" noChangeArrowheads="1"/>
          </p:cNvSpPr>
          <p:nvPr>
            <p:ph type="title"/>
          </p:nvPr>
        </p:nvSpPr>
        <p:spPr>
          <a:xfrm>
            <a:off x="1665289" y="128589"/>
            <a:ext cx="8861425" cy="779715"/>
          </a:xfrm>
          <a:noFill/>
          <a:ln w="3175"/>
          <a:extLst>
            <a:ext uri="{909E8E84-426E-40dd-AFC4-6F175D3DCCD1}"/>
          </a:extLst>
        </p:spPr>
        <p:style>
          <a:lnRef idx="2">
            <a:schemeClr val="accent4"/>
          </a:lnRef>
          <a:fillRef idx="1">
            <a:schemeClr val="lt1"/>
          </a:fillRef>
          <a:effectRef idx="0">
            <a:schemeClr val="accent4"/>
          </a:effectRef>
          <a:fontRef idx="minor">
            <a:schemeClr val="dk1"/>
          </a:fontRef>
        </p:style>
        <p:txBody>
          <a:bodyPr wrap="square" numCol="1" compatLnSpc="1">
            <a:prstTxWarp prst="textNoShape">
              <a:avLst/>
            </a:prstTxWarp>
            <a:normAutofit fontScale="90000"/>
          </a:bodyPr>
          <a:lstStyle/>
          <a:p>
            <a:pPr eaLnBrk="1" hangingPunct="1">
              <a:defRPr/>
            </a:pPr>
            <a:r>
              <a:rPr lang="en-US" altLang="en-US" sz="3200" dirty="0">
                <a:solidFill>
                  <a:srgbClr val="FFFFFF"/>
                </a:solidFill>
                <a:effectLst>
                  <a:outerShdw blurRad="38100" dist="38100" dir="2700000" algn="tl">
                    <a:srgbClr val="465466"/>
                  </a:outerShdw>
                </a:effectLst>
                <a:latin typeface="Arial" panose="020B0604020202020204" pitchFamily="34" charset="0"/>
                <a:ea typeface="ＭＳ Ｐゴシック" panose="020B0600070205080204" pitchFamily="34" charset="-128"/>
              </a:rPr>
              <a:t>Case 3: </a:t>
            </a:r>
            <a:r>
              <a:rPr lang="en-US" altLang="en-US" sz="2900" dirty="0" err="1">
                <a:solidFill>
                  <a:srgbClr val="FFFFFF"/>
                </a:solidFill>
                <a:effectLst>
                  <a:outerShdw blurRad="38100" dist="38100" dir="2700000" algn="tl">
                    <a:srgbClr val="465466"/>
                  </a:outerShdw>
                </a:effectLst>
                <a:latin typeface="Arial" panose="020B0604020202020204" pitchFamily="34" charset="0"/>
                <a:ea typeface="ＭＳ Ｐゴシック" panose="020B0600070205080204" pitchFamily="34" charset="-128"/>
              </a:rPr>
              <a:t>Ileo</a:t>
            </a:r>
            <a:r>
              <a:rPr lang="en-US" altLang="en-US" sz="2900" dirty="0">
                <a:solidFill>
                  <a:srgbClr val="FFFFFF"/>
                </a:solidFill>
                <a:effectLst>
                  <a:outerShdw blurRad="38100" dist="38100" dir="2700000" algn="tl">
                    <a:srgbClr val="465466"/>
                  </a:outerShdw>
                </a:effectLst>
                <a:latin typeface="Arial" panose="020B0604020202020204" pitchFamily="34" charset="0"/>
                <a:ea typeface="ＭＳ Ｐゴシック" panose="020B0600070205080204" pitchFamily="34" charset="-128"/>
              </a:rPr>
              <a:t>-colic intussusception.</a:t>
            </a:r>
            <a:br>
              <a:rPr lang="en-US" altLang="en-US" sz="2900" dirty="0">
                <a:solidFill>
                  <a:srgbClr val="FFFFFF"/>
                </a:solidFill>
                <a:effectLst>
                  <a:outerShdw blurRad="38100" dist="38100" dir="2700000" algn="tl">
                    <a:srgbClr val="465466"/>
                  </a:outerShdw>
                </a:effectLst>
                <a:latin typeface="Arial" panose="020B0604020202020204" pitchFamily="34" charset="0"/>
                <a:ea typeface="ＭＳ Ｐゴシック" panose="020B0600070205080204" pitchFamily="34" charset="-128"/>
              </a:rPr>
            </a:br>
            <a:r>
              <a:rPr lang="en-US" altLang="en-US" sz="2900" dirty="0">
                <a:solidFill>
                  <a:srgbClr val="FFFFFF"/>
                </a:solidFill>
                <a:effectLst>
                  <a:outerShdw blurRad="38100" dist="38100" dir="2700000" algn="tl">
                    <a:srgbClr val="465466"/>
                  </a:outerShdw>
                </a:effectLst>
                <a:latin typeface="Arial" panose="020B0604020202020204" pitchFamily="34" charset="0"/>
                <a:ea typeface="ＭＳ Ｐゴシック" panose="020B0600070205080204" pitchFamily="34" charset="-128"/>
              </a:rPr>
              <a:t>What is next? </a:t>
            </a:r>
            <a:r>
              <a:rPr lang="en-US" altLang="en-US" sz="2900" dirty="0">
                <a:solidFill>
                  <a:srgbClr val="FFC000"/>
                </a:solidFill>
                <a:effectLst>
                  <a:outerShdw blurRad="38100" dist="38100" dir="2700000" algn="tl">
                    <a:srgbClr val="465466"/>
                  </a:outerShdw>
                </a:effectLst>
                <a:latin typeface="Arial" panose="020B0604020202020204" pitchFamily="34" charset="0"/>
                <a:ea typeface="ＭＳ Ｐゴシック" panose="020B0600070205080204" pitchFamily="34" charset="-128"/>
              </a:rPr>
              <a:t>Air enema and surgical consult </a:t>
            </a:r>
          </a:p>
        </p:txBody>
      </p:sp>
      <p:sp>
        <p:nvSpPr>
          <p:cNvPr id="7" name="Content Placeholder 2">
            <a:extLst>
              <a:ext uri="{FF2B5EF4-FFF2-40B4-BE49-F238E27FC236}">
                <a16:creationId xmlns:a16="http://schemas.microsoft.com/office/drawing/2014/main" id="{2230E4AD-5F70-F948-B24E-EBF58AA2240B}"/>
              </a:ext>
            </a:extLst>
          </p:cNvPr>
          <p:cNvSpPr>
            <a:spLocks noGrp="1"/>
          </p:cNvSpPr>
          <p:nvPr>
            <p:ph idx="1"/>
          </p:nvPr>
        </p:nvSpPr>
        <p:spPr>
          <a:xfrm>
            <a:off x="5953890" y="1278780"/>
            <a:ext cx="5317614" cy="4066032"/>
          </a:xfrm>
        </p:spPr>
        <p:txBody>
          <a:bodyPr wrap="square" numCol="1" anchor="t" anchorCtr="0" compatLnSpc="1">
            <a:prstTxWarp prst="textNoShape">
              <a:avLst/>
            </a:prstTxWarp>
            <a:normAutofit/>
          </a:bodyPr>
          <a:lstStyle/>
          <a:p>
            <a:pPr eaLnBrk="1" hangingPunct="1">
              <a:defRPr/>
            </a:pPr>
            <a:r>
              <a:rPr lang="en-US" altLang="en-US" dirty="0">
                <a:effectLst>
                  <a:outerShdw blurRad="38100" dist="38100" dir="2700000" algn="tl">
                    <a:srgbClr val="465466"/>
                  </a:outerShdw>
                </a:effectLst>
                <a:latin typeface="Arial" panose="020B0604020202020204" pitchFamily="34" charset="0"/>
              </a:rPr>
              <a:t>Imaging of choice: ultrasound</a:t>
            </a:r>
          </a:p>
          <a:p>
            <a:pPr eaLnBrk="1" hangingPunct="1">
              <a:defRPr/>
            </a:pPr>
            <a:r>
              <a:rPr lang="en-US" altLang="en-US" dirty="0">
                <a:effectLst>
                  <a:outerShdw blurRad="38100" dist="38100" dir="2700000" algn="tl">
                    <a:srgbClr val="465466"/>
                  </a:outerShdw>
                </a:effectLst>
                <a:latin typeface="Arial" panose="020B0604020202020204" pitchFamily="34" charset="0"/>
              </a:rPr>
              <a:t>Air enema therapy: small risk of perforation</a:t>
            </a:r>
          </a:p>
          <a:p>
            <a:pPr eaLnBrk="1" hangingPunct="1">
              <a:defRPr/>
            </a:pPr>
            <a:r>
              <a:rPr lang="en-US" altLang="en-US" dirty="0">
                <a:effectLst>
                  <a:outerShdw blurRad="38100" dist="38100" dir="2700000" algn="tl">
                    <a:srgbClr val="465466"/>
                  </a:outerShdw>
                </a:effectLst>
                <a:latin typeface="Arial" panose="020B0604020202020204" pitchFamily="34" charset="0"/>
              </a:rPr>
              <a:t>Around 10% recurrence rate</a:t>
            </a:r>
          </a:p>
          <a:p>
            <a:pPr eaLnBrk="1" hangingPunct="1">
              <a:defRPr/>
            </a:pPr>
            <a:r>
              <a:rPr lang="en-US" altLang="en-US" dirty="0">
                <a:effectLst>
                  <a:outerShdw blurRad="38100" dist="38100" dir="2700000" algn="tl">
                    <a:srgbClr val="465466"/>
                  </a:outerShdw>
                </a:effectLst>
                <a:latin typeface="Arial" panose="020B0604020202020204" pitchFamily="34" charset="0"/>
              </a:rPr>
              <a:t>Small % are not reducible</a:t>
            </a:r>
          </a:p>
          <a:p>
            <a:pPr eaLnBrk="1" hangingPunct="1">
              <a:defRPr/>
            </a:pPr>
            <a:r>
              <a:rPr lang="en-US" altLang="en-US" dirty="0">
                <a:effectLst>
                  <a:outerShdw blurRad="38100" dist="38100" dir="2700000" algn="tl">
                    <a:srgbClr val="465466"/>
                  </a:outerShdw>
                </a:effectLst>
                <a:latin typeface="Arial" panose="020B0604020202020204" pitchFamily="34" charset="0"/>
              </a:rPr>
              <a:t>IV and fluid bolus before </a:t>
            </a:r>
            <a:r>
              <a:rPr lang="en-US" altLang="en-US" dirty="0" err="1">
                <a:effectLst>
                  <a:outerShdw blurRad="38100" dist="38100" dir="2700000" algn="tl">
                    <a:srgbClr val="465466"/>
                  </a:outerShdw>
                </a:effectLst>
                <a:latin typeface="Arial" panose="020B0604020202020204" pitchFamily="34" charset="0"/>
              </a:rPr>
              <a:t>Tx</a:t>
            </a:r>
            <a:endParaRPr lang="en-US" altLang="en-US" dirty="0">
              <a:effectLst>
                <a:outerShdw blurRad="38100" dist="38100" dir="2700000" algn="tl">
                  <a:srgbClr val="465466"/>
                </a:outerShdw>
              </a:effectLst>
              <a:latin typeface="Arial" panose="020B0604020202020204" pitchFamily="34" charset="0"/>
            </a:endParaRPr>
          </a:p>
          <a:p>
            <a:pPr eaLnBrk="1" hangingPunct="1">
              <a:defRPr/>
            </a:pPr>
            <a:r>
              <a:rPr lang="en-US" altLang="en-US" dirty="0">
                <a:effectLst>
                  <a:outerShdw blurRad="38100" dist="38100" dir="2700000" algn="tl">
                    <a:srgbClr val="465466"/>
                  </a:outerShdw>
                </a:effectLst>
                <a:latin typeface="Arial" panose="020B0604020202020204" pitchFamily="34" charset="0"/>
              </a:rPr>
              <a:t>Surgery should be on stand by</a:t>
            </a:r>
          </a:p>
        </p:txBody>
      </p:sp>
      <p:pic>
        <p:nvPicPr>
          <p:cNvPr id="8" name="Picture 4" descr="Castaneda Bryan 905181 (3)"/>
          <p:cNvPicPr>
            <a:picLocks noChangeAspect="1" noChangeArrowheads="1"/>
          </p:cNvPicPr>
          <p:nvPr/>
        </p:nvPicPr>
        <p:blipFill>
          <a:blip r:embed="rId3">
            <a:extLst>
              <a:ext uri="{28A0092B-C50C-407E-A947-70E740481C1C}">
                <a14:useLocalDpi xmlns:a14="http://schemas.microsoft.com/office/drawing/2010/main" val="0"/>
              </a:ext>
            </a:extLst>
          </a:blip>
          <a:srcRect l="15764" t="9319" r="15565" b="4712"/>
          <a:stretch>
            <a:fillRect/>
          </a:stretch>
        </p:blipFill>
        <p:spPr bwMode="auto">
          <a:xfrm>
            <a:off x="1243583" y="1047498"/>
            <a:ext cx="4394324" cy="4528596"/>
          </a:xfrm>
          <a:prstGeom prst="rect">
            <a:avLst/>
          </a:prstGeom>
          <a:noFill/>
          <a:ln w="9525">
            <a:solidFill>
              <a:srgbClr val="28817A"/>
            </a:solidFill>
            <a:miter lim="800000"/>
            <a:headEnd/>
            <a:tailEnd/>
          </a:ln>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4C328EAE-7B79-094D-9400-6199AC10EA63}"/>
              </a:ext>
            </a:extLst>
          </p:cNvPr>
          <p:cNvCxnSpPr/>
          <p:nvPr/>
        </p:nvCxnSpPr>
        <p:spPr>
          <a:xfrm>
            <a:off x="1403987" y="2243328"/>
            <a:ext cx="348085" cy="58996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499E336E-C74C-E44D-BE79-779296656707}"/>
              </a:ext>
            </a:extLst>
          </p:cNvPr>
          <p:cNvSpPr txBox="1"/>
          <p:nvPr/>
        </p:nvSpPr>
        <p:spPr>
          <a:xfrm>
            <a:off x="1243583" y="5683816"/>
            <a:ext cx="4394324" cy="107721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fontAlgn="base">
              <a:spcBef>
                <a:spcPct val="0"/>
              </a:spcBef>
              <a:spcAft>
                <a:spcPct val="0"/>
              </a:spcAft>
              <a:defRPr/>
            </a:pPr>
            <a:r>
              <a:rPr lang="en-US" sz="3200" dirty="0">
                <a:solidFill>
                  <a:prstClr val="white"/>
                </a:solidFill>
                <a:latin typeface="Calisto MT"/>
              </a:rPr>
              <a:t>AIR ENEMA REDUCTION</a:t>
            </a:r>
          </a:p>
        </p:txBody>
      </p:sp>
      <p:sp>
        <p:nvSpPr>
          <p:cNvPr id="5" name="TextBox 4"/>
          <p:cNvSpPr txBox="1"/>
          <p:nvPr/>
        </p:nvSpPr>
        <p:spPr>
          <a:xfrm>
            <a:off x="1243583" y="1596997"/>
            <a:ext cx="1373817" cy="646331"/>
          </a:xfrm>
          <a:prstGeom prst="rect">
            <a:avLst/>
          </a:prstGeom>
          <a:noFill/>
        </p:spPr>
        <p:txBody>
          <a:bodyPr wrap="square" rtlCol="0">
            <a:spAutoFit/>
          </a:bodyPr>
          <a:lstStyle/>
          <a:p>
            <a:r>
              <a:rPr lang="en-US" dirty="0" err="1"/>
              <a:t>Cresent</a:t>
            </a:r>
            <a:r>
              <a:rPr lang="en-US" dirty="0"/>
              <a:t> sign</a:t>
            </a:r>
          </a:p>
        </p:txBody>
      </p:sp>
    </p:spTree>
    <p:extLst>
      <p:ext uri="{BB962C8B-B14F-4D97-AF65-F5344CB8AC3E}">
        <p14:creationId xmlns:p14="http://schemas.microsoft.com/office/powerpoint/2010/main" val="1826601806"/>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68500475-E3ED-1148-A42E-752FC6948B57}"/>
              </a:ext>
            </a:extLst>
          </p:cNvPr>
          <p:cNvSpPr>
            <a:spLocks noGrp="1" noChangeArrowheads="1"/>
          </p:cNvSpPr>
          <p:nvPr>
            <p:ph type="title"/>
          </p:nvPr>
        </p:nvSpPr>
        <p:spPr>
          <a:xfrm>
            <a:off x="1679575" y="149225"/>
            <a:ext cx="8832850" cy="1246188"/>
          </a:xfrm>
          <a:noFill/>
          <a:extLst>
            <a:ext uri="{909E8E84-426E-40dd-AFC4-6F175D3DCCD1}"/>
          </a:extLst>
        </p:spPr>
        <p:style>
          <a:lnRef idx="2">
            <a:schemeClr val="accent4"/>
          </a:lnRef>
          <a:fillRef idx="1">
            <a:schemeClr val="lt1"/>
          </a:fillRef>
          <a:effectRef idx="0">
            <a:schemeClr val="accent4"/>
          </a:effectRef>
          <a:fontRef idx="minor">
            <a:schemeClr val="dk1"/>
          </a:fontRef>
        </p:style>
        <p:txBody>
          <a:bodyPr wrap="square" numCol="1" compatLnSpc="1">
            <a:prstTxWarp prst="textNoShape">
              <a:avLst/>
            </a:prstTxWarp>
          </a:bodyPr>
          <a:lstStyle/>
          <a:p>
            <a:pPr eaLnBrk="1" hangingPunct="1">
              <a:defRPr/>
            </a:pPr>
            <a:r>
              <a:rPr lang="en-US" altLang="en-US" sz="3600" dirty="0">
                <a:solidFill>
                  <a:srgbClr val="FFFFFF"/>
                </a:solidFill>
                <a:effectLst>
                  <a:outerShdw blurRad="38100" dist="38100" dir="2700000" algn="tl">
                    <a:srgbClr val="465466"/>
                  </a:outerShdw>
                </a:effectLst>
                <a:latin typeface="Arial" panose="020B0604020202020204" pitchFamily="34" charset="0"/>
                <a:ea typeface="ＭＳ Ｐゴシック" panose="020B0600070205080204" pitchFamily="34" charset="-128"/>
              </a:rPr>
              <a:t>Case 4: </a:t>
            </a:r>
            <a:r>
              <a:rPr lang="en-US" altLang="en-US" sz="2800" dirty="0">
                <a:solidFill>
                  <a:srgbClr val="FFFFFF"/>
                </a:solidFill>
                <a:effectLst>
                  <a:outerShdw blurRad="38100" dist="38100" dir="2700000" algn="tl">
                    <a:srgbClr val="465466"/>
                  </a:outerShdw>
                </a:effectLst>
                <a:latin typeface="Arial" panose="020B0604020202020204" pitchFamily="34" charset="0"/>
                <a:ea typeface="ＭＳ Ｐゴシック" panose="020B0600070205080204" pitchFamily="34" charset="-128"/>
              </a:rPr>
              <a:t>8-yr w/seizures</a:t>
            </a:r>
            <a:r>
              <a:rPr lang="en-US" altLang="en-US" sz="2800" dirty="0">
                <a:solidFill>
                  <a:schemeClr val="tx1"/>
                </a:solidFill>
                <a:effectLst>
                  <a:outerShdw blurRad="38100" dist="38100" dir="2700000" algn="tl">
                    <a:srgbClr val="465466"/>
                  </a:outerShdw>
                </a:effectLst>
                <a:latin typeface="Arial" panose="020B0604020202020204" pitchFamily="34" charset="0"/>
                <a:ea typeface="ＭＳ Ｐゴシック" panose="020B0600070205080204" pitchFamily="34" charset="-128"/>
              </a:rPr>
              <a:t>, mental retardation, adenoma </a:t>
            </a:r>
            <a:r>
              <a:rPr lang="en-US" altLang="en-US" sz="2800" dirty="0" err="1">
                <a:solidFill>
                  <a:schemeClr val="tx1"/>
                </a:solidFill>
                <a:effectLst>
                  <a:outerShdw blurRad="38100" dist="38100" dir="2700000" algn="tl">
                    <a:srgbClr val="465466"/>
                  </a:outerShdw>
                </a:effectLst>
                <a:latin typeface="Arial" panose="020B0604020202020204" pitchFamily="34" charset="0"/>
                <a:ea typeface="ＭＳ Ｐゴシック" panose="020B0600070205080204" pitchFamily="34" charset="-128"/>
              </a:rPr>
              <a:t>sebaceum</a:t>
            </a:r>
            <a:endParaRPr lang="en-US" altLang="en-US" sz="2800" dirty="0">
              <a:solidFill>
                <a:schemeClr val="tx1"/>
              </a:solidFill>
              <a:effectLst>
                <a:outerShdw blurRad="38100" dist="38100" dir="2700000" algn="tl">
                  <a:srgbClr val="465466"/>
                </a:outerShdw>
              </a:effectLst>
              <a:latin typeface="Arial" panose="020B0604020202020204" pitchFamily="34" charset="0"/>
              <a:ea typeface="ＭＳ Ｐゴシック" panose="020B0600070205080204" pitchFamily="34" charset="-128"/>
            </a:endParaRPr>
          </a:p>
        </p:txBody>
      </p:sp>
      <p:pic>
        <p:nvPicPr>
          <p:cNvPr id="74754" name="Picture 4" descr="Montanez Veronica 790007 a"/>
          <p:cNvPicPr>
            <a:picLocks noChangeAspect="1" noChangeArrowheads="1"/>
          </p:cNvPicPr>
          <p:nvPr/>
        </p:nvPicPr>
        <p:blipFill>
          <a:blip r:embed="rId3">
            <a:extLst>
              <a:ext uri="{28A0092B-C50C-407E-A947-70E740481C1C}">
                <a14:useLocalDpi xmlns:a14="http://schemas.microsoft.com/office/drawing/2010/main" val="0"/>
              </a:ext>
            </a:extLst>
          </a:blip>
          <a:srcRect l="23665" t="19965" r="24857" b="30408"/>
          <a:stretch>
            <a:fillRect/>
          </a:stretch>
        </p:blipFill>
        <p:spPr bwMode="auto">
          <a:xfrm>
            <a:off x="6542089" y="3846513"/>
            <a:ext cx="3792537"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5" name="Picture 5" descr="Montanez Veronica 790007 b"/>
          <p:cNvPicPr>
            <a:picLocks noChangeAspect="1" noChangeArrowheads="1"/>
          </p:cNvPicPr>
          <p:nvPr/>
        </p:nvPicPr>
        <p:blipFill>
          <a:blip r:embed="rId4">
            <a:extLst>
              <a:ext uri="{28A0092B-C50C-407E-A947-70E740481C1C}">
                <a14:useLocalDpi xmlns:a14="http://schemas.microsoft.com/office/drawing/2010/main" val="0"/>
              </a:ext>
            </a:extLst>
          </a:blip>
          <a:srcRect l="24065" t="27040" r="22879" b="2654"/>
          <a:stretch>
            <a:fillRect/>
          </a:stretch>
        </p:blipFill>
        <p:spPr bwMode="auto">
          <a:xfrm>
            <a:off x="1931989" y="1425576"/>
            <a:ext cx="4402137" cy="531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Rectangle 7">
            <a:extLst>
              <a:ext uri="{FF2B5EF4-FFF2-40B4-BE49-F238E27FC236}">
                <a16:creationId xmlns:a16="http://schemas.microsoft.com/office/drawing/2014/main" id="{D9ACDB64-FBD4-0948-B3D9-1230F57FF17B}"/>
              </a:ext>
            </a:extLst>
          </p:cNvPr>
          <p:cNvSpPr>
            <a:spLocks noChangeArrowheads="1"/>
          </p:cNvSpPr>
          <p:nvPr/>
        </p:nvSpPr>
        <p:spPr bwMode="auto">
          <a:xfrm>
            <a:off x="6427788" y="1562101"/>
            <a:ext cx="4572000" cy="2246313"/>
          </a:xfrm>
          <a:prstGeom prst="rect">
            <a:avLst/>
          </a:prstGeom>
          <a:noFill/>
          <a:ln>
            <a:noFill/>
          </a:ln>
          <a:extLst>
            <a:ext uri="{909E8E84-426E-40dd-AFC4-6F175D3DCCD1}"/>
            <a:ext uri="{91240B29-F687-4f45-9708-019B960494DF}"/>
          </a:extLst>
        </p:spPr>
        <p:txBody>
          <a:bodyPr>
            <a:spAutoFit/>
          </a:bodyPr>
          <a:lstStyle/>
          <a:p>
            <a:pPr fontAlgn="base">
              <a:spcBef>
                <a:spcPct val="0"/>
              </a:spcBef>
              <a:spcAft>
                <a:spcPct val="0"/>
              </a:spcAft>
              <a:defRPr/>
            </a:pPr>
            <a:r>
              <a:rPr lang="en-US" sz="2800" dirty="0">
                <a:solidFill>
                  <a:prstClr val="white"/>
                </a:solidFill>
                <a:latin typeface="Arial" charset="0"/>
                <a:ea typeface="ＭＳ Ｐゴシック" charset="0"/>
                <a:cs typeface="ＭＳ Ｐゴシック" charset="0"/>
              </a:rPr>
              <a:t>A. CMV</a:t>
            </a:r>
          </a:p>
          <a:p>
            <a:pPr fontAlgn="base">
              <a:spcBef>
                <a:spcPct val="0"/>
              </a:spcBef>
              <a:spcAft>
                <a:spcPct val="0"/>
              </a:spcAft>
              <a:defRPr/>
            </a:pPr>
            <a:r>
              <a:rPr lang="en-US" sz="2800" dirty="0">
                <a:solidFill>
                  <a:prstClr val="white"/>
                </a:solidFill>
                <a:latin typeface="Arial" charset="0"/>
                <a:ea typeface="ＭＳ Ｐゴシック" charset="0"/>
                <a:cs typeface="ＭＳ Ｐゴシック" charset="0"/>
              </a:rPr>
              <a:t>B. Hyperparathyroidism</a:t>
            </a:r>
          </a:p>
          <a:p>
            <a:pPr fontAlgn="base">
              <a:spcBef>
                <a:spcPct val="0"/>
              </a:spcBef>
              <a:spcAft>
                <a:spcPct val="0"/>
              </a:spcAft>
              <a:defRPr/>
            </a:pPr>
            <a:r>
              <a:rPr lang="en-US" sz="2800" dirty="0">
                <a:latin typeface="Arial" charset="0"/>
                <a:ea typeface="ＭＳ Ｐゴシック" charset="0"/>
                <a:cs typeface="ＭＳ Ｐゴシック" charset="0"/>
              </a:rPr>
              <a:t>C. Tuberous Sclerosis</a:t>
            </a:r>
          </a:p>
          <a:p>
            <a:pPr fontAlgn="base">
              <a:spcBef>
                <a:spcPct val="0"/>
              </a:spcBef>
              <a:spcAft>
                <a:spcPct val="0"/>
              </a:spcAft>
              <a:defRPr/>
            </a:pPr>
            <a:r>
              <a:rPr lang="en-US" sz="2800" dirty="0">
                <a:solidFill>
                  <a:prstClr val="white"/>
                </a:solidFill>
                <a:latin typeface="Arial" charset="0"/>
                <a:ea typeface="ＭＳ Ｐゴシック" charset="0"/>
                <a:cs typeface="ＭＳ Ｐゴシック" charset="0"/>
              </a:rPr>
              <a:t>D. </a:t>
            </a:r>
            <a:r>
              <a:rPr lang="en-US" sz="2800" dirty="0" err="1">
                <a:solidFill>
                  <a:prstClr val="white"/>
                </a:solidFill>
                <a:latin typeface="Arial" charset="0"/>
                <a:ea typeface="ＭＳ Ｐゴシック" charset="0"/>
                <a:cs typeface="ＭＳ Ｐゴシック" charset="0"/>
              </a:rPr>
              <a:t>Oligodendrogliomas</a:t>
            </a:r>
            <a:endParaRPr lang="en-US" sz="2800" dirty="0">
              <a:solidFill>
                <a:prstClr val="white"/>
              </a:solidFill>
              <a:latin typeface="Arial" charset="0"/>
              <a:ea typeface="ＭＳ Ｐゴシック" charset="0"/>
              <a:cs typeface="ＭＳ Ｐゴシック" charset="0"/>
            </a:endParaRPr>
          </a:p>
          <a:p>
            <a:pPr fontAlgn="base">
              <a:spcBef>
                <a:spcPct val="0"/>
              </a:spcBef>
              <a:spcAft>
                <a:spcPct val="0"/>
              </a:spcAft>
              <a:defRPr/>
            </a:pPr>
            <a:r>
              <a:rPr lang="en-US" sz="2800" dirty="0">
                <a:solidFill>
                  <a:prstClr val="white"/>
                </a:solidFill>
                <a:latin typeface="Arial" charset="0"/>
                <a:ea typeface="ＭＳ Ｐゴシック" charset="0"/>
                <a:cs typeface="ＭＳ Ｐゴシック" charset="0"/>
              </a:rPr>
              <a:t>E. Von </a:t>
            </a:r>
            <a:r>
              <a:rPr lang="en-US" sz="2800" dirty="0" err="1">
                <a:solidFill>
                  <a:prstClr val="white"/>
                </a:solidFill>
                <a:latin typeface="Arial" charset="0"/>
                <a:ea typeface="ＭＳ Ｐゴシック" charset="0"/>
                <a:cs typeface="ＭＳ Ｐゴシック" charset="0"/>
              </a:rPr>
              <a:t>Hippel</a:t>
            </a:r>
            <a:r>
              <a:rPr lang="en-US" sz="2800" dirty="0">
                <a:solidFill>
                  <a:prstClr val="white"/>
                </a:solidFill>
                <a:latin typeface="Arial" charset="0"/>
                <a:ea typeface="ＭＳ Ｐゴシック" charset="0"/>
                <a:cs typeface="ＭＳ Ｐゴシック" charset="0"/>
              </a:rPr>
              <a:t> </a:t>
            </a:r>
            <a:r>
              <a:rPr lang="en-US" sz="2800" dirty="0" err="1">
                <a:solidFill>
                  <a:prstClr val="white"/>
                </a:solidFill>
                <a:latin typeface="Arial" charset="0"/>
                <a:ea typeface="ＭＳ Ｐゴシック" charset="0"/>
                <a:cs typeface="ＭＳ Ｐゴシック" charset="0"/>
              </a:rPr>
              <a:t>Lindau</a:t>
            </a:r>
            <a:endParaRPr lang="en-US" sz="2800" dirty="0">
              <a:solidFill>
                <a:prstClr val="white"/>
              </a:solidFill>
              <a:latin typeface="Arial" charset="0"/>
              <a:ea typeface="ＭＳ Ｐゴシック" charset="0"/>
              <a:cs typeface="ＭＳ Ｐゴシック" charset="0"/>
            </a:endParaRPr>
          </a:p>
        </p:txBody>
      </p:sp>
      <p:cxnSp>
        <p:nvCxnSpPr>
          <p:cNvPr id="3" name="Straight Arrow Connector 2">
            <a:extLst>
              <a:ext uri="{FF2B5EF4-FFF2-40B4-BE49-F238E27FC236}">
                <a16:creationId xmlns:a16="http://schemas.microsoft.com/office/drawing/2014/main" id="{653B540C-214F-5D4C-A107-1669B543CDCB}"/>
              </a:ext>
            </a:extLst>
          </p:cNvPr>
          <p:cNvCxnSpPr/>
          <p:nvPr/>
        </p:nvCxnSpPr>
        <p:spPr>
          <a:xfrm flipV="1">
            <a:off x="3033714" y="4148139"/>
            <a:ext cx="338137" cy="26828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304749C4-872B-6B4E-BDA3-830625B32E77}"/>
              </a:ext>
            </a:extLst>
          </p:cNvPr>
          <p:cNvCxnSpPr/>
          <p:nvPr/>
        </p:nvCxnSpPr>
        <p:spPr>
          <a:xfrm flipH="1">
            <a:off x="4781550" y="3105150"/>
            <a:ext cx="355600" cy="3063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 name="5-Point Star 7">
            <a:extLst>
              <a:ext uri="{FF2B5EF4-FFF2-40B4-BE49-F238E27FC236}">
                <a16:creationId xmlns:a16="http://schemas.microsoft.com/office/drawing/2014/main" id="{7ABFCFD9-9D9D-C546-A2DA-42A5F0B81BA9}"/>
              </a:ext>
            </a:extLst>
          </p:cNvPr>
          <p:cNvSpPr>
            <a:spLocks/>
          </p:cNvSpPr>
          <p:nvPr/>
        </p:nvSpPr>
        <p:spPr bwMode="auto">
          <a:xfrm>
            <a:off x="2695576" y="3273425"/>
            <a:ext cx="168275" cy="184150"/>
          </a:xfrm>
          <a:custGeom>
            <a:avLst/>
            <a:gdLst>
              <a:gd name="T0" fmla="*/ 0 w 168275"/>
              <a:gd name="T1" fmla="*/ 70339 h 184150"/>
              <a:gd name="T2" fmla="*/ 64276 w 168275"/>
              <a:gd name="T3" fmla="*/ 70339 h 184150"/>
              <a:gd name="T4" fmla="*/ 84138 w 168275"/>
              <a:gd name="T5" fmla="*/ 0 h 184150"/>
              <a:gd name="T6" fmla="*/ 103999 w 168275"/>
              <a:gd name="T7" fmla="*/ 70339 h 184150"/>
              <a:gd name="T8" fmla="*/ 168275 w 168275"/>
              <a:gd name="T9" fmla="*/ 70339 h 184150"/>
              <a:gd name="T10" fmla="*/ 116275 w 168275"/>
              <a:gd name="T11" fmla="*/ 113810 h 184150"/>
              <a:gd name="T12" fmla="*/ 136137 w 168275"/>
              <a:gd name="T13" fmla="*/ 184150 h 184150"/>
              <a:gd name="T14" fmla="*/ 84138 w 168275"/>
              <a:gd name="T15" fmla="*/ 140677 h 184150"/>
              <a:gd name="T16" fmla="*/ 32138 w 168275"/>
              <a:gd name="T17" fmla="*/ 184150 h 184150"/>
              <a:gd name="T18" fmla="*/ 52000 w 168275"/>
              <a:gd name="T19" fmla="*/ 113810 h 184150"/>
              <a:gd name="T20" fmla="*/ 0 w 168275"/>
              <a:gd name="T21" fmla="*/ 70339 h 1841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8275" h="184150">
                <a:moveTo>
                  <a:pt x="0" y="70339"/>
                </a:moveTo>
                <a:lnTo>
                  <a:pt x="64276" y="70339"/>
                </a:lnTo>
                <a:lnTo>
                  <a:pt x="84138" y="0"/>
                </a:lnTo>
                <a:lnTo>
                  <a:pt x="103999" y="70339"/>
                </a:lnTo>
                <a:lnTo>
                  <a:pt x="168275" y="70339"/>
                </a:lnTo>
                <a:lnTo>
                  <a:pt x="116275" y="113810"/>
                </a:lnTo>
                <a:lnTo>
                  <a:pt x="136137" y="184150"/>
                </a:lnTo>
                <a:lnTo>
                  <a:pt x="84138" y="140677"/>
                </a:lnTo>
                <a:lnTo>
                  <a:pt x="32138" y="184150"/>
                </a:lnTo>
                <a:lnTo>
                  <a:pt x="52000" y="113810"/>
                </a:lnTo>
                <a:lnTo>
                  <a:pt x="0" y="70339"/>
                </a:lnTo>
                <a:close/>
              </a:path>
            </a:pathLst>
          </a:custGeom>
          <a:noFill/>
          <a:ln w="6350" cap="flat" cmpd="sng">
            <a:solidFill>
              <a:srgbClr val="FFFFFF"/>
            </a:solidFill>
            <a:prstDash val="solid"/>
            <a:round/>
            <a:headEnd/>
            <a:tailEnd/>
          </a:ln>
          <a:effectLst>
            <a:outerShdw blurRad="88900" dist="50800" dir="2100015" sx="103999" sy="103999" algn="br" rotWithShape="0">
              <a:srgbClr val="000000">
                <a:alpha val="54999"/>
              </a:srgbClr>
            </a:outerShdw>
          </a:effectLst>
          <a:extLst>
            <a:ext uri="{909E8E84-426E-40DD-AFC4-6F175D3DCCD1}">
              <a14:hiddenFill xmlns:a14="http://schemas.microsoft.com/office/drawing/2010/main">
                <a:solidFill>
                  <a:srgbClr val="FFFFFF"/>
                </a:solidFill>
              </a14:hiddenFill>
            </a:ext>
          </a:extLst>
        </p:spPr>
        <p:txBody>
          <a:bodyPr anchor="ctr"/>
          <a:lstStyle/>
          <a:p>
            <a:pPr fontAlgn="base">
              <a:spcBef>
                <a:spcPct val="0"/>
              </a:spcBef>
              <a:spcAft>
                <a:spcPct val="0"/>
              </a:spcAft>
              <a:defRPr/>
            </a:pPr>
            <a:endParaRPr lang="en-US">
              <a:solidFill>
                <a:prstClr val="white"/>
              </a:solidFill>
              <a:latin typeface="Arial" panose="020B0604020202020204" pitchFamily="34" charset="0"/>
              <a:ea typeface="ＭＳ Ｐゴシック" panose="020B0600070205080204" pitchFamily="34" charset="-128"/>
            </a:endParaRPr>
          </a:p>
        </p:txBody>
      </p:sp>
      <p:cxnSp>
        <p:nvCxnSpPr>
          <p:cNvPr id="14" name="Straight Arrow Connector 13">
            <a:extLst>
              <a:ext uri="{FF2B5EF4-FFF2-40B4-BE49-F238E27FC236}">
                <a16:creationId xmlns:a16="http://schemas.microsoft.com/office/drawing/2014/main" id="{E21E3B98-5C45-7546-B102-C0237D5751A9}"/>
              </a:ext>
            </a:extLst>
          </p:cNvPr>
          <p:cNvCxnSpPr/>
          <p:nvPr/>
        </p:nvCxnSpPr>
        <p:spPr>
          <a:xfrm flipH="1">
            <a:off x="8883650" y="4710114"/>
            <a:ext cx="355600" cy="30797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7224117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24201146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5" descr="Noland Ulysses 840995 d"/>
          <p:cNvPicPr>
            <a:picLocks noChangeAspect="1" noChangeArrowheads="1"/>
          </p:cNvPicPr>
          <p:nvPr/>
        </p:nvPicPr>
        <p:blipFill>
          <a:blip r:embed="rId3" cstate="print">
            <a:extLst>
              <a:ext uri="{28A0092B-C50C-407E-A947-70E740481C1C}">
                <a14:useLocalDpi xmlns:a14="http://schemas.microsoft.com/office/drawing/2010/main" val="0"/>
              </a:ext>
            </a:extLst>
          </a:blip>
          <a:srcRect l="3909" t="3841" r="10098" b="3999"/>
          <a:stretch>
            <a:fillRect/>
          </a:stretch>
        </p:blipFill>
        <p:spPr bwMode="auto">
          <a:xfrm>
            <a:off x="6027739" y="1049338"/>
            <a:ext cx="4498975" cy="490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2" name="Picture 7" descr="Montanez Veronica 790007 h"/>
          <p:cNvPicPr>
            <a:picLocks noChangeAspect="1" noChangeArrowheads="1"/>
          </p:cNvPicPr>
          <p:nvPr/>
        </p:nvPicPr>
        <p:blipFill>
          <a:blip r:embed="rId4">
            <a:extLst>
              <a:ext uri="{28A0092B-C50C-407E-A947-70E740481C1C}">
                <a14:useLocalDpi xmlns:a14="http://schemas.microsoft.com/office/drawing/2010/main" val="0"/>
              </a:ext>
            </a:extLst>
          </a:blip>
          <a:srcRect l="10165" t="3773" r="10417"/>
          <a:stretch>
            <a:fillRect/>
          </a:stretch>
        </p:blipFill>
        <p:spPr bwMode="auto">
          <a:xfrm>
            <a:off x="1524000" y="955676"/>
            <a:ext cx="4559300" cy="536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TextBox 3"/>
          <p:cNvSpPr txBox="1">
            <a:spLocks noChangeArrowheads="1"/>
          </p:cNvSpPr>
          <p:nvPr/>
        </p:nvSpPr>
        <p:spPr bwMode="auto">
          <a:xfrm>
            <a:off x="2176463" y="6188076"/>
            <a:ext cx="3886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US" altLang="en-US" sz="2800">
                <a:solidFill>
                  <a:prstClr val="white"/>
                </a:solidFill>
              </a:rPr>
              <a:t>Subependimal tubers</a:t>
            </a:r>
          </a:p>
        </p:txBody>
      </p:sp>
      <p:sp>
        <p:nvSpPr>
          <p:cNvPr id="76804" name="TextBox 4"/>
          <p:cNvSpPr txBox="1">
            <a:spLocks noChangeArrowheads="1"/>
          </p:cNvSpPr>
          <p:nvPr/>
        </p:nvSpPr>
        <p:spPr bwMode="auto">
          <a:xfrm>
            <a:off x="6019800" y="5856289"/>
            <a:ext cx="46482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fontAlgn="base">
              <a:spcBef>
                <a:spcPct val="0"/>
              </a:spcBef>
              <a:spcAft>
                <a:spcPct val="0"/>
              </a:spcAft>
            </a:pPr>
            <a:r>
              <a:rPr lang="en-US" altLang="en-US" sz="2800">
                <a:solidFill>
                  <a:prstClr val="white"/>
                </a:solidFill>
              </a:rPr>
              <a:t>Giant cell astrocytoma: Foramen of Monroe</a:t>
            </a:r>
          </a:p>
        </p:txBody>
      </p:sp>
      <p:sp>
        <p:nvSpPr>
          <p:cNvPr id="83973" name="Title 5">
            <a:extLst>
              <a:ext uri="{FF2B5EF4-FFF2-40B4-BE49-F238E27FC236}">
                <a16:creationId xmlns:a16="http://schemas.microsoft.com/office/drawing/2014/main" id="{66C2391A-15C8-9D45-8B10-5A9B13C0DBC8}"/>
              </a:ext>
            </a:extLst>
          </p:cNvPr>
          <p:cNvSpPr>
            <a:spLocks noGrp="1"/>
          </p:cNvSpPr>
          <p:nvPr>
            <p:ph type="title"/>
          </p:nvPr>
        </p:nvSpPr>
        <p:spPr>
          <a:xfrm>
            <a:off x="1651000" y="274638"/>
            <a:ext cx="8832850" cy="666750"/>
          </a:xfrm>
          <a:noFill/>
          <a:extLst>
            <a:ext uri="{909E8E84-426E-40dd-AFC4-6F175D3DCCD1}"/>
          </a:extLst>
        </p:spPr>
        <p:style>
          <a:lnRef idx="2">
            <a:schemeClr val="accent4"/>
          </a:lnRef>
          <a:fillRef idx="1">
            <a:schemeClr val="lt1"/>
          </a:fillRef>
          <a:effectRef idx="0">
            <a:schemeClr val="accent4"/>
          </a:effectRef>
          <a:fontRef idx="minor">
            <a:schemeClr val="dk1"/>
          </a:fontRef>
        </p:style>
        <p:txBody>
          <a:bodyPr wrap="square" numCol="1" compatLnSpc="1">
            <a:prstTxWarp prst="textNoShape">
              <a:avLst/>
            </a:prstTxWarp>
          </a:bodyPr>
          <a:lstStyle/>
          <a:p>
            <a:pPr eaLnBrk="1" hangingPunct="1">
              <a:defRPr/>
            </a:pPr>
            <a:r>
              <a:rPr lang="en-US" altLang="en-US" sz="3600">
                <a:solidFill>
                  <a:schemeClr val="tx1"/>
                </a:solidFill>
                <a:effectLst>
                  <a:outerShdw blurRad="38100" dist="38100" dir="2700000" algn="tl">
                    <a:srgbClr val="465466"/>
                  </a:outerShdw>
                </a:effectLst>
                <a:latin typeface="Arial" panose="020B0604020202020204" pitchFamily="34" charset="0"/>
                <a:ea typeface="ＭＳ Ｐゴシック" panose="020B0600070205080204" pitchFamily="34" charset="-128"/>
              </a:rPr>
              <a:t>Tuberous Sclerosis</a:t>
            </a:r>
          </a:p>
        </p:txBody>
      </p:sp>
      <p:cxnSp>
        <p:nvCxnSpPr>
          <p:cNvPr id="7" name="Straight Arrow Connector 6">
            <a:extLst>
              <a:ext uri="{FF2B5EF4-FFF2-40B4-BE49-F238E27FC236}">
                <a16:creationId xmlns:a16="http://schemas.microsoft.com/office/drawing/2014/main" id="{2FBEF0B5-35F1-404E-8505-EA9814315A29}"/>
              </a:ext>
            </a:extLst>
          </p:cNvPr>
          <p:cNvCxnSpPr/>
          <p:nvPr/>
        </p:nvCxnSpPr>
        <p:spPr>
          <a:xfrm flipH="1">
            <a:off x="4470400" y="3203576"/>
            <a:ext cx="355600" cy="30797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D7406D27-67C5-3D43-9BBA-2890B1810795}"/>
              </a:ext>
            </a:extLst>
          </p:cNvPr>
          <p:cNvCxnSpPr/>
          <p:nvPr/>
        </p:nvCxnSpPr>
        <p:spPr>
          <a:xfrm flipH="1">
            <a:off x="8759825" y="2540001"/>
            <a:ext cx="355600" cy="30797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62852732"/>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a:extLst>
              <a:ext uri="{FF2B5EF4-FFF2-40B4-BE49-F238E27FC236}">
                <a16:creationId xmlns:a16="http://schemas.microsoft.com/office/drawing/2014/main" id="{C76CA557-15FF-FE43-B557-4DF51CBA76DC}"/>
              </a:ext>
            </a:extLst>
          </p:cNvPr>
          <p:cNvSpPr>
            <a:spLocks noGrp="1" noChangeArrowheads="1"/>
          </p:cNvSpPr>
          <p:nvPr>
            <p:ph type="title"/>
          </p:nvPr>
        </p:nvSpPr>
        <p:spPr>
          <a:xfrm>
            <a:off x="1697038" y="117475"/>
            <a:ext cx="8826500" cy="698500"/>
          </a:xfrm>
          <a:noFill/>
          <a:extLst>
            <a:ext uri="{909E8E84-426E-40dd-AFC4-6F175D3DCCD1}"/>
          </a:extLst>
        </p:spPr>
        <p:style>
          <a:lnRef idx="2">
            <a:schemeClr val="accent4"/>
          </a:lnRef>
          <a:fillRef idx="1">
            <a:schemeClr val="lt1"/>
          </a:fillRef>
          <a:effectRef idx="0">
            <a:schemeClr val="accent4"/>
          </a:effectRef>
          <a:fontRef idx="minor">
            <a:schemeClr val="dk1"/>
          </a:fontRef>
        </p:style>
        <p:txBody>
          <a:bodyPr wrap="square" numCol="1" compatLnSpc="1">
            <a:prstTxWarp prst="textNoShape">
              <a:avLst/>
            </a:prstTxWarp>
          </a:bodyPr>
          <a:lstStyle/>
          <a:p>
            <a:pPr eaLnBrk="1" hangingPunct="1">
              <a:defRPr/>
            </a:pPr>
            <a:r>
              <a:rPr lang="en-US" altLang="en-US" sz="3600">
                <a:solidFill>
                  <a:srgbClr val="FFFFFF"/>
                </a:solidFill>
                <a:effectLst>
                  <a:outerShdw blurRad="38100" dist="38100" dir="2700000" algn="tl">
                    <a:srgbClr val="465466"/>
                  </a:outerShdw>
                </a:effectLst>
                <a:latin typeface="Arial" panose="020B0604020202020204" pitchFamily="34" charset="0"/>
                <a:ea typeface="ＭＳ Ｐゴシック" panose="020B0600070205080204" pitchFamily="34" charset="-128"/>
              </a:rPr>
              <a:t>Tuberous sclerosis</a:t>
            </a:r>
          </a:p>
        </p:txBody>
      </p:sp>
      <p:sp>
        <p:nvSpPr>
          <p:cNvPr id="76805" name="Rectangle 3">
            <a:extLst>
              <a:ext uri="{FF2B5EF4-FFF2-40B4-BE49-F238E27FC236}">
                <a16:creationId xmlns:a16="http://schemas.microsoft.com/office/drawing/2014/main" id="{0EEB6E75-6963-3F4E-AA1C-C87D4009E62B}"/>
              </a:ext>
            </a:extLst>
          </p:cNvPr>
          <p:cNvSpPr>
            <a:spLocks noGrp="1" noChangeArrowheads="1"/>
          </p:cNvSpPr>
          <p:nvPr>
            <p:ph idx="1"/>
          </p:nvPr>
        </p:nvSpPr>
        <p:spPr>
          <a:xfrm>
            <a:off x="5835650" y="1270001"/>
            <a:ext cx="4832350" cy="5535613"/>
          </a:xfrm>
        </p:spPr>
        <p:txBody>
          <a:bodyPr wrap="square" numCol="1" anchor="t" anchorCtr="0" compatLnSpc="1">
            <a:prstTxWarp prst="textNoShape">
              <a:avLst/>
            </a:prstTxWarp>
          </a:bodyPr>
          <a:lstStyle/>
          <a:p>
            <a:pPr eaLnBrk="1" hangingPunct="1">
              <a:defRPr/>
            </a:pPr>
            <a:r>
              <a:rPr lang="en-US" altLang="en-US" sz="2800">
                <a:effectLst>
                  <a:outerShdw blurRad="38100" dist="38100" dir="2700000" algn="tl">
                    <a:srgbClr val="465466"/>
                  </a:outerShdw>
                </a:effectLst>
                <a:latin typeface="Arial" panose="020B0604020202020204" pitchFamily="34" charset="0"/>
              </a:rPr>
              <a:t>Seizures, mental retardation, adenoma sebaceum</a:t>
            </a:r>
          </a:p>
          <a:p>
            <a:pPr eaLnBrk="1" hangingPunct="1">
              <a:defRPr/>
            </a:pPr>
            <a:r>
              <a:rPr lang="en-US" altLang="en-US" sz="2800">
                <a:effectLst>
                  <a:outerShdw blurRad="38100" dist="38100" dir="2700000" algn="tl">
                    <a:srgbClr val="465466"/>
                  </a:outerShdw>
                </a:effectLst>
                <a:latin typeface="Arial" panose="020B0604020202020204" pitchFamily="34" charset="0"/>
              </a:rPr>
              <a:t>Hamartomas(tubers) are seen in different organs particularly brain and kidneys(angiomyolipomas)</a:t>
            </a:r>
          </a:p>
          <a:p>
            <a:pPr eaLnBrk="1" hangingPunct="1">
              <a:defRPr/>
            </a:pPr>
            <a:r>
              <a:rPr lang="en-US" altLang="en-US" sz="2800">
                <a:effectLst>
                  <a:outerShdw blurRad="38100" dist="38100" dir="2700000" algn="tl">
                    <a:srgbClr val="465466"/>
                  </a:outerShdw>
                </a:effectLst>
                <a:latin typeface="Arial" panose="020B0604020202020204" pitchFamily="34" charset="0"/>
              </a:rPr>
              <a:t>Giant cell astrocytomas, renal cysts, renal cell carcinoma, bone islands</a:t>
            </a:r>
          </a:p>
        </p:txBody>
      </p:sp>
      <p:pic>
        <p:nvPicPr>
          <p:cNvPr id="78851" name="Picture 4" descr="Quiroga Karen 952116 (11)"/>
          <p:cNvPicPr>
            <a:picLocks noChangeAspect="1" noChangeArrowheads="1"/>
          </p:cNvPicPr>
          <p:nvPr/>
        </p:nvPicPr>
        <p:blipFill>
          <a:blip r:embed="rId3">
            <a:lum contrast="18000"/>
            <a:extLst>
              <a:ext uri="{28A0092B-C50C-407E-A947-70E740481C1C}">
                <a14:useLocalDpi xmlns:a14="http://schemas.microsoft.com/office/drawing/2010/main" val="0"/>
              </a:ext>
            </a:extLst>
          </a:blip>
          <a:srcRect l="11073" t="26813" r="22968" b="17902"/>
          <a:stretch>
            <a:fillRect/>
          </a:stretch>
        </p:blipFill>
        <p:spPr bwMode="auto">
          <a:xfrm>
            <a:off x="1758950" y="4192588"/>
            <a:ext cx="4141788" cy="2462212"/>
          </a:xfrm>
          <a:prstGeom prst="rect">
            <a:avLst/>
          </a:prstGeom>
          <a:noFill/>
          <a:ln w="9525">
            <a:solidFill>
              <a:srgbClr val="28817A"/>
            </a:solidFill>
            <a:miter lim="800000"/>
            <a:headEnd/>
            <a:tailEnd/>
          </a:ln>
          <a:extLst>
            <a:ext uri="{909E8E84-426E-40DD-AFC4-6F175D3DCCD1}">
              <a14:hiddenFill xmlns:a14="http://schemas.microsoft.com/office/drawing/2010/main">
                <a:solidFill>
                  <a:srgbClr val="FFFFFF"/>
                </a:solidFill>
              </a14:hiddenFill>
            </a:ext>
          </a:extLst>
        </p:spPr>
      </p:pic>
      <p:pic>
        <p:nvPicPr>
          <p:cNvPr id="78852" name="Picture 5" descr="Quiroga Karen 952116 (10)"/>
          <p:cNvPicPr>
            <a:picLocks noChangeAspect="1" noChangeArrowheads="1"/>
          </p:cNvPicPr>
          <p:nvPr/>
        </p:nvPicPr>
        <p:blipFill>
          <a:blip r:embed="rId4">
            <a:extLst>
              <a:ext uri="{28A0092B-C50C-407E-A947-70E740481C1C}">
                <a14:useLocalDpi xmlns:a14="http://schemas.microsoft.com/office/drawing/2010/main" val="0"/>
              </a:ext>
            </a:extLst>
          </a:blip>
          <a:srcRect l="9969" t="20543" r="16220" b="15382"/>
          <a:stretch>
            <a:fillRect/>
          </a:stretch>
        </p:blipFill>
        <p:spPr bwMode="auto">
          <a:xfrm>
            <a:off x="1763714" y="1116013"/>
            <a:ext cx="4135437" cy="2493962"/>
          </a:xfrm>
          <a:prstGeom prst="rect">
            <a:avLst/>
          </a:prstGeom>
          <a:noFill/>
          <a:ln w="9525">
            <a:solidFill>
              <a:srgbClr val="28817A"/>
            </a:solidFill>
            <a:miter lim="800000"/>
            <a:headEnd/>
            <a:tailEnd/>
          </a:ln>
          <a:extLst>
            <a:ext uri="{909E8E84-426E-40DD-AFC4-6F175D3DCCD1}">
              <a14:hiddenFill xmlns:a14="http://schemas.microsoft.com/office/drawing/2010/main">
                <a:solidFill>
                  <a:srgbClr val="FFFFFF"/>
                </a:solidFill>
              </a14:hiddenFill>
            </a:ext>
          </a:extLst>
        </p:spPr>
      </p:pic>
      <p:sp>
        <p:nvSpPr>
          <p:cNvPr id="78853" name="TextBox 3"/>
          <p:cNvSpPr txBox="1">
            <a:spLocks noChangeArrowheads="1"/>
          </p:cNvSpPr>
          <p:nvPr/>
        </p:nvSpPr>
        <p:spPr bwMode="auto">
          <a:xfrm>
            <a:off x="1524000" y="3668713"/>
            <a:ext cx="4546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fontAlgn="base">
              <a:spcBef>
                <a:spcPct val="0"/>
              </a:spcBef>
              <a:spcAft>
                <a:spcPct val="0"/>
              </a:spcAft>
            </a:pPr>
            <a:r>
              <a:rPr lang="en-US" altLang="en-US" sz="2000">
                <a:solidFill>
                  <a:prstClr val="white"/>
                </a:solidFill>
              </a:rPr>
              <a:t>angiomyolipomas &gt; 4 cm at risk bleed</a:t>
            </a:r>
          </a:p>
        </p:txBody>
      </p:sp>
    </p:spTree>
    <p:extLst>
      <p:ext uri="{BB962C8B-B14F-4D97-AF65-F5344CB8AC3E}">
        <p14:creationId xmlns:p14="http://schemas.microsoft.com/office/powerpoint/2010/main" val="104190910"/>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B1360BFA-62DE-4F42-997B-71DDA0E8A292}"/>
              </a:ext>
            </a:extLst>
          </p:cNvPr>
          <p:cNvSpPr>
            <a:spLocks noGrp="1" noChangeArrowheads="1"/>
          </p:cNvSpPr>
          <p:nvPr>
            <p:ph type="title"/>
          </p:nvPr>
        </p:nvSpPr>
        <p:spPr>
          <a:xfrm>
            <a:off x="1697038" y="196851"/>
            <a:ext cx="8794750" cy="760413"/>
          </a:xfrm>
          <a:noFill/>
        </p:spPr>
        <p:style>
          <a:lnRef idx="2">
            <a:schemeClr val="accent4"/>
          </a:lnRef>
          <a:fillRef idx="1">
            <a:schemeClr val="lt1"/>
          </a:fillRef>
          <a:effectRef idx="0">
            <a:schemeClr val="accent4"/>
          </a:effectRef>
          <a:fontRef idx="minor">
            <a:schemeClr val="dk1"/>
          </a:fontRef>
        </p:style>
        <p:txBody>
          <a:bodyPr/>
          <a:lstStyle/>
          <a:p>
            <a:pPr eaLnBrk="1" fontAlgn="auto" hangingPunct="1">
              <a:spcAft>
                <a:spcPts val="0"/>
              </a:spcAft>
              <a:defRPr/>
            </a:pPr>
            <a:r>
              <a:rPr lang="en-US" sz="2800" dirty="0">
                <a:solidFill>
                  <a:srgbClr val="FFFFFF"/>
                </a:solidFill>
                <a:latin typeface="Arial" charset="0"/>
                <a:ea typeface="+mj-ea"/>
                <a:cs typeface="+mj-cs"/>
              </a:rPr>
              <a:t>Case 5: 5-yr F w/chest pain and cough for a week</a:t>
            </a:r>
            <a:endParaRPr lang="en-US" dirty="0">
              <a:solidFill>
                <a:srgbClr val="FFFFFF"/>
              </a:solidFill>
              <a:latin typeface="Arial" charset="0"/>
              <a:ea typeface="+mj-ea"/>
              <a:cs typeface="+mj-cs"/>
            </a:endParaRPr>
          </a:p>
        </p:txBody>
      </p:sp>
      <p:pic>
        <p:nvPicPr>
          <p:cNvPr id="87042" name="Picture 4" descr="Rubio Leonardo 821624 (1)"/>
          <p:cNvPicPr>
            <a:picLocks noChangeAspect="1" noChangeArrowheads="1"/>
          </p:cNvPicPr>
          <p:nvPr/>
        </p:nvPicPr>
        <p:blipFill>
          <a:blip r:embed="rId3">
            <a:extLst>
              <a:ext uri="{28A0092B-C50C-407E-A947-70E740481C1C}">
                <a14:useLocalDpi xmlns:a14="http://schemas.microsoft.com/office/drawing/2010/main" val="0"/>
              </a:ext>
            </a:extLst>
          </a:blip>
          <a:srcRect l="8621" r="6897" b="15112"/>
          <a:stretch>
            <a:fillRect/>
          </a:stretch>
        </p:blipFill>
        <p:spPr bwMode="auto">
          <a:xfrm>
            <a:off x="1697038" y="1085851"/>
            <a:ext cx="4343400" cy="390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3" name="Picture 5" descr="Rubio Leonardo 821624 (2)"/>
          <p:cNvPicPr>
            <a:picLocks noChangeAspect="1" noChangeArrowheads="1"/>
          </p:cNvPicPr>
          <p:nvPr/>
        </p:nvPicPr>
        <p:blipFill>
          <a:blip r:embed="rId4">
            <a:extLst>
              <a:ext uri="{28A0092B-C50C-407E-A947-70E740481C1C}">
                <a14:useLocalDpi xmlns:a14="http://schemas.microsoft.com/office/drawing/2010/main" val="0"/>
              </a:ext>
            </a:extLst>
          </a:blip>
          <a:srcRect t="5556" b="14815"/>
          <a:stretch>
            <a:fillRect/>
          </a:stretch>
        </p:blipFill>
        <p:spPr bwMode="auto">
          <a:xfrm>
            <a:off x="6361113" y="1069976"/>
            <a:ext cx="358933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4" name="Rectangle 7"/>
          <p:cNvSpPr>
            <a:spLocks noChangeArrowheads="1"/>
          </p:cNvSpPr>
          <p:nvPr/>
        </p:nvSpPr>
        <p:spPr bwMode="auto">
          <a:xfrm>
            <a:off x="3810000" y="4953000"/>
            <a:ext cx="4572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US" altLang="en-US" sz="2400" dirty="0"/>
              <a:t>A. Round pneumonia</a:t>
            </a:r>
          </a:p>
          <a:p>
            <a:pPr fontAlgn="base">
              <a:spcBef>
                <a:spcPct val="0"/>
              </a:spcBef>
              <a:spcAft>
                <a:spcPct val="0"/>
              </a:spcAft>
            </a:pPr>
            <a:r>
              <a:rPr lang="en-US" altLang="en-US" sz="2400" dirty="0">
                <a:solidFill>
                  <a:prstClr val="white"/>
                </a:solidFill>
              </a:rPr>
              <a:t>B. Mediastinal </a:t>
            </a:r>
            <a:r>
              <a:rPr lang="en-US" altLang="en-US" sz="2400" dirty="0" err="1">
                <a:solidFill>
                  <a:prstClr val="white"/>
                </a:solidFill>
              </a:rPr>
              <a:t>teratoma</a:t>
            </a:r>
            <a:endParaRPr lang="en-US" altLang="en-US" sz="2400" dirty="0">
              <a:solidFill>
                <a:prstClr val="white"/>
              </a:solidFill>
            </a:endParaRPr>
          </a:p>
          <a:p>
            <a:pPr fontAlgn="base">
              <a:spcBef>
                <a:spcPct val="0"/>
              </a:spcBef>
              <a:spcAft>
                <a:spcPct val="0"/>
              </a:spcAft>
            </a:pPr>
            <a:r>
              <a:rPr lang="en-US" altLang="en-US" sz="2400" dirty="0">
                <a:solidFill>
                  <a:prstClr val="white"/>
                </a:solidFill>
              </a:rPr>
              <a:t>C. Congenital lobar emphysema</a:t>
            </a:r>
          </a:p>
          <a:p>
            <a:pPr fontAlgn="base">
              <a:spcBef>
                <a:spcPct val="0"/>
              </a:spcBef>
              <a:spcAft>
                <a:spcPct val="0"/>
              </a:spcAft>
            </a:pPr>
            <a:r>
              <a:rPr lang="en-US" altLang="en-US" sz="2400" dirty="0">
                <a:solidFill>
                  <a:prstClr val="white"/>
                </a:solidFill>
              </a:rPr>
              <a:t>D. Croup</a:t>
            </a:r>
          </a:p>
          <a:p>
            <a:pPr fontAlgn="base">
              <a:spcBef>
                <a:spcPct val="0"/>
              </a:spcBef>
              <a:spcAft>
                <a:spcPct val="0"/>
              </a:spcAft>
            </a:pPr>
            <a:r>
              <a:rPr lang="en-US" altLang="en-US" sz="2400" dirty="0">
                <a:solidFill>
                  <a:prstClr val="white"/>
                </a:solidFill>
              </a:rPr>
              <a:t>E. Neurogenic tumor</a:t>
            </a:r>
          </a:p>
        </p:txBody>
      </p:sp>
      <p:cxnSp>
        <p:nvCxnSpPr>
          <p:cNvPr id="3" name="Straight Arrow Connector 2">
            <a:extLst>
              <a:ext uri="{FF2B5EF4-FFF2-40B4-BE49-F238E27FC236}">
                <a16:creationId xmlns:a16="http://schemas.microsoft.com/office/drawing/2014/main" id="{74741891-F96A-5149-B4FA-EED6240C2393}"/>
              </a:ext>
            </a:extLst>
          </p:cNvPr>
          <p:cNvCxnSpPr/>
          <p:nvPr/>
        </p:nvCxnSpPr>
        <p:spPr>
          <a:xfrm flipV="1">
            <a:off x="2401888" y="3652839"/>
            <a:ext cx="360362" cy="236537"/>
          </a:xfrm>
          <a:prstGeom prst="straightConnector1">
            <a:avLst/>
          </a:prstGeom>
          <a:ln w="1905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EAD5515C-C832-9743-BFD7-40DC20FC6519}"/>
              </a:ext>
            </a:extLst>
          </p:cNvPr>
          <p:cNvCxnSpPr/>
          <p:nvPr/>
        </p:nvCxnSpPr>
        <p:spPr>
          <a:xfrm>
            <a:off x="2559050" y="2713038"/>
            <a:ext cx="230188" cy="277812"/>
          </a:xfrm>
          <a:prstGeom prst="straightConnector1">
            <a:avLst/>
          </a:prstGeom>
          <a:ln w="1905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852CFED8-FAAB-0C48-AB5E-052E25617A40}"/>
              </a:ext>
            </a:extLst>
          </p:cNvPr>
          <p:cNvCxnSpPr/>
          <p:nvPr/>
        </p:nvCxnSpPr>
        <p:spPr>
          <a:xfrm flipV="1">
            <a:off x="7058819" y="3429001"/>
            <a:ext cx="101600" cy="447675"/>
          </a:xfrm>
          <a:prstGeom prst="straightConnector1">
            <a:avLst/>
          </a:prstGeom>
          <a:ln w="1905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F22FEB0C-063E-364A-9848-5230686983C5}"/>
              </a:ext>
            </a:extLst>
          </p:cNvPr>
          <p:cNvCxnSpPr/>
          <p:nvPr/>
        </p:nvCxnSpPr>
        <p:spPr>
          <a:xfrm flipH="1" flipV="1">
            <a:off x="7875588" y="3013076"/>
            <a:ext cx="577850" cy="60325"/>
          </a:xfrm>
          <a:prstGeom prst="straightConnector1">
            <a:avLst/>
          </a:prstGeom>
          <a:ln w="1905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32685556"/>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838200" y="2174789"/>
            <a:ext cx="10734964" cy="4318086"/>
          </a:xfrm>
          <a:prstGeom prst="rect">
            <a:avLst/>
          </a:prstGeom>
          <a:solidFill>
            <a:schemeClr val="bg1">
              <a:alpha val="50474"/>
            </a:schemeClr>
          </a:solidFill>
        </p:spPr>
        <p:txBody>
          <a:bodyPr vert="horz" lIns="137160" tIns="137160" rIns="137160" bIns="137160" rtlCol="0">
            <a:noAutofit/>
          </a:bodyPr>
          <a:lstStyle>
            <a:defPPr>
              <a:defRPr lang="en-US"/>
            </a:defPPr>
            <a:lvl1pPr marR="0" lvl="0" indent="0" fontAlgn="auto">
              <a:lnSpc>
                <a:spcPct val="100000"/>
              </a:lnSpc>
              <a:spcBef>
                <a:spcPts val="0"/>
              </a:spcBef>
              <a:spcAft>
                <a:spcPts val="0"/>
              </a:spcAft>
              <a:buClrTx/>
              <a:buSzTx/>
              <a:buFont typeface="Arial" panose="020B0604020202020204" pitchFamily="34" charset="0"/>
              <a:buNone/>
              <a:tabLst/>
              <a:defRPr kumimoji="0" sz="2600" b="0" i="0" u="none" strike="noStrike" cap="none" spc="0" normalizeH="0" baseline="0">
                <a:solidFill>
                  <a:schemeClr val="accent6"/>
                </a:solidFill>
                <a:effectLst/>
                <a:uLnTx/>
                <a:uFillTx/>
                <a:latin typeface="Calibri" panose="020F0502020204030204"/>
                <a:cs typeface="Segoe UI Semibold" panose="020B0702040204020203" pitchFamily="34" charset="0"/>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r>
              <a:rPr lang="en-US" dirty="0"/>
              <a:t>Dr. Park has not had (in the past 24 months) any relevant conflicts of interest or relevant financial relationship with the manufacturers of products or services that will be discussed in this CME activity or in his presentation. </a:t>
            </a:r>
            <a:br>
              <a:rPr lang="en-US" dirty="0"/>
            </a:br>
            <a:endParaRPr lang="en-US" dirty="0"/>
          </a:p>
          <a:p>
            <a:r>
              <a:rPr lang="en-US" dirty="0"/>
              <a:t>Dr. Park will support this presentation and clinical recommendations with the “best available evidence” from medical literature.</a:t>
            </a:r>
          </a:p>
          <a:p>
            <a:endParaRPr lang="en-US" dirty="0"/>
          </a:p>
          <a:p>
            <a:r>
              <a:rPr lang="en-US" dirty="0"/>
              <a:t>Dr. Park does not intend to discuss an unapproved/investigative use of a commercial product/device in this presentation.</a:t>
            </a:r>
          </a:p>
        </p:txBody>
      </p:sp>
      <p:sp>
        <p:nvSpPr>
          <p:cNvPr id="2" name="Title 1">
            <a:extLst>
              <a:ext uri="{FF2B5EF4-FFF2-40B4-BE49-F238E27FC236}">
                <a16:creationId xmlns:a16="http://schemas.microsoft.com/office/drawing/2014/main" id="{2A2FBA2A-049F-2D5D-DE90-5B7862D3F9EA}"/>
              </a:ext>
            </a:extLst>
          </p:cNvPr>
          <p:cNvSpPr>
            <a:spLocks noGrp="1"/>
          </p:cNvSpPr>
          <p:nvPr>
            <p:ph type="title"/>
          </p:nvPr>
        </p:nvSpPr>
        <p:spPr/>
        <p:txBody>
          <a:bodyPr/>
          <a:lstStyle/>
          <a:p>
            <a:r>
              <a:rPr lang="en-US" dirty="0"/>
              <a:t>Disclosure of Relevant Relationship</a:t>
            </a:r>
          </a:p>
        </p:txBody>
      </p:sp>
    </p:spTree>
    <p:extLst>
      <p:ext uri="{BB962C8B-B14F-4D97-AF65-F5344CB8AC3E}">
        <p14:creationId xmlns:p14="http://schemas.microsoft.com/office/powerpoint/2010/main" val="992004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33869938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4">
            <a:extLst>
              <a:ext uri="{FF2B5EF4-FFF2-40B4-BE49-F238E27FC236}">
                <a16:creationId xmlns:a16="http://schemas.microsoft.com/office/drawing/2014/main" id="{53367195-E8EC-6146-84D2-645191B90100}"/>
              </a:ext>
            </a:extLst>
          </p:cNvPr>
          <p:cNvSpPr>
            <a:spLocks noGrp="1" noChangeArrowheads="1"/>
          </p:cNvSpPr>
          <p:nvPr>
            <p:ph type="title"/>
          </p:nvPr>
        </p:nvSpPr>
        <p:spPr>
          <a:xfrm>
            <a:off x="1743075" y="274639"/>
            <a:ext cx="8764588" cy="822325"/>
          </a:xfrm>
          <a:noFill/>
        </p:spPr>
        <p:style>
          <a:lnRef idx="2">
            <a:schemeClr val="accent4"/>
          </a:lnRef>
          <a:fillRef idx="1">
            <a:schemeClr val="lt1"/>
          </a:fillRef>
          <a:effectRef idx="0">
            <a:schemeClr val="accent4"/>
          </a:effectRef>
          <a:fontRef idx="minor">
            <a:schemeClr val="dk1"/>
          </a:fontRef>
        </p:style>
        <p:txBody>
          <a:bodyPr wrap="square" numCol="1" compatLnSpc="1">
            <a:prstTxWarp prst="textNoShape">
              <a:avLst/>
            </a:prstTxWarp>
          </a:bodyPr>
          <a:lstStyle/>
          <a:p>
            <a:pPr eaLnBrk="1" hangingPunct="1">
              <a:defRPr/>
            </a:pPr>
            <a:r>
              <a:rPr lang="en-US" altLang="en-US" sz="4300">
                <a:solidFill>
                  <a:schemeClr val="tx1"/>
                </a:solidFill>
                <a:effectLst>
                  <a:outerShdw blurRad="38100" dist="38100" dir="2700000" algn="tl">
                    <a:srgbClr val="465466"/>
                  </a:outerShdw>
                </a:effectLst>
                <a:latin typeface="Arial" panose="020B0604020202020204" pitchFamily="34" charset="0"/>
                <a:ea typeface="ＭＳ Ｐゴシック" panose="020B0600070205080204" pitchFamily="34" charset="-128"/>
              </a:rPr>
              <a:t>Round Pneumonia</a:t>
            </a:r>
          </a:p>
        </p:txBody>
      </p:sp>
      <p:sp>
        <p:nvSpPr>
          <p:cNvPr id="54274" name="Rectangle 3">
            <a:extLst>
              <a:ext uri="{FF2B5EF4-FFF2-40B4-BE49-F238E27FC236}">
                <a16:creationId xmlns:a16="http://schemas.microsoft.com/office/drawing/2014/main" id="{29259AEB-5318-3548-B2BB-8B0F21587DD1}"/>
              </a:ext>
            </a:extLst>
          </p:cNvPr>
          <p:cNvSpPr>
            <a:spLocks noGrp="1" noChangeArrowheads="1"/>
          </p:cNvSpPr>
          <p:nvPr>
            <p:ph idx="1"/>
          </p:nvPr>
        </p:nvSpPr>
        <p:spPr>
          <a:xfrm>
            <a:off x="6534807" y="1573961"/>
            <a:ext cx="5567546" cy="4727575"/>
          </a:xfrm>
        </p:spPr>
        <p:txBody>
          <a:bodyPr wrap="square" numCol="1" anchor="t" anchorCtr="0" compatLnSpc="1">
            <a:prstTxWarp prst="textNoShape">
              <a:avLst/>
            </a:prstTxWarp>
            <a:noAutofit/>
          </a:bodyPr>
          <a:lstStyle/>
          <a:p>
            <a:pPr eaLnBrk="1" hangingPunct="1">
              <a:buFontTx/>
              <a:buChar char="•"/>
              <a:defRPr/>
            </a:pPr>
            <a:r>
              <a:rPr lang="en-US" altLang="en-US" sz="2400" dirty="0">
                <a:effectLst>
                  <a:outerShdw blurRad="38100" dist="38100" dir="2700000" algn="tl">
                    <a:srgbClr val="465466"/>
                  </a:outerShdw>
                </a:effectLst>
                <a:latin typeface="Arial" panose="020B0604020202020204" pitchFamily="34" charset="0"/>
              </a:rPr>
              <a:t>Pneumococcus</a:t>
            </a:r>
          </a:p>
          <a:p>
            <a:pPr eaLnBrk="1" hangingPunct="1">
              <a:buFontTx/>
              <a:buChar char="•"/>
              <a:defRPr/>
            </a:pPr>
            <a:r>
              <a:rPr lang="en-US" altLang="en-US" sz="2400" dirty="0">
                <a:effectLst>
                  <a:outerShdw blurRad="38100" dist="38100" dir="2700000" algn="tl">
                    <a:srgbClr val="465466"/>
                  </a:outerShdw>
                </a:effectLst>
                <a:latin typeface="Arial" panose="020B0604020202020204" pitchFamily="34" charset="0"/>
              </a:rPr>
              <a:t>Usually between 2 – 8 y</a:t>
            </a:r>
          </a:p>
          <a:p>
            <a:pPr eaLnBrk="1" hangingPunct="1">
              <a:buFontTx/>
              <a:buChar char="•"/>
              <a:defRPr/>
            </a:pPr>
            <a:r>
              <a:rPr lang="en-US" altLang="en-US" sz="2400" dirty="0">
                <a:effectLst>
                  <a:outerShdw blurRad="38100" dist="38100" dir="2700000" algn="tl">
                    <a:srgbClr val="465466"/>
                  </a:outerShdw>
                </a:effectLst>
                <a:latin typeface="Arial" panose="020B0604020202020204" pitchFamily="34" charset="0"/>
              </a:rPr>
              <a:t>if older suspect immunodeficiency, atypical organism or neoplasm</a:t>
            </a:r>
          </a:p>
          <a:p>
            <a:pPr eaLnBrk="1" hangingPunct="1">
              <a:buFontTx/>
              <a:buChar char="•"/>
              <a:defRPr/>
            </a:pPr>
            <a:r>
              <a:rPr lang="en-US" altLang="en-US" sz="2400" dirty="0">
                <a:effectLst>
                  <a:outerShdw blurRad="38100" dist="38100" dir="2700000" algn="tl">
                    <a:srgbClr val="465466"/>
                  </a:outerShdw>
                </a:effectLst>
                <a:latin typeface="Arial" panose="020B0604020202020204" pitchFamily="34" charset="0"/>
              </a:rPr>
              <a:t>Lower lobes</a:t>
            </a:r>
          </a:p>
          <a:p>
            <a:pPr eaLnBrk="1" hangingPunct="1">
              <a:buFontTx/>
              <a:buChar char="•"/>
              <a:defRPr/>
            </a:pPr>
            <a:r>
              <a:rPr lang="en-US" altLang="en-US" sz="2400" dirty="0">
                <a:effectLst>
                  <a:outerShdw blurRad="38100" dist="38100" dir="2700000" algn="tl">
                    <a:srgbClr val="465466"/>
                  </a:outerShdw>
                </a:effectLst>
                <a:latin typeface="Arial" panose="020B0604020202020204" pitchFamily="34" charset="0"/>
              </a:rPr>
              <a:t>Touching the pleura</a:t>
            </a:r>
          </a:p>
          <a:p>
            <a:pPr eaLnBrk="1" hangingPunct="1">
              <a:buFontTx/>
              <a:buChar char="•"/>
              <a:defRPr/>
            </a:pPr>
            <a:r>
              <a:rPr lang="en-US" altLang="en-US" sz="2400" dirty="0">
                <a:solidFill>
                  <a:srgbClr val="FFC000"/>
                </a:solidFill>
                <a:effectLst>
                  <a:outerShdw blurRad="38100" dist="38100" dir="2700000" algn="tl">
                    <a:srgbClr val="465466"/>
                  </a:outerShdw>
                </a:effectLst>
                <a:latin typeface="Arial" panose="020B0604020202020204" pitchFamily="34" charset="0"/>
              </a:rPr>
              <a:t>Clinical history must correlate with findings</a:t>
            </a:r>
          </a:p>
        </p:txBody>
      </p:sp>
      <p:pic>
        <p:nvPicPr>
          <p:cNvPr id="3" name="Picture 2"/>
          <p:cNvPicPr>
            <a:picLocks noChangeAspect="1"/>
          </p:cNvPicPr>
          <p:nvPr/>
        </p:nvPicPr>
        <p:blipFill>
          <a:blip r:embed="rId3"/>
          <a:stretch>
            <a:fillRect/>
          </a:stretch>
        </p:blipFill>
        <p:spPr>
          <a:xfrm>
            <a:off x="3383028" y="2449501"/>
            <a:ext cx="2987565" cy="4116836"/>
          </a:xfrm>
          <a:prstGeom prst="rect">
            <a:avLst/>
          </a:prstGeom>
        </p:spPr>
      </p:pic>
      <p:pic>
        <p:nvPicPr>
          <p:cNvPr id="2" name="Picture 1"/>
          <p:cNvPicPr>
            <a:picLocks noChangeAspect="1"/>
          </p:cNvPicPr>
          <p:nvPr/>
        </p:nvPicPr>
        <p:blipFill>
          <a:blip r:embed="rId4"/>
          <a:stretch>
            <a:fillRect/>
          </a:stretch>
        </p:blipFill>
        <p:spPr>
          <a:xfrm>
            <a:off x="109126" y="1270177"/>
            <a:ext cx="3715534" cy="3420064"/>
          </a:xfrm>
          <a:prstGeom prst="rect">
            <a:avLst/>
          </a:prstGeom>
        </p:spPr>
      </p:pic>
      <p:sp>
        <p:nvSpPr>
          <p:cNvPr id="4" name="TextBox 3"/>
          <p:cNvSpPr txBox="1"/>
          <p:nvPr/>
        </p:nvSpPr>
        <p:spPr>
          <a:xfrm>
            <a:off x="393987" y="4863454"/>
            <a:ext cx="2929007" cy="646331"/>
          </a:xfrm>
          <a:prstGeom prst="rect">
            <a:avLst/>
          </a:prstGeom>
          <a:noFill/>
        </p:spPr>
        <p:txBody>
          <a:bodyPr wrap="none" rtlCol="0">
            <a:spAutoFit/>
          </a:bodyPr>
          <a:lstStyle/>
          <a:p>
            <a:r>
              <a:rPr lang="en-US" dirty="0"/>
              <a:t>Another example:</a:t>
            </a:r>
          </a:p>
          <a:p>
            <a:r>
              <a:rPr lang="en-US" dirty="0"/>
              <a:t>7 </a:t>
            </a:r>
            <a:r>
              <a:rPr lang="en-US" dirty="0" err="1"/>
              <a:t>yr</a:t>
            </a:r>
            <a:r>
              <a:rPr lang="en-US" dirty="0"/>
              <a:t> old F w/cough &amp; fever</a:t>
            </a:r>
          </a:p>
        </p:txBody>
      </p:sp>
      <p:cxnSp>
        <p:nvCxnSpPr>
          <p:cNvPr id="7" name="Straight Arrow Connector 6">
            <a:extLst>
              <a:ext uri="{FF2B5EF4-FFF2-40B4-BE49-F238E27FC236}">
                <a16:creationId xmlns:a16="http://schemas.microsoft.com/office/drawing/2014/main" id="{74741891-F96A-5149-B4FA-EED6240C2393}"/>
              </a:ext>
            </a:extLst>
          </p:cNvPr>
          <p:cNvCxnSpPr/>
          <p:nvPr/>
        </p:nvCxnSpPr>
        <p:spPr>
          <a:xfrm flipH="1" flipV="1">
            <a:off x="3215226" y="3902936"/>
            <a:ext cx="139326" cy="356871"/>
          </a:xfrm>
          <a:prstGeom prst="straightConnector1">
            <a:avLst/>
          </a:prstGeom>
          <a:ln w="1905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EAD5515C-C832-9743-BFD7-40DC20FC6519}"/>
              </a:ext>
            </a:extLst>
          </p:cNvPr>
          <p:cNvCxnSpPr/>
          <p:nvPr/>
        </p:nvCxnSpPr>
        <p:spPr>
          <a:xfrm>
            <a:off x="2724589" y="2626086"/>
            <a:ext cx="230188" cy="277812"/>
          </a:xfrm>
          <a:prstGeom prst="straightConnector1">
            <a:avLst/>
          </a:prstGeom>
          <a:ln w="1905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852CFED8-FAAB-0C48-AB5E-052E25617A40}"/>
              </a:ext>
            </a:extLst>
          </p:cNvPr>
          <p:cNvCxnSpPr/>
          <p:nvPr/>
        </p:nvCxnSpPr>
        <p:spPr>
          <a:xfrm flipV="1">
            <a:off x="5348261" y="5062110"/>
            <a:ext cx="101600" cy="447675"/>
          </a:xfrm>
          <a:prstGeom prst="straightConnector1">
            <a:avLst/>
          </a:prstGeom>
          <a:ln w="1905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F22FEB0C-063E-364A-9848-5230686983C5}"/>
              </a:ext>
            </a:extLst>
          </p:cNvPr>
          <p:cNvCxnSpPr/>
          <p:nvPr/>
        </p:nvCxnSpPr>
        <p:spPr>
          <a:xfrm flipH="1">
            <a:off x="5717144" y="3846786"/>
            <a:ext cx="179159" cy="352697"/>
          </a:xfrm>
          <a:prstGeom prst="straightConnector1">
            <a:avLst/>
          </a:prstGeom>
          <a:ln w="1905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06062779"/>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Pitfall case 12 </a:t>
            </a:r>
            <a:r>
              <a:rPr lang="en-US" dirty="0" err="1"/>
              <a:t>yr</a:t>
            </a:r>
            <a:r>
              <a:rPr lang="en-US" dirty="0"/>
              <a:t> old with chest pain and shoulder pain</a:t>
            </a:r>
          </a:p>
        </p:txBody>
      </p:sp>
      <p:sp>
        <p:nvSpPr>
          <p:cNvPr id="6" name="Text Placeholder 5"/>
          <p:cNvSpPr>
            <a:spLocks noGrp="1"/>
          </p:cNvSpPr>
          <p:nvPr>
            <p:ph type="body" idx="1"/>
          </p:nvPr>
        </p:nvSpPr>
        <p:spPr>
          <a:xfrm>
            <a:off x="668215" y="1550895"/>
            <a:ext cx="5062025" cy="614082"/>
          </a:xfrm>
        </p:spPr>
        <p:txBody>
          <a:bodyPr/>
          <a:lstStyle/>
          <a:p>
            <a:r>
              <a:rPr lang="en-US" dirty="0"/>
              <a:t>Initial </a:t>
            </a:r>
            <a:r>
              <a:rPr lang="en-US" dirty="0" err="1"/>
              <a:t>xray</a:t>
            </a:r>
            <a:r>
              <a:rPr lang="en-US" dirty="0"/>
              <a:t> read as pneumonia</a:t>
            </a:r>
          </a:p>
        </p:txBody>
      </p:sp>
      <p:pic>
        <p:nvPicPr>
          <p:cNvPr id="10" name="Content Placeholder 9"/>
          <p:cNvPicPr>
            <a:picLocks noGrp="1" noChangeAspect="1"/>
          </p:cNvPicPr>
          <p:nvPr>
            <p:ph sz="half" idx="2"/>
          </p:nvPr>
        </p:nvPicPr>
        <p:blipFill>
          <a:blip r:embed="rId3"/>
          <a:stretch>
            <a:fillRect/>
          </a:stretch>
        </p:blipFill>
        <p:spPr>
          <a:xfrm>
            <a:off x="1528433" y="2438400"/>
            <a:ext cx="3588409" cy="3687763"/>
          </a:xfrm>
          <a:prstGeom prst="rect">
            <a:avLst/>
          </a:prstGeom>
        </p:spPr>
      </p:pic>
      <p:sp>
        <p:nvSpPr>
          <p:cNvPr id="8" name="Text Placeholder 7"/>
          <p:cNvSpPr>
            <a:spLocks noGrp="1"/>
          </p:cNvSpPr>
          <p:nvPr>
            <p:ph type="body" sz="quarter" idx="3"/>
          </p:nvPr>
        </p:nvSpPr>
        <p:spPr/>
        <p:txBody>
          <a:bodyPr/>
          <a:lstStyle/>
          <a:p>
            <a:r>
              <a:rPr lang="en-US" dirty="0"/>
              <a:t>One month later</a:t>
            </a:r>
          </a:p>
        </p:txBody>
      </p:sp>
      <p:pic>
        <p:nvPicPr>
          <p:cNvPr id="11" name="Content Placeholder 10"/>
          <p:cNvPicPr>
            <a:picLocks noGrp="1" noChangeAspect="1"/>
          </p:cNvPicPr>
          <p:nvPr>
            <p:ph sz="quarter" idx="4"/>
          </p:nvPr>
        </p:nvPicPr>
        <p:blipFill>
          <a:blip r:embed="rId4"/>
          <a:stretch>
            <a:fillRect/>
          </a:stretch>
        </p:blipFill>
        <p:spPr>
          <a:xfrm>
            <a:off x="6896788" y="2438400"/>
            <a:ext cx="3943561" cy="3687763"/>
          </a:xfrm>
          <a:prstGeom prst="rect">
            <a:avLst/>
          </a:prstGeom>
        </p:spPr>
      </p:pic>
      <p:sp>
        <p:nvSpPr>
          <p:cNvPr id="12" name="TextBox 11"/>
          <p:cNvSpPr txBox="1"/>
          <p:nvPr/>
        </p:nvSpPr>
        <p:spPr>
          <a:xfrm>
            <a:off x="4264268" y="6312877"/>
            <a:ext cx="4255477" cy="369332"/>
          </a:xfrm>
          <a:prstGeom prst="rect">
            <a:avLst/>
          </a:prstGeom>
          <a:noFill/>
        </p:spPr>
        <p:txBody>
          <a:bodyPr wrap="square" rtlCol="0">
            <a:spAutoFit/>
          </a:bodyPr>
          <a:lstStyle/>
          <a:p>
            <a:r>
              <a:rPr lang="en-US" dirty="0"/>
              <a:t>Osteosarcoma of chest wall</a:t>
            </a:r>
          </a:p>
        </p:txBody>
      </p:sp>
      <p:pic>
        <p:nvPicPr>
          <p:cNvPr id="13" name="Picture 12"/>
          <p:cNvPicPr>
            <a:picLocks noChangeAspect="1"/>
          </p:cNvPicPr>
          <p:nvPr/>
        </p:nvPicPr>
        <p:blipFill>
          <a:blip r:embed="rId5"/>
          <a:stretch>
            <a:fillRect/>
          </a:stretch>
        </p:blipFill>
        <p:spPr>
          <a:xfrm>
            <a:off x="3429025" y="1783210"/>
            <a:ext cx="4836555" cy="4529667"/>
          </a:xfrm>
          <a:prstGeom prst="rect">
            <a:avLst/>
          </a:prstGeom>
        </p:spPr>
      </p:pic>
    </p:spTree>
    <p:extLst>
      <p:ext uri="{BB962C8B-B14F-4D97-AF65-F5344CB8AC3E}">
        <p14:creationId xmlns:p14="http://schemas.microsoft.com/office/powerpoint/2010/main" val="1594546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a:extLst>
              <a:ext uri="{FF2B5EF4-FFF2-40B4-BE49-F238E27FC236}">
                <a16:creationId xmlns:a16="http://schemas.microsoft.com/office/drawing/2014/main" id="{C85C8478-9A2C-C944-9E5C-5F6548E30385}"/>
              </a:ext>
            </a:extLst>
          </p:cNvPr>
          <p:cNvSpPr>
            <a:spLocks noGrp="1" noChangeArrowheads="1"/>
          </p:cNvSpPr>
          <p:nvPr>
            <p:ph type="title"/>
          </p:nvPr>
        </p:nvSpPr>
        <p:spPr>
          <a:xfrm>
            <a:off x="1697038" y="196851"/>
            <a:ext cx="8794750" cy="1292225"/>
          </a:xfrm>
          <a:noFill/>
        </p:spPr>
        <p:style>
          <a:lnRef idx="2">
            <a:schemeClr val="accent4"/>
          </a:lnRef>
          <a:fillRef idx="1">
            <a:schemeClr val="lt1"/>
          </a:fillRef>
          <a:effectRef idx="0">
            <a:schemeClr val="accent4"/>
          </a:effectRef>
          <a:fontRef idx="minor">
            <a:schemeClr val="dk1"/>
          </a:fontRef>
        </p:style>
        <p:txBody>
          <a:bodyPr wrap="square" numCol="1" compatLnSpc="1">
            <a:prstTxWarp prst="textNoShape">
              <a:avLst/>
            </a:prstTxWarp>
          </a:bodyPr>
          <a:lstStyle/>
          <a:p>
            <a:pPr eaLnBrk="1" hangingPunct="1">
              <a:defRPr/>
            </a:pPr>
            <a:r>
              <a:rPr lang="en-US" altLang="en-US" sz="3200" dirty="0">
                <a:solidFill>
                  <a:schemeClr val="tx1"/>
                </a:solidFill>
                <a:effectLst>
                  <a:outerShdw blurRad="38100" dist="38100" dir="2700000" algn="tl">
                    <a:srgbClr val="465466"/>
                  </a:outerShdw>
                </a:effectLst>
                <a:latin typeface="Arial" panose="020B0604020202020204" pitchFamily="34" charset="0"/>
                <a:ea typeface="ＭＳ Ｐゴシック" panose="020B0600070205080204" pitchFamily="34" charset="-128"/>
              </a:rPr>
              <a:t>Case 6: 6yr w/headaches, vomiting, diplopia &amp; </a:t>
            </a:r>
            <a:r>
              <a:rPr lang="en-US" altLang="en-US" sz="3200" dirty="0" err="1">
                <a:solidFill>
                  <a:schemeClr val="tx1"/>
                </a:solidFill>
                <a:effectLst>
                  <a:outerShdw blurRad="38100" dist="38100" dir="2700000" algn="tl">
                    <a:srgbClr val="465466"/>
                  </a:outerShdw>
                </a:effectLst>
                <a:latin typeface="Arial" panose="020B0604020202020204" pitchFamily="34" charset="0"/>
                <a:ea typeface="ＭＳ Ｐゴシック" panose="020B0600070205080204" pitchFamily="34" charset="-128"/>
              </a:rPr>
              <a:t>Rt</a:t>
            </a:r>
            <a:r>
              <a:rPr lang="en-US" altLang="en-US" sz="3200" dirty="0">
                <a:solidFill>
                  <a:schemeClr val="tx1"/>
                </a:solidFill>
                <a:effectLst>
                  <a:outerShdw blurRad="38100" dist="38100" dir="2700000" algn="tl">
                    <a:srgbClr val="465466"/>
                  </a:outerShdw>
                </a:effectLst>
                <a:latin typeface="Arial" panose="020B0604020202020204" pitchFamily="34" charset="0"/>
                <a:ea typeface="ＭＳ Ｐゴシック" panose="020B0600070205080204" pitchFamily="34" charset="-128"/>
              </a:rPr>
              <a:t> fascial weakness &amp; Lt hemiparesis</a:t>
            </a:r>
          </a:p>
        </p:txBody>
      </p:sp>
      <p:sp>
        <p:nvSpPr>
          <p:cNvPr id="2" name="Content Placeholder 1">
            <a:extLst>
              <a:ext uri="{FF2B5EF4-FFF2-40B4-BE49-F238E27FC236}">
                <a16:creationId xmlns:a16="http://schemas.microsoft.com/office/drawing/2014/main" id="{0D7345BC-AB74-D644-9BDE-3A2C9034E550}"/>
              </a:ext>
            </a:extLst>
          </p:cNvPr>
          <p:cNvSpPr>
            <a:spLocks noGrp="1"/>
          </p:cNvSpPr>
          <p:nvPr>
            <p:ph idx="1"/>
          </p:nvPr>
        </p:nvSpPr>
        <p:spPr>
          <a:xfrm>
            <a:off x="4659314" y="4667251"/>
            <a:ext cx="4562475" cy="1908175"/>
          </a:xfrm>
        </p:spPr>
        <p:txBody>
          <a:bodyPr/>
          <a:lstStyle/>
          <a:p>
            <a:pPr eaLnBrk="1" fontAlgn="auto" hangingPunct="1">
              <a:spcAft>
                <a:spcPts val="0"/>
              </a:spcAft>
              <a:defRPr/>
            </a:pPr>
            <a:r>
              <a:rPr lang="en-US" dirty="0">
                <a:ea typeface="+mn-ea"/>
              </a:rPr>
              <a:t>A. Pontine Glioma</a:t>
            </a:r>
          </a:p>
          <a:p>
            <a:pPr eaLnBrk="1" fontAlgn="auto" hangingPunct="1">
              <a:spcAft>
                <a:spcPts val="0"/>
              </a:spcAft>
              <a:defRPr/>
            </a:pPr>
            <a:r>
              <a:rPr lang="en-US" dirty="0">
                <a:ea typeface="+mn-ea"/>
              </a:rPr>
              <a:t>B. Multiple sclerosis</a:t>
            </a:r>
          </a:p>
          <a:p>
            <a:pPr eaLnBrk="1" fontAlgn="auto" hangingPunct="1">
              <a:spcAft>
                <a:spcPts val="0"/>
              </a:spcAft>
              <a:defRPr/>
            </a:pPr>
            <a:r>
              <a:rPr lang="en-US" dirty="0">
                <a:ea typeface="+mn-ea"/>
              </a:rPr>
              <a:t>C. Brain abscess</a:t>
            </a:r>
          </a:p>
          <a:p>
            <a:pPr marL="0" indent="0" eaLnBrk="1" fontAlgn="auto" hangingPunct="1">
              <a:spcAft>
                <a:spcPts val="0"/>
              </a:spcAft>
              <a:buNone/>
              <a:defRPr/>
            </a:pPr>
            <a:endParaRPr lang="en-US" dirty="0">
              <a:ea typeface="+mn-ea"/>
            </a:endParaRPr>
          </a:p>
          <a:p>
            <a:pPr marL="0" indent="0" eaLnBrk="1" fontAlgn="auto" hangingPunct="1">
              <a:spcAft>
                <a:spcPts val="0"/>
              </a:spcAft>
              <a:buNone/>
              <a:defRPr/>
            </a:pPr>
            <a:endParaRPr lang="en-US" dirty="0">
              <a:ea typeface="+mn-ea"/>
            </a:endParaRPr>
          </a:p>
        </p:txBody>
      </p:sp>
      <p:pic>
        <p:nvPicPr>
          <p:cNvPr id="91139" name="Picture 6" descr="Dubois Angel 1019912 (7)"/>
          <p:cNvPicPr>
            <a:picLocks noChangeAspect="1" noChangeArrowheads="1"/>
          </p:cNvPicPr>
          <p:nvPr/>
        </p:nvPicPr>
        <p:blipFill>
          <a:blip r:embed="rId3">
            <a:extLst>
              <a:ext uri="{28A0092B-C50C-407E-A947-70E740481C1C}">
                <a14:useLocalDpi xmlns:a14="http://schemas.microsoft.com/office/drawing/2010/main" val="0"/>
              </a:ext>
            </a:extLst>
          </a:blip>
          <a:srcRect l="28346" t="10654" r="19147" b="11456"/>
          <a:stretch>
            <a:fillRect/>
          </a:stretch>
        </p:blipFill>
        <p:spPr bwMode="auto">
          <a:xfrm>
            <a:off x="1649414" y="1744664"/>
            <a:ext cx="3025775"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0" name="Picture 7" descr="Dubois Angel 1019912 (11)"/>
          <p:cNvPicPr>
            <a:picLocks noChangeAspect="1" noChangeArrowheads="1"/>
          </p:cNvPicPr>
          <p:nvPr/>
        </p:nvPicPr>
        <p:blipFill>
          <a:blip r:embed="rId4">
            <a:extLst>
              <a:ext uri="{28A0092B-C50C-407E-A947-70E740481C1C}">
                <a14:useLocalDpi xmlns:a14="http://schemas.microsoft.com/office/drawing/2010/main" val="0"/>
              </a:ext>
            </a:extLst>
          </a:blip>
          <a:srcRect l="16611" t="31348" r="19884" b="10593"/>
          <a:stretch>
            <a:fillRect/>
          </a:stretch>
        </p:blipFill>
        <p:spPr bwMode="auto">
          <a:xfrm>
            <a:off x="4768851" y="1803401"/>
            <a:ext cx="2854325"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Picture 5" descr="Dubois Angel 1019912 (2)"/>
          <p:cNvPicPr>
            <a:picLocks noChangeAspect="1" noChangeArrowheads="1"/>
          </p:cNvPicPr>
          <p:nvPr/>
        </p:nvPicPr>
        <p:blipFill>
          <a:blip r:embed="rId5">
            <a:extLst>
              <a:ext uri="{28A0092B-C50C-407E-A947-70E740481C1C}">
                <a14:useLocalDpi xmlns:a14="http://schemas.microsoft.com/office/drawing/2010/main" val="0"/>
              </a:ext>
            </a:extLst>
          </a:blip>
          <a:srcRect l="34024" t="24471" r="22272" b="27617"/>
          <a:stretch>
            <a:fillRect/>
          </a:stretch>
        </p:blipFill>
        <p:spPr bwMode="auto">
          <a:xfrm>
            <a:off x="7729539" y="1771651"/>
            <a:ext cx="2860675"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0725525"/>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2178547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a:extLst>
              <a:ext uri="{FF2B5EF4-FFF2-40B4-BE49-F238E27FC236}">
                <a16:creationId xmlns:a16="http://schemas.microsoft.com/office/drawing/2014/main" id="{4CDF2CDE-820C-C149-A875-E764C005806E}"/>
              </a:ext>
            </a:extLst>
          </p:cNvPr>
          <p:cNvSpPr>
            <a:spLocks noGrp="1" noChangeArrowheads="1"/>
          </p:cNvSpPr>
          <p:nvPr>
            <p:ph type="title"/>
          </p:nvPr>
        </p:nvSpPr>
        <p:spPr>
          <a:xfrm>
            <a:off x="1708150" y="120650"/>
            <a:ext cx="8832850" cy="825500"/>
          </a:xfrm>
          <a:noFill/>
        </p:spPr>
        <p:style>
          <a:lnRef idx="2">
            <a:schemeClr val="accent4"/>
          </a:lnRef>
          <a:fillRef idx="1">
            <a:schemeClr val="lt1"/>
          </a:fillRef>
          <a:effectRef idx="0">
            <a:schemeClr val="accent4"/>
          </a:effectRef>
          <a:fontRef idx="minor">
            <a:schemeClr val="dk1"/>
          </a:fontRef>
        </p:style>
        <p:txBody>
          <a:bodyPr wrap="square" numCol="1" compatLnSpc="1">
            <a:prstTxWarp prst="textNoShape">
              <a:avLst/>
            </a:prstTxWarp>
          </a:bodyPr>
          <a:lstStyle/>
          <a:p>
            <a:pPr eaLnBrk="1" hangingPunct="1">
              <a:defRPr/>
            </a:pPr>
            <a:r>
              <a:rPr lang="en-US" altLang="en-US">
                <a:solidFill>
                  <a:schemeClr val="tx1"/>
                </a:solidFill>
                <a:effectLst>
                  <a:outerShdw blurRad="38100" dist="38100" dir="2700000" algn="tl">
                    <a:srgbClr val="465466"/>
                  </a:outerShdw>
                </a:effectLst>
                <a:latin typeface="Arial" panose="020B0604020202020204" pitchFamily="34" charset="0"/>
                <a:ea typeface="ＭＳ Ｐゴシック" panose="020B0600070205080204" pitchFamily="34" charset="-128"/>
              </a:rPr>
              <a:t>Pediatric Brain Tumors </a:t>
            </a:r>
          </a:p>
        </p:txBody>
      </p:sp>
      <p:sp>
        <p:nvSpPr>
          <p:cNvPr id="95234" name="Rectangle 3">
            <a:extLst>
              <a:ext uri="{FF2B5EF4-FFF2-40B4-BE49-F238E27FC236}">
                <a16:creationId xmlns:a16="http://schemas.microsoft.com/office/drawing/2014/main" id="{133B6C0C-AB3F-D34A-AA79-4E8D48CA7CD3}"/>
              </a:ext>
            </a:extLst>
          </p:cNvPr>
          <p:cNvSpPr>
            <a:spLocks noGrp="1" noChangeArrowheads="1"/>
          </p:cNvSpPr>
          <p:nvPr>
            <p:ph idx="1"/>
          </p:nvPr>
        </p:nvSpPr>
        <p:spPr>
          <a:xfrm>
            <a:off x="269272" y="1200151"/>
            <a:ext cx="4720241" cy="5064125"/>
          </a:xfrm>
        </p:spPr>
        <p:txBody>
          <a:bodyPr/>
          <a:lstStyle/>
          <a:p>
            <a:pPr eaLnBrk="1" fontAlgn="auto" hangingPunct="1">
              <a:spcAft>
                <a:spcPts val="0"/>
              </a:spcAft>
              <a:defRPr/>
            </a:pPr>
            <a:r>
              <a:rPr lang="en-US" sz="2400" dirty="0">
                <a:latin typeface="Calibri" charset="0"/>
                <a:ea typeface="+mn-ea"/>
              </a:rPr>
              <a:t>Most common site for tumors is the posterior fossa</a:t>
            </a:r>
          </a:p>
          <a:p>
            <a:pPr eaLnBrk="1" fontAlgn="auto" hangingPunct="1">
              <a:spcAft>
                <a:spcPts val="0"/>
              </a:spcAft>
              <a:defRPr/>
            </a:pPr>
            <a:r>
              <a:rPr lang="en-US" sz="2400" dirty="0">
                <a:latin typeface="Calibri" charset="0"/>
                <a:ea typeface="+mn-ea"/>
              </a:rPr>
              <a:t>Most common </a:t>
            </a:r>
            <a:r>
              <a:rPr lang="en-US" sz="2400" dirty="0" err="1">
                <a:latin typeface="Calibri" charset="0"/>
                <a:ea typeface="+mn-ea"/>
              </a:rPr>
              <a:t>peds</a:t>
            </a:r>
            <a:r>
              <a:rPr lang="en-US" sz="2400" dirty="0">
                <a:latin typeface="Calibri" charset="0"/>
                <a:ea typeface="+mn-ea"/>
              </a:rPr>
              <a:t> brain tumors (in order): </a:t>
            </a:r>
          </a:p>
          <a:p>
            <a:pPr lvl="1" eaLnBrk="1" fontAlgn="auto" hangingPunct="1">
              <a:spcAft>
                <a:spcPts val="0"/>
              </a:spcAft>
              <a:defRPr/>
            </a:pPr>
            <a:r>
              <a:rPr lang="en-US" sz="2400" dirty="0" err="1">
                <a:latin typeface="Calibri" charset="0"/>
                <a:ea typeface="+mn-ea"/>
              </a:rPr>
              <a:t>pilocytic</a:t>
            </a:r>
            <a:r>
              <a:rPr lang="en-US" sz="2400" dirty="0">
                <a:latin typeface="Calibri" charset="0"/>
                <a:ea typeface="+mn-ea"/>
              </a:rPr>
              <a:t> astrocytoma</a:t>
            </a:r>
          </a:p>
          <a:p>
            <a:pPr lvl="1" eaLnBrk="1" fontAlgn="auto" hangingPunct="1">
              <a:spcAft>
                <a:spcPts val="0"/>
              </a:spcAft>
              <a:defRPr/>
            </a:pPr>
            <a:r>
              <a:rPr lang="en-US" sz="2400" dirty="0" err="1">
                <a:latin typeface="Calibri" charset="0"/>
                <a:ea typeface="+mn-ea"/>
              </a:rPr>
              <a:t>medulloblastoma</a:t>
            </a:r>
            <a:endParaRPr lang="en-US" sz="2400" dirty="0">
              <a:latin typeface="Calibri" charset="0"/>
              <a:ea typeface="+mn-ea"/>
            </a:endParaRPr>
          </a:p>
          <a:p>
            <a:pPr lvl="1" eaLnBrk="1" fontAlgn="auto" hangingPunct="1">
              <a:spcAft>
                <a:spcPts val="0"/>
              </a:spcAft>
              <a:defRPr/>
            </a:pPr>
            <a:r>
              <a:rPr lang="en-US" sz="2400" dirty="0">
                <a:latin typeface="Calibri" charset="0"/>
                <a:ea typeface="+mn-ea"/>
              </a:rPr>
              <a:t>ependymoma</a:t>
            </a:r>
          </a:p>
          <a:p>
            <a:pPr eaLnBrk="1" fontAlgn="auto" hangingPunct="1">
              <a:spcAft>
                <a:spcPts val="0"/>
              </a:spcAft>
              <a:defRPr/>
            </a:pPr>
            <a:endParaRPr lang="en-US" sz="2400" dirty="0">
              <a:latin typeface="Calibri" charset="0"/>
              <a:ea typeface="+mn-ea"/>
            </a:endParaRPr>
          </a:p>
        </p:txBody>
      </p:sp>
      <p:pic>
        <p:nvPicPr>
          <p:cNvPr id="95235" name="Picture 4" descr="Arriaga Xavier 949473 f"/>
          <p:cNvPicPr>
            <a:picLocks noChangeAspect="1" noChangeArrowheads="1"/>
          </p:cNvPicPr>
          <p:nvPr/>
        </p:nvPicPr>
        <p:blipFill>
          <a:blip r:embed="rId3">
            <a:extLst>
              <a:ext uri="{28A0092B-C50C-407E-A947-70E740481C1C}">
                <a14:useLocalDpi xmlns:a14="http://schemas.microsoft.com/office/drawing/2010/main" val="0"/>
              </a:ext>
            </a:extLst>
          </a:blip>
          <a:srcRect l="30595" t="18430" r="29755" b="6847"/>
          <a:stretch>
            <a:fillRect/>
          </a:stretch>
        </p:blipFill>
        <p:spPr bwMode="auto">
          <a:xfrm>
            <a:off x="4989513" y="1185864"/>
            <a:ext cx="2366962" cy="362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6" name="Picture 5" descr="Arriaga Xavier 949473 b"/>
          <p:cNvPicPr>
            <a:picLocks noChangeAspect="1" noChangeArrowheads="1"/>
          </p:cNvPicPr>
          <p:nvPr/>
        </p:nvPicPr>
        <p:blipFill>
          <a:blip r:embed="rId4">
            <a:extLst>
              <a:ext uri="{28A0092B-C50C-407E-A947-70E740481C1C}">
                <a14:useLocalDpi xmlns:a14="http://schemas.microsoft.com/office/drawing/2010/main" val="0"/>
              </a:ext>
            </a:extLst>
          </a:blip>
          <a:srcRect l="29716" t="23112" r="11189" b="8369"/>
          <a:stretch>
            <a:fillRect/>
          </a:stretch>
        </p:blipFill>
        <p:spPr bwMode="auto">
          <a:xfrm>
            <a:off x="7516813" y="1200151"/>
            <a:ext cx="3103562" cy="285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7" name="TextBox 5"/>
          <p:cNvSpPr txBox="1">
            <a:spLocks noChangeArrowheads="1"/>
          </p:cNvSpPr>
          <p:nvPr/>
        </p:nvSpPr>
        <p:spPr bwMode="auto">
          <a:xfrm>
            <a:off x="7532688" y="4160838"/>
            <a:ext cx="304165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US" altLang="en-US" sz="2400">
                <a:solidFill>
                  <a:srgbClr val="E29F1D"/>
                </a:solidFill>
              </a:rPr>
              <a:t>Ependymoma: </a:t>
            </a:r>
          </a:p>
          <a:p>
            <a:pPr fontAlgn="base">
              <a:spcBef>
                <a:spcPct val="0"/>
              </a:spcBef>
              <a:spcAft>
                <a:spcPct val="0"/>
              </a:spcAft>
              <a:buFont typeface="Arial" panose="020B0604020202020204" pitchFamily="34" charset="0"/>
              <a:buChar char="•"/>
            </a:pPr>
            <a:r>
              <a:rPr lang="en-US" altLang="en-US" sz="2400">
                <a:solidFill>
                  <a:prstClr val="white"/>
                </a:solidFill>
              </a:rPr>
              <a:t>Midline </a:t>
            </a:r>
          </a:p>
          <a:p>
            <a:pPr fontAlgn="base">
              <a:spcBef>
                <a:spcPct val="0"/>
              </a:spcBef>
              <a:spcAft>
                <a:spcPct val="0"/>
              </a:spcAft>
              <a:buFont typeface="Arial" panose="020B0604020202020204" pitchFamily="34" charset="0"/>
              <a:buChar char="•"/>
            </a:pPr>
            <a:r>
              <a:rPr lang="en-US" altLang="en-US" sz="2400">
                <a:solidFill>
                  <a:prstClr val="white"/>
                </a:solidFill>
              </a:rPr>
              <a:t>partially calcified  posterior fossa mass</a:t>
            </a:r>
          </a:p>
        </p:txBody>
      </p:sp>
    </p:spTree>
    <p:extLst>
      <p:ext uri="{BB962C8B-B14F-4D97-AF65-F5344CB8AC3E}">
        <p14:creationId xmlns:p14="http://schemas.microsoft.com/office/powerpoint/2010/main" val="1547894835"/>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5" descr="Valle Snayder 953037 d"/>
          <p:cNvPicPr>
            <a:picLocks noChangeAspect="1" noChangeArrowheads="1"/>
          </p:cNvPicPr>
          <p:nvPr/>
        </p:nvPicPr>
        <p:blipFill>
          <a:blip r:embed="rId3">
            <a:extLst>
              <a:ext uri="{28A0092B-C50C-407E-A947-70E740481C1C}">
                <a14:useLocalDpi xmlns:a14="http://schemas.microsoft.com/office/drawing/2010/main" val="0"/>
              </a:ext>
            </a:extLst>
          </a:blip>
          <a:srcRect l="17329" t="7426" r="9680" b="6493"/>
          <a:stretch>
            <a:fillRect/>
          </a:stretch>
        </p:blipFill>
        <p:spPr bwMode="auto">
          <a:xfrm>
            <a:off x="4706938" y="2062163"/>
            <a:ext cx="3200400" cy="394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2" name="Picture 6" descr="Valle Snayder 953037 c"/>
          <p:cNvPicPr>
            <a:picLocks noChangeAspect="1" noChangeArrowheads="1"/>
          </p:cNvPicPr>
          <p:nvPr/>
        </p:nvPicPr>
        <p:blipFill>
          <a:blip r:embed="rId4">
            <a:extLst>
              <a:ext uri="{28A0092B-C50C-407E-A947-70E740481C1C}">
                <a14:useLocalDpi xmlns:a14="http://schemas.microsoft.com/office/drawing/2010/main" val="0"/>
              </a:ext>
            </a:extLst>
          </a:blip>
          <a:srcRect l="25925" t="7924" r="24635" b="3777"/>
          <a:stretch>
            <a:fillRect/>
          </a:stretch>
        </p:blipFill>
        <p:spPr bwMode="auto">
          <a:xfrm>
            <a:off x="1657351" y="2062163"/>
            <a:ext cx="2981325" cy="394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TextBox 7"/>
          <p:cNvSpPr txBox="1">
            <a:spLocks noChangeArrowheads="1"/>
          </p:cNvSpPr>
          <p:nvPr/>
        </p:nvSpPr>
        <p:spPr bwMode="auto">
          <a:xfrm>
            <a:off x="1803400" y="887414"/>
            <a:ext cx="865663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fontAlgn="base">
              <a:spcBef>
                <a:spcPct val="0"/>
              </a:spcBef>
              <a:spcAft>
                <a:spcPct val="0"/>
              </a:spcAft>
            </a:pPr>
            <a:r>
              <a:rPr lang="en-US" altLang="en-US" sz="2800">
                <a:solidFill>
                  <a:srgbClr val="E29F1D"/>
                </a:solidFill>
              </a:rPr>
              <a:t>Cerebral abscess: </a:t>
            </a:r>
          </a:p>
          <a:p>
            <a:pPr algn="ctr" fontAlgn="base">
              <a:spcBef>
                <a:spcPct val="0"/>
              </a:spcBef>
              <a:spcAft>
                <a:spcPct val="0"/>
              </a:spcAft>
            </a:pPr>
            <a:r>
              <a:rPr lang="en-US" altLang="en-US" sz="2800">
                <a:solidFill>
                  <a:prstClr val="white"/>
                </a:solidFill>
              </a:rPr>
              <a:t>rim enhancing lesion surrounding edema</a:t>
            </a:r>
          </a:p>
        </p:txBody>
      </p:sp>
      <p:sp>
        <p:nvSpPr>
          <p:cNvPr id="97284" name="Title 1">
            <a:extLst>
              <a:ext uri="{FF2B5EF4-FFF2-40B4-BE49-F238E27FC236}">
                <a16:creationId xmlns:a16="http://schemas.microsoft.com/office/drawing/2014/main" id="{70C28CCF-D282-A74E-99C6-5B18D290A3FF}"/>
              </a:ext>
            </a:extLst>
          </p:cNvPr>
          <p:cNvSpPr>
            <a:spLocks noGrp="1"/>
          </p:cNvSpPr>
          <p:nvPr>
            <p:ph type="title"/>
          </p:nvPr>
        </p:nvSpPr>
        <p:spPr>
          <a:xfrm>
            <a:off x="1657350" y="211139"/>
            <a:ext cx="8802688" cy="676275"/>
          </a:xfrm>
          <a:ln>
            <a:solidFill>
              <a:schemeClr val="accent4">
                <a:lumMod val="75000"/>
              </a:schemeClr>
            </a:solidFill>
          </a:ln>
        </p:spPr>
        <p:txBody>
          <a:bodyPr wrap="square" numCol="1" compatLnSpc="1">
            <a:prstTxWarp prst="textNoShape">
              <a:avLst/>
            </a:prstTxWarp>
            <a:normAutofit fontScale="90000"/>
          </a:bodyPr>
          <a:lstStyle/>
          <a:p>
            <a:pPr eaLnBrk="1" hangingPunct="1">
              <a:defRPr/>
            </a:pPr>
            <a:r>
              <a:rPr lang="en-US" altLang="en-US" dirty="0">
                <a:effectLst>
                  <a:outerShdw blurRad="38100" dist="38100" dir="2700000" algn="tl">
                    <a:srgbClr val="465466"/>
                  </a:outerShdw>
                </a:effectLst>
                <a:latin typeface="Calibri" panose="020F0502020204030204" pitchFamily="34" charset="0"/>
              </a:rPr>
              <a:t>Contrast for tumors &amp; infection</a:t>
            </a:r>
          </a:p>
        </p:txBody>
      </p:sp>
      <p:pic>
        <p:nvPicPr>
          <p:cNvPr id="97285" name="Picture 1" descr="Renal Abscess CT 1.JPG"/>
          <p:cNvPicPr>
            <a:picLocks noChangeAspect="1"/>
          </p:cNvPicPr>
          <p:nvPr/>
        </p:nvPicPr>
        <p:blipFill>
          <a:blip r:embed="rId5">
            <a:extLst>
              <a:ext uri="{28A0092B-C50C-407E-A947-70E740481C1C}">
                <a14:useLocalDpi xmlns:a14="http://schemas.microsoft.com/office/drawing/2010/main" val="0"/>
              </a:ext>
            </a:extLst>
          </a:blip>
          <a:srcRect l="46548" t="28851" r="19604" b="15494"/>
          <a:stretch>
            <a:fillRect/>
          </a:stretch>
        </p:blipFill>
        <p:spPr bwMode="auto">
          <a:xfrm>
            <a:off x="8004175" y="2706689"/>
            <a:ext cx="2552700" cy="289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6" name="TextBox 1"/>
          <p:cNvSpPr txBox="1">
            <a:spLocks noChangeArrowheads="1"/>
          </p:cNvSpPr>
          <p:nvPr/>
        </p:nvSpPr>
        <p:spPr bwMode="auto">
          <a:xfrm>
            <a:off x="2901951" y="6173789"/>
            <a:ext cx="492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US" altLang="en-US">
                <a:solidFill>
                  <a:prstClr val="white"/>
                </a:solidFill>
              </a:rPr>
              <a:t>CT</a:t>
            </a:r>
          </a:p>
        </p:txBody>
      </p:sp>
      <p:sp>
        <p:nvSpPr>
          <p:cNvPr id="97287" name="TextBox 2"/>
          <p:cNvSpPr txBox="1">
            <a:spLocks noChangeArrowheads="1"/>
          </p:cNvSpPr>
          <p:nvPr/>
        </p:nvSpPr>
        <p:spPr bwMode="auto">
          <a:xfrm>
            <a:off x="5924551" y="6173789"/>
            <a:ext cx="608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US" altLang="en-US">
                <a:solidFill>
                  <a:prstClr val="white"/>
                </a:solidFill>
              </a:rPr>
              <a:t>MRI</a:t>
            </a:r>
          </a:p>
        </p:txBody>
      </p:sp>
      <p:sp>
        <p:nvSpPr>
          <p:cNvPr id="97288" name="TextBox 3"/>
          <p:cNvSpPr txBox="1">
            <a:spLocks noChangeArrowheads="1"/>
          </p:cNvSpPr>
          <p:nvPr/>
        </p:nvSpPr>
        <p:spPr bwMode="auto">
          <a:xfrm>
            <a:off x="8366125" y="5688013"/>
            <a:ext cx="1828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US" altLang="en-US">
                <a:solidFill>
                  <a:prstClr val="white"/>
                </a:solidFill>
              </a:rPr>
              <a:t>Patient also had Renal abscess</a:t>
            </a:r>
          </a:p>
        </p:txBody>
      </p:sp>
    </p:spTree>
    <p:extLst>
      <p:ext uri="{BB962C8B-B14F-4D97-AF65-F5344CB8AC3E}">
        <p14:creationId xmlns:p14="http://schemas.microsoft.com/office/powerpoint/2010/main" val="4070127706"/>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8648C04B-921B-AE4D-BD0C-C9FC1D035CAA}"/>
              </a:ext>
            </a:extLst>
          </p:cNvPr>
          <p:cNvSpPr>
            <a:spLocks noGrp="1" noChangeArrowheads="1"/>
          </p:cNvSpPr>
          <p:nvPr>
            <p:ph type="title"/>
          </p:nvPr>
        </p:nvSpPr>
        <p:spPr>
          <a:xfrm>
            <a:off x="1676400" y="193676"/>
            <a:ext cx="8783638" cy="1052513"/>
          </a:xfrm>
          <a:ln>
            <a:solidFill>
              <a:schemeClr val="accent4">
                <a:lumMod val="75000"/>
              </a:schemeClr>
            </a:solidFill>
          </a:ln>
        </p:spPr>
        <p:txBody>
          <a:bodyPr wrap="square" numCol="1" compatLnSpc="1">
            <a:prstTxWarp prst="textNoShape">
              <a:avLst/>
            </a:prstTxWarp>
            <a:normAutofit fontScale="90000"/>
          </a:bodyPr>
          <a:lstStyle/>
          <a:p>
            <a:pPr eaLnBrk="1" hangingPunct="1">
              <a:defRPr/>
            </a:pPr>
            <a:r>
              <a:rPr lang="en-US" altLang="en-US" sz="2900" dirty="0">
                <a:effectLst/>
                <a:latin typeface="Arial" panose="020B0604020202020204" pitchFamily="34" charset="0"/>
              </a:rPr>
              <a:t>Case 7: Which one is commonly observed in this term newborn with severe respiratory distress?</a:t>
            </a:r>
            <a:r>
              <a:rPr lang="en-US" altLang="en-US" sz="4300" dirty="0">
                <a:effectLst/>
                <a:latin typeface="Arial" panose="020B0604020202020204" pitchFamily="34" charset="0"/>
              </a:rPr>
              <a:t> </a:t>
            </a:r>
          </a:p>
        </p:txBody>
      </p:sp>
      <p:pic>
        <p:nvPicPr>
          <p:cNvPr id="103426" name="Picture 4" descr="Maldonado Dylan 1031838 (1)"/>
          <p:cNvPicPr>
            <a:picLocks noChangeAspect="1" noChangeArrowheads="1"/>
          </p:cNvPicPr>
          <p:nvPr/>
        </p:nvPicPr>
        <p:blipFill>
          <a:blip r:embed="rId3">
            <a:extLst>
              <a:ext uri="{28A0092B-C50C-407E-A947-70E740481C1C}">
                <a14:useLocalDpi xmlns:a14="http://schemas.microsoft.com/office/drawing/2010/main" val="0"/>
              </a:ext>
            </a:extLst>
          </a:blip>
          <a:srcRect l="10159" t="6024" r="5185" b="20827"/>
          <a:stretch>
            <a:fillRect/>
          </a:stretch>
        </p:blipFill>
        <p:spPr bwMode="auto">
          <a:xfrm>
            <a:off x="1006366" y="1382878"/>
            <a:ext cx="4364038" cy="529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7" name="Rectangle 7"/>
          <p:cNvSpPr>
            <a:spLocks noChangeArrowheads="1"/>
          </p:cNvSpPr>
          <p:nvPr/>
        </p:nvSpPr>
        <p:spPr bwMode="auto">
          <a:xfrm>
            <a:off x="5615150" y="2892480"/>
            <a:ext cx="6187966"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US" altLang="en-US" sz="2800" dirty="0">
                <a:solidFill>
                  <a:prstClr val="white"/>
                </a:solidFill>
              </a:rPr>
              <a:t>A. Persistent pulmonary hypertension</a:t>
            </a:r>
          </a:p>
          <a:p>
            <a:pPr fontAlgn="base">
              <a:spcBef>
                <a:spcPct val="0"/>
              </a:spcBef>
              <a:spcAft>
                <a:spcPct val="0"/>
              </a:spcAft>
            </a:pPr>
            <a:r>
              <a:rPr lang="en-US" altLang="en-US" sz="2800" dirty="0">
                <a:solidFill>
                  <a:prstClr val="white"/>
                </a:solidFill>
              </a:rPr>
              <a:t>B. Pyloric stenosis</a:t>
            </a:r>
          </a:p>
          <a:p>
            <a:pPr fontAlgn="base">
              <a:spcBef>
                <a:spcPct val="0"/>
              </a:spcBef>
              <a:spcAft>
                <a:spcPct val="0"/>
              </a:spcAft>
            </a:pPr>
            <a:r>
              <a:rPr lang="en-US" altLang="en-US" sz="2800" dirty="0">
                <a:solidFill>
                  <a:prstClr val="white"/>
                </a:solidFill>
              </a:rPr>
              <a:t>C. Tension pneumothorax</a:t>
            </a:r>
          </a:p>
          <a:p>
            <a:pPr fontAlgn="base">
              <a:spcBef>
                <a:spcPct val="0"/>
              </a:spcBef>
              <a:spcAft>
                <a:spcPct val="0"/>
              </a:spcAft>
            </a:pPr>
            <a:r>
              <a:rPr lang="en-US" altLang="en-US" sz="2800" dirty="0">
                <a:solidFill>
                  <a:prstClr val="white"/>
                </a:solidFill>
              </a:rPr>
              <a:t>D. Systolic murmur</a:t>
            </a:r>
          </a:p>
        </p:txBody>
      </p:sp>
      <p:pic>
        <p:nvPicPr>
          <p:cNvPr id="2" name="Picture 1"/>
          <p:cNvPicPr>
            <a:picLocks noChangeAspect="1"/>
          </p:cNvPicPr>
          <p:nvPr/>
        </p:nvPicPr>
        <p:blipFill>
          <a:blip r:embed="rId4"/>
          <a:stretch>
            <a:fillRect/>
          </a:stretch>
        </p:blipFill>
        <p:spPr>
          <a:xfrm>
            <a:off x="1138323" y="6288244"/>
            <a:ext cx="3609145" cy="530398"/>
          </a:xfrm>
          <a:prstGeom prst="rect">
            <a:avLst/>
          </a:prstGeom>
        </p:spPr>
      </p:pic>
    </p:spTree>
    <p:extLst>
      <p:ext uri="{BB962C8B-B14F-4D97-AF65-F5344CB8AC3E}">
        <p14:creationId xmlns:p14="http://schemas.microsoft.com/office/powerpoint/2010/main" val="349754406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26935066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le 1">
            <a:extLst>
              <a:ext uri="{FF2B5EF4-FFF2-40B4-BE49-F238E27FC236}">
                <a16:creationId xmlns:a16="http://schemas.microsoft.com/office/drawing/2014/main" id="{C9DE6C0A-FBD4-104D-9FE8-5DE47FCF8BE6}"/>
              </a:ext>
            </a:extLst>
          </p:cNvPr>
          <p:cNvSpPr>
            <a:spLocks noGrp="1"/>
          </p:cNvSpPr>
          <p:nvPr>
            <p:ph type="title"/>
          </p:nvPr>
        </p:nvSpPr>
        <p:spPr>
          <a:xfrm>
            <a:off x="1676400" y="287338"/>
            <a:ext cx="8853488" cy="641350"/>
          </a:xfrm>
          <a:ln>
            <a:solidFill>
              <a:schemeClr val="accent4">
                <a:lumMod val="75000"/>
              </a:schemeClr>
            </a:solidFill>
          </a:ln>
        </p:spPr>
        <p:txBody>
          <a:bodyPr wrap="square" numCol="1" compatLnSpc="1">
            <a:prstTxWarp prst="textNoShape">
              <a:avLst/>
            </a:prstTxWarp>
            <a:normAutofit fontScale="90000"/>
          </a:bodyPr>
          <a:lstStyle/>
          <a:p>
            <a:pPr eaLnBrk="1" hangingPunct="1">
              <a:defRPr/>
            </a:pPr>
            <a:r>
              <a:rPr lang="en-US" altLang="en-US" sz="4000" dirty="0">
                <a:effectLst/>
                <a:latin typeface="Arial" panose="020B0604020202020204" pitchFamily="34" charset="0"/>
              </a:rPr>
              <a:t>Persistent pulmonary hypertension</a:t>
            </a:r>
          </a:p>
        </p:txBody>
      </p:sp>
      <p:sp>
        <p:nvSpPr>
          <p:cNvPr id="112642" name="Content Placeholder 2">
            <a:extLst>
              <a:ext uri="{FF2B5EF4-FFF2-40B4-BE49-F238E27FC236}">
                <a16:creationId xmlns:a16="http://schemas.microsoft.com/office/drawing/2014/main" id="{5A98E6CD-8BDB-974C-B4A7-B937B34C9165}"/>
              </a:ext>
            </a:extLst>
          </p:cNvPr>
          <p:cNvSpPr>
            <a:spLocks noGrp="1"/>
          </p:cNvSpPr>
          <p:nvPr>
            <p:ph idx="1"/>
          </p:nvPr>
        </p:nvSpPr>
        <p:spPr>
          <a:xfrm>
            <a:off x="5443209" y="1758458"/>
            <a:ext cx="6238718" cy="4257675"/>
          </a:xfrm>
        </p:spPr>
        <p:txBody>
          <a:bodyPr wrap="square" numCol="1" anchor="t" anchorCtr="0" compatLnSpc="1">
            <a:prstTxWarp prst="textNoShape">
              <a:avLst/>
            </a:prstTxWarp>
            <a:normAutofit/>
          </a:bodyPr>
          <a:lstStyle/>
          <a:p>
            <a:pPr marL="0" indent="0" eaLnBrk="1" hangingPunct="1">
              <a:buNone/>
              <a:defRPr/>
            </a:pPr>
            <a:r>
              <a:rPr lang="en-US" altLang="en-US" sz="2800" dirty="0">
                <a:effectLst/>
                <a:latin typeface="Arial" panose="020B0604020202020204" pitchFamily="34" charset="0"/>
              </a:rPr>
              <a:t>Associated with:</a:t>
            </a:r>
          </a:p>
          <a:p>
            <a:pPr eaLnBrk="1" hangingPunct="1">
              <a:buFont typeface="Wingdings" pitchFamily="2" charset="2"/>
              <a:buNone/>
              <a:defRPr/>
            </a:pPr>
            <a:r>
              <a:rPr lang="en-US" altLang="en-US" sz="2800" dirty="0">
                <a:effectLst/>
                <a:latin typeface="Arial" panose="020B0604020202020204" pitchFamily="34" charset="0"/>
              </a:rPr>
              <a:t>    Congenital diaphragmatic hernia</a:t>
            </a:r>
          </a:p>
          <a:p>
            <a:pPr eaLnBrk="1" hangingPunct="1">
              <a:buFont typeface="Wingdings" pitchFamily="2" charset="2"/>
              <a:buNone/>
              <a:defRPr/>
            </a:pPr>
            <a:r>
              <a:rPr lang="en-US" altLang="en-US" sz="2800" dirty="0">
                <a:effectLst/>
                <a:latin typeface="Arial" panose="020B0604020202020204" pitchFamily="34" charset="0"/>
              </a:rPr>
              <a:t>    Meconium aspiration</a:t>
            </a:r>
          </a:p>
          <a:p>
            <a:pPr eaLnBrk="1" hangingPunct="1">
              <a:buFont typeface="Wingdings" pitchFamily="2" charset="2"/>
              <a:buNone/>
              <a:defRPr/>
            </a:pPr>
            <a:r>
              <a:rPr lang="en-US" altLang="en-US" sz="2800" dirty="0">
                <a:effectLst/>
                <a:latin typeface="Arial" panose="020B0604020202020204" pitchFamily="34" charset="0"/>
              </a:rPr>
              <a:t>    Occasionally with severe RDS</a:t>
            </a:r>
          </a:p>
          <a:p>
            <a:pPr eaLnBrk="1" hangingPunct="1">
              <a:buFont typeface="Wingdings" pitchFamily="2" charset="2"/>
              <a:buNone/>
              <a:defRPr/>
            </a:pPr>
            <a:r>
              <a:rPr lang="en-US" altLang="en-US" sz="2800" dirty="0">
                <a:effectLst/>
                <a:latin typeface="Arial" panose="020B0604020202020204" pitchFamily="34" charset="0"/>
              </a:rPr>
              <a:t>    Idiopathic</a:t>
            </a:r>
          </a:p>
        </p:txBody>
      </p:sp>
      <p:pic>
        <p:nvPicPr>
          <p:cNvPr id="105475" name="Picture 4" descr="Maldonado Dylan 1031838 (1)"/>
          <p:cNvPicPr>
            <a:picLocks noChangeAspect="1" noChangeArrowheads="1"/>
          </p:cNvPicPr>
          <p:nvPr/>
        </p:nvPicPr>
        <p:blipFill>
          <a:blip r:embed="rId3">
            <a:extLst>
              <a:ext uri="{28A0092B-C50C-407E-A947-70E740481C1C}">
                <a14:useLocalDpi xmlns:a14="http://schemas.microsoft.com/office/drawing/2010/main" val="0"/>
              </a:ext>
            </a:extLst>
          </a:blip>
          <a:srcRect l="14716" t="6026" r="12617" b="29655"/>
          <a:stretch>
            <a:fillRect/>
          </a:stretch>
        </p:blipFill>
        <p:spPr bwMode="auto">
          <a:xfrm>
            <a:off x="852817" y="1123459"/>
            <a:ext cx="4445000" cy="552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188405" y="6281802"/>
            <a:ext cx="3506088" cy="369332"/>
          </a:xfrm>
          <a:prstGeom prst="rect">
            <a:avLst/>
          </a:prstGeom>
          <a:solidFill>
            <a:schemeClr val="accent4">
              <a:lumMod val="75000"/>
            </a:schemeClr>
          </a:solidFill>
        </p:spPr>
        <p:txBody>
          <a:bodyPr wrap="none">
            <a:spAutoFit/>
          </a:bodyPr>
          <a:lstStyle/>
          <a:p>
            <a:r>
              <a:rPr lang="en-US" altLang="en-US" dirty="0">
                <a:effectLst>
                  <a:outerShdw blurRad="38100" dist="38100" dir="2700000" algn="tl">
                    <a:srgbClr val="465466"/>
                  </a:outerShdw>
                </a:effectLst>
                <a:latin typeface="Arial" panose="020B0604020202020204" pitchFamily="34" charset="0"/>
              </a:rPr>
              <a:t>Congenital diaphragmatic hernia</a:t>
            </a:r>
            <a:endParaRPr lang="en-US" dirty="0"/>
          </a:p>
        </p:txBody>
      </p:sp>
    </p:spTree>
    <p:extLst>
      <p:ext uri="{BB962C8B-B14F-4D97-AF65-F5344CB8AC3E}">
        <p14:creationId xmlns:p14="http://schemas.microsoft.com/office/powerpoint/2010/main" val="792681168"/>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C7C5683-7097-FF87-444B-479C16D2A5AC}"/>
              </a:ext>
            </a:extLst>
          </p:cNvPr>
          <p:cNvSpPr/>
          <p:nvPr/>
        </p:nvSpPr>
        <p:spPr>
          <a:xfrm>
            <a:off x="0" y="1109709"/>
            <a:ext cx="12192000" cy="5748291"/>
          </a:xfrm>
          <a:prstGeom prst="rect">
            <a:avLst/>
          </a:prstGeom>
          <a:gradFill>
            <a:gsLst>
              <a:gs pos="0">
                <a:schemeClr val="bg1">
                  <a:alpha val="0"/>
                </a:schemeClr>
              </a:gs>
              <a:gs pos="47000">
                <a:schemeClr val="bg1">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itle 1"/>
          <p:cNvSpPr txBox="1">
            <a:spLocks/>
          </p:cNvSpPr>
          <p:nvPr/>
        </p:nvSpPr>
        <p:spPr>
          <a:xfrm>
            <a:off x="562992" y="1563168"/>
            <a:ext cx="10515600" cy="886626"/>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CB3369"/>
                </a:solidFill>
                <a:effectLst/>
                <a:uLnTx/>
                <a:uFillTx/>
                <a:latin typeface="Asap" panose="020F0504030202060203"/>
              </a:rPr>
              <a:t>READY, SET, GO…</a:t>
            </a:r>
            <a:endParaRPr kumimoji="0" lang="en-US" sz="6000" b="1" i="0" u="none" strike="noStrike" kern="1200" cap="none" spc="0" normalizeH="0" baseline="0" noProof="0" dirty="0">
              <a:ln>
                <a:noFill/>
              </a:ln>
              <a:solidFill>
                <a:srgbClr val="CB3369"/>
              </a:solidFill>
              <a:effectLst/>
              <a:uLnTx/>
              <a:uFillTx/>
              <a:latin typeface="Asap" panose="020F0504030202060203"/>
              <a:cs typeface="Arial" panose="020B0604020202020204" pitchFamily="34" charset="0"/>
            </a:endParaRPr>
          </a:p>
        </p:txBody>
      </p:sp>
      <p:sp>
        <p:nvSpPr>
          <p:cNvPr id="7" name="Content Placeholder 2"/>
          <p:cNvSpPr txBox="1">
            <a:spLocks/>
          </p:cNvSpPr>
          <p:nvPr/>
        </p:nvSpPr>
        <p:spPr>
          <a:xfrm>
            <a:off x="1500326" y="2595996"/>
            <a:ext cx="7547682" cy="4177666"/>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4B91D1"/>
                </a:solidFill>
                <a:effectLst/>
                <a:uLnTx/>
                <a:uFillTx/>
                <a:latin typeface="Calibri" panose="020F0502020204030204"/>
                <a:ea typeface="+mn-ea"/>
                <a:cs typeface="+mn-cs"/>
              </a:rPr>
              <a:t>Click the “Join ARS Sessions” button in the Course Portal “</a:t>
            </a:r>
            <a:r>
              <a:rPr kumimoji="0" lang="en-US" sz="3200" b="1" i="0" u="sng" strike="noStrike" kern="1200" cap="none" spc="0" normalizeH="0" baseline="0" noProof="0" dirty="0">
                <a:ln>
                  <a:noFill/>
                </a:ln>
                <a:solidFill>
                  <a:srgbClr val="4B91D1"/>
                </a:solidFill>
                <a:effectLst/>
                <a:uLnTx/>
                <a:uFillTx/>
                <a:latin typeface="Calibri" panose="020F0502020204030204"/>
                <a:ea typeface="+mn-ea"/>
                <a:cs typeface="+mn-cs"/>
              </a:rPr>
              <a:t>OR</a:t>
            </a:r>
            <a:r>
              <a:rPr kumimoji="0" lang="en-US" sz="3200" b="1" i="0" u="none" strike="noStrike" kern="1200" cap="none" spc="0" normalizeH="0" baseline="0" noProof="0" dirty="0">
                <a:ln>
                  <a:noFill/>
                </a:ln>
                <a:solidFill>
                  <a:srgbClr val="4B91D1"/>
                </a:solidFill>
                <a:effectLst/>
                <a:uLnTx/>
                <a:uFillTx/>
                <a:latin typeface="Calibri" panose="020F0502020204030204"/>
                <a:ea typeface="+mn-ea"/>
                <a:cs typeface="+mn-cs"/>
              </a:rPr>
              <a:t>”</a:t>
            </a: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endParaRPr kumimoji="0" lang="en-US" sz="3200" b="1" i="0" u="none" strike="noStrike" kern="1200" cap="none" spc="0" normalizeH="0" baseline="0" noProof="0" dirty="0">
              <a:ln>
                <a:noFill/>
              </a:ln>
              <a:solidFill>
                <a:srgbClr val="4B91D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4B91D1"/>
                </a:solidFill>
                <a:effectLst/>
                <a:uLnTx/>
                <a:uFillTx/>
                <a:latin typeface="Calibri" panose="020F0502020204030204"/>
                <a:ea typeface="+mn-ea"/>
                <a:cs typeface="+mn-cs"/>
              </a:rPr>
              <a:t>Text </a:t>
            </a:r>
            <a:r>
              <a:rPr kumimoji="0" lang="en-US" sz="3200" b="1" i="0" u="none" strike="noStrike" kern="1200" cap="none" spc="0" normalizeH="0" baseline="0" noProof="0" dirty="0">
                <a:ln>
                  <a:noFill/>
                </a:ln>
                <a:solidFill>
                  <a:srgbClr val="CB3369"/>
                </a:solidFill>
                <a:effectLst>
                  <a:outerShdw blurRad="38100" dist="38100" dir="2700000" algn="tl">
                    <a:srgbClr val="000000">
                      <a:alpha val="43137"/>
                    </a:srgbClr>
                  </a:outerShdw>
                </a:effectLst>
                <a:uLnTx/>
                <a:uFillTx/>
                <a:latin typeface="Calibri" panose="020F0502020204030204"/>
                <a:ea typeface="+mn-ea"/>
                <a:cs typeface="+mn-cs"/>
              </a:rPr>
              <a:t>NCHCME</a:t>
            </a:r>
            <a:r>
              <a:rPr kumimoji="0" lang="en-US" sz="3200" b="1" i="0" u="none" strike="noStrike" kern="1200" cap="none" spc="0" normalizeH="0" baseline="0" noProof="0" dirty="0">
                <a:ln>
                  <a:noFill/>
                </a:ln>
                <a:solidFill>
                  <a:srgbClr val="4B91D1"/>
                </a:solidFill>
                <a:effectLst/>
                <a:uLnTx/>
                <a:uFillTx/>
                <a:latin typeface="Calibri" panose="020F0502020204030204"/>
                <a:ea typeface="+mn-ea"/>
                <a:cs typeface="+mn-cs"/>
              </a:rPr>
              <a:t> to </a:t>
            </a:r>
            <a:r>
              <a:rPr kumimoji="0" lang="en-US" sz="3200" b="1" i="0" u="none" strike="noStrike" kern="1200" cap="none" spc="0" normalizeH="0" baseline="0" noProof="0" dirty="0">
                <a:ln>
                  <a:noFill/>
                </a:ln>
                <a:solidFill>
                  <a:srgbClr val="CB3369"/>
                </a:solidFill>
                <a:effectLst>
                  <a:outerShdw blurRad="38100" dist="38100" dir="2700000" algn="tl">
                    <a:srgbClr val="000000">
                      <a:alpha val="43137"/>
                    </a:srgbClr>
                  </a:outerShdw>
                </a:effectLst>
                <a:uLnTx/>
                <a:uFillTx/>
                <a:latin typeface="Calibri" panose="020F0502020204030204"/>
                <a:ea typeface="+mn-ea"/>
                <a:cs typeface="+mn-cs"/>
              </a:rPr>
              <a:t>37607</a:t>
            </a:r>
            <a:r>
              <a:rPr kumimoji="0" lang="en-US" sz="3200" b="1" i="0" u="none" strike="noStrike" kern="1200" cap="none" spc="0" normalizeH="0" baseline="0" noProof="0" dirty="0">
                <a:ln>
                  <a:noFill/>
                </a:ln>
                <a:solidFill>
                  <a:srgbClr val="4B91D1"/>
                </a:solidFill>
                <a:effectLst/>
                <a:uLnTx/>
                <a:uFillTx/>
                <a:latin typeface="Calibri" panose="020F0502020204030204"/>
                <a:ea typeface="+mn-ea"/>
                <a:cs typeface="+mn-cs"/>
              </a:rPr>
              <a:t> “</a:t>
            </a:r>
            <a:r>
              <a:rPr kumimoji="0" lang="en-US" sz="3200" b="1" i="0" u="sng" strike="noStrike" kern="1200" cap="none" spc="0" normalizeH="0" baseline="0" noProof="0" dirty="0">
                <a:ln>
                  <a:noFill/>
                </a:ln>
                <a:solidFill>
                  <a:srgbClr val="4B91D1"/>
                </a:solidFill>
                <a:effectLst/>
                <a:uLnTx/>
                <a:uFillTx/>
                <a:latin typeface="Calibri" panose="020F0502020204030204"/>
                <a:ea typeface="+mn-ea"/>
                <a:cs typeface="+mn-cs"/>
              </a:rPr>
              <a:t>OR</a:t>
            </a:r>
            <a:r>
              <a:rPr kumimoji="0" lang="en-US" sz="3200" b="1" i="0" u="none" strike="noStrike" kern="1200" cap="none" spc="0" normalizeH="0" baseline="0" noProof="0" dirty="0">
                <a:ln>
                  <a:noFill/>
                </a:ln>
                <a:solidFill>
                  <a:srgbClr val="4B91D1"/>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300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srgbClr val="4B91D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4B91D1"/>
                </a:solidFill>
                <a:effectLst/>
                <a:uLnTx/>
                <a:uFillTx/>
                <a:latin typeface="Calibri" panose="020F0502020204030204"/>
                <a:ea typeface="+mn-ea"/>
                <a:cs typeface="+mn-cs"/>
              </a:rPr>
              <a:t>Go to </a:t>
            </a:r>
            <a:r>
              <a:rPr kumimoji="0" lang="en-US" sz="3200" b="1" i="0" u="none" strike="noStrike" kern="1200" cap="none" spc="0" normalizeH="0" baseline="0" noProof="0" dirty="0">
                <a:ln>
                  <a:noFill/>
                </a:ln>
                <a:solidFill>
                  <a:srgbClr val="CB3369"/>
                </a:solidFill>
                <a:effectLst>
                  <a:outerShdw blurRad="38100" dist="38100" dir="2700000" algn="tl">
                    <a:srgbClr val="000000">
                      <a:alpha val="43137"/>
                    </a:srgbClr>
                  </a:outerShdw>
                </a:effectLst>
                <a:uLnTx/>
                <a:uFillTx/>
                <a:latin typeface="Calibri" panose="020F0502020204030204"/>
                <a:ea typeface="+mn-ea"/>
                <a:cs typeface="+mn-cs"/>
              </a:rPr>
              <a:t>pollev.com/</a:t>
            </a:r>
            <a:r>
              <a:rPr kumimoji="0" lang="en-US" sz="3200" b="1" i="0" u="none" strike="noStrike" kern="1200" cap="none" spc="0" normalizeH="0" baseline="0" noProof="0" dirty="0" err="1">
                <a:ln>
                  <a:noFill/>
                </a:ln>
                <a:solidFill>
                  <a:srgbClr val="CB3369"/>
                </a:solidFill>
                <a:effectLst>
                  <a:outerShdw blurRad="38100" dist="38100" dir="2700000" algn="tl">
                    <a:srgbClr val="000000">
                      <a:alpha val="43137"/>
                    </a:srgbClr>
                  </a:outerShdw>
                </a:effectLst>
                <a:uLnTx/>
                <a:uFillTx/>
                <a:latin typeface="Calibri" panose="020F0502020204030204"/>
                <a:ea typeface="+mn-ea"/>
                <a:cs typeface="+mn-cs"/>
              </a:rPr>
              <a:t>nchcme</a:t>
            </a:r>
            <a:endParaRPr kumimoji="0" lang="en-US" sz="3200" b="0" i="0" u="none" strike="noStrike" kern="1200" cap="none" spc="0" normalizeH="0" baseline="0" noProof="0" dirty="0">
              <a:ln>
                <a:noFill/>
              </a:ln>
              <a:solidFill>
                <a:srgbClr val="CB3369"/>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8008" y="2333897"/>
            <a:ext cx="2793634" cy="4524103"/>
          </a:xfrm>
          <a:prstGeom prst="rect">
            <a:avLst/>
          </a:prstGeom>
        </p:spPr>
      </p:pic>
      <p:sp>
        <p:nvSpPr>
          <p:cNvPr id="4" name="Oval 3"/>
          <p:cNvSpPr/>
          <p:nvPr/>
        </p:nvSpPr>
        <p:spPr>
          <a:xfrm>
            <a:off x="273615" y="3981072"/>
            <a:ext cx="1084217" cy="1031966"/>
          </a:xfrm>
          <a:prstGeom prst="ellipse">
            <a:avLst/>
          </a:prstGeom>
          <a:solidFill>
            <a:schemeClr val="accent4"/>
          </a:solidFill>
          <a:effectLst>
            <a:innerShdw blurRad="1016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2</a:t>
            </a:r>
          </a:p>
        </p:txBody>
      </p:sp>
      <p:sp>
        <p:nvSpPr>
          <p:cNvPr id="8" name="Oval 7"/>
          <p:cNvSpPr/>
          <p:nvPr/>
        </p:nvSpPr>
        <p:spPr>
          <a:xfrm>
            <a:off x="273614" y="5319507"/>
            <a:ext cx="1084217" cy="1031966"/>
          </a:xfrm>
          <a:prstGeom prst="ellipse">
            <a:avLst/>
          </a:prstGeom>
          <a:solidFill>
            <a:srgbClr val="00B050"/>
          </a:solidFill>
          <a:effectLst>
            <a:innerShdw blurRad="1016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3</a:t>
            </a:r>
          </a:p>
        </p:txBody>
      </p:sp>
      <p:sp>
        <p:nvSpPr>
          <p:cNvPr id="9" name="Oval 8"/>
          <p:cNvSpPr/>
          <p:nvPr/>
        </p:nvSpPr>
        <p:spPr>
          <a:xfrm>
            <a:off x="273614" y="2595995"/>
            <a:ext cx="1084217" cy="1031966"/>
          </a:xfrm>
          <a:prstGeom prst="ellipse">
            <a:avLst/>
          </a:prstGeom>
          <a:solidFill>
            <a:srgbClr val="FF0000"/>
          </a:solidFill>
          <a:effectLst>
            <a:innerShdw blurRad="1016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haroni" panose="02010803020104030203" pitchFamily="2" charset="-79"/>
              </a:rPr>
              <a:t>1</a:t>
            </a:r>
          </a:p>
        </p:txBody>
      </p:sp>
    </p:spTree>
    <p:extLst>
      <p:ext uri="{BB962C8B-B14F-4D97-AF65-F5344CB8AC3E}">
        <p14:creationId xmlns:p14="http://schemas.microsoft.com/office/powerpoint/2010/main" val="31746075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B4C053CF-2530-A04A-851A-4B887086D729}"/>
              </a:ext>
            </a:extLst>
          </p:cNvPr>
          <p:cNvSpPr>
            <a:spLocks noGrp="1" noChangeArrowheads="1"/>
          </p:cNvSpPr>
          <p:nvPr>
            <p:ph type="title"/>
          </p:nvPr>
        </p:nvSpPr>
        <p:spPr>
          <a:xfrm>
            <a:off x="1752600" y="120650"/>
            <a:ext cx="8839200" cy="1042988"/>
          </a:xfrm>
          <a:ln>
            <a:solidFill>
              <a:schemeClr val="accent4">
                <a:lumMod val="75000"/>
              </a:schemeClr>
            </a:solidFill>
          </a:ln>
        </p:spPr>
        <p:txBody>
          <a:bodyPr wrap="square" numCol="1" compatLnSpc="1">
            <a:prstTxWarp prst="textNoShape">
              <a:avLst/>
            </a:prstTxWarp>
          </a:bodyPr>
          <a:lstStyle/>
          <a:p>
            <a:pPr eaLnBrk="1" hangingPunct="1">
              <a:defRPr/>
            </a:pPr>
            <a:r>
              <a:rPr lang="en-US" altLang="en-US" sz="3200" dirty="0">
                <a:effectLst>
                  <a:outerShdw blurRad="38100" dist="38100" dir="2700000" algn="tl">
                    <a:srgbClr val="FFFFFF"/>
                  </a:outerShdw>
                </a:effectLst>
                <a:latin typeface="Arial" panose="020B0604020202020204" pitchFamily="34" charset="0"/>
              </a:rPr>
              <a:t>Case 8: 1-day old baby with vomiting </a:t>
            </a:r>
            <a:endParaRPr lang="en-US" altLang="en-US" sz="3200" dirty="0">
              <a:effectLst>
                <a:outerShdw blurRad="38100" dist="38100" dir="2700000" algn="tl">
                  <a:srgbClr val="465466"/>
                </a:outerShdw>
              </a:effectLst>
              <a:latin typeface="Arial" panose="020B0604020202020204" pitchFamily="34" charset="0"/>
            </a:endParaRPr>
          </a:p>
        </p:txBody>
      </p:sp>
      <p:pic>
        <p:nvPicPr>
          <p:cNvPr id="106498" name="Picture 4" descr="Pera Fabian 942947 a"/>
          <p:cNvPicPr>
            <a:picLocks noChangeAspect="1" noChangeArrowheads="1"/>
          </p:cNvPicPr>
          <p:nvPr/>
        </p:nvPicPr>
        <p:blipFill>
          <a:blip r:embed="rId3">
            <a:extLst>
              <a:ext uri="{28A0092B-C50C-407E-A947-70E740481C1C}">
                <a14:useLocalDpi xmlns:a14="http://schemas.microsoft.com/office/drawing/2010/main" val="0"/>
              </a:ext>
            </a:extLst>
          </a:blip>
          <a:srcRect l="8127" r="7349" b="11302"/>
          <a:stretch>
            <a:fillRect/>
          </a:stretch>
        </p:blipFill>
        <p:spPr bwMode="auto">
          <a:xfrm>
            <a:off x="1870076" y="1262064"/>
            <a:ext cx="4322763" cy="545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9" name="Rectangle 6"/>
          <p:cNvSpPr>
            <a:spLocks noChangeArrowheads="1"/>
          </p:cNvSpPr>
          <p:nvPr/>
        </p:nvSpPr>
        <p:spPr bwMode="auto">
          <a:xfrm>
            <a:off x="6553200" y="2468563"/>
            <a:ext cx="40386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US" altLang="en-US" sz="2800" dirty="0">
                <a:solidFill>
                  <a:prstClr val="white"/>
                </a:solidFill>
              </a:rPr>
              <a:t>A. Pyloric stenosis</a:t>
            </a:r>
          </a:p>
          <a:p>
            <a:pPr fontAlgn="base">
              <a:spcBef>
                <a:spcPct val="0"/>
              </a:spcBef>
              <a:spcAft>
                <a:spcPct val="0"/>
              </a:spcAft>
            </a:pPr>
            <a:r>
              <a:rPr lang="en-US" altLang="en-US" sz="2800" dirty="0">
                <a:solidFill>
                  <a:prstClr val="white"/>
                </a:solidFill>
              </a:rPr>
              <a:t>B. Duodenal atresia</a:t>
            </a:r>
          </a:p>
          <a:p>
            <a:pPr fontAlgn="base">
              <a:spcBef>
                <a:spcPct val="0"/>
              </a:spcBef>
              <a:spcAft>
                <a:spcPct val="0"/>
              </a:spcAft>
            </a:pPr>
            <a:r>
              <a:rPr lang="en-US" altLang="en-US" sz="2800" dirty="0">
                <a:solidFill>
                  <a:prstClr val="white"/>
                </a:solidFill>
              </a:rPr>
              <a:t>C. </a:t>
            </a:r>
            <a:r>
              <a:rPr lang="en-US" altLang="en-US" sz="2800" dirty="0" err="1">
                <a:solidFill>
                  <a:prstClr val="white"/>
                </a:solidFill>
              </a:rPr>
              <a:t>Ileal</a:t>
            </a:r>
            <a:r>
              <a:rPr lang="en-US" altLang="en-US" sz="2800" dirty="0">
                <a:solidFill>
                  <a:prstClr val="white"/>
                </a:solidFill>
              </a:rPr>
              <a:t> atresia</a:t>
            </a:r>
          </a:p>
          <a:p>
            <a:pPr fontAlgn="base">
              <a:spcBef>
                <a:spcPct val="0"/>
              </a:spcBef>
              <a:spcAft>
                <a:spcPct val="0"/>
              </a:spcAft>
            </a:pPr>
            <a:r>
              <a:rPr lang="en-US" altLang="en-US" sz="2800" dirty="0">
                <a:solidFill>
                  <a:prstClr val="white"/>
                </a:solidFill>
              </a:rPr>
              <a:t>D. Duodenal hematoma</a:t>
            </a:r>
          </a:p>
          <a:p>
            <a:pPr fontAlgn="base">
              <a:spcBef>
                <a:spcPct val="0"/>
              </a:spcBef>
              <a:spcAft>
                <a:spcPct val="0"/>
              </a:spcAft>
            </a:pPr>
            <a:r>
              <a:rPr lang="en-US" altLang="en-US" sz="2800" dirty="0">
                <a:solidFill>
                  <a:prstClr val="white"/>
                </a:solidFill>
              </a:rPr>
              <a:t>E. T-E fistula</a:t>
            </a:r>
          </a:p>
        </p:txBody>
      </p:sp>
    </p:spTree>
    <p:extLst>
      <p:ext uri="{BB962C8B-B14F-4D97-AF65-F5344CB8AC3E}">
        <p14:creationId xmlns:p14="http://schemas.microsoft.com/office/powerpoint/2010/main" val="3902443333"/>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27333789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a:extLst>
              <a:ext uri="{FF2B5EF4-FFF2-40B4-BE49-F238E27FC236}">
                <a16:creationId xmlns:a16="http://schemas.microsoft.com/office/drawing/2014/main" id="{0D77548B-6492-E048-BCBF-C14CCA3BEE53}"/>
              </a:ext>
            </a:extLst>
          </p:cNvPr>
          <p:cNvSpPr>
            <a:spLocks noGrp="1" noChangeArrowheads="1"/>
          </p:cNvSpPr>
          <p:nvPr>
            <p:ph type="title"/>
          </p:nvPr>
        </p:nvSpPr>
        <p:spPr>
          <a:xfrm>
            <a:off x="1884363" y="285750"/>
            <a:ext cx="8636000" cy="554038"/>
          </a:xfrm>
          <a:ln>
            <a:solidFill>
              <a:schemeClr val="accent4">
                <a:lumMod val="75000"/>
              </a:schemeClr>
            </a:solidFill>
          </a:ln>
        </p:spPr>
        <p:txBody>
          <a:bodyPr wrap="square" numCol="1" compatLnSpc="1">
            <a:prstTxWarp prst="textNoShape">
              <a:avLst/>
            </a:prstTxWarp>
            <a:normAutofit fontScale="90000"/>
          </a:bodyPr>
          <a:lstStyle/>
          <a:p>
            <a:pPr eaLnBrk="1" hangingPunct="1">
              <a:defRPr/>
            </a:pPr>
            <a:r>
              <a:rPr lang="en-US" altLang="en-US" dirty="0">
                <a:effectLst>
                  <a:outerShdw blurRad="38100" dist="38100" dir="2700000" algn="tl">
                    <a:srgbClr val="FFFFFF"/>
                  </a:outerShdw>
                </a:effectLst>
                <a:latin typeface="Arial" panose="020B0604020202020204" pitchFamily="34" charset="0"/>
                <a:cs typeface="Arial" panose="020B0604020202020204" pitchFamily="34" charset="0"/>
              </a:rPr>
              <a:t>Duodenal atresia</a:t>
            </a:r>
          </a:p>
        </p:txBody>
      </p:sp>
      <p:sp>
        <p:nvSpPr>
          <p:cNvPr id="117762" name="Rectangle 3">
            <a:extLst>
              <a:ext uri="{FF2B5EF4-FFF2-40B4-BE49-F238E27FC236}">
                <a16:creationId xmlns:a16="http://schemas.microsoft.com/office/drawing/2014/main" id="{C9554D23-8CFA-204D-B67F-3AB247F2C686}"/>
              </a:ext>
            </a:extLst>
          </p:cNvPr>
          <p:cNvSpPr>
            <a:spLocks noGrp="1" noChangeArrowheads="1"/>
          </p:cNvSpPr>
          <p:nvPr>
            <p:ph idx="1"/>
          </p:nvPr>
        </p:nvSpPr>
        <p:spPr>
          <a:xfrm>
            <a:off x="5549462" y="1681655"/>
            <a:ext cx="5917325" cy="4353307"/>
          </a:xfrm>
        </p:spPr>
        <p:txBody>
          <a:bodyPr wrap="square" numCol="1" anchor="t" anchorCtr="0" compatLnSpc="1">
            <a:prstTxWarp prst="textNoShape">
              <a:avLst/>
            </a:prstTxWarp>
            <a:normAutofit/>
          </a:bodyPr>
          <a:lstStyle/>
          <a:p>
            <a:pPr eaLnBrk="1" hangingPunct="1">
              <a:defRPr/>
            </a:pPr>
            <a:r>
              <a:rPr lang="en-US" altLang="en-US" sz="2400" dirty="0">
                <a:effectLst>
                  <a:outerShdw blurRad="38100" dist="38100" dir="2700000" algn="tl">
                    <a:srgbClr val="465466"/>
                  </a:outerShdw>
                </a:effectLst>
                <a:latin typeface="Arial" panose="020B0604020202020204" pitchFamily="34" charset="0"/>
              </a:rPr>
              <a:t>Double Bubble Sign</a:t>
            </a:r>
          </a:p>
          <a:p>
            <a:pPr lvl="1" eaLnBrk="1" hangingPunct="1">
              <a:defRPr/>
            </a:pPr>
            <a:r>
              <a:rPr lang="en-US" altLang="en-US" sz="2400" dirty="0">
                <a:effectLst>
                  <a:outerShdw blurRad="38100" dist="38100" dir="2700000" algn="tl">
                    <a:srgbClr val="465466"/>
                  </a:outerShdw>
                </a:effectLst>
                <a:latin typeface="Arial" panose="020B0604020202020204" pitchFamily="34" charset="0"/>
              </a:rPr>
              <a:t>No air in bowel distally</a:t>
            </a:r>
          </a:p>
          <a:p>
            <a:pPr eaLnBrk="1" hangingPunct="1">
              <a:defRPr/>
            </a:pPr>
            <a:r>
              <a:rPr lang="en-US" altLang="en-US" sz="2400" dirty="0">
                <a:effectLst>
                  <a:outerShdw blurRad="38100" dist="38100" dir="2700000" algn="tl">
                    <a:srgbClr val="465466"/>
                  </a:outerShdw>
                </a:effectLst>
                <a:latin typeface="Arial" panose="020B0604020202020204" pitchFamily="34" charset="0"/>
              </a:rPr>
              <a:t>Bilious vomiting (obstruction distal to ampulla of </a:t>
            </a:r>
            <a:r>
              <a:rPr lang="en-US" altLang="en-US" sz="2400" dirty="0" err="1">
                <a:effectLst>
                  <a:outerShdw blurRad="38100" dist="38100" dir="2700000" algn="tl">
                    <a:srgbClr val="465466"/>
                  </a:outerShdw>
                </a:effectLst>
                <a:latin typeface="Arial" panose="020B0604020202020204" pitchFamily="34" charset="0"/>
              </a:rPr>
              <a:t>vater</a:t>
            </a:r>
            <a:r>
              <a:rPr lang="en-US" altLang="en-US" sz="2400" dirty="0">
                <a:effectLst>
                  <a:outerShdw blurRad="38100" dist="38100" dir="2700000" algn="tl">
                    <a:srgbClr val="465466"/>
                  </a:outerShdw>
                </a:effectLst>
                <a:latin typeface="Arial" panose="020B0604020202020204" pitchFamily="34" charset="0"/>
              </a:rPr>
              <a:t>)</a:t>
            </a:r>
          </a:p>
          <a:p>
            <a:pPr eaLnBrk="1" hangingPunct="1">
              <a:defRPr/>
            </a:pPr>
            <a:r>
              <a:rPr lang="en-US" altLang="en-US" sz="2400" dirty="0">
                <a:effectLst>
                  <a:outerShdw blurRad="38100" dist="38100" dir="2700000" algn="tl">
                    <a:srgbClr val="465466"/>
                  </a:outerShdw>
                </a:effectLst>
                <a:latin typeface="Arial" panose="020B0604020202020204" pitchFamily="34" charset="0"/>
              </a:rPr>
              <a:t>No further imaging necessary</a:t>
            </a:r>
          </a:p>
          <a:p>
            <a:pPr eaLnBrk="1" hangingPunct="1">
              <a:defRPr/>
            </a:pPr>
            <a:r>
              <a:rPr lang="en-US" altLang="en-US" sz="2400" dirty="0">
                <a:effectLst>
                  <a:outerShdw blurRad="38100" dist="38100" dir="2700000" algn="tl">
                    <a:srgbClr val="465466"/>
                  </a:outerShdw>
                </a:effectLst>
                <a:latin typeface="Arial" panose="020B0604020202020204" pitchFamily="34" charset="0"/>
              </a:rPr>
              <a:t>Associated with Down Syndrome (30%) and part of VACTERL</a:t>
            </a:r>
          </a:p>
          <a:p>
            <a:pPr eaLnBrk="1" hangingPunct="1">
              <a:defRPr/>
            </a:pPr>
            <a:r>
              <a:rPr lang="en-US" altLang="en-US" sz="2400" dirty="0">
                <a:effectLst>
                  <a:outerShdw blurRad="38100" dist="38100" dir="2700000" algn="tl">
                    <a:srgbClr val="465466"/>
                  </a:outerShdw>
                </a:effectLst>
                <a:latin typeface="Arial" panose="020B0604020202020204" pitchFamily="34" charset="0"/>
              </a:rPr>
              <a:t>Due to failure canalization of duodenum</a:t>
            </a:r>
          </a:p>
          <a:p>
            <a:pPr marL="0" indent="0" eaLnBrk="1" hangingPunct="1">
              <a:buNone/>
              <a:defRPr/>
            </a:pPr>
            <a:endParaRPr lang="en-US" altLang="en-US" sz="2400" dirty="0">
              <a:effectLst>
                <a:outerShdw blurRad="38100" dist="38100" dir="2700000" algn="tl">
                  <a:srgbClr val="465466"/>
                </a:outerShdw>
              </a:effectLst>
              <a:latin typeface="Arial" panose="020B0604020202020204" pitchFamily="34" charset="0"/>
            </a:endParaRPr>
          </a:p>
        </p:txBody>
      </p:sp>
      <p:pic>
        <p:nvPicPr>
          <p:cNvPr id="2" name="Picture 1"/>
          <p:cNvPicPr>
            <a:picLocks noChangeAspect="1"/>
          </p:cNvPicPr>
          <p:nvPr/>
        </p:nvPicPr>
        <p:blipFill>
          <a:blip r:embed="rId3"/>
          <a:stretch>
            <a:fillRect/>
          </a:stretch>
        </p:blipFill>
        <p:spPr>
          <a:xfrm>
            <a:off x="1260436" y="1043818"/>
            <a:ext cx="3700447" cy="5719587"/>
          </a:xfrm>
          <a:prstGeom prst="rect">
            <a:avLst/>
          </a:prstGeom>
        </p:spPr>
      </p:pic>
      <p:cxnSp>
        <p:nvCxnSpPr>
          <p:cNvPr id="4" name="Straight Arrow Connector 3"/>
          <p:cNvCxnSpPr/>
          <p:nvPr/>
        </p:nvCxnSpPr>
        <p:spPr>
          <a:xfrm flipH="1">
            <a:off x="3132083" y="1681655"/>
            <a:ext cx="767255" cy="199697"/>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6" name="TextBox 5"/>
          <p:cNvSpPr txBox="1"/>
          <p:nvPr/>
        </p:nvSpPr>
        <p:spPr>
          <a:xfrm>
            <a:off x="1260437" y="6394073"/>
            <a:ext cx="3700446" cy="369332"/>
          </a:xfrm>
          <a:prstGeom prst="rect">
            <a:avLst/>
          </a:prstGeom>
          <a:solidFill>
            <a:schemeClr val="accent4">
              <a:lumMod val="75000"/>
            </a:schemeClr>
          </a:solidFill>
        </p:spPr>
        <p:txBody>
          <a:bodyPr wrap="square" rtlCol="0">
            <a:spAutoFit/>
          </a:bodyPr>
          <a:lstStyle/>
          <a:p>
            <a:pPr algn="ctr"/>
            <a:r>
              <a:rPr lang="en-US" dirty="0"/>
              <a:t>1day old trisomy &amp; TEF</a:t>
            </a:r>
          </a:p>
        </p:txBody>
      </p:sp>
    </p:spTree>
    <p:extLst>
      <p:ext uri="{BB962C8B-B14F-4D97-AF65-F5344CB8AC3E}">
        <p14:creationId xmlns:p14="http://schemas.microsoft.com/office/powerpoint/2010/main" val="190594080"/>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368024E5-3DB4-5A45-B523-D36C8C3A6AFC}"/>
              </a:ext>
            </a:extLst>
          </p:cNvPr>
          <p:cNvSpPr>
            <a:spLocks noGrp="1" noChangeArrowheads="1"/>
          </p:cNvSpPr>
          <p:nvPr>
            <p:ph type="title"/>
          </p:nvPr>
        </p:nvSpPr>
        <p:spPr>
          <a:xfrm>
            <a:off x="1728789" y="147638"/>
            <a:ext cx="8734425" cy="1027112"/>
          </a:xfrm>
          <a:ln>
            <a:solidFill>
              <a:schemeClr val="accent4">
                <a:lumMod val="75000"/>
              </a:schemeClr>
            </a:solidFill>
          </a:ln>
        </p:spPr>
        <p:txBody>
          <a:bodyPr wrap="square" numCol="1" compatLnSpc="1">
            <a:prstTxWarp prst="textNoShape">
              <a:avLst/>
            </a:prstTxWarp>
            <a:noAutofit/>
          </a:bodyPr>
          <a:lstStyle/>
          <a:p>
            <a:pPr eaLnBrk="1" hangingPunct="1">
              <a:defRPr/>
            </a:pPr>
            <a:r>
              <a:rPr lang="en-US" altLang="en-US" sz="2800" dirty="0">
                <a:effectLst/>
                <a:latin typeface="Arial" panose="020B0604020202020204" pitchFamily="34" charset="0"/>
              </a:rPr>
              <a:t>Case 9: Adolescent girl fell from a horse &amp; has difficulty breathing and hemoptysis </a:t>
            </a:r>
          </a:p>
        </p:txBody>
      </p:sp>
      <p:pic>
        <p:nvPicPr>
          <p:cNvPr id="117762" name="Picture 4" descr="Alvarez Alyssa 1003549 d"/>
          <p:cNvPicPr>
            <a:picLocks noChangeAspect="1" noChangeArrowheads="1"/>
          </p:cNvPicPr>
          <p:nvPr/>
        </p:nvPicPr>
        <p:blipFill>
          <a:blip r:embed="rId3">
            <a:lum bright="10000"/>
            <a:extLst>
              <a:ext uri="{28A0092B-C50C-407E-A947-70E740481C1C}">
                <a14:useLocalDpi xmlns:a14="http://schemas.microsoft.com/office/drawing/2010/main" val="0"/>
              </a:ext>
            </a:extLst>
          </a:blip>
          <a:srcRect l="8740" t="3252" r="9804" b="6876"/>
          <a:stretch>
            <a:fillRect/>
          </a:stretch>
        </p:blipFill>
        <p:spPr bwMode="auto">
          <a:xfrm>
            <a:off x="439411" y="1283577"/>
            <a:ext cx="5285389" cy="5285389"/>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17763" name="Picture 5" descr="Alvarez Alyssa 1003549 c"/>
          <p:cNvPicPr>
            <a:picLocks noChangeAspect="1" noChangeArrowheads="1"/>
          </p:cNvPicPr>
          <p:nvPr/>
        </p:nvPicPr>
        <p:blipFill>
          <a:blip r:embed="rId4">
            <a:lum bright="20000"/>
            <a:extLst>
              <a:ext uri="{28A0092B-C50C-407E-A947-70E740481C1C}">
                <a14:useLocalDpi xmlns:a14="http://schemas.microsoft.com/office/drawing/2010/main" val="0"/>
              </a:ext>
            </a:extLst>
          </a:blip>
          <a:srcRect l="12720" t="15244" r="16492" b="16759"/>
          <a:stretch>
            <a:fillRect/>
          </a:stretch>
        </p:blipFill>
        <p:spPr bwMode="auto">
          <a:xfrm>
            <a:off x="5878183" y="1292225"/>
            <a:ext cx="5281267" cy="3464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4" name="TextBox 7"/>
          <p:cNvSpPr txBox="1">
            <a:spLocks noChangeArrowheads="1"/>
          </p:cNvSpPr>
          <p:nvPr/>
        </p:nvSpPr>
        <p:spPr bwMode="auto">
          <a:xfrm>
            <a:off x="5983288" y="4756752"/>
            <a:ext cx="41148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buFontTx/>
              <a:buAutoNum type="alphaUcPeriod"/>
            </a:pPr>
            <a:r>
              <a:rPr lang="en-US" altLang="en-US" sz="2400" dirty="0">
                <a:solidFill>
                  <a:prstClr val="white"/>
                </a:solidFill>
              </a:rPr>
              <a:t>Aspiration</a:t>
            </a:r>
          </a:p>
          <a:p>
            <a:pPr fontAlgn="base">
              <a:spcBef>
                <a:spcPct val="0"/>
              </a:spcBef>
              <a:spcAft>
                <a:spcPct val="0"/>
              </a:spcAft>
              <a:buFontTx/>
              <a:buAutoNum type="alphaUcPeriod"/>
            </a:pPr>
            <a:r>
              <a:rPr lang="en-US" altLang="en-US" sz="2400" dirty="0">
                <a:solidFill>
                  <a:prstClr val="white"/>
                </a:solidFill>
              </a:rPr>
              <a:t>Pneumothorax</a:t>
            </a:r>
          </a:p>
          <a:p>
            <a:pPr fontAlgn="base">
              <a:spcBef>
                <a:spcPct val="0"/>
              </a:spcBef>
              <a:spcAft>
                <a:spcPct val="0"/>
              </a:spcAft>
              <a:buFontTx/>
              <a:buAutoNum type="alphaUcPeriod"/>
            </a:pPr>
            <a:r>
              <a:rPr lang="en-US" altLang="en-US" sz="2400" dirty="0">
                <a:solidFill>
                  <a:prstClr val="white"/>
                </a:solidFill>
              </a:rPr>
              <a:t>Traumatic </a:t>
            </a:r>
            <a:r>
              <a:rPr lang="en-US" altLang="en-US" sz="2400" dirty="0" err="1">
                <a:solidFill>
                  <a:prstClr val="white"/>
                </a:solidFill>
              </a:rPr>
              <a:t>pneumatocele</a:t>
            </a:r>
            <a:endParaRPr lang="en-US" altLang="en-US" sz="2400" dirty="0">
              <a:solidFill>
                <a:prstClr val="white"/>
              </a:solidFill>
            </a:endParaRPr>
          </a:p>
          <a:p>
            <a:pPr fontAlgn="base">
              <a:spcBef>
                <a:spcPct val="0"/>
              </a:spcBef>
              <a:spcAft>
                <a:spcPct val="0"/>
              </a:spcAft>
              <a:buFontTx/>
              <a:buAutoNum type="alphaUcPeriod"/>
            </a:pPr>
            <a:r>
              <a:rPr lang="en-US" altLang="en-US" sz="2400" dirty="0">
                <a:solidFill>
                  <a:prstClr val="white"/>
                </a:solidFill>
              </a:rPr>
              <a:t>CPAM</a:t>
            </a:r>
          </a:p>
          <a:p>
            <a:pPr fontAlgn="base">
              <a:spcBef>
                <a:spcPct val="0"/>
              </a:spcBef>
              <a:spcAft>
                <a:spcPct val="0"/>
              </a:spcAft>
              <a:buFontTx/>
              <a:buAutoNum type="alphaUcPeriod"/>
            </a:pPr>
            <a:r>
              <a:rPr lang="en-US" altLang="en-US" sz="2400" dirty="0">
                <a:solidFill>
                  <a:prstClr val="white"/>
                </a:solidFill>
              </a:rPr>
              <a:t>Necrotizing pneumonia</a:t>
            </a:r>
          </a:p>
        </p:txBody>
      </p:sp>
    </p:spTree>
    <p:extLst>
      <p:ext uri="{BB962C8B-B14F-4D97-AF65-F5344CB8AC3E}">
        <p14:creationId xmlns:p14="http://schemas.microsoft.com/office/powerpoint/2010/main" val="3443132085"/>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10821772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6">
            <a:extLst>
              <a:ext uri="{FF2B5EF4-FFF2-40B4-BE49-F238E27FC236}">
                <a16:creationId xmlns:a16="http://schemas.microsoft.com/office/drawing/2014/main" id="{064EC6E1-517D-214D-AB41-BCA6E2AB8B9B}"/>
              </a:ext>
            </a:extLst>
          </p:cNvPr>
          <p:cNvSpPr>
            <a:spLocks noGrp="1" noChangeArrowheads="1"/>
          </p:cNvSpPr>
          <p:nvPr>
            <p:ph type="title"/>
          </p:nvPr>
        </p:nvSpPr>
        <p:spPr>
          <a:xfrm>
            <a:off x="1779589" y="152400"/>
            <a:ext cx="8662987" cy="1143000"/>
          </a:xfrm>
          <a:ln>
            <a:solidFill>
              <a:schemeClr val="accent4">
                <a:lumMod val="75000"/>
              </a:schemeClr>
            </a:solidFill>
          </a:ln>
        </p:spPr>
        <p:txBody>
          <a:bodyPr wrap="square" numCol="1" compatLnSpc="1">
            <a:prstTxWarp prst="textNoShape">
              <a:avLst/>
            </a:prstTxWarp>
            <a:normAutofit fontScale="90000"/>
          </a:bodyPr>
          <a:lstStyle/>
          <a:p>
            <a:pPr eaLnBrk="1" hangingPunct="1">
              <a:defRPr/>
            </a:pPr>
            <a:r>
              <a:rPr lang="en-US" altLang="en-US" sz="3600" dirty="0">
                <a:effectLst>
                  <a:outerShdw blurRad="38100" dist="38100" dir="2700000" algn="tl">
                    <a:srgbClr val="FFFFFF"/>
                  </a:outerShdw>
                </a:effectLst>
                <a:latin typeface="Arial" panose="020B0604020202020204" pitchFamily="34" charset="0"/>
              </a:rPr>
              <a:t>Traumatic </a:t>
            </a:r>
            <a:r>
              <a:rPr lang="en-US" altLang="en-US" sz="3600" dirty="0" err="1">
                <a:effectLst>
                  <a:outerShdw blurRad="38100" dist="38100" dir="2700000" algn="tl">
                    <a:srgbClr val="FFFFFF"/>
                  </a:outerShdw>
                </a:effectLst>
                <a:latin typeface="Arial" panose="020B0604020202020204" pitchFamily="34" charset="0"/>
              </a:rPr>
              <a:t>pneumatocele</a:t>
            </a:r>
            <a:r>
              <a:rPr lang="en-US" altLang="en-US" sz="3600" dirty="0">
                <a:effectLst>
                  <a:outerShdw blurRad="38100" dist="38100" dir="2700000" algn="tl">
                    <a:srgbClr val="FFFFFF"/>
                  </a:outerShdw>
                </a:effectLst>
                <a:latin typeface="Arial" panose="020B0604020202020204" pitchFamily="34" charset="0"/>
              </a:rPr>
              <a:t>/Pulmonary contusion </a:t>
            </a:r>
          </a:p>
        </p:txBody>
      </p:sp>
      <p:sp>
        <p:nvSpPr>
          <p:cNvPr id="134146" name="Rectangle 7">
            <a:extLst>
              <a:ext uri="{FF2B5EF4-FFF2-40B4-BE49-F238E27FC236}">
                <a16:creationId xmlns:a16="http://schemas.microsoft.com/office/drawing/2014/main" id="{4C1C9956-5437-ED4F-8361-08D055157999}"/>
              </a:ext>
            </a:extLst>
          </p:cNvPr>
          <p:cNvSpPr>
            <a:spLocks noGrp="1" noChangeArrowheads="1"/>
          </p:cNvSpPr>
          <p:nvPr>
            <p:ph idx="1"/>
          </p:nvPr>
        </p:nvSpPr>
        <p:spPr>
          <a:xfrm>
            <a:off x="587133" y="1618594"/>
            <a:ext cx="5906814" cy="5072063"/>
          </a:xfrm>
        </p:spPr>
        <p:txBody>
          <a:bodyPr wrap="square" numCol="1" anchor="t" anchorCtr="0" compatLnSpc="1">
            <a:prstTxWarp prst="textNoShape">
              <a:avLst/>
            </a:prstTxWarp>
            <a:normAutofit/>
          </a:bodyPr>
          <a:lstStyle/>
          <a:p>
            <a:pPr eaLnBrk="1" hangingPunct="1">
              <a:lnSpc>
                <a:spcPct val="80000"/>
              </a:lnSpc>
              <a:defRPr/>
            </a:pPr>
            <a:r>
              <a:rPr lang="en-US" altLang="en-US" sz="2600" dirty="0">
                <a:effectLst>
                  <a:outerShdw blurRad="38100" dist="38100" dir="2700000" algn="tl">
                    <a:srgbClr val="465466"/>
                  </a:outerShdw>
                </a:effectLst>
                <a:latin typeface="Arial" panose="020B0604020202020204" pitchFamily="34" charset="0"/>
              </a:rPr>
              <a:t>Ground glass opacity usually in the lung bases</a:t>
            </a:r>
          </a:p>
          <a:p>
            <a:pPr eaLnBrk="1" hangingPunct="1">
              <a:lnSpc>
                <a:spcPct val="80000"/>
              </a:lnSpc>
              <a:defRPr/>
            </a:pPr>
            <a:r>
              <a:rPr lang="en-US" altLang="en-US" sz="2600" dirty="0">
                <a:effectLst>
                  <a:outerShdw blurRad="38100" dist="38100" dir="2700000" algn="tl">
                    <a:srgbClr val="465466"/>
                  </a:outerShdw>
                </a:effectLst>
                <a:latin typeface="Arial" panose="020B0604020202020204" pitchFamily="34" charset="0"/>
              </a:rPr>
              <a:t>Alveolar rent causes intraparenchymal air leak</a:t>
            </a:r>
          </a:p>
          <a:p>
            <a:pPr eaLnBrk="1" hangingPunct="1">
              <a:lnSpc>
                <a:spcPct val="80000"/>
              </a:lnSpc>
              <a:defRPr/>
            </a:pPr>
            <a:r>
              <a:rPr lang="en-US" altLang="en-US" sz="2600" dirty="0">
                <a:effectLst>
                  <a:outerShdw blurRad="38100" dist="38100" dir="2700000" algn="tl">
                    <a:srgbClr val="465466"/>
                  </a:outerShdw>
                </a:effectLst>
                <a:latin typeface="Arial" panose="020B0604020202020204" pitchFamily="34" charset="0"/>
              </a:rPr>
              <a:t>Associated with rib/clavicle fracture</a:t>
            </a:r>
          </a:p>
          <a:p>
            <a:pPr eaLnBrk="1" hangingPunct="1">
              <a:lnSpc>
                <a:spcPct val="80000"/>
              </a:lnSpc>
              <a:defRPr/>
            </a:pPr>
            <a:r>
              <a:rPr lang="en-US" altLang="en-US" sz="2600" dirty="0">
                <a:effectLst>
                  <a:outerShdw blurRad="38100" dist="38100" dir="2700000" algn="tl">
                    <a:srgbClr val="465466"/>
                  </a:outerShdw>
                </a:effectLst>
                <a:latin typeface="Arial" panose="020B0604020202020204" pitchFamily="34" charset="0"/>
              </a:rPr>
              <a:t>Cavity with an air fluid level classically seen(traumatic pneumatocele)</a:t>
            </a:r>
          </a:p>
          <a:p>
            <a:pPr eaLnBrk="1" hangingPunct="1">
              <a:lnSpc>
                <a:spcPct val="80000"/>
              </a:lnSpc>
              <a:defRPr/>
            </a:pPr>
            <a:r>
              <a:rPr lang="en-US" altLang="en-US" sz="2600" dirty="0">
                <a:effectLst>
                  <a:outerShdw blurRad="38100" dist="38100" dir="2700000" algn="tl">
                    <a:srgbClr val="465466"/>
                  </a:outerShdw>
                </a:effectLst>
                <a:latin typeface="Arial" panose="020B0604020202020204" pitchFamily="34" charset="0"/>
              </a:rPr>
              <a:t>Hemoptysis </a:t>
            </a:r>
          </a:p>
        </p:txBody>
      </p:sp>
      <p:pic>
        <p:nvPicPr>
          <p:cNvPr id="2" name="Picture 1"/>
          <p:cNvPicPr>
            <a:picLocks noChangeAspect="1"/>
          </p:cNvPicPr>
          <p:nvPr/>
        </p:nvPicPr>
        <p:blipFill>
          <a:blip r:embed="rId3"/>
          <a:stretch>
            <a:fillRect/>
          </a:stretch>
        </p:blipFill>
        <p:spPr>
          <a:xfrm>
            <a:off x="6634166" y="1377294"/>
            <a:ext cx="4580772" cy="4587766"/>
          </a:xfrm>
          <a:prstGeom prst="rect">
            <a:avLst/>
          </a:prstGeom>
        </p:spPr>
      </p:pic>
      <p:sp>
        <p:nvSpPr>
          <p:cNvPr id="3" name="TextBox 2"/>
          <p:cNvSpPr txBox="1"/>
          <p:nvPr/>
        </p:nvSpPr>
        <p:spPr>
          <a:xfrm>
            <a:off x="5698829" y="6000097"/>
            <a:ext cx="6451446" cy="923330"/>
          </a:xfrm>
          <a:prstGeom prst="rect">
            <a:avLst/>
          </a:prstGeom>
          <a:noFill/>
        </p:spPr>
        <p:txBody>
          <a:bodyPr wrap="none" rtlCol="0">
            <a:spAutoFit/>
          </a:bodyPr>
          <a:lstStyle/>
          <a:p>
            <a:pPr algn="ctr"/>
            <a:r>
              <a:rPr lang="en-US" dirty="0"/>
              <a:t>MVA Rollover 17yr f other occupants perished,</a:t>
            </a:r>
          </a:p>
          <a:p>
            <a:pPr algn="ctr"/>
            <a:r>
              <a:rPr lang="en-US" dirty="0" err="1"/>
              <a:t>Neg</a:t>
            </a:r>
            <a:r>
              <a:rPr lang="en-US" dirty="0"/>
              <a:t> CXR, but CT showed extensive contusion &amp; hemorrhage</a:t>
            </a:r>
          </a:p>
          <a:p>
            <a:pPr algn="ctr"/>
            <a:endParaRPr lang="en-US" dirty="0"/>
          </a:p>
        </p:txBody>
      </p:sp>
    </p:spTree>
    <p:extLst>
      <p:ext uri="{BB962C8B-B14F-4D97-AF65-F5344CB8AC3E}">
        <p14:creationId xmlns:p14="http://schemas.microsoft.com/office/powerpoint/2010/main" val="3328960573"/>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4">
            <a:extLst>
              <a:ext uri="{FF2B5EF4-FFF2-40B4-BE49-F238E27FC236}">
                <a16:creationId xmlns:a16="http://schemas.microsoft.com/office/drawing/2014/main" id="{C8913CB5-22AB-B648-A674-74C25B229F02}"/>
              </a:ext>
            </a:extLst>
          </p:cNvPr>
          <p:cNvSpPr>
            <a:spLocks noGrp="1" noChangeArrowheads="1"/>
          </p:cNvSpPr>
          <p:nvPr>
            <p:ph type="title"/>
          </p:nvPr>
        </p:nvSpPr>
        <p:spPr>
          <a:xfrm>
            <a:off x="147145" y="120651"/>
            <a:ext cx="11844702" cy="989013"/>
          </a:xfrm>
          <a:ln>
            <a:solidFill>
              <a:schemeClr val="accent4">
                <a:lumMod val="75000"/>
              </a:schemeClr>
            </a:solidFill>
          </a:ln>
        </p:spPr>
        <p:txBody>
          <a:bodyPr wrap="square" numCol="1" compatLnSpc="1">
            <a:prstTxWarp prst="textNoShape">
              <a:avLst/>
            </a:prstTxWarp>
            <a:normAutofit fontScale="90000"/>
          </a:bodyPr>
          <a:lstStyle/>
          <a:p>
            <a:pPr eaLnBrk="1" hangingPunct="1">
              <a:defRPr/>
            </a:pPr>
            <a:r>
              <a:rPr lang="en-US" altLang="en-US" sz="3600" dirty="0">
                <a:effectLst/>
                <a:latin typeface="Arial" panose="020B0604020202020204" pitchFamily="34" charset="0"/>
              </a:rPr>
              <a:t>Cystic pulmonary masses:</a:t>
            </a:r>
            <a:br>
              <a:rPr lang="en-US" altLang="en-US" sz="3600" dirty="0">
                <a:effectLst/>
                <a:latin typeface="Arial" panose="020B0604020202020204" pitchFamily="34" charset="0"/>
              </a:rPr>
            </a:br>
            <a:r>
              <a:rPr lang="en-US" altLang="en-US" sz="3600" dirty="0">
                <a:effectLst/>
                <a:latin typeface="Arial" panose="020B0604020202020204" pitchFamily="34" charset="0"/>
              </a:rPr>
              <a:t>Congenital Cystic Pulmonary Adenomatoid Malformation: CPAM</a:t>
            </a:r>
          </a:p>
        </p:txBody>
      </p:sp>
      <p:pic>
        <p:nvPicPr>
          <p:cNvPr id="121858" name="Picture 5" descr="Chism Dorian 889123 (1)"/>
          <p:cNvPicPr>
            <a:picLocks noChangeAspect="1" noChangeArrowheads="1"/>
          </p:cNvPicPr>
          <p:nvPr/>
        </p:nvPicPr>
        <p:blipFill>
          <a:blip r:embed="rId3">
            <a:extLst>
              <a:ext uri="{28A0092B-C50C-407E-A947-70E740481C1C}">
                <a14:useLocalDpi xmlns:a14="http://schemas.microsoft.com/office/drawing/2010/main" val="0"/>
              </a:ext>
            </a:extLst>
          </a:blip>
          <a:srcRect l="3563" t="4219" r="3735" b="11610"/>
          <a:stretch>
            <a:fillRect/>
          </a:stretch>
        </p:blipFill>
        <p:spPr bwMode="auto">
          <a:xfrm>
            <a:off x="257209" y="1200253"/>
            <a:ext cx="5359366" cy="542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59" name="Picture 6" descr="Chism Dorian 889123 (2)"/>
          <p:cNvPicPr>
            <a:picLocks noChangeAspect="1" noChangeArrowheads="1"/>
          </p:cNvPicPr>
          <p:nvPr/>
        </p:nvPicPr>
        <p:blipFill>
          <a:blip r:embed="rId4">
            <a:extLst>
              <a:ext uri="{28A0092B-C50C-407E-A947-70E740481C1C}">
                <a14:useLocalDpi xmlns:a14="http://schemas.microsoft.com/office/drawing/2010/main" val="0"/>
              </a:ext>
            </a:extLst>
          </a:blip>
          <a:srcRect l="19917" t="24280" r="14769" b="16347"/>
          <a:stretch>
            <a:fillRect/>
          </a:stretch>
        </p:blipFill>
        <p:spPr bwMode="auto">
          <a:xfrm>
            <a:off x="5773902" y="1701779"/>
            <a:ext cx="6217945" cy="4446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9551013"/>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4">
            <a:extLst>
              <a:ext uri="{FF2B5EF4-FFF2-40B4-BE49-F238E27FC236}">
                <a16:creationId xmlns:a16="http://schemas.microsoft.com/office/drawing/2014/main" id="{926AF497-D8AF-5840-8C93-1F50DE8DC4B6}"/>
              </a:ext>
            </a:extLst>
          </p:cNvPr>
          <p:cNvSpPr>
            <a:spLocks noGrp="1" noChangeArrowheads="1"/>
          </p:cNvSpPr>
          <p:nvPr>
            <p:ph type="title"/>
          </p:nvPr>
        </p:nvSpPr>
        <p:spPr>
          <a:xfrm>
            <a:off x="1742442" y="0"/>
            <a:ext cx="8763000" cy="1282261"/>
          </a:xfrm>
          <a:ln>
            <a:solidFill>
              <a:schemeClr val="accent4">
                <a:lumMod val="75000"/>
              </a:schemeClr>
            </a:solidFill>
          </a:ln>
        </p:spPr>
        <p:txBody>
          <a:bodyPr wrap="square" numCol="1" compatLnSpc="1">
            <a:prstTxWarp prst="textNoShape">
              <a:avLst/>
            </a:prstTxWarp>
            <a:noAutofit/>
          </a:bodyPr>
          <a:lstStyle/>
          <a:p>
            <a:pPr eaLnBrk="1" hangingPunct="1">
              <a:defRPr/>
            </a:pPr>
            <a:r>
              <a:rPr lang="en-US" altLang="en-US" sz="3200" dirty="0">
                <a:effectLst/>
                <a:latin typeface="Arial" panose="020B0604020202020204" pitchFamily="34" charset="0"/>
              </a:rPr>
              <a:t>Cystic Pulmonary masses:</a:t>
            </a:r>
            <a:br>
              <a:rPr lang="en-US" altLang="en-US" sz="3200" dirty="0">
                <a:effectLst/>
                <a:latin typeface="Arial" panose="020B0604020202020204" pitchFamily="34" charset="0"/>
              </a:rPr>
            </a:br>
            <a:r>
              <a:rPr lang="en-US" altLang="en-US" sz="3200" dirty="0">
                <a:effectLst/>
                <a:latin typeface="Arial" panose="020B0604020202020204" pitchFamily="34" charset="0"/>
              </a:rPr>
              <a:t>Pulmonary abscess</a:t>
            </a:r>
          </a:p>
        </p:txBody>
      </p:sp>
      <p:pic>
        <p:nvPicPr>
          <p:cNvPr id="123906" name="Picture 5" descr="Lopez Michael 599845 c"/>
          <p:cNvPicPr>
            <a:picLocks noChangeAspect="1" noChangeArrowheads="1"/>
          </p:cNvPicPr>
          <p:nvPr/>
        </p:nvPicPr>
        <p:blipFill>
          <a:blip r:embed="rId3">
            <a:extLst>
              <a:ext uri="{28A0092B-C50C-407E-A947-70E740481C1C}">
                <a14:useLocalDpi xmlns:a14="http://schemas.microsoft.com/office/drawing/2010/main" val="0"/>
              </a:ext>
            </a:extLst>
          </a:blip>
          <a:srcRect l="6667" r="1666"/>
          <a:stretch>
            <a:fillRect/>
          </a:stretch>
        </p:blipFill>
        <p:spPr bwMode="auto">
          <a:xfrm>
            <a:off x="289034" y="1402991"/>
            <a:ext cx="5834908" cy="5470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7" name="Picture 6" descr="Lopez Michael 599845 g"/>
          <p:cNvPicPr>
            <a:picLocks noChangeAspect="1" noChangeArrowheads="1"/>
          </p:cNvPicPr>
          <p:nvPr/>
        </p:nvPicPr>
        <p:blipFill>
          <a:blip r:embed="rId4">
            <a:extLst>
              <a:ext uri="{28A0092B-C50C-407E-A947-70E740481C1C}">
                <a14:useLocalDpi xmlns:a14="http://schemas.microsoft.com/office/drawing/2010/main" val="0"/>
              </a:ext>
            </a:extLst>
          </a:blip>
          <a:srcRect l="15569" t="27312" r="30566" b="4697"/>
          <a:stretch>
            <a:fillRect/>
          </a:stretch>
        </p:blipFill>
        <p:spPr bwMode="auto">
          <a:xfrm>
            <a:off x="6354380" y="1597572"/>
            <a:ext cx="5489025" cy="4380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3397262"/>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Title 1">
            <a:extLst>
              <a:ext uri="{FF2B5EF4-FFF2-40B4-BE49-F238E27FC236}">
                <a16:creationId xmlns:a16="http://schemas.microsoft.com/office/drawing/2014/main" id="{7935B795-D1B9-724C-9B40-97405B221166}"/>
              </a:ext>
            </a:extLst>
          </p:cNvPr>
          <p:cNvSpPr>
            <a:spLocks noGrp="1"/>
          </p:cNvSpPr>
          <p:nvPr>
            <p:ph type="title"/>
          </p:nvPr>
        </p:nvSpPr>
        <p:spPr>
          <a:xfrm>
            <a:off x="1628775" y="209551"/>
            <a:ext cx="8859838" cy="766763"/>
          </a:xfrm>
          <a:ln>
            <a:solidFill>
              <a:schemeClr val="accent4">
                <a:lumMod val="75000"/>
              </a:schemeClr>
            </a:solidFill>
          </a:ln>
        </p:spPr>
        <p:txBody>
          <a:bodyPr wrap="square" numCol="1" compatLnSpc="1">
            <a:prstTxWarp prst="textNoShape">
              <a:avLst/>
            </a:prstTxWarp>
            <a:normAutofit fontScale="90000"/>
          </a:bodyPr>
          <a:lstStyle/>
          <a:p>
            <a:pPr eaLnBrk="1" hangingPunct="1">
              <a:defRPr/>
            </a:pPr>
            <a:r>
              <a:rPr lang="en-US" altLang="en-US" dirty="0">
                <a:effectLst>
                  <a:outerShdw blurRad="38100" dist="38100" dir="2700000" algn="tl">
                    <a:srgbClr val="FFFFFF"/>
                  </a:outerShdw>
                </a:effectLst>
                <a:latin typeface="Calibri" panose="020F0502020204030204" pitchFamily="34" charset="0"/>
              </a:rPr>
              <a:t>IV Contrast (CT &amp; MRI)</a:t>
            </a:r>
          </a:p>
        </p:txBody>
      </p:sp>
      <p:sp>
        <p:nvSpPr>
          <p:cNvPr id="3" name="TextBox 4">
            <a:extLst>
              <a:ext uri="{FF2B5EF4-FFF2-40B4-BE49-F238E27FC236}">
                <a16:creationId xmlns:a16="http://schemas.microsoft.com/office/drawing/2014/main" id="{142C2D51-FEFE-C548-9A13-999A86EBD6C4}"/>
              </a:ext>
            </a:extLst>
          </p:cNvPr>
          <p:cNvSpPr txBox="1">
            <a:spLocks noChangeArrowheads="1"/>
          </p:cNvSpPr>
          <p:nvPr/>
        </p:nvSpPr>
        <p:spPr bwMode="auto">
          <a:xfrm>
            <a:off x="1930400" y="1381126"/>
            <a:ext cx="8737600" cy="4524375"/>
          </a:xfrm>
          <a:prstGeom prst="rect">
            <a:avLst/>
          </a:prstGeom>
          <a:noFill/>
          <a:ln>
            <a:noFill/>
          </a:ln>
          <a:extLst>
            <a:ext uri="{909E8E84-426E-40dd-AFC4-6F175D3DCCD1}"/>
            <a:ext uri="{91240B29-F687-4f45-9708-019B960494DF}"/>
          </a:extLst>
        </p:spPr>
        <p:txBody>
          <a:bodyPr>
            <a:spAutoFit/>
          </a:bodyPr>
          <a:lstStyle>
            <a:lvl1pPr>
              <a:spcBef>
                <a:spcPts val="2000"/>
              </a:spcBef>
              <a:buBlip>
                <a:blip r:embed="rId3"/>
              </a:buBlip>
              <a:defRPr sz="2200">
                <a:solidFill>
                  <a:schemeClr val="tx1"/>
                </a:solidFill>
                <a:latin typeface="Calisto MT" panose="02040603050505030304" pitchFamily="18" charset="0"/>
                <a:ea typeface="ＭＳ Ｐゴシック" panose="020B0600070205080204" pitchFamily="34" charset="-128"/>
              </a:defRPr>
            </a:lvl1pPr>
            <a:lvl2pPr marL="742950" indent="-285750">
              <a:spcBef>
                <a:spcPts val="600"/>
              </a:spcBef>
              <a:buBlip>
                <a:blip r:embed="rId3"/>
              </a:buBlip>
              <a:defRPr sz="2000">
                <a:solidFill>
                  <a:schemeClr val="tx1"/>
                </a:solidFill>
                <a:latin typeface="Calisto MT" panose="02040603050505030304" pitchFamily="18" charset="0"/>
                <a:ea typeface="ＭＳ Ｐゴシック" panose="020B0600070205080204" pitchFamily="34" charset="-128"/>
              </a:defRPr>
            </a:lvl2pPr>
            <a:lvl3pPr marL="1143000" indent="-228600">
              <a:spcBef>
                <a:spcPts val="600"/>
              </a:spcBef>
              <a:buBlip>
                <a:blip r:embed="rId3"/>
              </a:buBlip>
              <a:defRPr>
                <a:solidFill>
                  <a:schemeClr val="tx1"/>
                </a:solidFill>
                <a:latin typeface="Calisto MT" panose="02040603050505030304" pitchFamily="18" charset="0"/>
                <a:ea typeface="ＭＳ Ｐゴシック" panose="020B0600070205080204" pitchFamily="34" charset="-128"/>
              </a:defRPr>
            </a:lvl3pPr>
            <a:lvl4pPr marL="1600200" indent="-228600">
              <a:spcBef>
                <a:spcPts val="600"/>
              </a:spcBef>
              <a:buBlip>
                <a:blip r:embed="rId3"/>
              </a:buBlip>
              <a:defRPr>
                <a:solidFill>
                  <a:schemeClr val="tx1"/>
                </a:solidFill>
                <a:latin typeface="Calisto MT" panose="02040603050505030304" pitchFamily="18" charset="0"/>
                <a:ea typeface="ＭＳ Ｐゴシック" panose="020B0600070205080204" pitchFamily="34" charset="-128"/>
              </a:defRPr>
            </a:lvl4pPr>
            <a:lvl5pPr marL="2057400" indent="-228600">
              <a:spcBef>
                <a:spcPts val="600"/>
              </a:spcBef>
              <a:buBlip>
                <a:blip r:embed="rId3"/>
              </a:buBlip>
              <a:defRPr>
                <a:solidFill>
                  <a:schemeClr val="tx1"/>
                </a:solidFill>
                <a:latin typeface="Calisto MT" panose="02040603050505030304" pitchFamily="18" charset="0"/>
                <a:ea typeface="ＭＳ Ｐゴシック" panose="020B0600070205080204" pitchFamily="34" charset="-128"/>
              </a:defRPr>
            </a:lvl5pPr>
            <a:lvl6pPr marL="2514600" indent="-228600" eaLnBrk="0" fontAlgn="base" hangingPunct="0">
              <a:spcBef>
                <a:spcPts val="600"/>
              </a:spcBef>
              <a:spcAft>
                <a:spcPct val="0"/>
              </a:spcAft>
              <a:buBlip>
                <a:blip r:embed="rId3"/>
              </a:buBlip>
              <a:defRPr>
                <a:solidFill>
                  <a:schemeClr val="tx1"/>
                </a:solidFill>
                <a:latin typeface="Calisto MT" panose="02040603050505030304" pitchFamily="18" charset="0"/>
                <a:ea typeface="ＭＳ Ｐゴシック" panose="020B0600070205080204" pitchFamily="34" charset="-128"/>
              </a:defRPr>
            </a:lvl6pPr>
            <a:lvl7pPr marL="2971800" indent="-228600" eaLnBrk="0" fontAlgn="base" hangingPunct="0">
              <a:spcBef>
                <a:spcPts val="600"/>
              </a:spcBef>
              <a:spcAft>
                <a:spcPct val="0"/>
              </a:spcAft>
              <a:buBlip>
                <a:blip r:embed="rId3"/>
              </a:buBlip>
              <a:defRPr>
                <a:solidFill>
                  <a:schemeClr val="tx1"/>
                </a:solidFill>
                <a:latin typeface="Calisto MT" panose="02040603050505030304" pitchFamily="18" charset="0"/>
                <a:ea typeface="ＭＳ Ｐゴシック" panose="020B0600070205080204" pitchFamily="34" charset="-128"/>
              </a:defRPr>
            </a:lvl7pPr>
            <a:lvl8pPr marL="3429000" indent="-228600" eaLnBrk="0" fontAlgn="base" hangingPunct="0">
              <a:spcBef>
                <a:spcPts val="600"/>
              </a:spcBef>
              <a:spcAft>
                <a:spcPct val="0"/>
              </a:spcAft>
              <a:buBlip>
                <a:blip r:embed="rId3"/>
              </a:buBlip>
              <a:defRPr>
                <a:solidFill>
                  <a:schemeClr val="tx1"/>
                </a:solidFill>
                <a:latin typeface="Calisto MT" panose="02040603050505030304" pitchFamily="18" charset="0"/>
                <a:ea typeface="ＭＳ Ｐゴシック" panose="020B0600070205080204" pitchFamily="34" charset="-128"/>
              </a:defRPr>
            </a:lvl8pPr>
            <a:lvl9pPr marL="3886200" indent="-228600" eaLnBrk="0" fontAlgn="base" hangingPunct="0">
              <a:spcBef>
                <a:spcPts val="600"/>
              </a:spcBef>
              <a:spcAft>
                <a:spcPct val="0"/>
              </a:spcAft>
              <a:buBlip>
                <a:blip r:embed="rId3"/>
              </a:buBlip>
              <a:defRPr>
                <a:solidFill>
                  <a:schemeClr val="tx1"/>
                </a:solidFill>
                <a:latin typeface="Calisto MT" panose="02040603050505030304" pitchFamily="18" charset="0"/>
                <a:ea typeface="ＭＳ Ｐゴシック" panose="020B0600070205080204" pitchFamily="34" charset="-128"/>
              </a:defRPr>
            </a:lvl9pPr>
          </a:lstStyle>
          <a:p>
            <a:pPr fontAlgn="base">
              <a:spcBef>
                <a:spcPct val="0"/>
              </a:spcBef>
              <a:spcAft>
                <a:spcPct val="0"/>
              </a:spcAft>
              <a:buNone/>
            </a:pPr>
            <a:r>
              <a:rPr lang="en-US" altLang="en-US" sz="3200">
                <a:solidFill>
                  <a:prstClr val="white"/>
                </a:solidFill>
              </a:rPr>
              <a:t>In general for evaluation of </a:t>
            </a:r>
          </a:p>
          <a:p>
            <a:pPr fontAlgn="base">
              <a:spcBef>
                <a:spcPct val="0"/>
              </a:spcBef>
              <a:spcAft>
                <a:spcPct val="0"/>
              </a:spcAft>
              <a:buFontTx/>
              <a:buChar char="•"/>
            </a:pPr>
            <a:r>
              <a:rPr lang="en-US" altLang="en-US" sz="3200">
                <a:solidFill>
                  <a:prstClr val="white"/>
                </a:solidFill>
              </a:rPr>
              <a:t>     vascular structures: vascular rings</a:t>
            </a:r>
          </a:p>
          <a:p>
            <a:pPr fontAlgn="base">
              <a:spcBef>
                <a:spcPct val="0"/>
              </a:spcBef>
              <a:spcAft>
                <a:spcPct val="0"/>
              </a:spcAft>
              <a:buFontTx/>
              <a:buChar char="•"/>
            </a:pPr>
            <a:r>
              <a:rPr lang="en-US" altLang="en-US" sz="3200">
                <a:solidFill>
                  <a:prstClr val="white"/>
                </a:solidFill>
              </a:rPr>
              <a:t>     infection</a:t>
            </a:r>
          </a:p>
          <a:p>
            <a:pPr fontAlgn="base">
              <a:spcBef>
                <a:spcPct val="0"/>
              </a:spcBef>
              <a:spcAft>
                <a:spcPct val="0"/>
              </a:spcAft>
              <a:buFontTx/>
              <a:buChar char="•"/>
            </a:pPr>
            <a:r>
              <a:rPr lang="en-US" altLang="en-US" sz="3200">
                <a:solidFill>
                  <a:prstClr val="white"/>
                </a:solidFill>
              </a:rPr>
              <a:t>     inflammation</a:t>
            </a:r>
          </a:p>
          <a:p>
            <a:pPr fontAlgn="base">
              <a:spcBef>
                <a:spcPct val="0"/>
              </a:spcBef>
              <a:spcAft>
                <a:spcPct val="0"/>
              </a:spcAft>
              <a:buFontTx/>
              <a:buChar char="•"/>
            </a:pPr>
            <a:r>
              <a:rPr lang="en-US" altLang="en-US" sz="3200">
                <a:solidFill>
                  <a:prstClr val="white"/>
                </a:solidFill>
              </a:rPr>
              <a:t>     tumor</a:t>
            </a:r>
          </a:p>
          <a:p>
            <a:pPr fontAlgn="base">
              <a:spcBef>
                <a:spcPct val="0"/>
              </a:spcBef>
              <a:spcAft>
                <a:spcPct val="0"/>
              </a:spcAft>
              <a:buFontTx/>
              <a:buChar char="•"/>
            </a:pPr>
            <a:r>
              <a:rPr lang="en-US" altLang="en-US" sz="3200">
                <a:solidFill>
                  <a:prstClr val="white"/>
                </a:solidFill>
              </a:rPr>
              <a:t>     Congenital lung malformations: CPAM, sequestration, etc</a:t>
            </a:r>
          </a:p>
          <a:p>
            <a:pPr fontAlgn="base">
              <a:spcBef>
                <a:spcPct val="0"/>
              </a:spcBef>
              <a:spcAft>
                <a:spcPct val="0"/>
              </a:spcAft>
              <a:buNone/>
            </a:pPr>
            <a:endParaRPr lang="en-US" altLang="en-US" sz="3200">
              <a:solidFill>
                <a:prstClr val="white"/>
              </a:solidFill>
            </a:endParaRPr>
          </a:p>
          <a:p>
            <a:pPr fontAlgn="base">
              <a:spcBef>
                <a:spcPct val="0"/>
              </a:spcBef>
              <a:spcAft>
                <a:spcPct val="0"/>
              </a:spcAft>
              <a:buNone/>
            </a:pPr>
            <a:r>
              <a:rPr lang="en-US" altLang="en-US" sz="3200">
                <a:solidFill>
                  <a:prstClr val="white"/>
                </a:solidFill>
              </a:rPr>
              <a:t>Exception: Sinusitis</a:t>
            </a:r>
          </a:p>
        </p:txBody>
      </p:sp>
    </p:spTree>
    <p:extLst>
      <p:ext uri="{BB962C8B-B14F-4D97-AF65-F5344CB8AC3E}">
        <p14:creationId xmlns:p14="http://schemas.microsoft.com/office/powerpoint/2010/main" val="3201944106"/>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3">
            <a:extLst>
              <a:ext uri="{FF2B5EF4-FFF2-40B4-BE49-F238E27FC236}">
                <a16:creationId xmlns:a16="http://schemas.microsoft.com/office/drawing/2014/main" id="{B36C7FAA-CC14-4E4D-BD9D-2217EF5DE50E}"/>
              </a:ext>
            </a:extLst>
          </p:cNvPr>
          <p:cNvSpPr>
            <a:spLocks noGrp="1" noChangeArrowheads="1"/>
          </p:cNvSpPr>
          <p:nvPr>
            <p:ph idx="1"/>
          </p:nvPr>
        </p:nvSpPr>
        <p:spPr>
          <a:xfrm>
            <a:off x="567559" y="298451"/>
            <a:ext cx="10962289" cy="760413"/>
          </a:xfrm>
          <a:ln>
            <a:solidFill>
              <a:schemeClr val="accent4">
                <a:lumMod val="75000"/>
              </a:schemeClr>
            </a:solidFill>
          </a:ln>
        </p:spPr>
        <p:txBody>
          <a:bodyPr wrap="square" numCol="1" anchor="t" anchorCtr="0" compatLnSpc="1">
            <a:prstTxWarp prst="textNoShape">
              <a:avLst/>
            </a:prstTxWarp>
            <a:noAutofit/>
          </a:bodyPr>
          <a:lstStyle/>
          <a:p>
            <a:pPr eaLnBrk="1" hangingPunct="1">
              <a:lnSpc>
                <a:spcPct val="90000"/>
              </a:lnSpc>
              <a:buFont typeface="Wingdings" pitchFamily="2" charset="2"/>
              <a:buNone/>
              <a:defRPr/>
            </a:pPr>
            <a:r>
              <a:rPr lang="en-US" altLang="en-US" sz="2800" dirty="0">
                <a:effectLst/>
                <a:latin typeface="Arial" panose="020B0604020202020204" pitchFamily="34" charset="0"/>
              </a:rPr>
              <a:t>Case 10: Which one of the following associated findings is most likely seen in this patient with glaucoma: </a:t>
            </a:r>
          </a:p>
        </p:txBody>
      </p:sp>
      <p:pic>
        <p:nvPicPr>
          <p:cNvPr id="126978" name="Picture 4" descr="1"/>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l="2354" t="2893" r="9772"/>
          <a:stretch>
            <a:fillRect/>
          </a:stretch>
        </p:blipFill>
        <p:spPr bwMode="auto">
          <a:xfrm>
            <a:off x="1530350" y="1406526"/>
            <a:ext cx="296545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79" name="Picture 4" descr="083 Weizenberg 1542823"/>
          <p:cNvPicPr>
            <a:picLocks noChangeAspect="1" noChangeArrowheads="1"/>
          </p:cNvPicPr>
          <p:nvPr/>
        </p:nvPicPr>
        <p:blipFill>
          <a:blip r:embed="rId4" cstate="print">
            <a:extLst>
              <a:ext uri="{28A0092B-C50C-407E-A947-70E740481C1C}">
                <a14:useLocalDpi xmlns:a14="http://schemas.microsoft.com/office/drawing/2010/main" val="0"/>
              </a:ext>
            </a:extLst>
          </a:blip>
          <a:srcRect l="4890"/>
          <a:stretch>
            <a:fillRect/>
          </a:stretch>
        </p:blipFill>
        <p:spPr bwMode="auto">
          <a:xfrm>
            <a:off x="7800976" y="1155700"/>
            <a:ext cx="257651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0" name="Picture 5" descr="081 Weizenberg 1542823"/>
          <p:cNvPicPr>
            <a:picLocks noChangeAspect="1" noChangeArrowheads="1"/>
          </p:cNvPicPr>
          <p:nvPr/>
        </p:nvPicPr>
        <p:blipFill>
          <a:blip r:embed="rId5" cstate="print">
            <a:extLst>
              <a:ext uri="{28A0092B-C50C-407E-A947-70E740481C1C}">
                <a14:useLocalDpi xmlns:a14="http://schemas.microsoft.com/office/drawing/2010/main" val="0"/>
              </a:ext>
            </a:extLst>
          </a:blip>
          <a:srcRect l="4938" t="4349" r="5159"/>
          <a:stretch>
            <a:fillRect/>
          </a:stretch>
        </p:blipFill>
        <p:spPr bwMode="auto">
          <a:xfrm>
            <a:off x="4946650" y="1231900"/>
            <a:ext cx="250348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a:extLst>
              <a:ext uri="{FF2B5EF4-FFF2-40B4-BE49-F238E27FC236}">
                <a16:creationId xmlns:a16="http://schemas.microsoft.com/office/drawing/2014/main" id="{E011CC59-A153-3446-9D08-E7A22B991DF4}"/>
              </a:ext>
            </a:extLst>
          </p:cNvPr>
          <p:cNvSpPr>
            <a:spLocks noChangeArrowheads="1"/>
          </p:cNvSpPr>
          <p:nvPr/>
        </p:nvSpPr>
        <p:spPr bwMode="auto">
          <a:xfrm>
            <a:off x="2019300" y="4681538"/>
            <a:ext cx="4953000" cy="2438400"/>
          </a:xfrm>
          <a:prstGeom prst="rect">
            <a:avLst/>
          </a:prstGeom>
          <a:noFill/>
          <a:ln w="9525">
            <a:noFill/>
            <a:miter lim="800000"/>
            <a:headEnd/>
            <a:tailEnd/>
          </a:ln>
        </p:spPr>
        <p:txBody>
          <a:bodyPr/>
          <a:lstStyle/>
          <a:p>
            <a:pPr marL="457200" indent="-457200" fontAlgn="base">
              <a:spcBef>
                <a:spcPct val="20000"/>
              </a:spcBef>
              <a:spcAft>
                <a:spcPct val="0"/>
              </a:spcAft>
              <a:buClr>
                <a:prstClr val="white"/>
              </a:buClr>
              <a:buSzPct val="90000"/>
              <a:buFont typeface="+mj-lt"/>
              <a:buAutoNum type="alphaUcPeriod"/>
              <a:defRPr/>
            </a:pPr>
            <a:r>
              <a:rPr lang="en-US" sz="2400" dirty="0">
                <a:solidFill>
                  <a:prstClr val="white"/>
                </a:solidFill>
                <a:effectLst>
                  <a:outerShdw blurRad="38100" dist="38100" dir="2700000" algn="tl">
                    <a:srgbClr val="000000"/>
                  </a:outerShdw>
                </a:effectLst>
                <a:latin typeface="Arial" charset="0"/>
                <a:ea typeface="ＭＳ Ｐゴシック" panose="020B0600070205080204" pitchFamily="34" charset="-128"/>
                <a:cs typeface="ＭＳ Ｐゴシック" charset="0"/>
              </a:rPr>
              <a:t>Hypopigmented skin lesions</a:t>
            </a:r>
          </a:p>
          <a:p>
            <a:pPr marL="457200" indent="-457200" fontAlgn="base">
              <a:spcBef>
                <a:spcPct val="20000"/>
              </a:spcBef>
              <a:spcAft>
                <a:spcPct val="0"/>
              </a:spcAft>
              <a:buClr>
                <a:prstClr val="white"/>
              </a:buClr>
              <a:buSzPct val="90000"/>
              <a:buFont typeface="+mj-lt"/>
              <a:buAutoNum type="alphaUcPeriod"/>
              <a:defRPr/>
            </a:pPr>
            <a:r>
              <a:rPr lang="en-US" sz="2400" dirty="0">
                <a:solidFill>
                  <a:prstClr val="white"/>
                </a:solidFill>
                <a:effectLst>
                  <a:outerShdw blurRad="38100" dist="38100" dir="2700000" algn="tl">
                    <a:srgbClr val="000000"/>
                  </a:outerShdw>
                </a:effectLst>
                <a:latin typeface="Arial" charset="0"/>
                <a:ea typeface="ＭＳ Ｐゴシック" panose="020B0600070205080204" pitchFamily="34" charset="-128"/>
                <a:cs typeface="ＭＳ Ｐゴシック" charset="0"/>
              </a:rPr>
              <a:t>Port wine stain</a:t>
            </a:r>
          </a:p>
          <a:p>
            <a:pPr marL="457200" indent="-457200" fontAlgn="base">
              <a:spcBef>
                <a:spcPct val="20000"/>
              </a:spcBef>
              <a:spcAft>
                <a:spcPct val="0"/>
              </a:spcAft>
              <a:buClr>
                <a:prstClr val="white"/>
              </a:buClr>
              <a:buSzPct val="90000"/>
              <a:buFont typeface="+mj-lt"/>
              <a:buAutoNum type="alphaUcPeriod"/>
              <a:defRPr/>
            </a:pPr>
            <a:r>
              <a:rPr lang="en-US" sz="2400" dirty="0">
                <a:solidFill>
                  <a:prstClr val="white"/>
                </a:solidFill>
                <a:effectLst>
                  <a:outerShdw blurRad="38100" dist="38100" dir="2700000" algn="tl">
                    <a:srgbClr val="000000"/>
                  </a:outerShdw>
                </a:effectLst>
                <a:latin typeface="Arial" charset="0"/>
                <a:ea typeface="ＭＳ Ｐゴシック" panose="020B0600070205080204" pitchFamily="34" charset="-128"/>
                <a:cs typeface="ＭＳ Ｐゴシック" charset="0"/>
              </a:rPr>
              <a:t>Agenesis of corpus callosum</a:t>
            </a:r>
          </a:p>
          <a:p>
            <a:pPr marL="457200" indent="-457200" fontAlgn="base">
              <a:spcBef>
                <a:spcPct val="20000"/>
              </a:spcBef>
              <a:spcAft>
                <a:spcPct val="0"/>
              </a:spcAft>
              <a:buClr>
                <a:prstClr val="white"/>
              </a:buClr>
              <a:buSzPct val="90000"/>
              <a:buFont typeface="+mj-lt"/>
              <a:buAutoNum type="alphaUcPeriod"/>
              <a:defRPr/>
            </a:pPr>
            <a:r>
              <a:rPr lang="en-US" sz="2400" dirty="0">
                <a:solidFill>
                  <a:prstClr val="white"/>
                </a:solidFill>
                <a:effectLst>
                  <a:outerShdw blurRad="38100" dist="38100" dir="2700000" algn="tl">
                    <a:srgbClr val="000000"/>
                  </a:outerShdw>
                </a:effectLst>
                <a:latin typeface="Arial" charset="0"/>
                <a:ea typeface="ＭＳ Ｐゴシック" panose="020B0600070205080204" pitchFamily="34" charset="-128"/>
                <a:cs typeface="ＭＳ Ｐゴシック" charset="0"/>
              </a:rPr>
              <a:t>Periostitis of the long bones</a:t>
            </a:r>
          </a:p>
          <a:p>
            <a:pPr marL="342900" indent="-342900" fontAlgn="base">
              <a:spcBef>
                <a:spcPct val="20000"/>
              </a:spcBef>
              <a:spcAft>
                <a:spcPct val="0"/>
              </a:spcAft>
              <a:buClr>
                <a:prstClr val="white"/>
              </a:buClr>
              <a:buSzPct val="90000"/>
              <a:buFont typeface="Arial" panose="020B0604020202020204" pitchFamily="34" charset="0"/>
              <a:buChar char="•"/>
              <a:defRPr/>
            </a:pPr>
            <a:endParaRPr lang="en-US" sz="2400" dirty="0">
              <a:solidFill>
                <a:prstClr val="white"/>
              </a:solidFill>
              <a:effectLst>
                <a:outerShdw blurRad="38100" dist="38100" dir="2700000" algn="tl">
                  <a:srgbClr val="000000"/>
                </a:outerShdw>
              </a:effectLst>
              <a:latin typeface="Arial" charset="0"/>
              <a:ea typeface="ＭＳ Ｐゴシック" panose="020B0600070205080204" pitchFamily="34" charset="-128"/>
              <a:cs typeface="ＭＳ Ｐゴシック" charset="0"/>
            </a:endParaRPr>
          </a:p>
        </p:txBody>
      </p:sp>
      <p:sp>
        <p:nvSpPr>
          <p:cNvPr id="2" name="Rectangle 1">
            <a:extLst>
              <a:ext uri="{FF2B5EF4-FFF2-40B4-BE49-F238E27FC236}">
                <a16:creationId xmlns:a16="http://schemas.microsoft.com/office/drawing/2014/main" id="{C15EF5E1-A9AA-9A42-92B3-5B466B580F77}"/>
              </a:ext>
            </a:extLst>
          </p:cNvPr>
          <p:cNvSpPr/>
          <p:nvPr/>
        </p:nvSpPr>
        <p:spPr>
          <a:xfrm>
            <a:off x="8131176" y="4681538"/>
            <a:ext cx="1916113" cy="590550"/>
          </a:xfrm>
          <a:prstGeom prst="rect">
            <a:avLst/>
          </a:prstGeom>
        </p:spPr>
        <p:txBody>
          <a:bodyPr>
            <a:spAutoFit/>
          </a:bodyPr>
          <a:lstStyle/>
          <a:p>
            <a:pPr fontAlgn="base">
              <a:lnSpc>
                <a:spcPct val="90000"/>
              </a:lnSpc>
              <a:spcBef>
                <a:spcPct val="0"/>
              </a:spcBef>
              <a:spcAft>
                <a:spcPct val="0"/>
              </a:spcAft>
              <a:defRPr/>
            </a:pPr>
            <a:r>
              <a:rPr lang="en-US" altLang="en-US" dirty="0">
                <a:solidFill>
                  <a:prstClr val="white"/>
                </a:solidFill>
                <a:effectLst>
                  <a:outerShdw blurRad="38100" dist="38100" dir="2700000" algn="tl">
                    <a:srgbClr val="465466"/>
                  </a:outerShdw>
                </a:effectLst>
                <a:latin typeface="Arial" panose="020B0604020202020204" pitchFamily="34" charset="0"/>
                <a:ea typeface="ＭＳ Ｐゴシック" panose="020B0600070205080204" pitchFamily="34" charset="-128"/>
              </a:rPr>
              <a:t>leptomeningeal angiomatosis</a:t>
            </a:r>
            <a:endParaRPr lang="en-US" altLang="en-US" dirty="0">
              <a:solidFill>
                <a:prstClr val="white"/>
              </a:solidFill>
              <a:effectLst>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sp>
        <p:nvSpPr>
          <p:cNvPr id="126983" name="TextBox 2"/>
          <p:cNvSpPr txBox="1">
            <a:spLocks noChangeArrowheads="1"/>
          </p:cNvSpPr>
          <p:nvPr/>
        </p:nvSpPr>
        <p:spPr bwMode="auto">
          <a:xfrm>
            <a:off x="2432050" y="1087439"/>
            <a:ext cx="1492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US" altLang="en-US">
                <a:solidFill>
                  <a:prstClr val="white"/>
                </a:solidFill>
              </a:rPr>
              <a:t>calcifications</a:t>
            </a:r>
          </a:p>
        </p:txBody>
      </p:sp>
    </p:spTree>
    <p:extLst>
      <p:ext uri="{BB962C8B-B14F-4D97-AF65-F5344CB8AC3E}">
        <p14:creationId xmlns:p14="http://schemas.microsoft.com/office/powerpoint/2010/main" val="420515304"/>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D39C1C74-7ED5-BA45-B435-2056BDD2AB1C}"/>
              </a:ext>
            </a:extLst>
          </p:cNvPr>
          <p:cNvSpPr>
            <a:spLocks noGrp="1" noChangeArrowheads="1"/>
          </p:cNvSpPr>
          <p:nvPr>
            <p:ph type="ctrTitle"/>
          </p:nvPr>
        </p:nvSpPr>
        <p:spPr>
          <a:xfrm>
            <a:off x="2116138" y="1820863"/>
            <a:ext cx="7866062" cy="1522412"/>
          </a:xfrm>
          <a:ln w="9525"/>
        </p:spPr>
        <p:style>
          <a:lnRef idx="3">
            <a:schemeClr val="lt1"/>
          </a:lnRef>
          <a:fillRef idx="1">
            <a:schemeClr val="accent4"/>
          </a:fillRef>
          <a:effectRef idx="1">
            <a:schemeClr val="accent4"/>
          </a:effectRef>
          <a:fontRef idx="minor">
            <a:schemeClr val="lt1"/>
          </a:fontRef>
        </p:style>
        <p:txBody>
          <a:bodyPr wrap="square" numCol="1" compatLnSpc="1">
            <a:prstTxWarp prst="textNoShape">
              <a:avLst/>
            </a:prstTxWarp>
            <a:normAutofit fontScale="90000"/>
          </a:bodyPr>
          <a:lstStyle/>
          <a:p>
            <a:pPr>
              <a:defRPr/>
            </a:pPr>
            <a:r>
              <a:rPr lang="en-US" altLang="en-US" sz="4900">
                <a:solidFill>
                  <a:srgbClr val="FFFFFF"/>
                </a:solidFill>
                <a:effectLst>
                  <a:outerShdw blurRad="38100" dist="38100" dir="2700000" algn="tl">
                    <a:srgbClr val="000000"/>
                  </a:outerShdw>
                </a:effectLst>
                <a:latin typeface="Arial" panose="020B0604020202020204" pitchFamily="34" charset="0"/>
                <a:ea typeface="ＭＳ Ｐゴシック" panose="020B0600070205080204" pitchFamily="34" charset="-128"/>
              </a:rPr>
              <a:t>Diagnostic Imaging for the Pediatrician</a:t>
            </a:r>
          </a:p>
        </p:txBody>
      </p:sp>
      <p:sp>
        <p:nvSpPr>
          <p:cNvPr id="3" name="Subtitle 2">
            <a:extLst>
              <a:ext uri="{FF2B5EF4-FFF2-40B4-BE49-F238E27FC236}">
                <a16:creationId xmlns:a16="http://schemas.microsoft.com/office/drawing/2014/main" id="{3B454C32-1ED3-1F4D-8635-B02EBA232507}"/>
              </a:ext>
            </a:extLst>
          </p:cNvPr>
          <p:cNvSpPr>
            <a:spLocks noGrp="1"/>
          </p:cNvSpPr>
          <p:nvPr>
            <p:ph type="subTitle" idx="1"/>
          </p:nvPr>
        </p:nvSpPr>
        <p:spPr>
          <a:xfrm>
            <a:off x="2116137" y="3636579"/>
            <a:ext cx="7866063" cy="2747392"/>
          </a:xfrm>
        </p:spPr>
        <p:txBody>
          <a:bodyPr wrap="square" numCol="1" anchor="t" anchorCtr="0" compatLnSpc="1">
            <a:prstTxWarp prst="textNoShape">
              <a:avLst/>
            </a:prstTxWarp>
            <a:normAutofit/>
          </a:bodyPr>
          <a:lstStyle/>
          <a:p>
            <a:pPr>
              <a:defRPr/>
            </a:pPr>
            <a:r>
              <a:rPr lang="en-US" altLang="en-US" sz="2400" dirty="0">
                <a:solidFill>
                  <a:srgbClr val="FFFFFF"/>
                </a:solidFill>
                <a:effectLst>
                  <a:outerShdw blurRad="38100" dist="38100" dir="2700000" algn="tl">
                    <a:srgbClr val="465466"/>
                  </a:outerShdw>
                </a:effectLst>
                <a:ea typeface="ＭＳ Ｐゴシック" panose="020B0600070205080204" pitchFamily="34" charset="-128"/>
              </a:rPr>
              <a:t>Halley Park, MD</a:t>
            </a:r>
          </a:p>
          <a:p>
            <a:pPr>
              <a:defRPr/>
            </a:pPr>
            <a:r>
              <a:rPr lang="en-US" altLang="en-US" sz="2400" dirty="0">
                <a:solidFill>
                  <a:srgbClr val="FFFFFF"/>
                </a:solidFill>
                <a:effectLst>
                  <a:outerShdw blurRad="38100" dist="38100" dir="2700000" algn="tl">
                    <a:srgbClr val="465466"/>
                  </a:outerShdw>
                </a:effectLst>
                <a:ea typeface="ＭＳ Ｐゴシック" panose="020B0600070205080204" pitchFamily="34" charset="-128"/>
              </a:rPr>
              <a:t>Pediatric Radiologist</a:t>
            </a:r>
          </a:p>
          <a:p>
            <a:pPr>
              <a:defRPr/>
            </a:pPr>
            <a:r>
              <a:rPr lang="en-US" altLang="en-US" sz="2400" dirty="0">
                <a:solidFill>
                  <a:srgbClr val="FFFFFF"/>
                </a:solidFill>
                <a:effectLst>
                  <a:outerShdw blurRad="38100" dist="38100" dir="2700000" algn="tl">
                    <a:srgbClr val="465466"/>
                  </a:outerShdw>
                </a:effectLst>
                <a:ea typeface="ＭＳ Ｐゴシック" panose="020B0600070205080204" pitchFamily="34" charset="-128"/>
              </a:rPr>
              <a:t>Nicklaus Children’s Hospital</a:t>
            </a:r>
          </a:p>
          <a:p>
            <a:pPr>
              <a:defRPr/>
            </a:pPr>
            <a:r>
              <a:rPr lang="en-US" altLang="en-US" sz="2400" dirty="0">
                <a:solidFill>
                  <a:srgbClr val="FFFFFF"/>
                </a:solidFill>
                <a:effectLst>
                  <a:outerShdw blurRad="38100" dist="38100" dir="2700000" algn="tl">
                    <a:srgbClr val="465466"/>
                  </a:outerShdw>
                </a:effectLst>
                <a:ea typeface="ＭＳ Ｐゴシック" panose="020B0600070205080204" pitchFamily="34" charset="-128"/>
              </a:rPr>
              <a:t>Miami, Florida</a:t>
            </a:r>
          </a:p>
          <a:p>
            <a:pPr>
              <a:defRPr/>
            </a:pPr>
            <a:r>
              <a:rPr lang="en-US" altLang="en-US" sz="2400" dirty="0">
                <a:solidFill>
                  <a:srgbClr val="FFFFFF"/>
                </a:solidFill>
                <a:effectLst>
                  <a:outerShdw blurRad="38100" dist="38100" dir="2700000" algn="tl">
                    <a:srgbClr val="465466"/>
                  </a:outerShdw>
                </a:effectLst>
                <a:ea typeface="ＭＳ Ｐゴシック" panose="020B0600070205080204" pitchFamily="34" charset="-128"/>
              </a:rPr>
              <a:t>May 2023</a:t>
            </a:r>
          </a:p>
        </p:txBody>
      </p:sp>
      <p:sp>
        <p:nvSpPr>
          <p:cNvPr id="4" name="Rectangle 3"/>
          <p:cNvSpPr/>
          <p:nvPr/>
        </p:nvSpPr>
        <p:spPr>
          <a:xfrm>
            <a:off x="6082571" y="6429135"/>
            <a:ext cx="6109429" cy="369332"/>
          </a:xfrm>
          <a:prstGeom prst="rect">
            <a:avLst/>
          </a:prstGeom>
        </p:spPr>
        <p:txBody>
          <a:bodyPr wrap="none">
            <a:spAutoFit/>
          </a:bodyPr>
          <a:lstStyle/>
          <a:p>
            <a:pPr>
              <a:defRPr/>
            </a:pPr>
            <a:r>
              <a:rPr lang="en-US" altLang="en-US" dirty="0">
                <a:solidFill>
                  <a:srgbClr val="FFFFFF"/>
                </a:solidFill>
                <a:effectLst>
                  <a:outerShdw blurRad="38100" dist="38100" dir="2700000" algn="tl">
                    <a:srgbClr val="465466"/>
                  </a:outerShdw>
                </a:effectLst>
                <a:ea typeface="ＭＳ Ｐゴシック" panose="020B0600070205080204" pitchFamily="34" charset="-128"/>
              </a:rPr>
              <a:t>Many thanks to Dr. Rachel Pevsner and Ricardo Restrepo</a:t>
            </a:r>
          </a:p>
        </p:txBody>
      </p:sp>
    </p:spTree>
    <p:extLst>
      <p:ext uri="{BB962C8B-B14F-4D97-AF65-F5344CB8AC3E}">
        <p14:creationId xmlns:p14="http://schemas.microsoft.com/office/powerpoint/2010/main" val="1993194543"/>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40695642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a:extLst>
              <a:ext uri="{FF2B5EF4-FFF2-40B4-BE49-F238E27FC236}">
                <a16:creationId xmlns:a16="http://schemas.microsoft.com/office/drawing/2014/main" id="{20340153-3B7F-3441-AD78-44285604057C}"/>
              </a:ext>
            </a:extLst>
          </p:cNvPr>
          <p:cNvSpPr>
            <a:spLocks noGrp="1" noChangeArrowheads="1"/>
          </p:cNvSpPr>
          <p:nvPr>
            <p:ph type="title"/>
          </p:nvPr>
        </p:nvSpPr>
        <p:spPr>
          <a:xfrm>
            <a:off x="1673226" y="344489"/>
            <a:ext cx="8704263" cy="714375"/>
          </a:xfrm>
          <a:ln>
            <a:solidFill>
              <a:schemeClr val="accent4">
                <a:lumMod val="75000"/>
              </a:schemeClr>
            </a:solidFill>
          </a:ln>
        </p:spPr>
        <p:txBody>
          <a:bodyPr wrap="square" numCol="1" compatLnSpc="1">
            <a:prstTxWarp prst="textNoShape">
              <a:avLst/>
            </a:prstTxWarp>
            <a:noAutofit/>
          </a:bodyPr>
          <a:lstStyle/>
          <a:p>
            <a:pPr eaLnBrk="1" hangingPunct="1">
              <a:defRPr/>
            </a:pPr>
            <a:r>
              <a:rPr lang="en-US" altLang="en-US" sz="3600" dirty="0">
                <a:effectLst>
                  <a:outerShdw blurRad="38100" dist="38100" dir="2700000" algn="tl">
                    <a:srgbClr val="FFFFFF"/>
                  </a:outerShdw>
                </a:effectLst>
                <a:latin typeface="Arial" panose="020B0604020202020204" pitchFamily="34" charset="0"/>
              </a:rPr>
              <a:t>Sturge Weber Syndrome</a:t>
            </a:r>
          </a:p>
        </p:txBody>
      </p:sp>
      <p:sp>
        <p:nvSpPr>
          <p:cNvPr id="147458" name="Rectangle 3">
            <a:extLst>
              <a:ext uri="{FF2B5EF4-FFF2-40B4-BE49-F238E27FC236}">
                <a16:creationId xmlns:a16="http://schemas.microsoft.com/office/drawing/2014/main" id="{40C03264-29C9-0E4F-A784-4779A257C3CE}"/>
              </a:ext>
            </a:extLst>
          </p:cNvPr>
          <p:cNvSpPr>
            <a:spLocks noGrp="1" noChangeArrowheads="1"/>
          </p:cNvSpPr>
          <p:nvPr>
            <p:ph idx="1"/>
          </p:nvPr>
        </p:nvSpPr>
        <p:spPr>
          <a:xfrm>
            <a:off x="1898651" y="1335089"/>
            <a:ext cx="4976813" cy="5259387"/>
          </a:xfrm>
        </p:spPr>
        <p:txBody>
          <a:bodyPr wrap="square" numCol="1" anchor="t" anchorCtr="0" compatLnSpc="1">
            <a:prstTxWarp prst="textNoShape">
              <a:avLst/>
            </a:prstTxWarp>
            <a:normAutofit lnSpcReduction="10000"/>
          </a:bodyPr>
          <a:lstStyle/>
          <a:p>
            <a:pPr eaLnBrk="1" hangingPunct="1">
              <a:buFont typeface="Arial" panose="020B0604020202020204" pitchFamily="34" charset="0"/>
              <a:buChar char="•"/>
              <a:defRPr/>
            </a:pPr>
            <a:r>
              <a:rPr lang="en-US" sz="2400" dirty="0" err="1">
                <a:effectLst/>
                <a:latin typeface="Arial" panose="020B0604020202020204" pitchFamily="34" charset="0"/>
                <a:cs typeface="Arial" panose="020B0604020202020204" pitchFamily="34" charset="0"/>
              </a:rPr>
              <a:t>Phakomatosis</a:t>
            </a:r>
            <a:r>
              <a:rPr lang="en-US" sz="2400" dirty="0">
                <a:effectLst/>
                <a:latin typeface="Arial" panose="020B0604020202020204" pitchFamily="34" charset="0"/>
                <a:cs typeface="Arial" panose="020B0604020202020204" pitchFamily="34" charset="0"/>
              </a:rPr>
              <a:t>/</a:t>
            </a:r>
            <a:r>
              <a:rPr lang="en-US" sz="2400" dirty="0" err="1">
                <a:effectLst/>
                <a:latin typeface="Arial" panose="020B0604020202020204" pitchFamily="34" charset="0"/>
                <a:cs typeface="Arial" panose="020B0604020202020204" pitchFamily="34" charset="0"/>
              </a:rPr>
              <a:t>neurocutaneous</a:t>
            </a:r>
            <a:r>
              <a:rPr lang="en-US" sz="2400" dirty="0">
                <a:effectLst/>
                <a:latin typeface="Arial" panose="020B0604020202020204" pitchFamily="34" charset="0"/>
                <a:cs typeface="Arial" panose="020B0604020202020204" pitchFamily="34" charset="0"/>
              </a:rPr>
              <a:t> disorder</a:t>
            </a:r>
            <a:endParaRPr lang="en-US" altLang="en-US" sz="2400" dirty="0">
              <a:effectLst>
                <a:outerShdw blurRad="38100" dist="38100" dir="2700000" algn="tl">
                  <a:srgbClr val="465466"/>
                </a:outerShdw>
              </a:effectLst>
              <a:latin typeface="Arial" panose="020B0604020202020204" pitchFamily="34" charset="0"/>
              <a:cs typeface="Arial" panose="020B0604020202020204" pitchFamily="34" charset="0"/>
            </a:endParaRPr>
          </a:p>
          <a:p>
            <a:pPr eaLnBrk="1" hangingPunct="1">
              <a:buFont typeface="Arial" panose="020B0604020202020204" pitchFamily="34" charset="0"/>
              <a:buChar char="•"/>
              <a:defRPr/>
            </a:pPr>
            <a:r>
              <a:rPr lang="en-US" altLang="en-US" sz="2400" dirty="0">
                <a:effectLst>
                  <a:outerShdw blurRad="38100" dist="38100" dir="2700000" algn="tl">
                    <a:srgbClr val="465466"/>
                  </a:outerShdw>
                </a:effectLst>
                <a:latin typeface="Arial" panose="020B0604020202020204" pitchFamily="34" charset="0"/>
                <a:cs typeface="Arial" panose="020B0604020202020204" pitchFamily="34" charset="0"/>
              </a:rPr>
              <a:t>Seizures</a:t>
            </a:r>
          </a:p>
          <a:p>
            <a:pPr eaLnBrk="1" hangingPunct="1">
              <a:buFont typeface="Arial" panose="020B0604020202020204" pitchFamily="34" charset="0"/>
              <a:buChar char="•"/>
              <a:defRPr/>
            </a:pPr>
            <a:r>
              <a:rPr lang="en-US" altLang="en-US" sz="2400" dirty="0">
                <a:effectLst>
                  <a:outerShdw blurRad="38100" dist="38100" dir="2700000" algn="tl">
                    <a:srgbClr val="465466"/>
                  </a:outerShdw>
                </a:effectLst>
                <a:latin typeface="Arial" panose="020B0604020202020204" pitchFamily="34" charset="0"/>
                <a:cs typeface="Arial" panose="020B0604020202020204" pitchFamily="34" charset="0"/>
              </a:rPr>
              <a:t>Nevus(port wine stain) in the distribution of the </a:t>
            </a:r>
            <a:r>
              <a:rPr lang="en-US" altLang="en-US" sz="2400" dirty="0" err="1">
                <a:effectLst>
                  <a:outerShdw blurRad="38100" dist="38100" dir="2700000" algn="tl">
                    <a:srgbClr val="465466"/>
                  </a:outerShdw>
                </a:effectLst>
                <a:latin typeface="Arial" panose="020B0604020202020204" pitchFamily="34" charset="0"/>
                <a:cs typeface="Arial" panose="020B0604020202020204" pitchFamily="34" charset="0"/>
              </a:rPr>
              <a:t>ophtalmic</a:t>
            </a:r>
            <a:r>
              <a:rPr lang="en-US" altLang="en-US" sz="2400" dirty="0">
                <a:effectLst>
                  <a:outerShdw blurRad="38100" dist="38100" dir="2700000" algn="tl">
                    <a:srgbClr val="465466"/>
                  </a:outerShdw>
                </a:effectLst>
                <a:latin typeface="Arial" panose="020B0604020202020204" pitchFamily="34" charset="0"/>
                <a:cs typeface="Arial" panose="020B0604020202020204" pitchFamily="34" charset="0"/>
              </a:rPr>
              <a:t> branch of the trigeminal nerve</a:t>
            </a:r>
          </a:p>
          <a:p>
            <a:pPr eaLnBrk="1" hangingPunct="1">
              <a:buFont typeface="Arial" panose="020B0604020202020204" pitchFamily="34" charset="0"/>
              <a:buChar char="•"/>
              <a:defRPr/>
            </a:pPr>
            <a:r>
              <a:rPr lang="en-US" altLang="en-US" sz="2400" dirty="0">
                <a:effectLst>
                  <a:outerShdw blurRad="38100" dist="38100" dir="2700000" algn="tl">
                    <a:srgbClr val="465466"/>
                  </a:outerShdw>
                </a:effectLst>
                <a:latin typeface="Arial" panose="020B0604020202020204" pitchFamily="34" charset="0"/>
                <a:cs typeface="Arial" panose="020B0604020202020204" pitchFamily="34" charset="0"/>
              </a:rPr>
              <a:t>Ipsilateral leptomeningeal angiomatosis</a:t>
            </a:r>
          </a:p>
          <a:p>
            <a:pPr eaLnBrk="1" hangingPunct="1">
              <a:buFont typeface="Arial" panose="020B0604020202020204" pitchFamily="34" charset="0"/>
              <a:buChar char="•"/>
              <a:defRPr/>
            </a:pPr>
            <a:r>
              <a:rPr lang="en-US" altLang="en-US" sz="2400" dirty="0">
                <a:effectLst>
                  <a:outerShdw blurRad="38100" dist="38100" dir="2700000" algn="tl">
                    <a:srgbClr val="465466"/>
                  </a:outerShdw>
                </a:effectLst>
                <a:latin typeface="Arial" panose="020B0604020202020204" pitchFamily="34" charset="0"/>
                <a:cs typeface="Arial" panose="020B0604020202020204" pitchFamily="34" charset="0"/>
              </a:rPr>
              <a:t>High incidence of mental retardation</a:t>
            </a:r>
          </a:p>
          <a:p>
            <a:pPr eaLnBrk="1" hangingPunct="1">
              <a:buFont typeface="Arial" panose="020B0604020202020204" pitchFamily="34" charset="0"/>
              <a:buChar char="•"/>
              <a:defRPr/>
            </a:pPr>
            <a:r>
              <a:rPr lang="en-US" altLang="en-US" sz="2400" dirty="0">
                <a:effectLst>
                  <a:outerShdw blurRad="38100" dist="38100" dir="2700000" algn="tl">
                    <a:srgbClr val="465466"/>
                  </a:outerShdw>
                </a:effectLst>
                <a:latin typeface="Arial" panose="020B0604020202020204" pitchFamily="34" charset="0"/>
                <a:cs typeface="Arial" panose="020B0604020202020204" pitchFamily="34" charset="0"/>
              </a:rPr>
              <a:t>Glaucoma/</a:t>
            </a:r>
            <a:r>
              <a:rPr lang="en-US" sz="2400" dirty="0" err="1">
                <a:effectLst/>
                <a:latin typeface="Arial" panose="020B0604020202020204" pitchFamily="34" charset="0"/>
                <a:cs typeface="Arial" panose="020B0604020202020204" pitchFamily="34" charset="0"/>
              </a:rPr>
              <a:t>buphthalmos</a:t>
            </a:r>
            <a:endParaRPr lang="en-US" altLang="en-US" sz="2400" dirty="0">
              <a:effectLst>
                <a:outerShdw blurRad="38100" dist="38100" dir="2700000" algn="tl">
                  <a:srgbClr val="465466"/>
                </a:outerShdw>
              </a:effectLst>
              <a:latin typeface="Arial" panose="020B0604020202020204" pitchFamily="34" charset="0"/>
              <a:cs typeface="Arial" panose="020B0604020202020204" pitchFamily="34" charset="0"/>
            </a:endParaRPr>
          </a:p>
        </p:txBody>
      </p:sp>
      <p:pic>
        <p:nvPicPr>
          <p:cNvPr id="129027" name="Picture 4" descr="083 Weizenberg 1542823"/>
          <p:cNvPicPr>
            <a:picLocks noChangeAspect="1" noChangeArrowheads="1"/>
          </p:cNvPicPr>
          <p:nvPr/>
        </p:nvPicPr>
        <p:blipFill>
          <a:blip r:embed="rId3">
            <a:extLst>
              <a:ext uri="{28A0092B-C50C-407E-A947-70E740481C1C}">
                <a14:useLocalDpi xmlns:a14="http://schemas.microsoft.com/office/drawing/2010/main" val="0"/>
              </a:ext>
            </a:extLst>
          </a:blip>
          <a:srcRect l="4890"/>
          <a:stretch>
            <a:fillRect/>
          </a:stretch>
        </p:blipFill>
        <p:spPr bwMode="auto">
          <a:xfrm>
            <a:off x="6991351" y="1335089"/>
            <a:ext cx="3298825"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52EBE42D-85DB-DD47-86BA-29A30F7DE49C}"/>
              </a:ext>
            </a:extLst>
          </p:cNvPr>
          <p:cNvSpPr/>
          <p:nvPr/>
        </p:nvSpPr>
        <p:spPr>
          <a:xfrm>
            <a:off x="7742239" y="6002339"/>
            <a:ext cx="1914525" cy="592137"/>
          </a:xfrm>
          <a:prstGeom prst="rect">
            <a:avLst/>
          </a:prstGeom>
        </p:spPr>
        <p:txBody>
          <a:bodyPr>
            <a:spAutoFit/>
          </a:bodyPr>
          <a:lstStyle/>
          <a:p>
            <a:pPr fontAlgn="base">
              <a:lnSpc>
                <a:spcPct val="90000"/>
              </a:lnSpc>
              <a:spcBef>
                <a:spcPct val="0"/>
              </a:spcBef>
              <a:spcAft>
                <a:spcPct val="0"/>
              </a:spcAft>
              <a:defRPr/>
            </a:pPr>
            <a:r>
              <a:rPr lang="en-US" altLang="en-US" dirty="0">
                <a:solidFill>
                  <a:prstClr val="white"/>
                </a:solidFill>
                <a:effectLst>
                  <a:outerShdw blurRad="38100" dist="38100" dir="2700000" algn="tl">
                    <a:srgbClr val="465466"/>
                  </a:outerShdw>
                </a:effectLst>
                <a:latin typeface="Arial" panose="020B0604020202020204" pitchFamily="34" charset="0"/>
                <a:ea typeface="ＭＳ Ｐゴシック" panose="020B0600070205080204" pitchFamily="34" charset="-128"/>
              </a:rPr>
              <a:t>leptomeningeal angiomatosis</a:t>
            </a:r>
            <a:endParaRPr lang="en-US" altLang="en-US" dirty="0">
              <a:solidFill>
                <a:prstClr val="white"/>
              </a:solidFill>
              <a:effectLst>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007830495"/>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EF57FA81-9EB0-DB40-8460-CB5624A836FB}"/>
              </a:ext>
            </a:extLst>
          </p:cNvPr>
          <p:cNvSpPr>
            <a:spLocks noGrp="1" noChangeArrowheads="1"/>
          </p:cNvSpPr>
          <p:nvPr>
            <p:ph type="title"/>
          </p:nvPr>
        </p:nvSpPr>
        <p:spPr>
          <a:xfrm>
            <a:off x="1524001" y="177800"/>
            <a:ext cx="6169025" cy="615950"/>
          </a:xfrm>
        </p:spPr>
        <p:txBody>
          <a:bodyPr wrap="square" numCol="1" compatLnSpc="1">
            <a:prstTxWarp prst="textNoShape">
              <a:avLst/>
            </a:prstTxWarp>
          </a:bodyPr>
          <a:lstStyle/>
          <a:p>
            <a:pPr eaLnBrk="1" hangingPunct="1">
              <a:defRPr/>
            </a:pPr>
            <a:r>
              <a:rPr lang="en-US" altLang="en-US" sz="2500" dirty="0">
                <a:effectLst>
                  <a:outerShdw blurRad="38100" dist="38100" dir="2700000" algn="tl">
                    <a:srgbClr val="FFFFFF"/>
                  </a:outerShdw>
                </a:effectLst>
                <a:latin typeface="Arial" panose="020B0604020202020204" pitchFamily="34" charset="0"/>
              </a:rPr>
              <a:t>Case 11:   2 mo. Infant with hypotonia</a:t>
            </a:r>
            <a:endParaRPr lang="en-US" altLang="en-US" sz="4300" dirty="0">
              <a:effectLst>
                <a:outerShdw blurRad="38100" dist="38100" dir="2700000" algn="tl">
                  <a:srgbClr val="465466"/>
                </a:outerShdw>
              </a:effectLst>
              <a:latin typeface="Arial" panose="020B0604020202020204" pitchFamily="34" charset="0"/>
            </a:endParaRPr>
          </a:p>
        </p:txBody>
      </p:sp>
      <p:pic>
        <p:nvPicPr>
          <p:cNvPr id="135170" name="Picture 4" descr="Morgan Jaylen 948466 b"/>
          <p:cNvPicPr>
            <a:picLocks noChangeAspect="1" noChangeArrowheads="1"/>
          </p:cNvPicPr>
          <p:nvPr/>
        </p:nvPicPr>
        <p:blipFill>
          <a:blip r:embed="rId3">
            <a:extLst>
              <a:ext uri="{28A0092B-C50C-407E-A947-70E740481C1C}">
                <a14:useLocalDpi xmlns:a14="http://schemas.microsoft.com/office/drawing/2010/main" val="0"/>
              </a:ext>
            </a:extLst>
          </a:blip>
          <a:srcRect l="7507" t="10789" r="6743" b="14500"/>
          <a:stretch>
            <a:fillRect/>
          </a:stretch>
        </p:blipFill>
        <p:spPr bwMode="auto">
          <a:xfrm>
            <a:off x="2336800" y="817564"/>
            <a:ext cx="4768850"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1" name="Picture 4" descr="Washington Geornisha 957643 (5)"/>
          <p:cNvPicPr>
            <a:picLocks noChangeAspect="1" noChangeArrowheads="1"/>
          </p:cNvPicPr>
          <p:nvPr/>
        </p:nvPicPr>
        <p:blipFill>
          <a:blip r:embed="rId4">
            <a:lum bright="6000" contrast="6000"/>
            <a:extLst>
              <a:ext uri="{28A0092B-C50C-407E-A947-70E740481C1C}">
                <a14:useLocalDpi xmlns:a14="http://schemas.microsoft.com/office/drawing/2010/main" val="0"/>
              </a:ext>
            </a:extLst>
          </a:blip>
          <a:srcRect l="-2750" t="27908" r="40393" b="11060"/>
          <a:stretch>
            <a:fillRect/>
          </a:stretch>
        </p:blipFill>
        <p:spPr bwMode="auto">
          <a:xfrm>
            <a:off x="7537450" y="209551"/>
            <a:ext cx="2185988" cy="649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2" name="Rectangle 7"/>
          <p:cNvSpPr>
            <a:spLocks noChangeArrowheads="1"/>
          </p:cNvSpPr>
          <p:nvPr/>
        </p:nvSpPr>
        <p:spPr bwMode="auto">
          <a:xfrm>
            <a:off x="2927350" y="4732339"/>
            <a:ext cx="4610100"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US" altLang="en-US" sz="2300" dirty="0">
                <a:solidFill>
                  <a:prstClr val="white"/>
                </a:solidFill>
              </a:rPr>
              <a:t>A. Osteogenesis imperfecta</a:t>
            </a:r>
          </a:p>
          <a:p>
            <a:pPr fontAlgn="base">
              <a:spcBef>
                <a:spcPct val="0"/>
              </a:spcBef>
              <a:spcAft>
                <a:spcPct val="0"/>
              </a:spcAft>
            </a:pPr>
            <a:r>
              <a:rPr lang="en-US" altLang="en-US" sz="2300" dirty="0">
                <a:solidFill>
                  <a:prstClr val="white"/>
                </a:solidFill>
              </a:rPr>
              <a:t>B. </a:t>
            </a:r>
            <a:r>
              <a:rPr lang="en-US" altLang="en-US" sz="2300" dirty="0" err="1">
                <a:solidFill>
                  <a:prstClr val="white"/>
                </a:solidFill>
              </a:rPr>
              <a:t>Thanatophoric</a:t>
            </a:r>
            <a:r>
              <a:rPr lang="en-US" altLang="en-US" sz="2300" dirty="0">
                <a:solidFill>
                  <a:prstClr val="white"/>
                </a:solidFill>
              </a:rPr>
              <a:t> dysplasia</a:t>
            </a:r>
          </a:p>
          <a:p>
            <a:pPr fontAlgn="base">
              <a:spcBef>
                <a:spcPct val="0"/>
              </a:spcBef>
              <a:spcAft>
                <a:spcPct val="0"/>
              </a:spcAft>
            </a:pPr>
            <a:r>
              <a:rPr lang="en-US" altLang="en-US" sz="2300" dirty="0">
                <a:solidFill>
                  <a:prstClr val="white"/>
                </a:solidFill>
              </a:rPr>
              <a:t>C. Congenital syphilis</a:t>
            </a:r>
          </a:p>
          <a:p>
            <a:pPr fontAlgn="base">
              <a:spcBef>
                <a:spcPct val="0"/>
              </a:spcBef>
              <a:spcAft>
                <a:spcPct val="0"/>
              </a:spcAft>
            </a:pPr>
            <a:r>
              <a:rPr lang="en-US" altLang="en-US" sz="2300" dirty="0">
                <a:solidFill>
                  <a:prstClr val="white"/>
                </a:solidFill>
              </a:rPr>
              <a:t>D. Non accidental trauma</a:t>
            </a:r>
          </a:p>
          <a:p>
            <a:pPr fontAlgn="base">
              <a:spcBef>
                <a:spcPct val="0"/>
              </a:spcBef>
              <a:spcAft>
                <a:spcPct val="0"/>
              </a:spcAft>
            </a:pPr>
            <a:r>
              <a:rPr lang="en-US" altLang="en-US" sz="2300" dirty="0">
                <a:solidFill>
                  <a:prstClr val="white"/>
                </a:solidFill>
              </a:rPr>
              <a:t>E. </a:t>
            </a:r>
            <a:r>
              <a:rPr lang="en-US" altLang="en-US" sz="2300" dirty="0" err="1">
                <a:solidFill>
                  <a:prstClr val="white"/>
                </a:solidFill>
              </a:rPr>
              <a:t>Osteopetrosis</a:t>
            </a:r>
            <a:endParaRPr lang="en-US" altLang="en-US" sz="2300" dirty="0">
              <a:solidFill>
                <a:prstClr val="white"/>
              </a:solidFill>
            </a:endParaRPr>
          </a:p>
        </p:txBody>
      </p:sp>
    </p:spTree>
    <p:extLst>
      <p:ext uri="{BB962C8B-B14F-4D97-AF65-F5344CB8AC3E}">
        <p14:creationId xmlns:p14="http://schemas.microsoft.com/office/powerpoint/2010/main" val="1891432068"/>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17007635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4" descr="Washington Geornisha 957643 (6)"/>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5951538" y="228600"/>
            <a:ext cx="1719262"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18" name="Picture 5" descr="Washington Geornisha 957643 (8)"/>
          <p:cNvPicPr>
            <a:picLocks noChangeAspect="1" noChangeArrowheads="1"/>
          </p:cNvPicPr>
          <p:nvPr/>
        </p:nvPicPr>
        <p:blipFill>
          <a:blip r:embed="rId4">
            <a:extLst>
              <a:ext uri="{28A0092B-C50C-407E-A947-70E740481C1C}">
                <a14:useLocalDpi xmlns:a14="http://schemas.microsoft.com/office/drawing/2010/main" val="0"/>
              </a:ext>
            </a:extLst>
          </a:blip>
          <a:srcRect l="23114" r="2408"/>
          <a:stretch>
            <a:fillRect/>
          </a:stretch>
        </p:blipFill>
        <p:spPr bwMode="auto">
          <a:xfrm>
            <a:off x="7848600" y="304800"/>
            <a:ext cx="252095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7" name="Rectangle 6">
            <a:extLst>
              <a:ext uri="{FF2B5EF4-FFF2-40B4-BE49-F238E27FC236}">
                <a16:creationId xmlns:a16="http://schemas.microsoft.com/office/drawing/2014/main" id="{781C671B-F727-B143-9BBC-BC2FF4A62271}"/>
              </a:ext>
            </a:extLst>
          </p:cNvPr>
          <p:cNvSpPr>
            <a:spLocks noGrp="1" noChangeArrowheads="1"/>
          </p:cNvSpPr>
          <p:nvPr>
            <p:ph type="title"/>
          </p:nvPr>
        </p:nvSpPr>
        <p:spPr>
          <a:xfrm>
            <a:off x="1776414" y="304801"/>
            <a:ext cx="3989387" cy="549275"/>
          </a:xfrm>
          <a:ln>
            <a:solidFill>
              <a:schemeClr val="accent4">
                <a:lumMod val="75000"/>
              </a:schemeClr>
            </a:solidFill>
          </a:ln>
        </p:spPr>
        <p:txBody>
          <a:bodyPr wrap="square" numCol="1" compatLnSpc="1">
            <a:prstTxWarp prst="textNoShape">
              <a:avLst/>
            </a:prstTxWarp>
            <a:normAutofit fontScale="90000"/>
          </a:bodyPr>
          <a:lstStyle/>
          <a:p>
            <a:pPr eaLnBrk="1" hangingPunct="1">
              <a:defRPr/>
            </a:pPr>
            <a:r>
              <a:rPr lang="en-US" altLang="en-US" sz="3600" dirty="0">
                <a:effectLst>
                  <a:outerShdw blurRad="38100" dist="38100" dir="2700000" algn="tl">
                    <a:srgbClr val="FFFFFF"/>
                  </a:outerShdw>
                </a:effectLst>
                <a:latin typeface="Arial" panose="020B0604020202020204" pitchFamily="34" charset="0"/>
              </a:rPr>
              <a:t>Child Abuse</a:t>
            </a:r>
          </a:p>
        </p:txBody>
      </p:sp>
      <p:pic>
        <p:nvPicPr>
          <p:cNvPr id="137220" name="Picture 4" descr="Lacouture Ariana 943449 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1989" y="1046164"/>
            <a:ext cx="3678237" cy="407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1" name="TextBox 1"/>
          <p:cNvSpPr txBox="1">
            <a:spLocks noChangeArrowheads="1"/>
          </p:cNvSpPr>
          <p:nvPr/>
        </p:nvSpPr>
        <p:spPr bwMode="auto">
          <a:xfrm>
            <a:off x="2090739" y="5318125"/>
            <a:ext cx="33607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fontAlgn="base">
              <a:spcBef>
                <a:spcPct val="0"/>
              </a:spcBef>
              <a:spcAft>
                <a:spcPct val="0"/>
              </a:spcAft>
            </a:pPr>
            <a:r>
              <a:rPr lang="en-US" altLang="en-US" sz="2400">
                <a:solidFill>
                  <a:prstClr val="white"/>
                </a:solidFill>
              </a:rPr>
              <a:t>Multiple fractures in different stages of healing</a:t>
            </a:r>
          </a:p>
        </p:txBody>
      </p:sp>
    </p:spTree>
    <p:extLst>
      <p:ext uri="{BB962C8B-B14F-4D97-AF65-F5344CB8AC3E}">
        <p14:creationId xmlns:p14="http://schemas.microsoft.com/office/powerpoint/2010/main" val="2599198822"/>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Text Box 1"/>
          <p:cNvSpPr txBox="1">
            <a:spLocks noChangeArrowheads="1"/>
          </p:cNvSpPr>
          <p:nvPr/>
        </p:nvSpPr>
        <p:spPr bwMode="auto">
          <a:xfrm>
            <a:off x="1752600" y="6400800"/>
            <a:ext cx="8915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US" altLang="en-US" sz="1000">
                <a:solidFill>
                  <a:prstClr val="white"/>
                </a:solidFill>
              </a:rPr>
              <a:t>Published in: Gael J. Lonergan; Andrew M. Baker; Mitchel K. Morey; Steven C. Boos; </a:t>
            </a:r>
            <a:r>
              <a:rPr lang="en-US" altLang="en-US" sz="1000" i="1">
                <a:solidFill>
                  <a:prstClr val="white"/>
                </a:solidFill>
              </a:rPr>
              <a:t>RadioGraphics</a:t>
            </a:r>
            <a:r>
              <a:rPr lang="en-US" altLang="en-US" sz="1000">
                <a:solidFill>
                  <a:prstClr val="white"/>
                </a:solidFill>
              </a:rPr>
              <a:t> </a:t>
            </a:r>
            <a:r>
              <a:rPr lang="en-US" altLang="en-US" sz="1000" b="1">
                <a:solidFill>
                  <a:prstClr val="white"/>
                </a:solidFill>
              </a:rPr>
              <a:t> 2003, </a:t>
            </a:r>
            <a:r>
              <a:rPr lang="en-US" altLang="en-US" sz="1000">
                <a:solidFill>
                  <a:prstClr val="white"/>
                </a:solidFill>
              </a:rPr>
              <a:t>23, 811-845.</a:t>
            </a:r>
          </a:p>
          <a:p>
            <a:pPr fontAlgn="base">
              <a:spcBef>
                <a:spcPct val="0"/>
              </a:spcBef>
              <a:spcAft>
                <a:spcPct val="0"/>
              </a:spcAft>
            </a:pPr>
            <a:r>
              <a:rPr lang="en-US" altLang="en-US" sz="1000">
                <a:solidFill>
                  <a:prstClr val="white"/>
                </a:solidFill>
              </a:rPr>
              <a:t>DOI: 10.1148/rg.234035030</a:t>
            </a:r>
            <a:endParaRPr lang="en-US" altLang="en-US" sz="900">
              <a:solidFill>
                <a:prstClr val="white"/>
              </a:solidFill>
            </a:endParaRPr>
          </a:p>
          <a:p>
            <a:pPr fontAlgn="base">
              <a:spcBef>
                <a:spcPct val="0"/>
              </a:spcBef>
              <a:spcAft>
                <a:spcPct val="0"/>
              </a:spcAft>
            </a:pPr>
            <a:endParaRPr lang="en-US" altLang="en-US">
              <a:solidFill>
                <a:prstClr val="white"/>
              </a:solidFill>
            </a:endParaRPr>
          </a:p>
        </p:txBody>
      </p:sp>
      <p:pic>
        <p:nvPicPr>
          <p:cNvPr id="139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914400"/>
            <a:ext cx="7246938"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 name="Title 3">
            <a:extLst>
              <a:ext uri="{FF2B5EF4-FFF2-40B4-BE49-F238E27FC236}">
                <a16:creationId xmlns:a16="http://schemas.microsoft.com/office/drawing/2014/main" id="{2A28C32D-FCA7-B74B-AE43-658B9D6A88DA}"/>
              </a:ext>
            </a:extLst>
          </p:cNvPr>
          <p:cNvSpPr>
            <a:spLocks noGrp="1"/>
          </p:cNvSpPr>
          <p:nvPr>
            <p:ph type="title"/>
          </p:nvPr>
        </p:nvSpPr>
        <p:spPr>
          <a:xfrm>
            <a:off x="1981200" y="152401"/>
            <a:ext cx="8229600" cy="792163"/>
          </a:xfrm>
        </p:spPr>
        <p:txBody>
          <a:bodyPr>
            <a:normAutofit fontScale="90000"/>
          </a:bodyPr>
          <a:lstStyle/>
          <a:p>
            <a:pPr eaLnBrk="1" hangingPunct="1">
              <a:defRPr/>
            </a:pPr>
            <a:r>
              <a:rPr lang="en-US" dirty="0"/>
              <a:t>Mechanism of Injury</a:t>
            </a:r>
          </a:p>
        </p:txBody>
      </p:sp>
    </p:spTree>
    <p:extLst>
      <p:ext uri="{BB962C8B-B14F-4D97-AF65-F5344CB8AC3E}">
        <p14:creationId xmlns:p14="http://schemas.microsoft.com/office/powerpoint/2010/main" val="1014617767"/>
      </p:ext>
    </p:extLst>
  </p:cSld>
  <p:clrMapOvr>
    <a:masterClrMapping/>
  </p:clrMapOvr>
  <p:transition>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ext Box 4"/>
          <p:cNvSpPr txBox="1">
            <a:spLocks noChangeArrowheads="1"/>
          </p:cNvSpPr>
          <p:nvPr/>
        </p:nvSpPr>
        <p:spPr bwMode="auto">
          <a:xfrm>
            <a:off x="9067800" y="166688"/>
            <a:ext cx="1219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base">
              <a:spcBef>
                <a:spcPct val="50000"/>
              </a:spcBef>
              <a:spcAft>
                <a:spcPct val="0"/>
              </a:spcAft>
            </a:pPr>
            <a:r>
              <a:rPr lang="en-US" altLang="en-US">
                <a:solidFill>
                  <a:prstClr val="black"/>
                </a:solidFill>
              </a:rPr>
              <a:t>7-25-08</a:t>
            </a:r>
          </a:p>
        </p:txBody>
      </p:sp>
      <p:pic>
        <p:nvPicPr>
          <p:cNvPr id="141314" name="Picture 5" descr="Willie Jason 968558 (7)"/>
          <p:cNvPicPr>
            <a:picLocks noChangeAspect="1" noChangeArrowheads="1"/>
          </p:cNvPicPr>
          <p:nvPr/>
        </p:nvPicPr>
        <p:blipFill>
          <a:blip r:embed="rId3">
            <a:extLst>
              <a:ext uri="{28A0092B-C50C-407E-A947-70E740481C1C}">
                <a14:useLocalDpi xmlns:a14="http://schemas.microsoft.com/office/drawing/2010/main" val="0"/>
              </a:ext>
            </a:extLst>
          </a:blip>
          <a:srcRect l="27785" t="18045" r="20357"/>
          <a:stretch>
            <a:fillRect/>
          </a:stretch>
        </p:blipFill>
        <p:spPr bwMode="auto">
          <a:xfrm>
            <a:off x="6391275" y="1273176"/>
            <a:ext cx="3543300" cy="43084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41315" name="Picture 3" descr="Willie Jason 968558 (8)"/>
          <p:cNvPicPr>
            <a:picLocks noChangeAspect="1" noChangeArrowheads="1"/>
          </p:cNvPicPr>
          <p:nvPr/>
        </p:nvPicPr>
        <p:blipFill>
          <a:blip r:embed="rId4">
            <a:extLst>
              <a:ext uri="{28A0092B-C50C-407E-A947-70E740481C1C}">
                <a14:useLocalDpi xmlns:a14="http://schemas.microsoft.com/office/drawing/2010/main" val="0"/>
              </a:ext>
            </a:extLst>
          </a:blip>
          <a:srcRect l="29333" t="29160" r="22090"/>
          <a:stretch>
            <a:fillRect/>
          </a:stretch>
        </p:blipFill>
        <p:spPr bwMode="auto">
          <a:xfrm>
            <a:off x="2360614" y="1381126"/>
            <a:ext cx="3748087" cy="41814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41316" name="Rectangle 1"/>
          <p:cNvSpPr>
            <a:spLocks noChangeArrowheads="1"/>
          </p:cNvSpPr>
          <p:nvPr/>
        </p:nvSpPr>
        <p:spPr bwMode="auto">
          <a:xfrm>
            <a:off x="1719263" y="166689"/>
            <a:ext cx="8818562"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fontAlgn="base">
              <a:spcBef>
                <a:spcPct val="0"/>
              </a:spcBef>
              <a:spcAft>
                <a:spcPct val="0"/>
              </a:spcAft>
            </a:pPr>
            <a:r>
              <a:rPr lang="en-US" altLang="en-US" sz="3200">
                <a:solidFill>
                  <a:prstClr val="white"/>
                </a:solidFill>
              </a:rPr>
              <a:t>NAHI: Acute SDH, diffuse edema &amp; ischemia</a:t>
            </a:r>
          </a:p>
          <a:p>
            <a:pPr algn="ctr" fontAlgn="base">
              <a:spcBef>
                <a:spcPct val="0"/>
              </a:spcBef>
              <a:spcAft>
                <a:spcPct val="0"/>
              </a:spcAft>
            </a:pPr>
            <a:r>
              <a:rPr lang="en-US" altLang="en-US" sz="3200">
                <a:solidFill>
                  <a:srgbClr val="E46C0A"/>
                </a:solidFill>
              </a:rPr>
              <a:t>supposedly hit by brother with toy truck</a:t>
            </a:r>
          </a:p>
          <a:p>
            <a:pPr algn="ctr" fontAlgn="base">
              <a:spcBef>
                <a:spcPct val="0"/>
              </a:spcBef>
              <a:spcAft>
                <a:spcPct val="0"/>
              </a:spcAft>
            </a:pPr>
            <a:endParaRPr lang="en-US" altLang="en-US" sz="3200">
              <a:solidFill>
                <a:prstClr val="white"/>
              </a:solidFill>
            </a:endParaRPr>
          </a:p>
        </p:txBody>
      </p:sp>
      <p:sp>
        <p:nvSpPr>
          <p:cNvPr id="141317" name="TextBox 11"/>
          <p:cNvSpPr txBox="1">
            <a:spLocks noChangeArrowheads="1"/>
          </p:cNvSpPr>
          <p:nvPr/>
        </p:nvSpPr>
        <p:spPr bwMode="auto">
          <a:xfrm>
            <a:off x="3640138" y="5694364"/>
            <a:ext cx="49387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fontAlgn="base">
              <a:spcBef>
                <a:spcPct val="0"/>
              </a:spcBef>
              <a:spcAft>
                <a:spcPct val="0"/>
              </a:spcAft>
            </a:pPr>
            <a:r>
              <a:rPr lang="en-US" altLang="en-US" sz="2400">
                <a:solidFill>
                  <a:srgbClr val="FFFFFF"/>
                </a:solidFill>
              </a:rPr>
              <a:t>Bone Survey: multiple rib fractures</a:t>
            </a:r>
          </a:p>
        </p:txBody>
      </p:sp>
    </p:spTree>
    <p:extLst>
      <p:ext uri="{BB962C8B-B14F-4D97-AF65-F5344CB8AC3E}">
        <p14:creationId xmlns:p14="http://schemas.microsoft.com/office/powerpoint/2010/main" val="85157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71820632-A82F-2A40-8DF2-D5558A04048F}"/>
              </a:ext>
            </a:extLst>
          </p:cNvPr>
          <p:cNvSpPr>
            <a:spLocks noGrp="1" noChangeArrowheads="1"/>
          </p:cNvSpPr>
          <p:nvPr>
            <p:ph type="title" idx="4294967295"/>
          </p:nvPr>
        </p:nvSpPr>
        <p:spPr>
          <a:xfrm>
            <a:off x="1898650" y="358775"/>
            <a:ext cx="8458200" cy="712788"/>
          </a:xfrm>
          <a:ln>
            <a:solidFill>
              <a:schemeClr val="accent4">
                <a:lumMod val="75000"/>
              </a:schemeClr>
            </a:solidFill>
          </a:ln>
        </p:spPr>
        <p:txBody>
          <a:bodyPr wrap="square" numCol="1" compatLnSpc="1">
            <a:prstTxWarp prst="textNoShape">
              <a:avLst/>
            </a:prstTxWarp>
            <a:normAutofit fontScale="90000"/>
          </a:bodyPr>
          <a:lstStyle/>
          <a:p>
            <a:pPr eaLnBrk="1" hangingPunct="1">
              <a:defRPr/>
            </a:pPr>
            <a:r>
              <a:rPr lang="en-US" altLang="en-US" sz="2900" dirty="0">
                <a:effectLst>
                  <a:outerShdw blurRad="38100" dist="38100" dir="2700000" algn="tl">
                    <a:srgbClr val="FFFFFF"/>
                  </a:outerShdw>
                </a:effectLst>
                <a:latin typeface="Arial" panose="020B0604020202020204" pitchFamily="34" charset="0"/>
              </a:rPr>
              <a:t>Case 12: One </a:t>
            </a:r>
            <a:r>
              <a:rPr lang="en-US" altLang="en-US" sz="2900" dirty="0" err="1">
                <a:effectLst>
                  <a:outerShdw blurRad="38100" dist="38100" dir="2700000" algn="tl">
                    <a:srgbClr val="FFFFFF"/>
                  </a:outerShdw>
                </a:effectLst>
                <a:latin typeface="Arial" panose="020B0604020202020204" pitchFamily="34" charset="0"/>
              </a:rPr>
              <a:t>yr</a:t>
            </a:r>
            <a:r>
              <a:rPr lang="en-US" altLang="en-US" sz="2900" dirty="0">
                <a:effectLst>
                  <a:outerShdw blurRad="38100" dist="38100" dir="2700000" algn="tl">
                    <a:srgbClr val="FFFFFF"/>
                  </a:outerShdw>
                </a:effectLst>
                <a:latin typeface="Arial" panose="020B0604020202020204" pitchFamily="34" charset="0"/>
              </a:rPr>
              <a:t> old infant with abdominal distention</a:t>
            </a:r>
            <a:endParaRPr lang="en-US" altLang="en-US" sz="3600" dirty="0">
              <a:effectLst>
                <a:outerShdw blurRad="38100" dist="38100" dir="2700000" algn="tl">
                  <a:srgbClr val="465466"/>
                </a:outerShdw>
              </a:effectLst>
              <a:latin typeface="Arial" panose="020B0604020202020204" pitchFamily="34" charset="0"/>
            </a:endParaRPr>
          </a:p>
        </p:txBody>
      </p:sp>
      <p:pic>
        <p:nvPicPr>
          <p:cNvPr id="143362" name="Picture 2" descr="image 1"/>
          <p:cNvPicPr>
            <a:picLocks noChangeAspect="1" noChangeArrowheads="1"/>
          </p:cNvPicPr>
          <p:nvPr/>
        </p:nvPicPr>
        <p:blipFill>
          <a:blip r:embed="rId3" cstate="print">
            <a:lum bright="10000"/>
            <a:extLst>
              <a:ext uri="{28A0092B-C50C-407E-A947-70E740481C1C}">
                <a14:useLocalDpi xmlns:a14="http://schemas.microsoft.com/office/drawing/2010/main" val="0"/>
              </a:ext>
            </a:extLst>
          </a:blip>
          <a:srcRect l="3912" r="10620" b="14021"/>
          <a:stretch>
            <a:fillRect/>
          </a:stretch>
        </p:blipFill>
        <p:spPr bwMode="auto">
          <a:xfrm>
            <a:off x="1178384" y="1262064"/>
            <a:ext cx="4403266" cy="5348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3" name="Picture 2" descr="image 4"/>
          <p:cNvPicPr>
            <a:picLocks noChangeAspect="1" noChangeArrowheads="1"/>
          </p:cNvPicPr>
          <p:nvPr/>
        </p:nvPicPr>
        <p:blipFill>
          <a:blip r:embed="rId4">
            <a:extLst>
              <a:ext uri="{28A0092B-C50C-407E-A947-70E740481C1C}">
                <a14:useLocalDpi xmlns:a14="http://schemas.microsoft.com/office/drawing/2010/main" val="0"/>
              </a:ext>
            </a:extLst>
          </a:blip>
          <a:srcRect l="8421" t="16360" r="16002" b="24390"/>
          <a:stretch>
            <a:fillRect/>
          </a:stretch>
        </p:blipFill>
        <p:spPr bwMode="auto">
          <a:xfrm>
            <a:off x="5958051" y="1128138"/>
            <a:ext cx="4482557" cy="3513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4" name="Rectangle 1"/>
          <p:cNvSpPr>
            <a:spLocks noChangeArrowheads="1"/>
          </p:cNvSpPr>
          <p:nvPr/>
        </p:nvSpPr>
        <p:spPr bwMode="auto">
          <a:xfrm>
            <a:off x="5581650" y="4642014"/>
            <a:ext cx="5874626"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US" altLang="en-US" sz="2400" dirty="0">
                <a:solidFill>
                  <a:prstClr val="white"/>
                </a:solidFill>
              </a:rPr>
              <a:t>The best tumor marker to diagnose this tumor is?</a:t>
            </a:r>
          </a:p>
        </p:txBody>
      </p:sp>
      <p:sp>
        <p:nvSpPr>
          <p:cNvPr id="143365" name="TextBox 4"/>
          <p:cNvSpPr txBox="1">
            <a:spLocks noChangeArrowheads="1"/>
          </p:cNvSpPr>
          <p:nvPr/>
        </p:nvSpPr>
        <p:spPr bwMode="auto">
          <a:xfrm>
            <a:off x="6961106" y="5157513"/>
            <a:ext cx="352107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457200" indent="-457200" fontAlgn="base">
              <a:spcBef>
                <a:spcPct val="0"/>
              </a:spcBef>
              <a:spcAft>
                <a:spcPct val="0"/>
              </a:spcAft>
              <a:buFont typeface="+mj-lt"/>
              <a:buAutoNum type="alphaUcPeriod"/>
            </a:pPr>
            <a:r>
              <a:rPr lang="en-US" altLang="en-US" sz="2400" dirty="0">
                <a:solidFill>
                  <a:prstClr val="white"/>
                </a:solidFill>
              </a:rPr>
              <a:t>Alpha-fetoprotein</a:t>
            </a:r>
          </a:p>
          <a:p>
            <a:pPr marL="457200" indent="-457200" fontAlgn="base">
              <a:spcBef>
                <a:spcPct val="0"/>
              </a:spcBef>
              <a:spcAft>
                <a:spcPct val="0"/>
              </a:spcAft>
              <a:buFont typeface="+mj-lt"/>
              <a:buAutoNum type="alphaUcPeriod"/>
            </a:pPr>
            <a:r>
              <a:rPr lang="en-US" altLang="en-US" sz="2400" dirty="0">
                <a:solidFill>
                  <a:prstClr val="white"/>
                </a:solidFill>
              </a:rPr>
              <a:t>Beta HCG</a:t>
            </a:r>
          </a:p>
          <a:p>
            <a:pPr marL="457200" indent="-457200" fontAlgn="base">
              <a:spcBef>
                <a:spcPct val="0"/>
              </a:spcBef>
              <a:spcAft>
                <a:spcPct val="0"/>
              </a:spcAft>
              <a:buFont typeface="+mj-lt"/>
              <a:buAutoNum type="alphaUcPeriod"/>
            </a:pPr>
            <a:r>
              <a:rPr lang="en-US" altLang="en-US" sz="2400" dirty="0">
                <a:solidFill>
                  <a:prstClr val="white"/>
                </a:solidFill>
              </a:rPr>
              <a:t>CEA</a:t>
            </a:r>
          </a:p>
          <a:p>
            <a:pPr marL="457200" indent="-457200" fontAlgn="base">
              <a:spcBef>
                <a:spcPct val="0"/>
              </a:spcBef>
              <a:spcAft>
                <a:spcPct val="0"/>
              </a:spcAft>
              <a:buFont typeface="+mj-lt"/>
              <a:buAutoNum type="alphaUcPeriod"/>
            </a:pPr>
            <a:r>
              <a:rPr lang="en-US" altLang="en-US" sz="2400" dirty="0">
                <a:solidFill>
                  <a:prstClr val="white"/>
                </a:solidFill>
              </a:rPr>
              <a:t>CA 125</a:t>
            </a:r>
          </a:p>
        </p:txBody>
      </p:sp>
    </p:spTree>
    <p:extLst>
      <p:ext uri="{BB962C8B-B14F-4D97-AF65-F5344CB8AC3E}">
        <p14:creationId xmlns:p14="http://schemas.microsoft.com/office/powerpoint/2010/main" val="4067166834"/>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39027121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2">
            <a:extLst>
              <a:ext uri="{FF2B5EF4-FFF2-40B4-BE49-F238E27FC236}">
                <a16:creationId xmlns:a16="http://schemas.microsoft.com/office/drawing/2014/main" id="{B5DBE414-85F1-AA4D-B0D4-AC5AB3204849}"/>
              </a:ext>
            </a:extLst>
          </p:cNvPr>
          <p:cNvSpPr>
            <a:spLocks noGrp="1" noChangeArrowheads="1"/>
          </p:cNvSpPr>
          <p:nvPr>
            <p:ph type="title" idx="4294967295"/>
          </p:nvPr>
        </p:nvSpPr>
        <p:spPr>
          <a:xfrm>
            <a:off x="1914525" y="274639"/>
            <a:ext cx="8453438" cy="744537"/>
          </a:xfrm>
          <a:ln>
            <a:solidFill>
              <a:schemeClr val="accent4">
                <a:lumMod val="75000"/>
              </a:schemeClr>
            </a:solidFill>
          </a:ln>
        </p:spPr>
        <p:txBody>
          <a:bodyPr wrap="square" numCol="1" compatLnSpc="1">
            <a:prstTxWarp prst="textNoShape">
              <a:avLst/>
            </a:prstTxWarp>
            <a:normAutofit fontScale="90000"/>
          </a:bodyPr>
          <a:lstStyle/>
          <a:p>
            <a:pPr eaLnBrk="1" hangingPunct="1">
              <a:defRPr/>
            </a:pPr>
            <a:r>
              <a:rPr lang="en-US" altLang="en-US" dirty="0">
                <a:effectLst>
                  <a:outerShdw blurRad="38100" dist="38100" dir="2700000" algn="tl">
                    <a:srgbClr val="FFFFFF"/>
                  </a:outerShdw>
                </a:effectLst>
                <a:latin typeface="Arial" panose="020B0604020202020204" pitchFamily="34" charset="0"/>
              </a:rPr>
              <a:t>Hepatoblastoma</a:t>
            </a:r>
          </a:p>
        </p:txBody>
      </p:sp>
      <p:sp>
        <p:nvSpPr>
          <p:cNvPr id="175106" name="Rectangle 3">
            <a:extLst>
              <a:ext uri="{FF2B5EF4-FFF2-40B4-BE49-F238E27FC236}">
                <a16:creationId xmlns:a16="http://schemas.microsoft.com/office/drawing/2014/main" id="{F467AD6B-9EB6-0142-AF9C-54130EABD269}"/>
              </a:ext>
            </a:extLst>
          </p:cNvPr>
          <p:cNvSpPr>
            <a:spLocks noGrp="1" noChangeArrowheads="1"/>
          </p:cNvSpPr>
          <p:nvPr>
            <p:ph type="body" idx="4294967295"/>
          </p:nvPr>
        </p:nvSpPr>
        <p:spPr>
          <a:xfrm>
            <a:off x="351112" y="1669886"/>
            <a:ext cx="7039678" cy="4851400"/>
          </a:xfrm>
        </p:spPr>
        <p:txBody>
          <a:bodyPr wrap="square" numCol="1" anchor="t" anchorCtr="0" compatLnSpc="1">
            <a:prstTxWarp prst="textNoShape">
              <a:avLst/>
            </a:prstTxWarp>
            <a:normAutofit/>
          </a:bodyPr>
          <a:lstStyle/>
          <a:p>
            <a:pPr eaLnBrk="1" hangingPunct="1">
              <a:lnSpc>
                <a:spcPct val="60000"/>
              </a:lnSpc>
              <a:buFont typeface="Arial" panose="020B0604020202020204" pitchFamily="34" charset="0"/>
              <a:buChar char="•"/>
              <a:defRPr/>
            </a:pPr>
            <a:r>
              <a:rPr lang="en-US" altLang="en-US" sz="2400" dirty="0">
                <a:effectLst/>
                <a:latin typeface="Arial" panose="020B0604020202020204" pitchFamily="34" charset="0"/>
                <a:cs typeface="Arial" panose="020B0604020202020204" pitchFamily="34" charset="0"/>
              </a:rPr>
              <a:t>Most common primary liver tumor of childhood</a:t>
            </a:r>
          </a:p>
          <a:p>
            <a:pPr lvl="1" eaLnBrk="1" hangingPunct="1">
              <a:lnSpc>
                <a:spcPct val="60000"/>
              </a:lnSpc>
              <a:buFont typeface="Arial" panose="020B0604020202020204" pitchFamily="34" charset="0"/>
              <a:buChar char="•"/>
              <a:defRPr/>
            </a:pPr>
            <a:r>
              <a:rPr lang="en-US" altLang="en-US" sz="2400" dirty="0">
                <a:effectLst/>
                <a:latin typeface="Arial" panose="020B0604020202020204" pitchFamily="34" charset="0"/>
                <a:cs typeface="Arial" panose="020B0604020202020204" pitchFamily="34" charset="0"/>
              </a:rPr>
              <a:t> 43% of total liver masses</a:t>
            </a:r>
          </a:p>
          <a:p>
            <a:pPr eaLnBrk="1" hangingPunct="1">
              <a:lnSpc>
                <a:spcPct val="60000"/>
              </a:lnSpc>
              <a:buFont typeface="Arial" panose="020B0604020202020204" pitchFamily="34" charset="0"/>
              <a:buChar char="•"/>
              <a:defRPr/>
            </a:pPr>
            <a:r>
              <a:rPr lang="en-US" altLang="en-US" sz="2400" dirty="0">
                <a:effectLst/>
                <a:latin typeface="Arial" panose="020B0604020202020204" pitchFamily="34" charset="0"/>
                <a:cs typeface="Arial" panose="020B0604020202020204" pitchFamily="34" charset="0"/>
              </a:rPr>
              <a:t>Usually seen in infants and children &lt; 3 </a:t>
            </a:r>
            <a:r>
              <a:rPr lang="en-US" altLang="en-US" sz="2400" dirty="0" err="1">
                <a:effectLst/>
                <a:latin typeface="Arial" panose="020B0604020202020204" pitchFamily="34" charset="0"/>
                <a:cs typeface="Arial" panose="020B0604020202020204" pitchFamily="34" charset="0"/>
              </a:rPr>
              <a:t>yrs</a:t>
            </a:r>
            <a:endParaRPr lang="en-US" altLang="en-US" sz="2400" dirty="0">
              <a:effectLst/>
              <a:latin typeface="Arial" panose="020B0604020202020204" pitchFamily="34" charset="0"/>
              <a:cs typeface="Arial" panose="020B0604020202020204" pitchFamily="34" charset="0"/>
            </a:endParaRPr>
          </a:p>
          <a:p>
            <a:pPr eaLnBrk="1" hangingPunct="1">
              <a:lnSpc>
                <a:spcPct val="60000"/>
              </a:lnSpc>
              <a:buFont typeface="Arial" panose="020B0604020202020204" pitchFamily="34" charset="0"/>
              <a:buChar char="•"/>
              <a:defRPr/>
            </a:pPr>
            <a:r>
              <a:rPr lang="en-US" altLang="en-US" sz="2400" dirty="0">
                <a:effectLst/>
                <a:latin typeface="Arial" panose="020B0604020202020204" pitchFamily="34" charset="0"/>
                <a:cs typeface="Arial" panose="020B0604020202020204" pitchFamily="34" charset="0"/>
              </a:rPr>
              <a:t>Most common presentation is a painless mass</a:t>
            </a:r>
          </a:p>
          <a:p>
            <a:pPr eaLnBrk="1" hangingPunct="1">
              <a:lnSpc>
                <a:spcPct val="60000"/>
              </a:lnSpc>
              <a:buFont typeface="Arial" panose="020B0604020202020204" pitchFamily="34" charset="0"/>
              <a:buChar char="•"/>
              <a:defRPr/>
            </a:pPr>
            <a:r>
              <a:rPr lang="en-US" altLang="en-US" sz="2400" dirty="0">
                <a:solidFill>
                  <a:schemeClr val="accent2">
                    <a:lumMod val="60000"/>
                    <a:lumOff val="40000"/>
                  </a:schemeClr>
                </a:solidFill>
                <a:effectLst/>
                <a:latin typeface="Arial" panose="020B0604020202020204" pitchFamily="34" charset="0"/>
                <a:cs typeface="Arial" panose="020B0604020202020204" pitchFamily="34" charset="0"/>
              </a:rPr>
              <a:t>Serum AFP levels elevated in &gt; 90% of pts.</a:t>
            </a:r>
          </a:p>
          <a:p>
            <a:pPr eaLnBrk="1" hangingPunct="1">
              <a:lnSpc>
                <a:spcPct val="60000"/>
              </a:lnSpc>
              <a:buFont typeface="Arial" panose="020B0604020202020204" pitchFamily="34" charset="0"/>
              <a:buChar char="•"/>
              <a:defRPr/>
            </a:pPr>
            <a:r>
              <a:rPr lang="en-US" altLang="en-US" sz="2400" dirty="0">
                <a:effectLst/>
                <a:latin typeface="Arial" panose="020B0604020202020204" pitchFamily="34" charset="0"/>
                <a:cs typeface="Arial" panose="020B0604020202020204" pitchFamily="34" charset="0"/>
              </a:rPr>
              <a:t>Predisposing conditions:</a:t>
            </a:r>
          </a:p>
          <a:p>
            <a:pPr lvl="1" eaLnBrk="1" hangingPunct="1">
              <a:lnSpc>
                <a:spcPct val="60000"/>
              </a:lnSpc>
              <a:buFont typeface="Arial" panose="020B0604020202020204" pitchFamily="34" charset="0"/>
              <a:buChar char="•"/>
              <a:defRPr/>
            </a:pPr>
            <a:r>
              <a:rPr lang="en-US" altLang="en-US" sz="2400" dirty="0">
                <a:effectLst/>
                <a:latin typeface="Arial" panose="020B0604020202020204" pitchFamily="34" charset="0"/>
                <a:cs typeface="Arial" panose="020B0604020202020204" pitchFamily="34" charset="0"/>
              </a:rPr>
              <a:t>Beckwith-</a:t>
            </a:r>
            <a:r>
              <a:rPr lang="en-US" altLang="en-US" sz="2400" dirty="0" err="1">
                <a:effectLst/>
                <a:latin typeface="Arial" panose="020B0604020202020204" pitchFamily="34" charset="0"/>
                <a:cs typeface="Arial" panose="020B0604020202020204" pitchFamily="34" charset="0"/>
              </a:rPr>
              <a:t>Wiedmann</a:t>
            </a:r>
            <a:r>
              <a:rPr lang="en-US" altLang="en-US" sz="2400" dirty="0">
                <a:effectLst/>
                <a:latin typeface="Arial" panose="020B0604020202020204" pitchFamily="34" charset="0"/>
                <a:cs typeface="Arial" panose="020B0604020202020204" pitchFamily="34" charset="0"/>
              </a:rPr>
              <a:t> syndrome</a:t>
            </a:r>
          </a:p>
          <a:p>
            <a:pPr lvl="1" eaLnBrk="1" hangingPunct="1">
              <a:lnSpc>
                <a:spcPct val="60000"/>
              </a:lnSpc>
              <a:buFont typeface="Arial" panose="020B0604020202020204" pitchFamily="34" charset="0"/>
              <a:buChar char="•"/>
              <a:defRPr/>
            </a:pPr>
            <a:r>
              <a:rPr lang="en-US" altLang="en-US" sz="2400" dirty="0">
                <a:effectLst/>
                <a:latin typeface="Arial" panose="020B0604020202020204" pitchFamily="34" charset="0"/>
                <a:cs typeface="Arial" panose="020B0604020202020204" pitchFamily="34" charset="0"/>
              </a:rPr>
              <a:t>Trisomy 18</a:t>
            </a:r>
          </a:p>
          <a:p>
            <a:pPr lvl="1" eaLnBrk="1" hangingPunct="1">
              <a:lnSpc>
                <a:spcPct val="60000"/>
              </a:lnSpc>
              <a:buFont typeface="Arial" panose="020B0604020202020204" pitchFamily="34" charset="0"/>
              <a:buChar char="•"/>
              <a:defRPr/>
            </a:pPr>
            <a:r>
              <a:rPr lang="en-US" altLang="en-US" sz="2400" dirty="0">
                <a:effectLst/>
                <a:latin typeface="Arial" panose="020B0604020202020204" pitchFamily="34" charset="0"/>
                <a:cs typeface="Arial" panose="020B0604020202020204" pitchFamily="34" charset="0"/>
              </a:rPr>
              <a:t>familial </a:t>
            </a:r>
            <a:r>
              <a:rPr lang="en-US" altLang="en-US" sz="2400" dirty="0" err="1">
                <a:effectLst/>
                <a:latin typeface="Arial" panose="020B0604020202020204" pitchFamily="34" charset="0"/>
                <a:cs typeface="Arial" panose="020B0604020202020204" pitchFamily="34" charset="0"/>
              </a:rPr>
              <a:t>polypois</a:t>
            </a:r>
            <a:r>
              <a:rPr lang="en-US" altLang="en-US" sz="2400" dirty="0">
                <a:effectLst/>
                <a:latin typeface="Arial" panose="020B0604020202020204" pitchFamily="34" charset="0"/>
                <a:cs typeface="Arial" panose="020B0604020202020204" pitchFamily="34" charset="0"/>
              </a:rPr>
              <a:t> coli, </a:t>
            </a:r>
          </a:p>
          <a:p>
            <a:pPr lvl="1" eaLnBrk="1" hangingPunct="1">
              <a:lnSpc>
                <a:spcPct val="60000"/>
              </a:lnSpc>
              <a:buFont typeface="Arial" panose="020B0604020202020204" pitchFamily="34" charset="0"/>
              <a:buChar char="•"/>
              <a:defRPr/>
            </a:pPr>
            <a:r>
              <a:rPr lang="en-US" altLang="en-US" sz="2400" dirty="0">
                <a:effectLst/>
                <a:latin typeface="Arial" panose="020B0604020202020204" pitchFamily="34" charset="0"/>
                <a:cs typeface="Arial" panose="020B0604020202020204" pitchFamily="34" charset="0"/>
              </a:rPr>
              <a:t>Gardner syndrome</a:t>
            </a:r>
          </a:p>
        </p:txBody>
      </p:sp>
      <p:pic>
        <p:nvPicPr>
          <p:cNvPr id="2" name="Picture 1"/>
          <p:cNvPicPr>
            <a:picLocks noChangeAspect="1"/>
          </p:cNvPicPr>
          <p:nvPr/>
        </p:nvPicPr>
        <p:blipFill>
          <a:blip r:embed="rId3"/>
          <a:stretch>
            <a:fillRect/>
          </a:stretch>
        </p:blipFill>
        <p:spPr>
          <a:xfrm>
            <a:off x="7558200" y="1270580"/>
            <a:ext cx="4351078" cy="4732105"/>
          </a:xfrm>
          <a:prstGeom prst="rect">
            <a:avLst/>
          </a:prstGeom>
        </p:spPr>
      </p:pic>
      <p:sp>
        <p:nvSpPr>
          <p:cNvPr id="3" name="TextBox 2"/>
          <p:cNvSpPr txBox="1"/>
          <p:nvPr/>
        </p:nvSpPr>
        <p:spPr>
          <a:xfrm>
            <a:off x="7390790" y="6097278"/>
            <a:ext cx="4685898" cy="646331"/>
          </a:xfrm>
          <a:prstGeom prst="rect">
            <a:avLst/>
          </a:prstGeom>
          <a:noFill/>
        </p:spPr>
        <p:txBody>
          <a:bodyPr wrap="none" rtlCol="0">
            <a:spAutoFit/>
          </a:bodyPr>
          <a:lstStyle/>
          <a:p>
            <a:pPr algn="ctr"/>
            <a:r>
              <a:rPr lang="en-US" dirty="0"/>
              <a:t>2yr m, mass incidentally found on </a:t>
            </a:r>
            <a:r>
              <a:rPr lang="en-US" dirty="0" err="1"/>
              <a:t>appy</a:t>
            </a:r>
            <a:r>
              <a:rPr lang="en-US" dirty="0"/>
              <a:t> US,</a:t>
            </a:r>
          </a:p>
          <a:p>
            <a:pPr algn="ctr"/>
            <a:r>
              <a:rPr lang="en-US" dirty="0"/>
              <a:t>Palpable &amp; firm on clinical exam in RLQ</a:t>
            </a:r>
          </a:p>
        </p:txBody>
      </p:sp>
    </p:spTree>
    <p:extLst>
      <p:ext uri="{BB962C8B-B14F-4D97-AF65-F5344CB8AC3E}">
        <p14:creationId xmlns:p14="http://schemas.microsoft.com/office/powerpoint/2010/main" val="1284988344"/>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5" descr="DSC_0020"/>
          <p:cNvPicPr>
            <a:picLocks noChangeAspect="1" noChangeArrowheads="1"/>
          </p:cNvPicPr>
          <p:nvPr/>
        </p:nvPicPr>
        <p:blipFill>
          <a:blip r:embed="rId3">
            <a:extLst>
              <a:ext uri="{28A0092B-C50C-407E-A947-70E740481C1C}">
                <a14:useLocalDpi xmlns:a14="http://schemas.microsoft.com/office/drawing/2010/main" val="0"/>
              </a:ext>
            </a:extLst>
          </a:blip>
          <a:srcRect t="1724" b="3448"/>
          <a:stretch>
            <a:fillRect/>
          </a:stretch>
        </p:blipFill>
        <p:spPr bwMode="auto">
          <a:xfrm>
            <a:off x="1700214" y="1046163"/>
            <a:ext cx="4752975"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Rectangle 5"/>
          <p:cNvSpPr>
            <a:spLocks noChangeArrowheads="1"/>
          </p:cNvSpPr>
          <p:nvPr/>
        </p:nvSpPr>
        <p:spPr bwMode="auto">
          <a:xfrm>
            <a:off x="6438900" y="2613025"/>
            <a:ext cx="42291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US" altLang="en-US" sz="2400" dirty="0">
                <a:solidFill>
                  <a:prstClr val="white"/>
                </a:solidFill>
              </a:rPr>
              <a:t>A. Subdural Hematoma</a:t>
            </a:r>
          </a:p>
          <a:p>
            <a:pPr fontAlgn="base">
              <a:spcBef>
                <a:spcPct val="0"/>
              </a:spcBef>
              <a:spcAft>
                <a:spcPct val="0"/>
              </a:spcAft>
            </a:pPr>
            <a:r>
              <a:rPr lang="en-US" altLang="en-US" sz="2400" dirty="0">
                <a:solidFill>
                  <a:prstClr val="white"/>
                </a:solidFill>
              </a:rPr>
              <a:t>B. Epidural Hematoma</a:t>
            </a:r>
          </a:p>
          <a:p>
            <a:pPr fontAlgn="base">
              <a:spcBef>
                <a:spcPct val="0"/>
              </a:spcBef>
              <a:spcAft>
                <a:spcPct val="0"/>
              </a:spcAft>
            </a:pPr>
            <a:r>
              <a:rPr lang="en-US" altLang="en-US" sz="2400" dirty="0">
                <a:solidFill>
                  <a:prstClr val="white"/>
                </a:solidFill>
              </a:rPr>
              <a:t>C. Subarachnoid hemorrhage</a:t>
            </a:r>
          </a:p>
          <a:p>
            <a:pPr fontAlgn="base">
              <a:spcBef>
                <a:spcPct val="0"/>
              </a:spcBef>
              <a:spcAft>
                <a:spcPct val="0"/>
              </a:spcAft>
            </a:pPr>
            <a:r>
              <a:rPr lang="en-US" altLang="en-US" sz="2400" dirty="0">
                <a:solidFill>
                  <a:prstClr val="white"/>
                </a:solidFill>
              </a:rPr>
              <a:t>D. Hemorrhagic contusion</a:t>
            </a:r>
          </a:p>
          <a:p>
            <a:pPr fontAlgn="base">
              <a:spcBef>
                <a:spcPct val="0"/>
              </a:spcBef>
              <a:spcAft>
                <a:spcPct val="0"/>
              </a:spcAft>
            </a:pPr>
            <a:r>
              <a:rPr lang="en-US" altLang="en-US" sz="2400" dirty="0">
                <a:solidFill>
                  <a:prstClr val="white"/>
                </a:solidFill>
              </a:rPr>
              <a:t>E. Subdural abscess</a:t>
            </a:r>
          </a:p>
        </p:txBody>
      </p:sp>
      <p:sp>
        <p:nvSpPr>
          <p:cNvPr id="2" name="Rectangle 2">
            <a:extLst>
              <a:ext uri="{FF2B5EF4-FFF2-40B4-BE49-F238E27FC236}">
                <a16:creationId xmlns:a16="http://schemas.microsoft.com/office/drawing/2014/main" id="{4A6D1F8A-0722-AB4D-881A-50D6E5A8884B}"/>
              </a:ext>
            </a:extLst>
          </p:cNvPr>
          <p:cNvSpPr>
            <a:spLocks noGrp="1" noChangeArrowheads="1"/>
          </p:cNvSpPr>
          <p:nvPr>
            <p:ph type="title"/>
          </p:nvPr>
        </p:nvSpPr>
        <p:spPr>
          <a:xfrm>
            <a:off x="1593851" y="134938"/>
            <a:ext cx="8994775" cy="925512"/>
          </a:xfrm>
          <a:noFill/>
          <a:extLst>
            <a:ext uri="{909E8E84-426E-40dd-AFC4-6F175D3DCCD1}"/>
          </a:extLst>
        </p:spPr>
        <p:style>
          <a:lnRef idx="2">
            <a:schemeClr val="accent4"/>
          </a:lnRef>
          <a:fillRef idx="1">
            <a:schemeClr val="lt1"/>
          </a:fillRef>
          <a:effectRef idx="0">
            <a:schemeClr val="accent4"/>
          </a:effectRef>
          <a:fontRef idx="minor">
            <a:schemeClr val="dk1"/>
          </a:fontRef>
        </p:style>
        <p:txBody>
          <a:bodyPr wrap="square" numCol="1" compatLnSpc="1">
            <a:prstTxWarp prst="textNoShape">
              <a:avLst/>
            </a:prstTxWarp>
            <a:noAutofit/>
          </a:bodyPr>
          <a:lstStyle/>
          <a:p>
            <a:pPr eaLnBrk="1" hangingPunct="1">
              <a:defRPr/>
            </a:pPr>
            <a:r>
              <a:rPr lang="en-US" altLang="en-US" sz="3200">
                <a:solidFill>
                  <a:srgbClr val="FFFFFF"/>
                </a:solidFill>
                <a:effectLst>
                  <a:outerShdw blurRad="38100" dist="38100" dir="2700000" algn="tl">
                    <a:srgbClr val="465466"/>
                  </a:outerShdw>
                </a:effectLst>
                <a:latin typeface="Arial" panose="020B0604020202020204" pitchFamily="34" charset="0"/>
                <a:ea typeface="ＭＳ Ｐゴシック" panose="020B0600070205080204" pitchFamily="34" charset="-128"/>
              </a:rPr>
              <a:t>Case 1: 14y M lethargic 2 days, fall off bicycle</a:t>
            </a:r>
          </a:p>
        </p:txBody>
      </p:sp>
      <p:sp>
        <p:nvSpPr>
          <p:cNvPr id="21508" name="TextBox 1"/>
          <p:cNvSpPr txBox="1">
            <a:spLocks noChangeArrowheads="1"/>
          </p:cNvSpPr>
          <p:nvPr/>
        </p:nvSpPr>
        <p:spPr bwMode="auto">
          <a:xfrm>
            <a:off x="6230938" y="1927226"/>
            <a:ext cx="3332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US" altLang="en-US" sz="2800">
                <a:solidFill>
                  <a:prstClr val="white"/>
                </a:solidFill>
              </a:rPr>
              <a:t>Diagnosis?</a:t>
            </a:r>
          </a:p>
        </p:txBody>
      </p:sp>
    </p:spTree>
    <p:extLst>
      <p:ext uri="{BB962C8B-B14F-4D97-AF65-F5344CB8AC3E}">
        <p14:creationId xmlns:p14="http://schemas.microsoft.com/office/powerpoint/2010/main" val="1330293096"/>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623730"/>
            <a:ext cx="6095065" cy="938520"/>
          </a:xfrm>
        </p:spPr>
        <p:txBody>
          <a:bodyPr/>
          <a:lstStyle/>
          <a:p>
            <a:r>
              <a:rPr lang="en-US" dirty="0"/>
              <a:t>Liver neoplasms</a:t>
            </a:r>
          </a:p>
        </p:txBody>
      </p:sp>
      <p:sp>
        <p:nvSpPr>
          <p:cNvPr id="3" name="Content Placeholder 2"/>
          <p:cNvSpPr>
            <a:spLocks noGrp="1"/>
          </p:cNvSpPr>
          <p:nvPr>
            <p:ph idx="4294967295"/>
          </p:nvPr>
        </p:nvSpPr>
        <p:spPr>
          <a:xfrm>
            <a:off x="641897" y="1627322"/>
            <a:ext cx="6903417" cy="4680487"/>
          </a:xfrm>
          <a:prstGeom prst="rect">
            <a:avLst/>
          </a:prstGeom>
        </p:spPr>
        <p:txBody>
          <a:bodyPr>
            <a:normAutofit lnSpcReduction="10000"/>
          </a:bodyPr>
          <a:lstStyle/>
          <a:p>
            <a:r>
              <a:rPr lang="en-US" dirty="0"/>
              <a:t>Liver 3</a:t>
            </a:r>
            <a:r>
              <a:rPr lang="en-US" baseline="30000" dirty="0"/>
              <a:t>rd</a:t>
            </a:r>
            <a:r>
              <a:rPr lang="en-US" dirty="0"/>
              <a:t> most common site primary tumor in </a:t>
            </a:r>
            <a:r>
              <a:rPr lang="en-US" dirty="0" err="1"/>
              <a:t>peds</a:t>
            </a:r>
            <a:r>
              <a:rPr lang="en-US" dirty="0"/>
              <a:t> after kidney &amp; adrenals</a:t>
            </a:r>
          </a:p>
          <a:p>
            <a:r>
              <a:rPr lang="en-US" dirty="0"/>
              <a:t>2/3 of primary liver tumors are malignant, most common:</a:t>
            </a:r>
          </a:p>
          <a:p>
            <a:pPr lvl="1"/>
            <a:r>
              <a:rPr lang="en-US" dirty="0" err="1"/>
              <a:t>Hepatoblastoma</a:t>
            </a:r>
            <a:endParaRPr lang="en-US" dirty="0"/>
          </a:p>
          <a:p>
            <a:pPr lvl="1"/>
            <a:r>
              <a:rPr lang="en-US" dirty="0"/>
              <a:t>HCC (hepatocellular carcinoma)</a:t>
            </a:r>
          </a:p>
          <a:p>
            <a:pPr lvl="1"/>
            <a:r>
              <a:rPr lang="en-US" dirty="0"/>
              <a:t>Undifferentiated Embryonal Sarcoma</a:t>
            </a:r>
          </a:p>
          <a:p>
            <a:r>
              <a:rPr lang="en-US" dirty="0"/>
              <a:t>1/3 of hepatic primary tumors benign, most common:</a:t>
            </a:r>
          </a:p>
          <a:p>
            <a:pPr lvl="1"/>
            <a:r>
              <a:rPr lang="en-US" dirty="0"/>
              <a:t>Infantile hemangioma</a:t>
            </a:r>
          </a:p>
          <a:p>
            <a:pPr lvl="1"/>
            <a:r>
              <a:rPr lang="en-US" dirty="0"/>
              <a:t>FNH (focal nodular hyperplasia)</a:t>
            </a:r>
          </a:p>
          <a:p>
            <a:pPr lvl="1"/>
            <a:r>
              <a:rPr lang="en-US" dirty="0"/>
              <a:t>Mesenchymal hamartoma </a:t>
            </a:r>
          </a:p>
          <a:p>
            <a:pPr lvl="1"/>
            <a:endParaRPr lang="en-US" dirty="0"/>
          </a:p>
        </p:txBody>
      </p:sp>
      <p:pic>
        <p:nvPicPr>
          <p:cNvPr id="5" name="Picture 4"/>
          <p:cNvPicPr>
            <a:picLocks noChangeAspect="1"/>
          </p:cNvPicPr>
          <p:nvPr/>
        </p:nvPicPr>
        <p:blipFill>
          <a:blip r:embed="rId3"/>
          <a:stretch>
            <a:fillRect/>
          </a:stretch>
        </p:blipFill>
        <p:spPr>
          <a:xfrm>
            <a:off x="7780291" y="42302"/>
            <a:ext cx="3531624" cy="3752350"/>
          </a:xfrm>
          <a:prstGeom prst="rect">
            <a:avLst/>
          </a:prstGeom>
        </p:spPr>
      </p:pic>
      <p:pic>
        <p:nvPicPr>
          <p:cNvPr id="6" name="Picture 5"/>
          <p:cNvPicPr>
            <a:picLocks noChangeAspect="1"/>
          </p:cNvPicPr>
          <p:nvPr/>
        </p:nvPicPr>
        <p:blipFill>
          <a:blip r:embed="rId4"/>
          <a:stretch>
            <a:fillRect/>
          </a:stretch>
        </p:blipFill>
        <p:spPr>
          <a:xfrm>
            <a:off x="7780292" y="3317910"/>
            <a:ext cx="3531623" cy="2327661"/>
          </a:xfrm>
          <a:prstGeom prst="rect">
            <a:avLst/>
          </a:prstGeom>
        </p:spPr>
      </p:pic>
      <p:sp>
        <p:nvSpPr>
          <p:cNvPr id="7" name="Rectangle 6"/>
          <p:cNvSpPr/>
          <p:nvPr/>
        </p:nvSpPr>
        <p:spPr>
          <a:xfrm>
            <a:off x="7483568" y="5645571"/>
            <a:ext cx="4300686" cy="1077218"/>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1600" dirty="0">
                <a:latin typeface="Times New Roman" panose="02020603050405020304" pitchFamily="18" charset="0"/>
              </a:rPr>
              <a:t>New born: multifocal hepatic hemangiomas &amp; high output cardiac failure due to significant arteriovenous shunting. </a:t>
            </a:r>
          </a:p>
          <a:p>
            <a:pPr algn="ctr"/>
            <a:r>
              <a:rPr lang="en-US" sz="1600" dirty="0" err="1">
                <a:latin typeface="Times New Roman" panose="02020603050405020304" pitchFamily="18" charset="0"/>
              </a:rPr>
              <a:t>Tx</a:t>
            </a:r>
            <a:r>
              <a:rPr lang="en-US" sz="1600" dirty="0">
                <a:latin typeface="Times New Roman" panose="02020603050405020304" pitchFamily="18" charset="0"/>
              </a:rPr>
              <a:t>: High Dose Propanol &amp; steroids</a:t>
            </a:r>
          </a:p>
        </p:txBody>
      </p:sp>
    </p:spTree>
    <p:extLst>
      <p:ext uri="{BB962C8B-B14F-4D97-AF65-F5344CB8AC3E}">
        <p14:creationId xmlns:p14="http://schemas.microsoft.com/office/powerpoint/2010/main" val="2359190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wipe(down)">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wipe(down)">
                                      <p:cBhvr>
                                        <p:cTn id="30" dur="500"/>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wipe(down)">
                                      <p:cBhvr>
                                        <p:cTn id="3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3" descr="image 3"/>
          <p:cNvPicPr>
            <a:picLocks noChangeAspect="1" noChangeArrowheads="1"/>
          </p:cNvPicPr>
          <p:nvPr/>
        </p:nvPicPr>
        <p:blipFill>
          <a:blip r:embed="rId3">
            <a:extLst>
              <a:ext uri="{28A0092B-C50C-407E-A947-70E740481C1C}">
                <a14:useLocalDpi xmlns:a14="http://schemas.microsoft.com/office/drawing/2010/main" val="0"/>
              </a:ext>
            </a:extLst>
          </a:blip>
          <a:srcRect l="23962" t="26488" r="22906" b="32814"/>
          <a:stretch>
            <a:fillRect/>
          </a:stretch>
        </p:blipFill>
        <p:spPr bwMode="auto">
          <a:xfrm>
            <a:off x="4017964" y="1404938"/>
            <a:ext cx="3951287"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955" name="Rectangle 3">
            <a:extLst>
              <a:ext uri="{FF2B5EF4-FFF2-40B4-BE49-F238E27FC236}">
                <a16:creationId xmlns:a16="http://schemas.microsoft.com/office/drawing/2014/main" id="{F54C9E1A-06E4-C742-9A96-515E37346095}"/>
              </a:ext>
            </a:extLst>
          </p:cNvPr>
          <p:cNvSpPr>
            <a:spLocks noChangeArrowheads="1"/>
          </p:cNvSpPr>
          <p:nvPr/>
        </p:nvSpPr>
        <p:spPr bwMode="auto">
          <a:xfrm>
            <a:off x="3897313" y="4613275"/>
            <a:ext cx="5930900" cy="2895600"/>
          </a:xfrm>
          <a:prstGeom prst="rect">
            <a:avLst/>
          </a:prstGeom>
          <a:noFill/>
          <a:ln w="9525">
            <a:noFill/>
            <a:miter lim="800000"/>
            <a:headEnd/>
            <a:tailEnd/>
          </a:ln>
        </p:spPr>
        <p:txBody>
          <a:bodyPr/>
          <a:lstStyle>
            <a:lvl1pPr marL="457200" indent="-457200">
              <a:spcBef>
                <a:spcPts val="2000"/>
              </a:spcBef>
              <a:buBlip>
                <a:blip r:embed="rId4"/>
              </a:buBlip>
              <a:defRPr sz="2200">
                <a:solidFill>
                  <a:schemeClr val="tx1"/>
                </a:solidFill>
                <a:latin typeface="Calisto MT" panose="02040603050505030304" pitchFamily="18" charset="0"/>
                <a:ea typeface="ＭＳ Ｐゴシック" panose="020B0600070205080204" pitchFamily="34" charset="-128"/>
              </a:defRPr>
            </a:lvl1pPr>
            <a:lvl2pPr marL="742950" indent="-285750">
              <a:spcBef>
                <a:spcPts val="600"/>
              </a:spcBef>
              <a:buBlip>
                <a:blip r:embed="rId4"/>
              </a:buBlip>
              <a:defRPr sz="2000">
                <a:solidFill>
                  <a:schemeClr val="tx1"/>
                </a:solidFill>
                <a:latin typeface="Calisto MT" panose="02040603050505030304" pitchFamily="18" charset="0"/>
                <a:ea typeface="ＭＳ Ｐゴシック" panose="020B0600070205080204" pitchFamily="34" charset="-128"/>
              </a:defRPr>
            </a:lvl2pPr>
            <a:lvl3pPr marL="1143000" indent="-228600">
              <a:spcBef>
                <a:spcPts val="600"/>
              </a:spcBef>
              <a:buBlip>
                <a:blip r:embed="rId4"/>
              </a:buBlip>
              <a:defRPr>
                <a:solidFill>
                  <a:schemeClr val="tx1"/>
                </a:solidFill>
                <a:latin typeface="Calisto MT" panose="02040603050505030304" pitchFamily="18" charset="0"/>
                <a:ea typeface="ＭＳ Ｐゴシック" panose="020B0600070205080204" pitchFamily="34" charset="-128"/>
              </a:defRPr>
            </a:lvl3pPr>
            <a:lvl4pPr marL="1600200" indent="-228600">
              <a:spcBef>
                <a:spcPts val="600"/>
              </a:spcBef>
              <a:buBlip>
                <a:blip r:embed="rId4"/>
              </a:buBlip>
              <a:defRPr>
                <a:solidFill>
                  <a:schemeClr val="tx1"/>
                </a:solidFill>
                <a:latin typeface="Calisto MT" panose="02040603050505030304" pitchFamily="18" charset="0"/>
                <a:ea typeface="ＭＳ Ｐゴシック" panose="020B0600070205080204" pitchFamily="34" charset="-128"/>
              </a:defRPr>
            </a:lvl4pPr>
            <a:lvl5pPr marL="2057400" indent="-228600">
              <a:spcBef>
                <a:spcPts val="600"/>
              </a:spcBef>
              <a:buBlip>
                <a:blip r:embed="rId4"/>
              </a:buBlip>
              <a:defRPr>
                <a:solidFill>
                  <a:schemeClr val="tx1"/>
                </a:solidFill>
                <a:latin typeface="Calisto MT" panose="02040603050505030304" pitchFamily="18" charset="0"/>
                <a:ea typeface="ＭＳ Ｐゴシック" panose="020B0600070205080204" pitchFamily="34" charset="-128"/>
              </a:defRPr>
            </a:lvl5pPr>
            <a:lvl6pPr marL="2514600" indent="-228600" eaLnBrk="0" fontAlgn="base" hangingPunct="0">
              <a:spcBef>
                <a:spcPts val="600"/>
              </a:spcBef>
              <a:spcAft>
                <a:spcPct val="0"/>
              </a:spcAft>
              <a:buBlip>
                <a:blip r:embed="rId4"/>
              </a:buBlip>
              <a:defRPr>
                <a:solidFill>
                  <a:schemeClr val="tx1"/>
                </a:solidFill>
                <a:latin typeface="Calisto MT" panose="02040603050505030304" pitchFamily="18" charset="0"/>
                <a:ea typeface="ＭＳ Ｐゴシック" panose="020B0600070205080204" pitchFamily="34" charset="-128"/>
              </a:defRPr>
            </a:lvl6pPr>
            <a:lvl7pPr marL="2971800" indent="-228600" eaLnBrk="0" fontAlgn="base" hangingPunct="0">
              <a:spcBef>
                <a:spcPts val="600"/>
              </a:spcBef>
              <a:spcAft>
                <a:spcPct val="0"/>
              </a:spcAft>
              <a:buBlip>
                <a:blip r:embed="rId4"/>
              </a:buBlip>
              <a:defRPr>
                <a:solidFill>
                  <a:schemeClr val="tx1"/>
                </a:solidFill>
                <a:latin typeface="Calisto MT" panose="02040603050505030304" pitchFamily="18" charset="0"/>
                <a:ea typeface="ＭＳ Ｐゴシック" panose="020B0600070205080204" pitchFamily="34" charset="-128"/>
              </a:defRPr>
            </a:lvl7pPr>
            <a:lvl8pPr marL="3429000" indent="-228600" eaLnBrk="0" fontAlgn="base" hangingPunct="0">
              <a:spcBef>
                <a:spcPts val="600"/>
              </a:spcBef>
              <a:spcAft>
                <a:spcPct val="0"/>
              </a:spcAft>
              <a:buBlip>
                <a:blip r:embed="rId4"/>
              </a:buBlip>
              <a:defRPr>
                <a:solidFill>
                  <a:schemeClr val="tx1"/>
                </a:solidFill>
                <a:latin typeface="Calisto MT" panose="02040603050505030304" pitchFamily="18" charset="0"/>
                <a:ea typeface="ＭＳ Ｐゴシック" panose="020B0600070205080204" pitchFamily="34" charset="-128"/>
              </a:defRPr>
            </a:lvl8pPr>
            <a:lvl9pPr marL="3886200" indent="-228600" eaLnBrk="0" fontAlgn="base" hangingPunct="0">
              <a:spcBef>
                <a:spcPts val="600"/>
              </a:spcBef>
              <a:spcAft>
                <a:spcPct val="0"/>
              </a:spcAft>
              <a:buBlip>
                <a:blip r:embed="rId4"/>
              </a:buBlip>
              <a:defRPr>
                <a:solidFill>
                  <a:schemeClr val="tx1"/>
                </a:solidFill>
                <a:latin typeface="Calisto MT" panose="02040603050505030304" pitchFamily="18" charset="0"/>
                <a:ea typeface="ＭＳ Ｐゴシック" panose="020B0600070205080204" pitchFamily="34" charset="-128"/>
              </a:defRPr>
            </a:lvl9pPr>
          </a:lstStyle>
          <a:p>
            <a:pPr marL="0" indent="0" fontAlgn="base">
              <a:spcBef>
                <a:spcPct val="20000"/>
              </a:spcBef>
              <a:spcAft>
                <a:spcPct val="0"/>
              </a:spcAft>
              <a:buClr>
                <a:prstClr val="white"/>
              </a:buClr>
              <a:buSzPct val="90000"/>
              <a:buNone/>
            </a:pPr>
            <a:r>
              <a:rPr lang="en-US" altLang="en-US" sz="2800" dirty="0">
                <a:solidFill>
                  <a:prstClr val="white"/>
                </a:solidFill>
                <a:effectLst>
                  <a:outerShdw blurRad="38100" dist="38100" dir="2700000" algn="tl">
                    <a:srgbClr val="465466"/>
                  </a:outerShdw>
                </a:effectLst>
                <a:latin typeface="Arial" panose="020B0604020202020204" pitchFamily="34" charset="0"/>
              </a:rPr>
              <a:t>A. Crohn</a:t>
            </a:r>
            <a:r>
              <a:rPr lang="ja-JP" altLang="en-US" sz="2800" dirty="0">
                <a:solidFill>
                  <a:prstClr val="white"/>
                </a:solidFill>
                <a:effectLst>
                  <a:outerShdw blurRad="38100" dist="38100" dir="2700000" algn="tl">
                    <a:srgbClr val="465466"/>
                  </a:outerShdw>
                </a:effectLst>
                <a:latin typeface="Arial" panose="020B0604020202020204" pitchFamily="34" charset="0"/>
              </a:rPr>
              <a:t>’</a:t>
            </a:r>
            <a:r>
              <a:rPr lang="en-US" altLang="ja-JP" sz="2800" dirty="0">
                <a:solidFill>
                  <a:prstClr val="white"/>
                </a:solidFill>
                <a:effectLst>
                  <a:outerShdw blurRad="38100" dist="38100" dir="2700000" algn="tl">
                    <a:srgbClr val="465466"/>
                  </a:outerShdw>
                </a:effectLst>
                <a:latin typeface="Arial" panose="020B0604020202020204" pitchFamily="34" charset="0"/>
              </a:rPr>
              <a:t>s </a:t>
            </a:r>
          </a:p>
          <a:p>
            <a:pPr marL="0" indent="0" fontAlgn="base">
              <a:spcBef>
                <a:spcPct val="20000"/>
              </a:spcBef>
              <a:spcAft>
                <a:spcPct val="0"/>
              </a:spcAft>
              <a:buClr>
                <a:prstClr val="white"/>
              </a:buClr>
              <a:buSzPct val="90000"/>
              <a:buNone/>
            </a:pPr>
            <a:r>
              <a:rPr lang="en-US" altLang="en-US" sz="2800" dirty="0">
                <a:solidFill>
                  <a:prstClr val="white"/>
                </a:solidFill>
                <a:effectLst>
                  <a:outerShdw blurRad="38100" dist="38100" dir="2700000" algn="tl">
                    <a:srgbClr val="465466"/>
                  </a:outerShdw>
                </a:effectLst>
                <a:latin typeface="Arial" panose="020B0604020202020204" pitchFamily="34" charset="0"/>
              </a:rPr>
              <a:t>B. Ulcerative Colitis</a:t>
            </a:r>
          </a:p>
          <a:p>
            <a:pPr marL="0" indent="0" fontAlgn="base">
              <a:spcBef>
                <a:spcPct val="20000"/>
              </a:spcBef>
              <a:spcAft>
                <a:spcPct val="0"/>
              </a:spcAft>
              <a:buClr>
                <a:prstClr val="white"/>
              </a:buClr>
              <a:buSzPct val="90000"/>
              <a:buNone/>
            </a:pPr>
            <a:r>
              <a:rPr lang="en-US" altLang="en-US" sz="2800" dirty="0">
                <a:solidFill>
                  <a:prstClr val="white"/>
                </a:solidFill>
                <a:effectLst>
                  <a:outerShdw blurRad="38100" dist="38100" dir="2700000" algn="tl">
                    <a:srgbClr val="465466"/>
                  </a:outerShdw>
                </a:effectLst>
                <a:latin typeface="Arial" panose="020B0604020202020204" pitchFamily="34" charset="0"/>
              </a:rPr>
              <a:t>C. Irritable Bowel Syndrome</a:t>
            </a:r>
          </a:p>
          <a:p>
            <a:pPr marL="0" indent="0" fontAlgn="base">
              <a:spcBef>
                <a:spcPct val="20000"/>
              </a:spcBef>
              <a:spcAft>
                <a:spcPct val="0"/>
              </a:spcAft>
              <a:buClr>
                <a:prstClr val="white"/>
              </a:buClr>
              <a:buSzPct val="90000"/>
              <a:buNone/>
            </a:pPr>
            <a:r>
              <a:rPr lang="en-US" altLang="en-US" sz="2800" dirty="0">
                <a:solidFill>
                  <a:prstClr val="white"/>
                </a:solidFill>
                <a:effectLst>
                  <a:outerShdw blurRad="38100" dist="38100" dir="2700000" algn="tl">
                    <a:srgbClr val="465466"/>
                  </a:outerShdw>
                </a:effectLst>
                <a:latin typeface="Arial" panose="020B0604020202020204" pitchFamily="34" charset="0"/>
              </a:rPr>
              <a:t>D. Lactose Intolerance</a:t>
            </a:r>
          </a:p>
        </p:txBody>
      </p:sp>
      <p:sp>
        <p:nvSpPr>
          <p:cNvPr id="151555" name="Rectangle 1"/>
          <p:cNvSpPr>
            <a:spLocks noChangeArrowheads="1"/>
          </p:cNvSpPr>
          <p:nvPr/>
        </p:nvSpPr>
        <p:spPr bwMode="auto">
          <a:xfrm>
            <a:off x="1806576" y="147638"/>
            <a:ext cx="8601075" cy="1077912"/>
          </a:xfrm>
          <a:prstGeom prst="rect">
            <a:avLst/>
          </a:prstGeom>
          <a:noFill/>
          <a:ln w="9525">
            <a:solidFill>
              <a:schemeClr val="accent4">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fontAlgn="base">
              <a:spcBef>
                <a:spcPct val="0"/>
              </a:spcBef>
              <a:spcAft>
                <a:spcPct val="0"/>
              </a:spcAft>
            </a:pPr>
            <a:r>
              <a:rPr lang="en-US" altLang="en-US" sz="3200" dirty="0">
                <a:solidFill>
                  <a:prstClr val="white"/>
                </a:solidFill>
              </a:rPr>
              <a:t>Case 13: Teenager with rectal bleeding, diarrhea, and anorexia</a:t>
            </a:r>
          </a:p>
        </p:txBody>
      </p:sp>
      <p:sp>
        <p:nvSpPr>
          <p:cNvPr id="151556" name="TextBox 1"/>
          <p:cNvSpPr txBox="1">
            <a:spLocks noChangeArrowheads="1"/>
          </p:cNvSpPr>
          <p:nvPr/>
        </p:nvSpPr>
        <p:spPr bwMode="auto">
          <a:xfrm>
            <a:off x="8358188" y="2319338"/>
            <a:ext cx="16954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US" altLang="en-US">
                <a:solidFill>
                  <a:prstClr val="white"/>
                </a:solidFill>
              </a:rPr>
              <a:t>Thickend colonic walls, no small bowel involvement</a:t>
            </a:r>
          </a:p>
        </p:txBody>
      </p:sp>
    </p:spTree>
    <p:extLst>
      <p:ext uri="{BB962C8B-B14F-4D97-AF65-F5344CB8AC3E}">
        <p14:creationId xmlns:p14="http://schemas.microsoft.com/office/powerpoint/2010/main" val="2442573452"/>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9764628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93835" y="1270239"/>
            <a:ext cx="4934589" cy="4918841"/>
          </a:xfrm>
          <a:prstGeom prst="rect">
            <a:avLst/>
          </a:prstGeom>
        </p:spPr>
      </p:pic>
      <p:sp>
        <p:nvSpPr>
          <p:cNvPr id="4" name="TextBox 3"/>
          <p:cNvSpPr txBox="1"/>
          <p:nvPr/>
        </p:nvSpPr>
        <p:spPr>
          <a:xfrm>
            <a:off x="1298045" y="5987739"/>
            <a:ext cx="4134465" cy="646331"/>
          </a:xfrm>
          <a:prstGeom prst="rect">
            <a:avLst/>
          </a:prstGeom>
          <a:noFill/>
        </p:spPr>
        <p:txBody>
          <a:bodyPr wrap="none" rtlCol="0">
            <a:spAutoFit/>
          </a:bodyPr>
          <a:lstStyle/>
          <a:p>
            <a:r>
              <a:rPr lang="en-US" dirty="0"/>
              <a:t>Complex collection appendix not seen </a:t>
            </a:r>
          </a:p>
          <a:p>
            <a:r>
              <a:rPr lang="en-US" dirty="0"/>
              <a:t>extensive inflammation RLQ</a:t>
            </a:r>
          </a:p>
        </p:txBody>
      </p:sp>
      <p:sp>
        <p:nvSpPr>
          <p:cNvPr id="6" name="Title 5"/>
          <p:cNvSpPr>
            <a:spLocks noGrp="1"/>
          </p:cNvSpPr>
          <p:nvPr>
            <p:ph type="title"/>
          </p:nvPr>
        </p:nvSpPr>
        <p:spPr>
          <a:xfrm>
            <a:off x="593835" y="202444"/>
            <a:ext cx="10878206" cy="964204"/>
          </a:xfrm>
          <a:ln>
            <a:solidFill>
              <a:schemeClr val="accent4">
                <a:lumMod val="60000"/>
                <a:lumOff val="40000"/>
              </a:schemeClr>
            </a:solidFill>
          </a:ln>
        </p:spPr>
        <p:txBody>
          <a:bodyPr>
            <a:normAutofit/>
          </a:bodyPr>
          <a:lstStyle/>
          <a:p>
            <a:r>
              <a:rPr lang="en-US" sz="3600" dirty="0"/>
              <a:t>Case 14: 14yr M with vomiting, fever &amp; RLQ pain</a:t>
            </a:r>
          </a:p>
        </p:txBody>
      </p:sp>
      <p:sp>
        <p:nvSpPr>
          <p:cNvPr id="8" name="Rectangle 3">
            <a:extLst>
              <a:ext uri="{FF2B5EF4-FFF2-40B4-BE49-F238E27FC236}">
                <a16:creationId xmlns:a16="http://schemas.microsoft.com/office/drawing/2014/main" id="{1FDBE278-B416-FE41-A7C2-20B7617BAB74}"/>
              </a:ext>
            </a:extLst>
          </p:cNvPr>
          <p:cNvSpPr txBox="1">
            <a:spLocks noChangeArrowheads="1"/>
          </p:cNvSpPr>
          <p:nvPr/>
        </p:nvSpPr>
        <p:spPr>
          <a:xfrm>
            <a:off x="6165733" y="2381763"/>
            <a:ext cx="5597525" cy="1982787"/>
          </a:xfrm>
          <a:prstGeom prst="rect">
            <a:avLst/>
          </a:prstGeom>
        </p:spPr>
        <p:txBody>
          <a:bodyPr wrap="square" numCol="1" anchor="t" anchorCtr="0" compatLnSpc="1">
            <a:prstTxWarp prst="textNoShape">
              <a:avLst/>
            </a:prstTxWarp>
            <a:normAutofit fontScale="92500" lnSpcReduction="10000"/>
          </a:bodyPr>
          <a:lstStyle>
            <a:lvl1pPr marL="342900" indent="-342900" algn="l" rtl="0" eaLnBrk="0" fontAlgn="base" hangingPunct="0">
              <a:spcBef>
                <a:spcPts val="2000"/>
              </a:spcBef>
              <a:spcAft>
                <a:spcPct val="0"/>
              </a:spcAft>
              <a:buBlip>
                <a:blip r:embed="rId4"/>
              </a:buBlip>
              <a:defRPr sz="2200" kern="1200">
                <a:solidFill>
                  <a:schemeClr val="tx1"/>
                </a:solidFill>
                <a:effectLst>
                  <a:outerShdw blurRad="50800" dist="50800" dir="5400000" sx="101000" sy="101000" algn="t" rotWithShape="0">
                    <a:prstClr val="black">
                      <a:alpha val="40000"/>
                    </a:prstClr>
                  </a:outerShdw>
                </a:effectLst>
                <a:latin typeface="+mn-lt"/>
                <a:ea typeface="ＭＳ Ｐゴシック" panose="020B0600070205080204" pitchFamily="34" charset="-128"/>
                <a:cs typeface="+mn-cs"/>
              </a:defRPr>
            </a:lvl1pPr>
            <a:lvl2pPr marL="685800" indent="-336550" algn="l" rtl="0" eaLnBrk="0" fontAlgn="base" hangingPunct="0">
              <a:spcBef>
                <a:spcPts val="600"/>
              </a:spcBef>
              <a:spcAft>
                <a:spcPct val="0"/>
              </a:spcAft>
              <a:buBlip>
                <a:blip r:embed="rId4"/>
              </a:buBlip>
              <a:defRPr sz="2000" kern="1200">
                <a:solidFill>
                  <a:schemeClr val="tx1"/>
                </a:solidFill>
                <a:effectLst>
                  <a:outerShdw blurRad="50800" dist="50800" dir="5400000" sx="101000" sy="101000" algn="t" rotWithShape="0">
                    <a:prstClr val="black">
                      <a:alpha val="40000"/>
                    </a:prstClr>
                  </a:outerShdw>
                </a:effectLst>
                <a:latin typeface="+mn-lt"/>
                <a:ea typeface="ＭＳ Ｐゴシック" panose="020B0600070205080204" pitchFamily="34" charset="-128"/>
                <a:cs typeface="+mn-cs"/>
              </a:defRPr>
            </a:lvl2pPr>
            <a:lvl3pPr marL="1035050" indent="-349250" algn="l" rtl="0" eaLnBrk="0" fontAlgn="base" hangingPunct="0">
              <a:spcBef>
                <a:spcPts val="600"/>
              </a:spcBef>
              <a:spcAft>
                <a:spcPct val="0"/>
              </a:spcAft>
              <a:buBlip>
                <a:blip r:embed="rId4"/>
              </a:buBlip>
              <a:defRPr kern="1200">
                <a:solidFill>
                  <a:schemeClr val="tx1"/>
                </a:solidFill>
                <a:effectLst>
                  <a:outerShdw blurRad="50800" dist="50800" dir="5400000" sx="101000" sy="101000" algn="t" rotWithShape="0">
                    <a:prstClr val="black">
                      <a:alpha val="40000"/>
                    </a:prstClr>
                  </a:outerShdw>
                </a:effectLst>
                <a:latin typeface="+mn-lt"/>
                <a:ea typeface="ＭＳ Ｐゴシック" panose="020B0600070205080204" pitchFamily="34" charset="-128"/>
                <a:cs typeface="+mn-cs"/>
              </a:defRPr>
            </a:lvl3pPr>
            <a:lvl4pPr marL="1371600" indent="-336550" algn="l" rtl="0" eaLnBrk="0" fontAlgn="base" hangingPunct="0">
              <a:spcBef>
                <a:spcPts val="600"/>
              </a:spcBef>
              <a:spcAft>
                <a:spcPct val="0"/>
              </a:spcAft>
              <a:buBlip>
                <a:blip r:embed="rId4"/>
              </a:buBlip>
              <a:defRPr kern="1200">
                <a:solidFill>
                  <a:schemeClr val="tx1"/>
                </a:solidFill>
                <a:effectLst>
                  <a:outerShdw blurRad="50800" dist="50800" dir="5400000" sx="101000" sy="101000" algn="t" rotWithShape="0">
                    <a:prstClr val="black">
                      <a:alpha val="40000"/>
                    </a:prstClr>
                  </a:outerShdw>
                </a:effectLst>
                <a:latin typeface="+mn-lt"/>
                <a:ea typeface="ＭＳ Ｐゴシック" panose="020B0600070205080204" pitchFamily="34" charset="-128"/>
                <a:cs typeface="+mn-cs"/>
              </a:defRPr>
            </a:lvl4pPr>
            <a:lvl5pPr marL="1720850" indent="-349250" algn="l" rtl="0" eaLnBrk="0" fontAlgn="base" hangingPunct="0">
              <a:spcBef>
                <a:spcPts val="600"/>
              </a:spcBef>
              <a:spcAft>
                <a:spcPct val="0"/>
              </a:spcAft>
              <a:buBlip>
                <a:blip r:embed="rId4"/>
              </a:buBlip>
              <a:defRPr kern="1200">
                <a:solidFill>
                  <a:schemeClr val="tx1"/>
                </a:solidFill>
                <a:effectLst>
                  <a:outerShdw blurRad="50800" dist="50800" dir="5400000" sx="101000" sy="101000" algn="t" rotWithShape="0">
                    <a:prstClr val="black">
                      <a:alpha val="40000"/>
                    </a:prstClr>
                  </a:outerShdw>
                </a:effectLst>
                <a:latin typeface="+mn-lt"/>
                <a:ea typeface="ＭＳ Ｐゴシック" panose="020B0600070205080204" pitchFamily="34" charset="-128"/>
                <a:cs typeface="+mn-cs"/>
              </a:defRPr>
            </a:lvl5pPr>
            <a:lvl6pPr marL="2055813" indent="-336550" algn="l" defTabSz="914400" rtl="0" eaLnBrk="1" latinLnBrk="0" hangingPunct="1">
              <a:spcBef>
                <a:spcPct val="20000"/>
              </a:spcBef>
              <a:buFontTx/>
              <a:buBlip>
                <a:blip r:embed="rId4"/>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6pPr>
            <a:lvl7pPr marL="2398713" indent="-336550" algn="l" defTabSz="914400" rtl="0" eaLnBrk="1" latinLnBrk="0" hangingPunct="1">
              <a:spcBef>
                <a:spcPct val="20000"/>
              </a:spcBef>
              <a:buFontTx/>
              <a:buBlip>
                <a:blip r:embed="rId4"/>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7pPr>
            <a:lvl8pPr marL="2743200" indent="-336550" algn="l" defTabSz="914400" rtl="0" eaLnBrk="1" latinLnBrk="0" hangingPunct="1">
              <a:spcBef>
                <a:spcPct val="20000"/>
              </a:spcBef>
              <a:buFontTx/>
              <a:buBlip>
                <a:blip r:embed="rId4"/>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8pPr>
            <a:lvl9pPr marL="3087688" indent="-336550" algn="l" defTabSz="914400" rtl="0" eaLnBrk="1" latinLnBrk="0" hangingPunct="1">
              <a:spcBef>
                <a:spcPct val="20000"/>
              </a:spcBef>
              <a:buFontTx/>
              <a:buBlip>
                <a:blip r:embed="rId4"/>
              </a:buBlip>
              <a:defRPr lang="en-US" sz="1800" kern="1200" dirty="0">
                <a:solidFill>
                  <a:schemeClr val="tx1"/>
                </a:solidFill>
                <a:effectLst>
                  <a:outerShdw blurRad="50800" dist="50800" dir="5400000" sx="101000" sy="101000" algn="t" rotWithShape="0">
                    <a:prstClr val="black">
                      <a:alpha val="40000"/>
                    </a:prstClr>
                  </a:outerShdw>
                </a:effectLst>
                <a:latin typeface="+mn-lt"/>
                <a:ea typeface="+mn-ea"/>
                <a:cs typeface="+mn-cs"/>
              </a:defRPr>
            </a:lvl9pPr>
          </a:lstStyle>
          <a:p>
            <a:pPr eaLnBrk="1" hangingPunct="1">
              <a:defRPr/>
            </a:pPr>
            <a:r>
              <a:rPr lang="en-US" altLang="en-US" dirty="0">
                <a:effectLst>
                  <a:outerShdw blurRad="38100" dist="38100" dir="2700000" algn="tl">
                    <a:srgbClr val="465466"/>
                  </a:outerShdw>
                </a:effectLst>
                <a:latin typeface="Arial" panose="020B0604020202020204" pitchFamily="34" charset="0"/>
              </a:rPr>
              <a:t> A. Perforated Appendicitis</a:t>
            </a:r>
          </a:p>
          <a:p>
            <a:pPr eaLnBrk="1" hangingPunct="1">
              <a:defRPr/>
            </a:pPr>
            <a:r>
              <a:rPr lang="en-US" altLang="en-US" dirty="0">
                <a:effectLst>
                  <a:outerShdw blurRad="38100" dist="38100" dir="2700000" algn="tl">
                    <a:srgbClr val="465466"/>
                  </a:outerShdw>
                </a:effectLst>
                <a:latin typeface="Arial" panose="020B0604020202020204" pitchFamily="34" charset="0"/>
              </a:rPr>
              <a:t>B. Ulcerative Colitis</a:t>
            </a:r>
          </a:p>
          <a:p>
            <a:pPr eaLnBrk="1" hangingPunct="1">
              <a:defRPr/>
            </a:pPr>
            <a:r>
              <a:rPr lang="en-US" altLang="en-US" dirty="0">
                <a:effectLst>
                  <a:outerShdw blurRad="38100" dist="38100" dir="2700000" algn="tl">
                    <a:srgbClr val="465466"/>
                  </a:outerShdw>
                </a:effectLst>
                <a:latin typeface="Arial" panose="020B0604020202020204" pitchFamily="34" charset="0"/>
              </a:rPr>
              <a:t>C. Crohn’s Disease</a:t>
            </a:r>
          </a:p>
          <a:p>
            <a:pPr eaLnBrk="1" hangingPunct="1">
              <a:defRPr/>
            </a:pPr>
            <a:r>
              <a:rPr lang="en-US" altLang="en-US" dirty="0">
                <a:effectLst>
                  <a:outerShdw blurRad="38100" dist="38100" dir="2700000" algn="tl">
                    <a:srgbClr val="465466"/>
                  </a:outerShdw>
                </a:effectLst>
                <a:latin typeface="Arial" panose="020B0604020202020204" pitchFamily="34" charset="0"/>
              </a:rPr>
              <a:t>D. Sprue</a:t>
            </a:r>
          </a:p>
        </p:txBody>
      </p:sp>
    </p:spTree>
    <p:extLst>
      <p:ext uri="{BB962C8B-B14F-4D97-AF65-F5344CB8AC3E}">
        <p14:creationId xmlns:p14="http://schemas.microsoft.com/office/powerpoint/2010/main" val="5109903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17473080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1" y="120650"/>
            <a:ext cx="10361084" cy="914512"/>
          </a:xfrm>
          <a:ln>
            <a:solidFill>
              <a:schemeClr val="accent4">
                <a:lumMod val="75000"/>
              </a:schemeClr>
            </a:solidFill>
          </a:ln>
        </p:spPr>
        <p:txBody>
          <a:bodyPr/>
          <a:lstStyle/>
          <a:p>
            <a:r>
              <a:rPr lang="en-US" dirty="0"/>
              <a:t>Case 14: Perforated Appendicitis</a:t>
            </a:r>
          </a:p>
        </p:txBody>
      </p:sp>
      <p:sp>
        <p:nvSpPr>
          <p:cNvPr id="14" name="Content Placeholder 13"/>
          <p:cNvSpPr>
            <a:spLocks noGrp="1"/>
          </p:cNvSpPr>
          <p:nvPr>
            <p:ph idx="1"/>
          </p:nvPr>
        </p:nvSpPr>
        <p:spPr>
          <a:xfrm>
            <a:off x="7719355" y="1687623"/>
            <a:ext cx="4357031" cy="4575175"/>
          </a:xfrm>
        </p:spPr>
        <p:txBody>
          <a:bodyPr/>
          <a:lstStyle/>
          <a:p>
            <a:pPr marL="0" indent="0">
              <a:buNone/>
            </a:pPr>
            <a:r>
              <a:rPr lang="en-US" dirty="0"/>
              <a:t>Appendicitis</a:t>
            </a:r>
          </a:p>
          <a:p>
            <a:pPr>
              <a:buFont typeface="Arial" panose="020B0604020202020204" pitchFamily="34" charset="0"/>
              <a:buChar char="•"/>
            </a:pPr>
            <a:r>
              <a:rPr lang="en-US" dirty="0" err="1"/>
              <a:t>Dx</a:t>
            </a:r>
            <a:r>
              <a:rPr lang="en-US" dirty="0"/>
              <a:t> is not often straight forward</a:t>
            </a:r>
          </a:p>
          <a:p>
            <a:pPr>
              <a:buFont typeface="Arial" panose="020B0604020202020204" pitchFamily="34" charset="0"/>
              <a:buChar char="•"/>
            </a:pPr>
            <a:r>
              <a:rPr lang="en-US" dirty="0"/>
              <a:t>1/3</a:t>
            </a:r>
            <a:r>
              <a:rPr lang="en-US" baseline="30000" dirty="0"/>
              <a:t>rd</a:t>
            </a:r>
            <a:r>
              <a:rPr lang="en-US" dirty="0"/>
              <a:t> kids atypical presentation</a:t>
            </a:r>
          </a:p>
          <a:p>
            <a:pPr>
              <a:buFont typeface="Arial" panose="020B0604020202020204" pitchFamily="34" charset="0"/>
              <a:buChar char="•"/>
            </a:pPr>
            <a:r>
              <a:rPr lang="en-US" dirty="0"/>
              <a:t>Complications: abscess, peritonitis, sepsis, bowel obstruction</a:t>
            </a:r>
          </a:p>
          <a:p>
            <a:pPr>
              <a:buFont typeface="Arial" panose="020B0604020202020204" pitchFamily="34" charset="0"/>
              <a:buChar char="•"/>
            </a:pPr>
            <a:r>
              <a:rPr lang="en-US" dirty="0" err="1"/>
              <a:t>Peds</a:t>
            </a:r>
            <a:r>
              <a:rPr lang="en-US" dirty="0"/>
              <a:t> higher incidence perforation</a:t>
            </a:r>
          </a:p>
          <a:p>
            <a:pPr marL="0" indent="0">
              <a:buNone/>
            </a:pPr>
            <a:endParaRPr lang="en-US" dirty="0"/>
          </a:p>
          <a:p>
            <a:pPr>
              <a:buFont typeface="Arial" panose="020B0604020202020204" pitchFamily="34" charset="0"/>
              <a:buChar char="•"/>
            </a:pPr>
            <a:endParaRPr lang="en-US" dirty="0"/>
          </a:p>
        </p:txBody>
      </p:sp>
      <p:pic>
        <p:nvPicPr>
          <p:cNvPr id="3" name="Picture 2"/>
          <p:cNvPicPr>
            <a:picLocks noChangeAspect="1"/>
          </p:cNvPicPr>
          <p:nvPr/>
        </p:nvPicPr>
        <p:blipFill rotWithShape="1">
          <a:blip r:embed="rId3"/>
          <a:srcRect b="7377"/>
          <a:stretch/>
        </p:blipFill>
        <p:spPr>
          <a:xfrm>
            <a:off x="142077" y="1330271"/>
            <a:ext cx="4313219" cy="4618584"/>
          </a:xfrm>
          <a:prstGeom prst="rect">
            <a:avLst/>
          </a:prstGeom>
        </p:spPr>
      </p:pic>
      <p:sp>
        <p:nvSpPr>
          <p:cNvPr id="4" name="TextBox 3"/>
          <p:cNvSpPr txBox="1"/>
          <p:nvPr/>
        </p:nvSpPr>
        <p:spPr>
          <a:xfrm>
            <a:off x="672232" y="6032938"/>
            <a:ext cx="4361130" cy="646331"/>
          </a:xfrm>
          <a:prstGeom prst="rect">
            <a:avLst/>
          </a:prstGeom>
          <a:noFill/>
        </p:spPr>
        <p:txBody>
          <a:bodyPr wrap="none" rtlCol="0">
            <a:spAutoFit/>
          </a:bodyPr>
          <a:lstStyle/>
          <a:p>
            <a:pPr algn="ctr"/>
            <a:r>
              <a:rPr lang="en-US" dirty="0"/>
              <a:t>Deep pelvic abscess </a:t>
            </a:r>
          </a:p>
          <a:p>
            <a:pPr algn="ctr"/>
            <a:r>
              <a:rPr lang="en-US" dirty="0"/>
              <a:t>US guided </a:t>
            </a:r>
            <a:r>
              <a:rPr lang="en-US" dirty="0" err="1"/>
              <a:t>transrectal</a:t>
            </a:r>
            <a:r>
              <a:rPr lang="en-US" dirty="0"/>
              <a:t> drainage with TPA</a:t>
            </a:r>
          </a:p>
        </p:txBody>
      </p:sp>
      <p:pic>
        <p:nvPicPr>
          <p:cNvPr id="5" name="Picture 4"/>
          <p:cNvPicPr>
            <a:picLocks noChangeAspect="1"/>
          </p:cNvPicPr>
          <p:nvPr/>
        </p:nvPicPr>
        <p:blipFill>
          <a:blip r:embed="rId4"/>
          <a:stretch>
            <a:fillRect/>
          </a:stretch>
        </p:blipFill>
        <p:spPr>
          <a:xfrm>
            <a:off x="4297637" y="1932754"/>
            <a:ext cx="3390900" cy="3590925"/>
          </a:xfrm>
          <a:prstGeom prst="rect">
            <a:avLst/>
          </a:prstGeom>
        </p:spPr>
      </p:pic>
      <p:cxnSp>
        <p:nvCxnSpPr>
          <p:cNvPr id="7" name="Straight Arrow Connector 6"/>
          <p:cNvCxnSpPr/>
          <p:nvPr/>
        </p:nvCxnSpPr>
        <p:spPr>
          <a:xfrm flipH="1">
            <a:off x="5228367" y="1949644"/>
            <a:ext cx="261702" cy="357351"/>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9" name="Straight Arrow Connector 8"/>
          <p:cNvCxnSpPr/>
          <p:nvPr/>
        </p:nvCxnSpPr>
        <p:spPr>
          <a:xfrm flipH="1" flipV="1">
            <a:off x="6474372" y="4513866"/>
            <a:ext cx="136634" cy="357352"/>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1" name="Straight Arrow Connector 10"/>
          <p:cNvCxnSpPr/>
          <p:nvPr/>
        </p:nvCxnSpPr>
        <p:spPr>
          <a:xfrm flipH="1" flipV="1">
            <a:off x="6779172" y="3305176"/>
            <a:ext cx="441434" cy="10511"/>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3" name="Straight Arrow Connector 12"/>
          <p:cNvCxnSpPr/>
          <p:nvPr/>
        </p:nvCxnSpPr>
        <p:spPr>
          <a:xfrm>
            <a:off x="6474372" y="1949644"/>
            <a:ext cx="0" cy="357351"/>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0564563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a:extLst>
              <a:ext uri="{FF2B5EF4-FFF2-40B4-BE49-F238E27FC236}">
                <a16:creationId xmlns:a16="http://schemas.microsoft.com/office/drawing/2014/main" id="{D54B6931-B63C-0840-8806-765028C44FAB}"/>
              </a:ext>
            </a:extLst>
          </p:cNvPr>
          <p:cNvSpPr>
            <a:spLocks noGrp="1" noChangeArrowheads="1"/>
          </p:cNvSpPr>
          <p:nvPr>
            <p:ph type="title"/>
          </p:nvPr>
        </p:nvSpPr>
        <p:spPr>
          <a:xfrm>
            <a:off x="1876425" y="115889"/>
            <a:ext cx="8648700" cy="820737"/>
          </a:xfrm>
          <a:ln>
            <a:solidFill>
              <a:schemeClr val="accent4">
                <a:lumMod val="75000"/>
              </a:schemeClr>
            </a:solidFill>
          </a:ln>
        </p:spPr>
        <p:txBody>
          <a:bodyPr wrap="square" numCol="1" compatLnSpc="1">
            <a:prstTxWarp prst="textNoShape">
              <a:avLst/>
            </a:prstTxWarp>
            <a:noAutofit/>
          </a:bodyPr>
          <a:lstStyle/>
          <a:p>
            <a:pPr eaLnBrk="1" hangingPunct="1">
              <a:defRPr/>
            </a:pPr>
            <a:r>
              <a:rPr lang="en-US" altLang="en-US" sz="3200" dirty="0">
                <a:effectLst>
                  <a:outerShdw blurRad="38100" dist="38100" dir="2700000" algn="tl">
                    <a:srgbClr val="465466"/>
                  </a:outerShdw>
                </a:effectLst>
                <a:latin typeface="Arial" panose="020B0604020202020204" pitchFamily="34" charset="0"/>
              </a:rPr>
              <a:t>Case 15:  2 </a:t>
            </a:r>
            <a:r>
              <a:rPr lang="en-US" altLang="en-US" sz="3200" dirty="0" err="1">
                <a:effectLst>
                  <a:outerShdw blurRad="38100" dist="38100" dir="2700000" algn="tl">
                    <a:srgbClr val="465466"/>
                  </a:outerShdw>
                </a:effectLst>
                <a:latin typeface="Arial" panose="020B0604020202020204" pitchFamily="34" charset="0"/>
              </a:rPr>
              <a:t>mo</a:t>
            </a:r>
            <a:r>
              <a:rPr lang="en-US" altLang="en-US" sz="3200" dirty="0">
                <a:effectLst>
                  <a:outerShdw blurRad="38100" dist="38100" dir="2700000" algn="tl">
                    <a:srgbClr val="465466"/>
                  </a:outerShdw>
                </a:effectLst>
                <a:latin typeface="Arial" panose="020B0604020202020204" pitchFamily="34" charset="0"/>
              </a:rPr>
              <a:t> old infant w/ fever.</a:t>
            </a:r>
          </a:p>
        </p:txBody>
      </p:sp>
      <p:pic>
        <p:nvPicPr>
          <p:cNvPr id="155650" name="Picture 4" descr="Baldriche Yanelis 952798 c"/>
          <p:cNvPicPr>
            <a:picLocks noChangeAspect="1" noChangeArrowheads="1"/>
          </p:cNvPicPr>
          <p:nvPr/>
        </p:nvPicPr>
        <p:blipFill>
          <a:blip r:embed="rId3">
            <a:lum bright="6000"/>
            <a:extLst>
              <a:ext uri="{28A0092B-C50C-407E-A947-70E740481C1C}">
                <a14:useLocalDpi xmlns:a14="http://schemas.microsoft.com/office/drawing/2010/main" val="0"/>
              </a:ext>
            </a:extLst>
          </a:blip>
          <a:srcRect l="12000" t="33379" r="15572"/>
          <a:stretch>
            <a:fillRect/>
          </a:stretch>
        </p:blipFill>
        <p:spPr bwMode="auto">
          <a:xfrm>
            <a:off x="2266951" y="1136651"/>
            <a:ext cx="3121025" cy="284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1" name="Picture 5" descr="Baldriche Yanelis 952798 a"/>
          <p:cNvPicPr>
            <a:picLocks noChangeAspect="1" noChangeArrowheads="1"/>
          </p:cNvPicPr>
          <p:nvPr/>
        </p:nvPicPr>
        <p:blipFill>
          <a:blip r:embed="rId4">
            <a:extLst>
              <a:ext uri="{28A0092B-C50C-407E-A947-70E740481C1C}">
                <a14:useLocalDpi xmlns:a14="http://schemas.microsoft.com/office/drawing/2010/main" val="0"/>
              </a:ext>
            </a:extLst>
          </a:blip>
          <a:srcRect l="15384" t="11908" r="48836" b="5933"/>
          <a:stretch>
            <a:fillRect/>
          </a:stretch>
        </p:blipFill>
        <p:spPr bwMode="auto">
          <a:xfrm>
            <a:off x="5567364" y="1136651"/>
            <a:ext cx="1685925" cy="284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2" name="Picture 6" descr="Baldriche Yanelis 952798 b"/>
          <p:cNvPicPr>
            <a:picLocks noChangeAspect="1" noChangeArrowheads="1"/>
          </p:cNvPicPr>
          <p:nvPr/>
        </p:nvPicPr>
        <p:blipFill>
          <a:blip r:embed="rId5">
            <a:extLst>
              <a:ext uri="{28A0092B-C50C-407E-A947-70E740481C1C}">
                <a14:useLocalDpi xmlns:a14="http://schemas.microsoft.com/office/drawing/2010/main" val="0"/>
              </a:ext>
            </a:extLst>
          </a:blip>
          <a:srcRect l="21568" t="5489" r="17647" b="6689"/>
          <a:stretch>
            <a:fillRect/>
          </a:stretch>
        </p:blipFill>
        <p:spPr bwMode="auto">
          <a:xfrm>
            <a:off x="7350126" y="1136651"/>
            <a:ext cx="2760663" cy="284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a:extLst>
              <a:ext uri="{FF2B5EF4-FFF2-40B4-BE49-F238E27FC236}">
                <a16:creationId xmlns:a16="http://schemas.microsoft.com/office/drawing/2014/main" id="{1FDBE278-B416-FE41-A7C2-20B7617BAB74}"/>
              </a:ext>
            </a:extLst>
          </p:cNvPr>
          <p:cNvSpPr>
            <a:spLocks noGrp="1" noChangeArrowheads="1"/>
          </p:cNvSpPr>
          <p:nvPr>
            <p:ph idx="1"/>
          </p:nvPr>
        </p:nvSpPr>
        <p:spPr>
          <a:xfrm>
            <a:off x="3402014" y="4386264"/>
            <a:ext cx="5597525" cy="1982787"/>
          </a:xfrm>
        </p:spPr>
        <p:txBody>
          <a:bodyPr wrap="square" numCol="1" anchor="t" anchorCtr="0" compatLnSpc="1">
            <a:prstTxWarp prst="textNoShape">
              <a:avLst/>
            </a:prstTxWarp>
            <a:normAutofit fontScale="92500" lnSpcReduction="10000"/>
          </a:bodyPr>
          <a:lstStyle/>
          <a:p>
            <a:pPr eaLnBrk="1" hangingPunct="1">
              <a:defRPr/>
            </a:pPr>
            <a:r>
              <a:rPr lang="en-US" altLang="en-US" dirty="0">
                <a:effectLst>
                  <a:outerShdw blurRad="38100" dist="38100" dir="2700000" algn="tl">
                    <a:srgbClr val="465466"/>
                  </a:outerShdw>
                </a:effectLst>
                <a:latin typeface="Arial" panose="020B0604020202020204" pitchFamily="34" charset="0"/>
              </a:rPr>
              <a:t> A. Prominent Column of </a:t>
            </a:r>
            <a:r>
              <a:rPr lang="en-US" altLang="en-US" dirty="0" err="1">
                <a:effectLst>
                  <a:outerShdw blurRad="38100" dist="38100" dir="2700000" algn="tl">
                    <a:srgbClr val="465466"/>
                  </a:outerShdw>
                </a:effectLst>
                <a:latin typeface="Arial" panose="020B0604020202020204" pitchFamily="34" charset="0"/>
              </a:rPr>
              <a:t>Bertin</a:t>
            </a:r>
            <a:endParaRPr lang="en-US" altLang="en-US" dirty="0">
              <a:effectLst>
                <a:outerShdw blurRad="38100" dist="38100" dir="2700000" algn="tl">
                  <a:srgbClr val="465466"/>
                </a:outerShdw>
              </a:effectLst>
              <a:latin typeface="Arial" panose="020B0604020202020204" pitchFamily="34" charset="0"/>
            </a:endParaRPr>
          </a:p>
          <a:p>
            <a:pPr eaLnBrk="1" hangingPunct="1">
              <a:defRPr/>
            </a:pPr>
            <a:r>
              <a:rPr lang="en-US" altLang="en-US" dirty="0">
                <a:effectLst>
                  <a:outerShdw blurRad="38100" dist="38100" dir="2700000" algn="tl">
                    <a:srgbClr val="465466"/>
                  </a:outerShdw>
                </a:effectLst>
                <a:latin typeface="Arial" panose="020B0604020202020204" pitchFamily="34" charset="0"/>
              </a:rPr>
              <a:t>B. Reflux into a duplicated collecting system</a:t>
            </a:r>
          </a:p>
          <a:p>
            <a:pPr eaLnBrk="1" hangingPunct="1">
              <a:defRPr/>
            </a:pPr>
            <a:r>
              <a:rPr lang="en-US" altLang="en-US" dirty="0">
                <a:effectLst>
                  <a:outerShdw blurRad="38100" dist="38100" dir="2700000" algn="tl">
                    <a:srgbClr val="465466"/>
                  </a:outerShdw>
                </a:effectLst>
                <a:latin typeface="Arial" panose="020B0604020202020204" pitchFamily="34" charset="0"/>
              </a:rPr>
              <a:t>C. Posterior urethral valves</a:t>
            </a:r>
          </a:p>
          <a:p>
            <a:pPr eaLnBrk="1" hangingPunct="1">
              <a:defRPr/>
            </a:pPr>
            <a:r>
              <a:rPr lang="en-US" altLang="en-US" dirty="0">
                <a:effectLst>
                  <a:outerShdw blurRad="38100" dist="38100" dir="2700000" algn="tl">
                    <a:srgbClr val="465466"/>
                  </a:outerShdw>
                </a:effectLst>
                <a:latin typeface="Arial" panose="020B0604020202020204" pitchFamily="34" charset="0"/>
              </a:rPr>
              <a:t>D. Myelomeningocele</a:t>
            </a:r>
          </a:p>
        </p:txBody>
      </p:sp>
    </p:spTree>
    <p:extLst>
      <p:ext uri="{BB962C8B-B14F-4D97-AF65-F5344CB8AC3E}">
        <p14:creationId xmlns:p14="http://schemas.microsoft.com/office/powerpoint/2010/main" val="3522506100"/>
      </p:ext>
    </p:extLst>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4214109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1" y="120650"/>
            <a:ext cx="10361084" cy="762219"/>
          </a:xfrm>
          <a:ln>
            <a:solidFill>
              <a:schemeClr val="accent4">
                <a:lumMod val="75000"/>
              </a:schemeClr>
            </a:solidFill>
          </a:ln>
        </p:spPr>
        <p:txBody>
          <a:bodyPr>
            <a:normAutofit fontScale="90000"/>
          </a:bodyPr>
          <a:lstStyle/>
          <a:p>
            <a:r>
              <a:rPr lang="en-US" dirty="0"/>
              <a:t>Companion case VUR</a:t>
            </a:r>
          </a:p>
        </p:txBody>
      </p:sp>
      <p:sp>
        <p:nvSpPr>
          <p:cNvPr id="3" name="Content Placeholder 2"/>
          <p:cNvSpPr>
            <a:spLocks noGrp="1"/>
          </p:cNvSpPr>
          <p:nvPr>
            <p:ph idx="1"/>
          </p:nvPr>
        </p:nvSpPr>
        <p:spPr>
          <a:xfrm>
            <a:off x="7535917" y="1869141"/>
            <a:ext cx="3739568" cy="4257022"/>
          </a:xfrm>
        </p:spPr>
        <p:txBody>
          <a:bodyPr/>
          <a:lstStyle/>
          <a:p>
            <a:r>
              <a:rPr lang="en-US" dirty="0"/>
              <a:t>20mo old </a:t>
            </a:r>
            <a:r>
              <a:rPr lang="en-US" dirty="0" err="1"/>
              <a:t>Uneplained</a:t>
            </a:r>
            <a:r>
              <a:rPr lang="en-US" dirty="0"/>
              <a:t> recurrent UTI </a:t>
            </a:r>
          </a:p>
          <a:p>
            <a:r>
              <a:rPr lang="en-US" dirty="0"/>
              <a:t>VCUG negative</a:t>
            </a:r>
          </a:p>
          <a:p>
            <a:r>
              <a:rPr lang="en-US" dirty="0"/>
              <a:t>Contrast enhanced voiding </a:t>
            </a:r>
            <a:r>
              <a:rPr lang="en-US" dirty="0" err="1"/>
              <a:t>urosonography</a:t>
            </a:r>
            <a:r>
              <a:rPr lang="en-US" dirty="0"/>
              <a:t> (</a:t>
            </a:r>
            <a:r>
              <a:rPr lang="en-US" dirty="0" err="1"/>
              <a:t>ceVUS</a:t>
            </a:r>
            <a:r>
              <a:rPr lang="en-US" dirty="0"/>
              <a:t>) was positive</a:t>
            </a:r>
          </a:p>
        </p:txBody>
      </p:sp>
      <p:pic>
        <p:nvPicPr>
          <p:cNvPr id="4" name="Picture 3"/>
          <p:cNvPicPr>
            <a:picLocks noChangeAspect="1"/>
          </p:cNvPicPr>
          <p:nvPr/>
        </p:nvPicPr>
        <p:blipFill>
          <a:blip r:embed="rId3"/>
          <a:stretch>
            <a:fillRect/>
          </a:stretch>
        </p:blipFill>
        <p:spPr>
          <a:xfrm>
            <a:off x="914401" y="1805950"/>
            <a:ext cx="5998984" cy="4383404"/>
          </a:xfrm>
          <a:prstGeom prst="rect">
            <a:avLst/>
          </a:prstGeom>
        </p:spPr>
      </p:pic>
      <p:sp>
        <p:nvSpPr>
          <p:cNvPr id="5" name="Rectangle 4"/>
          <p:cNvSpPr/>
          <p:nvPr/>
        </p:nvSpPr>
        <p:spPr>
          <a:xfrm>
            <a:off x="1502981" y="1340733"/>
            <a:ext cx="5262979" cy="369332"/>
          </a:xfrm>
          <a:prstGeom prst="rect">
            <a:avLst/>
          </a:prstGeom>
        </p:spPr>
        <p:txBody>
          <a:bodyPr wrap="none">
            <a:spAutoFit/>
          </a:bodyPr>
          <a:lstStyle/>
          <a:p>
            <a:r>
              <a:rPr lang="en-US" dirty="0"/>
              <a:t>Left kidney grade 3 reflux on 4</a:t>
            </a:r>
            <a:r>
              <a:rPr lang="en-US" baseline="30000" dirty="0"/>
              <a:t>th</a:t>
            </a:r>
            <a:r>
              <a:rPr lang="en-US" dirty="0"/>
              <a:t> n&amp; 5</a:t>
            </a:r>
            <a:r>
              <a:rPr lang="en-US" baseline="30000" dirty="0"/>
              <a:t>th</a:t>
            </a:r>
            <a:r>
              <a:rPr lang="en-US" dirty="0"/>
              <a:t> cycle filling</a:t>
            </a:r>
          </a:p>
        </p:txBody>
      </p:sp>
    </p:spTree>
    <p:extLst>
      <p:ext uri="{BB962C8B-B14F-4D97-AF65-F5344CB8AC3E}">
        <p14:creationId xmlns:p14="http://schemas.microsoft.com/office/powerpoint/2010/main" val="8271548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759" y="131595"/>
            <a:ext cx="11929241" cy="762219"/>
          </a:xfrm>
        </p:spPr>
        <p:txBody>
          <a:bodyPr>
            <a:normAutofit/>
          </a:bodyPr>
          <a:lstStyle/>
          <a:p>
            <a:r>
              <a:rPr lang="en-US" sz="3600" dirty="0"/>
              <a:t>Bonus: 3mo old right eye hematoma &amp; bruising. DX?</a:t>
            </a:r>
          </a:p>
        </p:txBody>
      </p:sp>
      <p:pic>
        <p:nvPicPr>
          <p:cNvPr id="4" name="Content Placeholder 3"/>
          <p:cNvPicPr>
            <a:picLocks noGrp="1" noChangeAspect="1"/>
          </p:cNvPicPr>
          <p:nvPr>
            <p:ph idx="1"/>
          </p:nvPr>
        </p:nvPicPr>
        <p:blipFill>
          <a:blip r:embed="rId3"/>
          <a:stretch>
            <a:fillRect/>
          </a:stretch>
        </p:blipFill>
        <p:spPr>
          <a:xfrm rot="16200000">
            <a:off x="1496350" y="-202424"/>
            <a:ext cx="2618233" cy="4774980"/>
          </a:xfrm>
          <a:prstGeom prst="rect">
            <a:avLst/>
          </a:prstGeom>
        </p:spPr>
      </p:pic>
      <p:pic>
        <p:nvPicPr>
          <p:cNvPr id="5" name="Picture 4"/>
          <p:cNvPicPr>
            <a:picLocks noChangeAspect="1"/>
          </p:cNvPicPr>
          <p:nvPr/>
        </p:nvPicPr>
        <p:blipFill>
          <a:blip r:embed="rId4"/>
          <a:stretch>
            <a:fillRect/>
          </a:stretch>
        </p:blipFill>
        <p:spPr>
          <a:xfrm>
            <a:off x="417976" y="3577556"/>
            <a:ext cx="4774981" cy="3028906"/>
          </a:xfrm>
          <a:prstGeom prst="rect">
            <a:avLst/>
          </a:prstGeom>
        </p:spPr>
      </p:pic>
      <p:pic>
        <p:nvPicPr>
          <p:cNvPr id="6" name="Picture 5"/>
          <p:cNvPicPr>
            <a:picLocks noChangeAspect="1"/>
          </p:cNvPicPr>
          <p:nvPr/>
        </p:nvPicPr>
        <p:blipFill>
          <a:blip r:embed="rId5"/>
          <a:stretch>
            <a:fillRect/>
          </a:stretch>
        </p:blipFill>
        <p:spPr>
          <a:xfrm>
            <a:off x="5368999" y="977187"/>
            <a:ext cx="5895975" cy="5629275"/>
          </a:xfrm>
          <a:prstGeom prst="rect">
            <a:avLst/>
          </a:prstGeom>
        </p:spPr>
      </p:pic>
      <p:sp>
        <p:nvSpPr>
          <p:cNvPr id="7" name="TextBox 6"/>
          <p:cNvSpPr txBox="1"/>
          <p:nvPr/>
        </p:nvSpPr>
        <p:spPr>
          <a:xfrm>
            <a:off x="9911255" y="1815734"/>
            <a:ext cx="851515" cy="369332"/>
          </a:xfrm>
          <a:prstGeom prst="rect">
            <a:avLst/>
          </a:prstGeom>
          <a:noFill/>
        </p:spPr>
        <p:txBody>
          <a:bodyPr wrap="none" rtlCol="0">
            <a:spAutoFit/>
          </a:bodyPr>
          <a:lstStyle/>
          <a:p>
            <a:r>
              <a:rPr lang="en-US" dirty="0"/>
              <a:t>kidney</a:t>
            </a:r>
          </a:p>
        </p:txBody>
      </p:sp>
      <p:sp>
        <p:nvSpPr>
          <p:cNvPr id="8" name="TextBox 7"/>
          <p:cNvSpPr txBox="1"/>
          <p:nvPr/>
        </p:nvSpPr>
        <p:spPr>
          <a:xfrm>
            <a:off x="5628289" y="3422492"/>
            <a:ext cx="1928733" cy="369332"/>
          </a:xfrm>
          <a:prstGeom prst="rect">
            <a:avLst/>
          </a:prstGeom>
          <a:noFill/>
        </p:spPr>
        <p:txBody>
          <a:bodyPr wrap="none" rtlCol="0">
            <a:spAutoFit/>
          </a:bodyPr>
          <a:lstStyle/>
          <a:p>
            <a:r>
              <a:rPr lang="en-US" dirty="0"/>
              <a:t>Suprarenal mass</a:t>
            </a:r>
          </a:p>
        </p:txBody>
      </p:sp>
    </p:spTree>
    <p:extLst>
      <p:ext uri="{BB962C8B-B14F-4D97-AF65-F5344CB8AC3E}">
        <p14:creationId xmlns:p14="http://schemas.microsoft.com/office/powerpoint/2010/main" val="3024205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1449209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Neuroblastoma</a:t>
            </a:r>
          </a:p>
        </p:txBody>
      </p:sp>
      <p:pic>
        <p:nvPicPr>
          <p:cNvPr id="4" name="Content Placeholder 3"/>
          <p:cNvPicPr>
            <a:picLocks noGrp="1" noChangeAspect="1"/>
          </p:cNvPicPr>
          <p:nvPr>
            <p:ph idx="1"/>
          </p:nvPr>
        </p:nvPicPr>
        <p:blipFill>
          <a:blip r:embed="rId3"/>
          <a:stretch>
            <a:fillRect/>
          </a:stretch>
        </p:blipFill>
        <p:spPr>
          <a:xfrm>
            <a:off x="501535" y="1363992"/>
            <a:ext cx="4208475" cy="4257675"/>
          </a:xfrm>
          <a:prstGeom prst="rect">
            <a:avLst/>
          </a:prstGeom>
        </p:spPr>
      </p:pic>
      <p:sp>
        <p:nvSpPr>
          <p:cNvPr id="5" name="TextBox 4"/>
          <p:cNvSpPr txBox="1"/>
          <p:nvPr/>
        </p:nvSpPr>
        <p:spPr>
          <a:xfrm>
            <a:off x="562721" y="5794352"/>
            <a:ext cx="4147289" cy="369332"/>
          </a:xfrm>
          <a:prstGeom prst="rect">
            <a:avLst/>
          </a:prstGeom>
          <a:noFill/>
        </p:spPr>
        <p:txBody>
          <a:bodyPr wrap="none" rtlCol="0">
            <a:spAutoFit/>
          </a:bodyPr>
          <a:lstStyle/>
          <a:p>
            <a:r>
              <a:rPr lang="en-US" dirty="0"/>
              <a:t>Bilateral suprarenal masses, liver </a:t>
            </a:r>
            <a:r>
              <a:rPr lang="en-US" dirty="0" err="1"/>
              <a:t>mets</a:t>
            </a:r>
            <a:endParaRPr lang="en-US" dirty="0"/>
          </a:p>
        </p:txBody>
      </p:sp>
      <p:pic>
        <p:nvPicPr>
          <p:cNvPr id="6" name="Picture 5"/>
          <p:cNvPicPr>
            <a:picLocks noChangeAspect="1"/>
          </p:cNvPicPr>
          <p:nvPr/>
        </p:nvPicPr>
        <p:blipFill>
          <a:blip r:embed="rId4"/>
          <a:stretch>
            <a:fillRect/>
          </a:stretch>
        </p:blipFill>
        <p:spPr>
          <a:xfrm>
            <a:off x="5030864" y="1363992"/>
            <a:ext cx="3142450" cy="4438461"/>
          </a:xfrm>
          <a:prstGeom prst="rect">
            <a:avLst/>
          </a:prstGeom>
        </p:spPr>
      </p:pic>
      <p:sp>
        <p:nvSpPr>
          <p:cNvPr id="7" name="TextBox 6"/>
          <p:cNvSpPr txBox="1"/>
          <p:nvPr/>
        </p:nvSpPr>
        <p:spPr>
          <a:xfrm>
            <a:off x="5353643" y="5890415"/>
            <a:ext cx="2672526" cy="369332"/>
          </a:xfrm>
          <a:prstGeom prst="rect">
            <a:avLst/>
          </a:prstGeom>
          <a:noFill/>
        </p:spPr>
        <p:txBody>
          <a:bodyPr wrap="none" rtlCol="0">
            <a:spAutoFit/>
          </a:bodyPr>
          <a:lstStyle/>
          <a:p>
            <a:r>
              <a:rPr lang="en-US" dirty="0"/>
              <a:t>MIBG: bone &amp; skin </a:t>
            </a:r>
            <a:r>
              <a:rPr lang="en-US" dirty="0" err="1"/>
              <a:t>mets</a:t>
            </a:r>
            <a:endParaRPr lang="en-US" dirty="0"/>
          </a:p>
        </p:txBody>
      </p:sp>
      <p:sp>
        <p:nvSpPr>
          <p:cNvPr id="8" name="TextBox 7"/>
          <p:cNvSpPr txBox="1"/>
          <p:nvPr/>
        </p:nvSpPr>
        <p:spPr>
          <a:xfrm>
            <a:off x="8282152" y="1660635"/>
            <a:ext cx="3394841" cy="4524315"/>
          </a:xfrm>
          <a:prstGeom prst="rect">
            <a:avLst/>
          </a:prstGeom>
          <a:noFill/>
        </p:spPr>
        <p:txBody>
          <a:bodyPr wrap="square" rtlCol="0">
            <a:spAutoFit/>
          </a:bodyPr>
          <a:lstStyle/>
          <a:p>
            <a:r>
              <a:rPr lang="en-US" dirty="0"/>
              <a:t>Most common malignancy in infant</a:t>
            </a:r>
          </a:p>
          <a:p>
            <a:endParaRPr lang="en-US" dirty="0"/>
          </a:p>
          <a:p>
            <a:r>
              <a:rPr lang="en-US" dirty="0"/>
              <a:t>Commonly originates in medulla adrenal gland/retroperitoneal mass</a:t>
            </a:r>
          </a:p>
          <a:p>
            <a:endParaRPr lang="en-US" dirty="0"/>
          </a:p>
          <a:p>
            <a:r>
              <a:rPr lang="en-US" dirty="0"/>
              <a:t>Paraneoplastic syndrome: </a:t>
            </a:r>
            <a:r>
              <a:rPr lang="en-US" dirty="0" err="1"/>
              <a:t>opsoclonus</a:t>
            </a:r>
            <a:r>
              <a:rPr lang="en-US" dirty="0"/>
              <a:t>-myoclonus</a:t>
            </a:r>
          </a:p>
          <a:p>
            <a:endParaRPr lang="en-US" dirty="0"/>
          </a:p>
          <a:p>
            <a:r>
              <a:rPr lang="en-US" dirty="0"/>
              <a:t>Elevated urine </a:t>
            </a:r>
            <a:r>
              <a:rPr lang="en-US" dirty="0" err="1"/>
              <a:t>catecholamines</a:t>
            </a:r>
            <a:endParaRPr lang="en-US" dirty="0"/>
          </a:p>
          <a:p>
            <a:endParaRPr lang="en-US" dirty="0"/>
          </a:p>
          <a:p>
            <a:r>
              <a:rPr lang="en-US" dirty="0"/>
              <a:t>Surrounds vascular structures w/out invading</a:t>
            </a:r>
          </a:p>
          <a:p>
            <a:endParaRPr lang="en-US" dirty="0"/>
          </a:p>
          <a:p>
            <a:r>
              <a:rPr lang="en-US" dirty="0"/>
              <a:t>50% calcification</a:t>
            </a:r>
          </a:p>
        </p:txBody>
      </p:sp>
    </p:spTree>
    <p:extLst>
      <p:ext uri="{BB962C8B-B14F-4D97-AF65-F5344CB8AC3E}">
        <p14:creationId xmlns:p14="http://schemas.microsoft.com/office/powerpoint/2010/main" val="1141327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err="1"/>
              <a:t>Bouns</a:t>
            </a:r>
            <a:r>
              <a:rPr lang="en-US" sz="3200" dirty="0"/>
              <a:t>: 6 </a:t>
            </a:r>
            <a:r>
              <a:rPr lang="en-US" sz="3200" dirty="0" err="1"/>
              <a:t>yr</a:t>
            </a:r>
            <a:r>
              <a:rPr lang="en-US" sz="3200" dirty="0"/>
              <a:t> M w/ hemoptysis.  Just finished 6 </a:t>
            </a:r>
            <a:r>
              <a:rPr lang="en-US" sz="3200" dirty="0" err="1"/>
              <a:t>mo</a:t>
            </a:r>
            <a:r>
              <a:rPr lang="en-US" sz="3200" dirty="0"/>
              <a:t> course of observed </a:t>
            </a:r>
            <a:r>
              <a:rPr lang="en-US" sz="3200" dirty="0" err="1"/>
              <a:t>tx</a:t>
            </a:r>
            <a:r>
              <a:rPr lang="en-US" sz="3200" dirty="0"/>
              <a:t> for TB.  What do you do next?</a:t>
            </a:r>
          </a:p>
        </p:txBody>
      </p:sp>
      <p:sp>
        <p:nvSpPr>
          <p:cNvPr id="3" name="Content Placeholder 2"/>
          <p:cNvSpPr>
            <a:spLocks noGrp="1"/>
          </p:cNvSpPr>
          <p:nvPr>
            <p:ph idx="1"/>
          </p:nvPr>
        </p:nvSpPr>
        <p:spPr/>
        <p:txBody>
          <a:bodyPr/>
          <a:lstStyle/>
          <a:p>
            <a:r>
              <a:rPr lang="en-US" dirty="0"/>
              <a:t>t</a:t>
            </a:r>
          </a:p>
        </p:txBody>
      </p:sp>
      <p:pic>
        <p:nvPicPr>
          <p:cNvPr id="4" name="Picture 3"/>
          <p:cNvPicPr>
            <a:picLocks noChangeAspect="1"/>
          </p:cNvPicPr>
          <p:nvPr/>
        </p:nvPicPr>
        <p:blipFill>
          <a:blip r:embed="rId3"/>
          <a:stretch>
            <a:fillRect/>
          </a:stretch>
        </p:blipFill>
        <p:spPr>
          <a:xfrm>
            <a:off x="308905" y="1467014"/>
            <a:ext cx="5057775" cy="5248275"/>
          </a:xfrm>
          <a:prstGeom prst="rect">
            <a:avLst/>
          </a:prstGeom>
        </p:spPr>
      </p:pic>
      <p:pic>
        <p:nvPicPr>
          <p:cNvPr id="5" name="Picture 4"/>
          <p:cNvPicPr>
            <a:picLocks noChangeAspect="1"/>
          </p:cNvPicPr>
          <p:nvPr/>
        </p:nvPicPr>
        <p:blipFill>
          <a:blip r:embed="rId4"/>
          <a:stretch>
            <a:fillRect/>
          </a:stretch>
        </p:blipFill>
        <p:spPr>
          <a:xfrm>
            <a:off x="5667375" y="1467013"/>
            <a:ext cx="4990115" cy="5212723"/>
          </a:xfrm>
          <a:prstGeom prst="rect">
            <a:avLst/>
          </a:prstGeom>
        </p:spPr>
      </p:pic>
      <p:sp>
        <p:nvSpPr>
          <p:cNvPr id="6" name="TextBox 5"/>
          <p:cNvSpPr txBox="1"/>
          <p:nvPr/>
        </p:nvSpPr>
        <p:spPr>
          <a:xfrm>
            <a:off x="9571621" y="4803227"/>
            <a:ext cx="2147413" cy="923330"/>
          </a:xfrm>
          <a:prstGeom prst="rect">
            <a:avLst/>
          </a:prstGeom>
          <a:noFill/>
        </p:spPr>
        <p:txBody>
          <a:bodyPr wrap="square" rtlCol="0">
            <a:spAutoFit/>
          </a:bodyPr>
          <a:lstStyle/>
          <a:p>
            <a:r>
              <a:rPr lang="en-US" dirty="0" err="1"/>
              <a:t>Tuberculoma</a:t>
            </a:r>
            <a:r>
              <a:rPr lang="en-US" dirty="0"/>
              <a:t> with </a:t>
            </a:r>
            <a:r>
              <a:rPr lang="en-US" dirty="0" err="1"/>
              <a:t>caseating</a:t>
            </a:r>
            <a:r>
              <a:rPr lang="en-US" dirty="0"/>
              <a:t> necrotic Lymph nodes</a:t>
            </a:r>
          </a:p>
        </p:txBody>
      </p:sp>
    </p:spTree>
    <p:extLst>
      <p:ext uri="{BB962C8B-B14F-4D97-AF65-F5344CB8AC3E}">
        <p14:creationId xmlns:p14="http://schemas.microsoft.com/office/powerpoint/2010/main" val="3125156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Limping child</a:t>
            </a:r>
          </a:p>
        </p:txBody>
      </p:sp>
      <p:sp>
        <p:nvSpPr>
          <p:cNvPr id="5" name="Text Placeholder 4"/>
          <p:cNvSpPr>
            <a:spLocks noGrp="1"/>
          </p:cNvSpPr>
          <p:nvPr>
            <p:ph type="body" idx="1"/>
          </p:nvPr>
        </p:nvSpPr>
        <p:spPr/>
        <p:txBody>
          <a:bodyPr/>
          <a:lstStyle/>
          <a:p>
            <a:r>
              <a:rPr lang="en-US" dirty="0"/>
              <a:t>review</a:t>
            </a:r>
          </a:p>
        </p:txBody>
      </p:sp>
    </p:spTree>
    <p:extLst>
      <p:ext uri="{BB962C8B-B14F-4D97-AF65-F5344CB8AC3E}">
        <p14:creationId xmlns:p14="http://schemas.microsoft.com/office/powerpoint/2010/main" val="13987036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7 year old limping and hip pain for 3 days</a:t>
            </a:r>
          </a:p>
        </p:txBody>
      </p:sp>
      <p:pic>
        <p:nvPicPr>
          <p:cNvPr id="5" name="Content Placeholder 4"/>
          <p:cNvPicPr>
            <a:picLocks noGrp="1" noChangeAspect="1"/>
          </p:cNvPicPr>
          <p:nvPr>
            <p:ph sz="quarter" idx="4294967295"/>
          </p:nvPr>
        </p:nvPicPr>
        <p:blipFill>
          <a:blip r:embed="rId3"/>
          <a:stretch>
            <a:fillRect/>
          </a:stretch>
        </p:blipFill>
        <p:spPr>
          <a:xfrm>
            <a:off x="1232106" y="1598613"/>
            <a:ext cx="4215987" cy="3424237"/>
          </a:xfrm>
          <a:prstGeom prst="rect">
            <a:avLst/>
          </a:prstGeom>
        </p:spPr>
      </p:pic>
      <p:pic>
        <p:nvPicPr>
          <p:cNvPr id="6" name="Content Placeholder 5"/>
          <p:cNvPicPr>
            <a:picLocks noGrp="1" noChangeAspect="1"/>
          </p:cNvPicPr>
          <p:nvPr>
            <p:ph sz="quarter" idx="4294967295"/>
          </p:nvPr>
        </p:nvPicPr>
        <p:blipFill>
          <a:blip r:embed="rId4"/>
          <a:stretch>
            <a:fillRect/>
          </a:stretch>
        </p:blipFill>
        <p:spPr>
          <a:xfrm>
            <a:off x="6094943" y="1849570"/>
            <a:ext cx="5105400" cy="2922321"/>
          </a:xfrm>
          <a:prstGeom prst="rect">
            <a:avLst/>
          </a:prstGeom>
        </p:spPr>
      </p:pic>
      <p:sp>
        <p:nvSpPr>
          <p:cNvPr id="3" name="TextBox 2"/>
          <p:cNvSpPr txBox="1"/>
          <p:nvPr/>
        </p:nvSpPr>
        <p:spPr>
          <a:xfrm>
            <a:off x="4127500" y="5619750"/>
            <a:ext cx="1923925" cy="1015663"/>
          </a:xfrm>
          <a:prstGeom prst="rect">
            <a:avLst/>
          </a:prstGeom>
          <a:noFill/>
        </p:spPr>
        <p:txBody>
          <a:bodyPr wrap="none" rtlCol="0">
            <a:spAutoFit/>
          </a:bodyPr>
          <a:lstStyle/>
          <a:p>
            <a:r>
              <a:rPr lang="en-US" sz="6000" dirty="0" err="1"/>
              <a:t>Ddx</a:t>
            </a:r>
            <a:r>
              <a:rPr lang="en-US" sz="6000" dirty="0"/>
              <a:t>?</a:t>
            </a:r>
          </a:p>
        </p:txBody>
      </p:sp>
    </p:spTree>
    <p:extLst>
      <p:ext uri="{BB962C8B-B14F-4D97-AF65-F5344CB8AC3E}">
        <p14:creationId xmlns:p14="http://schemas.microsoft.com/office/powerpoint/2010/main" val="34411200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Mri</a:t>
            </a:r>
            <a:r>
              <a:rPr lang="en-US" dirty="0"/>
              <a:t> next morning</a:t>
            </a:r>
          </a:p>
        </p:txBody>
      </p:sp>
      <p:pic>
        <p:nvPicPr>
          <p:cNvPr id="5" name="Content Placeholder 4"/>
          <p:cNvPicPr>
            <a:picLocks noGrp="1" noChangeAspect="1"/>
          </p:cNvPicPr>
          <p:nvPr>
            <p:ph sz="quarter" idx="4294967295"/>
          </p:nvPr>
        </p:nvPicPr>
        <p:blipFill>
          <a:blip r:embed="rId3"/>
          <a:stretch>
            <a:fillRect/>
          </a:stretch>
        </p:blipFill>
        <p:spPr>
          <a:xfrm>
            <a:off x="1169368" y="1300163"/>
            <a:ext cx="4783774" cy="4389437"/>
          </a:xfrm>
          <a:prstGeom prst="rect">
            <a:avLst/>
          </a:prstGeom>
        </p:spPr>
      </p:pic>
      <p:pic>
        <p:nvPicPr>
          <p:cNvPr id="6" name="Content Placeholder 5"/>
          <p:cNvPicPr>
            <a:picLocks noGrp="1" noChangeAspect="1"/>
          </p:cNvPicPr>
          <p:nvPr>
            <p:ph sz="quarter" idx="4294967295"/>
          </p:nvPr>
        </p:nvPicPr>
        <p:blipFill>
          <a:blip r:embed="rId4"/>
          <a:stretch>
            <a:fillRect/>
          </a:stretch>
        </p:blipFill>
        <p:spPr>
          <a:xfrm>
            <a:off x="6096073" y="1300163"/>
            <a:ext cx="5274461" cy="4389437"/>
          </a:xfrm>
          <a:prstGeom prst="rect">
            <a:avLst/>
          </a:prstGeom>
        </p:spPr>
      </p:pic>
      <p:sp>
        <p:nvSpPr>
          <p:cNvPr id="3" name="TextBox 2"/>
          <p:cNvSpPr txBox="1"/>
          <p:nvPr/>
        </p:nvSpPr>
        <p:spPr>
          <a:xfrm>
            <a:off x="4254500" y="6019800"/>
            <a:ext cx="2961067" cy="646331"/>
          </a:xfrm>
          <a:prstGeom prst="rect">
            <a:avLst/>
          </a:prstGeom>
          <a:noFill/>
        </p:spPr>
        <p:txBody>
          <a:bodyPr wrap="none" rtlCol="0">
            <a:spAutoFit/>
          </a:bodyPr>
          <a:lstStyle/>
          <a:p>
            <a:r>
              <a:rPr lang="en-US" sz="3600" dirty="0"/>
              <a:t>NEXT STEP?</a:t>
            </a:r>
          </a:p>
        </p:txBody>
      </p:sp>
    </p:spTree>
    <p:extLst>
      <p:ext uri="{BB962C8B-B14F-4D97-AF65-F5344CB8AC3E}">
        <p14:creationId xmlns:p14="http://schemas.microsoft.com/office/powerpoint/2010/main" val="15647837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Joint aspiration: Toxic (transient synovitis) synovitis</a:t>
            </a:r>
          </a:p>
        </p:txBody>
      </p:sp>
      <p:pic>
        <p:nvPicPr>
          <p:cNvPr id="6" name="Content Placeholder 5"/>
          <p:cNvPicPr>
            <a:picLocks noGrp="1" noChangeAspect="1"/>
          </p:cNvPicPr>
          <p:nvPr>
            <p:ph sz="quarter" idx="4294967295"/>
          </p:nvPr>
        </p:nvPicPr>
        <p:blipFill>
          <a:blip r:embed="rId3"/>
          <a:stretch>
            <a:fillRect/>
          </a:stretch>
        </p:blipFill>
        <p:spPr>
          <a:xfrm>
            <a:off x="1230640" y="1903413"/>
            <a:ext cx="4782810" cy="4602328"/>
          </a:xfrm>
          <a:prstGeom prst="rect">
            <a:avLst/>
          </a:prstGeom>
        </p:spPr>
      </p:pic>
      <p:pic>
        <p:nvPicPr>
          <p:cNvPr id="5" name="Content Placeholder 4"/>
          <p:cNvPicPr>
            <a:picLocks noGrp="1" noChangeAspect="1"/>
          </p:cNvPicPr>
          <p:nvPr>
            <p:ph sz="quarter" idx="4294967295"/>
          </p:nvPr>
        </p:nvPicPr>
        <p:blipFill>
          <a:blip r:embed="rId4"/>
          <a:stretch>
            <a:fillRect/>
          </a:stretch>
        </p:blipFill>
        <p:spPr>
          <a:xfrm>
            <a:off x="6275386" y="2125663"/>
            <a:ext cx="3423225" cy="3817937"/>
          </a:xfrm>
          <a:prstGeom prst="rect">
            <a:avLst/>
          </a:prstGeom>
        </p:spPr>
      </p:pic>
    </p:spTree>
    <p:extLst>
      <p:ext uri="{BB962C8B-B14F-4D97-AF65-F5344CB8AC3E}">
        <p14:creationId xmlns:p14="http://schemas.microsoft.com/office/powerpoint/2010/main" val="3073798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 </a:t>
            </a:r>
            <a:r>
              <a:rPr lang="en-US" dirty="0" err="1"/>
              <a:t>yr</a:t>
            </a:r>
            <a:r>
              <a:rPr lang="en-US" dirty="0"/>
              <a:t> old </a:t>
            </a:r>
            <a:r>
              <a:rPr lang="en-US" dirty="0" err="1"/>
              <a:t>rt</a:t>
            </a:r>
            <a:r>
              <a:rPr lang="en-US" dirty="0"/>
              <a:t> hip pain for 1 week and fever US. Arrived in am from NY requested by </a:t>
            </a:r>
            <a:r>
              <a:rPr lang="en-US" dirty="0" err="1"/>
              <a:t>er</a:t>
            </a:r>
            <a:endParaRPr lang="en-US" dirty="0"/>
          </a:p>
        </p:txBody>
      </p:sp>
      <p:pic>
        <p:nvPicPr>
          <p:cNvPr id="5" name="Content Placeholder 4"/>
          <p:cNvPicPr>
            <a:picLocks noGrp="1" noChangeAspect="1"/>
          </p:cNvPicPr>
          <p:nvPr>
            <p:ph sz="quarter" idx="4294967295"/>
          </p:nvPr>
        </p:nvPicPr>
        <p:blipFill>
          <a:blip r:embed="rId3"/>
          <a:stretch>
            <a:fillRect/>
          </a:stretch>
        </p:blipFill>
        <p:spPr>
          <a:xfrm>
            <a:off x="471235" y="2011344"/>
            <a:ext cx="6420487" cy="3132156"/>
          </a:xfrm>
          <a:prstGeom prst="rect">
            <a:avLst/>
          </a:prstGeom>
        </p:spPr>
      </p:pic>
      <p:pic>
        <p:nvPicPr>
          <p:cNvPr id="6" name="Content Placeholder 5"/>
          <p:cNvPicPr>
            <a:picLocks noGrp="1" noChangeAspect="1"/>
          </p:cNvPicPr>
          <p:nvPr>
            <p:ph sz="quarter" idx="4294967295"/>
          </p:nvPr>
        </p:nvPicPr>
        <p:blipFill>
          <a:blip r:embed="rId4"/>
          <a:stretch>
            <a:fillRect/>
          </a:stretch>
        </p:blipFill>
        <p:spPr>
          <a:xfrm>
            <a:off x="7060503" y="2011344"/>
            <a:ext cx="4533266" cy="4059256"/>
          </a:xfrm>
          <a:prstGeom prst="rect">
            <a:avLst/>
          </a:prstGeom>
        </p:spPr>
      </p:pic>
      <p:sp>
        <p:nvSpPr>
          <p:cNvPr id="7" name="TextBox 6"/>
          <p:cNvSpPr txBox="1"/>
          <p:nvPr/>
        </p:nvSpPr>
        <p:spPr>
          <a:xfrm>
            <a:off x="2875961" y="5143500"/>
            <a:ext cx="2707793" cy="584775"/>
          </a:xfrm>
          <a:prstGeom prst="rect">
            <a:avLst/>
          </a:prstGeom>
          <a:noFill/>
        </p:spPr>
        <p:txBody>
          <a:bodyPr wrap="none" rtlCol="0">
            <a:spAutoFit/>
          </a:bodyPr>
          <a:lstStyle/>
          <a:p>
            <a:r>
              <a:rPr lang="en-US" sz="3200" dirty="0" err="1"/>
              <a:t>Brodies</a:t>
            </a:r>
            <a:r>
              <a:rPr lang="en-US" sz="3200" dirty="0"/>
              <a:t> </a:t>
            </a:r>
            <a:r>
              <a:rPr lang="en-US" sz="3200" dirty="0" err="1"/>
              <a:t>abcess</a:t>
            </a:r>
            <a:endParaRPr lang="en-US" sz="3200" dirty="0"/>
          </a:p>
        </p:txBody>
      </p:sp>
      <p:sp>
        <p:nvSpPr>
          <p:cNvPr id="3" name="TextBox 2"/>
          <p:cNvSpPr txBox="1"/>
          <p:nvPr/>
        </p:nvSpPr>
        <p:spPr>
          <a:xfrm>
            <a:off x="1167819" y="5112722"/>
            <a:ext cx="1459054" cy="646331"/>
          </a:xfrm>
          <a:prstGeom prst="rect">
            <a:avLst/>
          </a:prstGeom>
          <a:noFill/>
        </p:spPr>
        <p:txBody>
          <a:bodyPr wrap="none" rtlCol="0">
            <a:spAutoFit/>
          </a:bodyPr>
          <a:lstStyle/>
          <a:p>
            <a:r>
              <a:rPr lang="en-US" sz="3600" dirty="0"/>
              <a:t>DDX?</a:t>
            </a:r>
          </a:p>
        </p:txBody>
      </p:sp>
    </p:spTree>
    <p:extLst>
      <p:ext uri="{BB962C8B-B14F-4D97-AF65-F5344CB8AC3E}">
        <p14:creationId xmlns:p14="http://schemas.microsoft.com/office/powerpoint/2010/main" val="3424559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 MRI: Septic joint &amp; osteomyelitis</a:t>
            </a:r>
          </a:p>
        </p:txBody>
      </p:sp>
      <p:pic>
        <p:nvPicPr>
          <p:cNvPr id="6" name="Content Placeholder 5"/>
          <p:cNvPicPr>
            <a:picLocks noGrp="1" noChangeAspect="1"/>
          </p:cNvPicPr>
          <p:nvPr>
            <p:ph sz="quarter" idx="4294967295"/>
          </p:nvPr>
        </p:nvPicPr>
        <p:blipFill>
          <a:blip r:embed="rId3"/>
          <a:stretch>
            <a:fillRect/>
          </a:stretch>
        </p:blipFill>
        <p:spPr>
          <a:xfrm>
            <a:off x="1143759" y="2366963"/>
            <a:ext cx="4646682" cy="3424237"/>
          </a:xfrm>
          <a:prstGeom prst="rect">
            <a:avLst/>
          </a:prstGeom>
        </p:spPr>
      </p:pic>
      <p:pic>
        <p:nvPicPr>
          <p:cNvPr id="5" name="Content Placeholder 4"/>
          <p:cNvPicPr>
            <a:picLocks noGrp="1" noChangeAspect="1"/>
          </p:cNvPicPr>
          <p:nvPr>
            <p:ph sz="quarter" idx="4294967295"/>
          </p:nvPr>
        </p:nvPicPr>
        <p:blipFill>
          <a:blip r:embed="rId4"/>
          <a:stretch>
            <a:fillRect/>
          </a:stretch>
        </p:blipFill>
        <p:spPr>
          <a:xfrm>
            <a:off x="6172200" y="2588201"/>
            <a:ext cx="5105400" cy="2981761"/>
          </a:xfrm>
          <a:prstGeom prst="rect">
            <a:avLst/>
          </a:prstGeom>
        </p:spPr>
      </p:pic>
      <p:sp>
        <p:nvSpPr>
          <p:cNvPr id="7" name="TextBox 6"/>
          <p:cNvSpPr txBox="1"/>
          <p:nvPr/>
        </p:nvSpPr>
        <p:spPr>
          <a:xfrm>
            <a:off x="2240583" y="5569962"/>
            <a:ext cx="667170" cy="369332"/>
          </a:xfrm>
          <a:prstGeom prst="rect">
            <a:avLst/>
          </a:prstGeom>
          <a:noFill/>
        </p:spPr>
        <p:txBody>
          <a:bodyPr wrap="none" rtlCol="0">
            <a:spAutoFit/>
          </a:bodyPr>
          <a:lstStyle/>
          <a:p>
            <a:r>
              <a:rPr lang="en-US" dirty="0"/>
              <a:t>STIR</a:t>
            </a:r>
          </a:p>
        </p:txBody>
      </p:sp>
      <p:sp>
        <p:nvSpPr>
          <p:cNvPr id="8" name="TextBox 7"/>
          <p:cNvSpPr txBox="1"/>
          <p:nvPr/>
        </p:nvSpPr>
        <p:spPr>
          <a:xfrm>
            <a:off x="6721748" y="5274453"/>
            <a:ext cx="1422184" cy="369332"/>
          </a:xfrm>
          <a:prstGeom prst="rect">
            <a:avLst/>
          </a:prstGeom>
          <a:noFill/>
        </p:spPr>
        <p:txBody>
          <a:bodyPr wrap="none" rtlCol="0">
            <a:spAutoFit/>
          </a:bodyPr>
          <a:lstStyle/>
          <a:p>
            <a:r>
              <a:rPr lang="en-US" dirty="0"/>
              <a:t>T1 </a:t>
            </a:r>
            <a:r>
              <a:rPr lang="en-US" dirty="0" err="1"/>
              <a:t>Fsat</a:t>
            </a:r>
            <a:r>
              <a:rPr lang="en-US" dirty="0"/>
              <a:t> +C</a:t>
            </a:r>
          </a:p>
        </p:txBody>
      </p:sp>
    </p:spTree>
    <p:extLst>
      <p:ext uri="{BB962C8B-B14F-4D97-AF65-F5344CB8AC3E}">
        <p14:creationId xmlns:p14="http://schemas.microsoft.com/office/powerpoint/2010/main" val="29806906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8051" y="590924"/>
            <a:ext cx="10361084" cy="1429871"/>
          </a:xfrm>
        </p:spPr>
        <p:txBody>
          <a:bodyPr>
            <a:normAutofit fontScale="90000"/>
          </a:bodyPr>
          <a:lstStyle/>
          <a:p>
            <a:r>
              <a:rPr lang="en-US" dirty="0"/>
              <a:t>JIA: 12 </a:t>
            </a:r>
            <a:r>
              <a:rPr lang="en-US" dirty="0" err="1"/>
              <a:t>yr</a:t>
            </a:r>
            <a:r>
              <a:rPr lang="en-US" dirty="0"/>
              <a:t> M, </a:t>
            </a:r>
            <a:r>
              <a:rPr lang="en-US" dirty="0" err="1"/>
              <a:t>lt</a:t>
            </a:r>
            <a:r>
              <a:rPr lang="en-US" dirty="0"/>
              <a:t> hip pain &amp; limping 24 </a:t>
            </a:r>
            <a:r>
              <a:rPr lang="en-US" dirty="0" err="1"/>
              <a:t>hrs</a:t>
            </a:r>
            <a:r>
              <a:rPr lang="en-US" dirty="0"/>
              <a:t> s/p recent fall. </a:t>
            </a:r>
          </a:p>
        </p:txBody>
      </p:sp>
      <p:pic>
        <p:nvPicPr>
          <p:cNvPr id="5" name="Content Placeholder 4"/>
          <p:cNvPicPr>
            <a:picLocks noGrp="1" noChangeAspect="1"/>
          </p:cNvPicPr>
          <p:nvPr>
            <p:ph sz="quarter" idx="4294967295"/>
          </p:nvPr>
        </p:nvPicPr>
        <p:blipFill>
          <a:blip r:embed="rId3"/>
          <a:stretch>
            <a:fillRect/>
          </a:stretch>
        </p:blipFill>
        <p:spPr>
          <a:xfrm>
            <a:off x="0" y="2366961"/>
            <a:ext cx="4086325" cy="3424237"/>
          </a:xfrm>
          <a:prstGeom prst="rect">
            <a:avLst/>
          </a:prstGeom>
        </p:spPr>
      </p:pic>
      <p:pic>
        <p:nvPicPr>
          <p:cNvPr id="6" name="Content Placeholder 5"/>
          <p:cNvPicPr>
            <a:picLocks noGrp="1" noChangeAspect="1"/>
          </p:cNvPicPr>
          <p:nvPr>
            <p:ph sz="quarter" idx="4294967295"/>
          </p:nvPr>
        </p:nvPicPr>
        <p:blipFill>
          <a:blip r:embed="rId4"/>
          <a:stretch>
            <a:fillRect/>
          </a:stretch>
        </p:blipFill>
        <p:spPr>
          <a:xfrm>
            <a:off x="4004438" y="2366961"/>
            <a:ext cx="3966636" cy="3424237"/>
          </a:xfrm>
          <a:prstGeom prst="rect">
            <a:avLst/>
          </a:prstGeom>
        </p:spPr>
      </p:pic>
      <p:pic>
        <p:nvPicPr>
          <p:cNvPr id="7" name="Picture 6"/>
          <p:cNvPicPr>
            <a:picLocks noChangeAspect="1"/>
          </p:cNvPicPr>
          <p:nvPr/>
        </p:nvPicPr>
        <p:blipFill>
          <a:blip r:embed="rId5"/>
          <a:stretch>
            <a:fillRect/>
          </a:stretch>
        </p:blipFill>
        <p:spPr>
          <a:xfrm>
            <a:off x="7855841" y="2366961"/>
            <a:ext cx="4336159" cy="3424237"/>
          </a:xfrm>
          <a:prstGeom prst="rect">
            <a:avLst/>
          </a:prstGeom>
        </p:spPr>
      </p:pic>
      <p:sp>
        <p:nvSpPr>
          <p:cNvPr id="8" name="TextBox 7"/>
          <p:cNvSpPr txBox="1"/>
          <p:nvPr/>
        </p:nvSpPr>
        <p:spPr>
          <a:xfrm>
            <a:off x="4596223" y="5477015"/>
            <a:ext cx="2597864" cy="369332"/>
          </a:xfrm>
          <a:prstGeom prst="rect">
            <a:avLst/>
          </a:prstGeom>
          <a:noFill/>
        </p:spPr>
        <p:txBody>
          <a:bodyPr wrap="square" rtlCol="0">
            <a:spAutoFit/>
          </a:bodyPr>
          <a:lstStyle/>
          <a:p>
            <a:r>
              <a:rPr lang="en-US" dirty="0"/>
              <a:t>Stir-trace </a:t>
            </a:r>
            <a:r>
              <a:rPr lang="en-US" dirty="0" err="1"/>
              <a:t>jt</a:t>
            </a:r>
            <a:r>
              <a:rPr lang="en-US" dirty="0"/>
              <a:t> fluid</a:t>
            </a:r>
          </a:p>
        </p:txBody>
      </p:sp>
      <p:sp>
        <p:nvSpPr>
          <p:cNvPr id="9" name="TextBox 8"/>
          <p:cNvSpPr txBox="1"/>
          <p:nvPr/>
        </p:nvSpPr>
        <p:spPr>
          <a:xfrm>
            <a:off x="7926230" y="5477015"/>
            <a:ext cx="4342856" cy="369332"/>
          </a:xfrm>
          <a:prstGeom prst="rect">
            <a:avLst/>
          </a:prstGeom>
          <a:noFill/>
        </p:spPr>
        <p:txBody>
          <a:bodyPr wrap="none" rtlCol="0">
            <a:spAutoFit/>
          </a:bodyPr>
          <a:lstStyle/>
          <a:p>
            <a:r>
              <a:rPr lang="en-US" dirty="0"/>
              <a:t>T1 FS +C: Thick enhancing synovium</a:t>
            </a:r>
          </a:p>
        </p:txBody>
      </p:sp>
    </p:spTree>
    <p:extLst>
      <p:ext uri="{BB962C8B-B14F-4D97-AF65-F5344CB8AC3E}">
        <p14:creationId xmlns:p14="http://schemas.microsoft.com/office/powerpoint/2010/main" val="23069078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394074"/>
            <a:ext cx="11142135" cy="1429871"/>
          </a:xfrm>
        </p:spPr>
        <p:txBody>
          <a:bodyPr>
            <a:normAutofit fontScale="90000"/>
          </a:bodyPr>
          <a:lstStyle/>
          <a:p>
            <a:r>
              <a:rPr lang="en-US" dirty="0"/>
              <a:t>CNO: 12 </a:t>
            </a:r>
            <a:r>
              <a:rPr lang="en-US" dirty="0" err="1"/>
              <a:t>yr</a:t>
            </a:r>
            <a:r>
              <a:rPr lang="en-US" dirty="0"/>
              <a:t> F Gymnast w/</a:t>
            </a:r>
            <a:r>
              <a:rPr lang="en-US" dirty="0" err="1"/>
              <a:t>nontraumatic</a:t>
            </a:r>
            <a:r>
              <a:rPr lang="en-US" dirty="0"/>
              <a:t> right buttock pain x 4 days. HX of ulcerative colitis </a:t>
            </a:r>
          </a:p>
        </p:txBody>
      </p:sp>
      <p:pic>
        <p:nvPicPr>
          <p:cNvPr id="5" name="Content Placeholder 4"/>
          <p:cNvPicPr>
            <a:picLocks noGrp="1" noChangeAspect="1"/>
          </p:cNvPicPr>
          <p:nvPr>
            <p:ph sz="quarter" idx="4294967295"/>
          </p:nvPr>
        </p:nvPicPr>
        <p:blipFill>
          <a:blip r:embed="rId3"/>
          <a:stretch>
            <a:fillRect/>
          </a:stretch>
        </p:blipFill>
        <p:spPr>
          <a:xfrm>
            <a:off x="-320948" y="2366963"/>
            <a:ext cx="5105400" cy="3392596"/>
          </a:xfrm>
          <a:prstGeom prst="rect">
            <a:avLst/>
          </a:prstGeom>
        </p:spPr>
      </p:pic>
      <p:sp>
        <p:nvSpPr>
          <p:cNvPr id="8" name="TextBox 7"/>
          <p:cNvSpPr txBox="1"/>
          <p:nvPr/>
        </p:nvSpPr>
        <p:spPr>
          <a:xfrm>
            <a:off x="3260140" y="6041787"/>
            <a:ext cx="5184433" cy="369332"/>
          </a:xfrm>
          <a:prstGeom prst="rect">
            <a:avLst/>
          </a:prstGeom>
          <a:noFill/>
        </p:spPr>
        <p:txBody>
          <a:bodyPr wrap="none" rtlCol="0">
            <a:spAutoFit/>
          </a:bodyPr>
          <a:lstStyle/>
          <a:p>
            <a:r>
              <a:rPr lang="en-US" dirty="0"/>
              <a:t>Dramatically improved now on methotrexate</a:t>
            </a:r>
          </a:p>
        </p:txBody>
      </p:sp>
      <p:pic>
        <p:nvPicPr>
          <p:cNvPr id="9" name="Picture 8"/>
          <p:cNvPicPr>
            <a:picLocks noChangeAspect="1"/>
          </p:cNvPicPr>
          <p:nvPr/>
        </p:nvPicPr>
        <p:blipFill>
          <a:blip r:embed="rId4"/>
          <a:stretch>
            <a:fillRect/>
          </a:stretch>
        </p:blipFill>
        <p:spPr>
          <a:xfrm>
            <a:off x="8444573" y="2475505"/>
            <a:ext cx="3377906" cy="2806180"/>
          </a:xfrm>
          <a:prstGeom prst="rect">
            <a:avLst/>
          </a:prstGeom>
        </p:spPr>
      </p:pic>
      <p:pic>
        <p:nvPicPr>
          <p:cNvPr id="11" name="Content Placeholder 10"/>
          <p:cNvPicPr>
            <a:picLocks noGrp="1" noChangeAspect="1"/>
          </p:cNvPicPr>
          <p:nvPr>
            <p:ph sz="quarter" idx="4294967295"/>
          </p:nvPr>
        </p:nvPicPr>
        <p:blipFill>
          <a:blip r:embed="rId5"/>
          <a:stretch>
            <a:fillRect/>
          </a:stretch>
        </p:blipFill>
        <p:spPr>
          <a:xfrm>
            <a:off x="4845246" y="2366963"/>
            <a:ext cx="3362921" cy="3424237"/>
          </a:xfrm>
          <a:prstGeom prst="rect">
            <a:avLst/>
          </a:prstGeom>
        </p:spPr>
      </p:pic>
      <p:sp>
        <p:nvSpPr>
          <p:cNvPr id="7" name="TextBox 6"/>
          <p:cNvSpPr txBox="1"/>
          <p:nvPr/>
        </p:nvSpPr>
        <p:spPr>
          <a:xfrm>
            <a:off x="4989838" y="5390227"/>
            <a:ext cx="4214615" cy="369332"/>
          </a:xfrm>
          <a:prstGeom prst="rect">
            <a:avLst/>
          </a:prstGeom>
          <a:noFill/>
        </p:spPr>
        <p:txBody>
          <a:bodyPr wrap="none" rtlCol="0">
            <a:spAutoFit/>
          </a:bodyPr>
          <a:lstStyle/>
          <a:p>
            <a:r>
              <a:rPr lang="en-US" dirty="0"/>
              <a:t>Multiple areas enhancing BM edema</a:t>
            </a:r>
          </a:p>
        </p:txBody>
      </p:sp>
    </p:spTree>
    <p:extLst>
      <p:ext uri="{BB962C8B-B14F-4D97-AF65-F5344CB8AC3E}">
        <p14:creationId xmlns:p14="http://schemas.microsoft.com/office/powerpoint/2010/main" val="28044714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5" descr="DSC_0020"/>
          <p:cNvPicPr>
            <a:picLocks noChangeAspect="1" noChangeArrowheads="1"/>
          </p:cNvPicPr>
          <p:nvPr/>
        </p:nvPicPr>
        <p:blipFill>
          <a:blip r:embed="rId3">
            <a:extLst>
              <a:ext uri="{28A0092B-C50C-407E-A947-70E740481C1C}">
                <a14:useLocalDpi xmlns:a14="http://schemas.microsoft.com/office/drawing/2010/main" val="0"/>
              </a:ext>
            </a:extLst>
          </a:blip>
          <a:srcRect t="1724" b="3448"/>
          <a:stretch>
            <a:fillRect/>
          </a:stretch>
        </p:blipFill>
        <p:spPr bwMode="auto">
          <a:xfrm>
            <a:off x="1068230" y="1252157"/>
            <a:ext cx="350837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5" descr="DSC_0020"/>
          <p:cNvPicPr>
            <a:picLocks noChangeAspect="1" noChangeArrowheads="1"/>
          </p:cNvPicPr>
          <p:nvPr/>
        </p:nvPicPr>
        <p:blipFill>
          <a:blip r:embed="rId3">
            <a:extLst>
              <a:ext uri="{28A0092B-C50C-407E-A947-70E740481C1C}">
                <a14:useLocalDpi xmlns:a14="http://schemas.microsoft.com/office/drawing/2010/main" val="0"/>
              </a:ext>
            </a:extLst>
          </a:blip>
          <a:srcRect t="1724" b="3448"/>
          <a:stretch>
            <a:fillRect/>
          </a:stretch>
        </p:blipFill>
        <p:spPr bwMode="auto">
          <a:xfrm>
            <a:off x="670720" y="979107"/>
            <a:ext cx="4752975"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a:extLst>
              <a:ext uri="{FF2B5EF4-FFF2-40B4-BE49-F238E27FC236}">
                <a16:creationId xmlns:a16="http://schemas.microsoft.com/office/drawing/2014/main" id="{C09FA06D-F9FB-BD46-9780-7F1DFC683A82}"/>
              </a:ext>
            </a:extLst>
          </p:cNvPr>
          <p:cNvSpPr txBox="1">
            <a:spLocks noChangeArrowheads="1"/>
          </p:cNvSpPr>
          <p:nvPr/>
        </p:nvSpPr>
        <p:spPr>
          <a:xfrm>
            <a:off x="1701800" y="182563"/>
            <a:ext cx="8801100" cy="925512"/>
          </a:xfrm>
          <a:prstGeom prst="rect">
            <a:avLst/>
          </a:prstGeom>
          <a:noFill/>
        </p:spPr>
        <p:style>
          <a:lnRef idx="2">
            <a:schemeClr val="accent4"/>
          </a:lnRef>
          <a:fillRef idx="1">
            <a:schemeClr val="lt1"/>
          </a:fillRef>
          <a:effectRef idx="0">
            <a:schemeClr val="accent4"/>
          </a:effectRef>
          <a:fontRef idx="minor">
            <a:schemeClr val="dk1"/>
          </a:fontRef>
        </p:style>
        <p:txBody>
          <a:bodyPr anchor="ct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fontAlgn="base">
              <a:spcAft>
                <a:spcPct val="0"/>
              </a:spcAft>
              <a:defRPr/>
            </a:pPr>
            <a:r>
              <a:rPr lang="en-US" sz="3200" dirty="0">
                <a:solidFill>
                  <a:srgbClr val="FFFFFF"/>
                </a:solidFill>
                <a:latin typeface="Arial" charset="0"/>
              </a:rPr>
              <a:t>Case 1: </a:t>
            </a:r>
            <a:r>
              <a:rPr lang="en-US" altLang="en-US" sz="3200" dirty="0">
                <a:solidFill>
                  <a:prstClr val="white"/>
                </a:solidFill>
              </a:rPr>
              <a:t>Diagnosis?</a:t>
            </a:r>
          </a:p>
          <a:p>
            <a:pPr fontAlgn="base">
              <a:spcAft>
                <a:spcPct val="0"/>
              </a:spcAft>
              <a:defRPr/>
            </a:pPr>
            <a:r>
              <a:rPr lang="en-US" sz="3200" dirty="0">
                <a:solidFill>
                  <a:srgbClr val="E29F1D">
                    <a:lumMod val="60000"/>
                    <a:lumOff val="40000"/>
                  </a:srgbClr>
                </a:solidFill>
                <a:latin typeface="Arial" charset="0"/>
                <a:ea typeface="ＭＳ Ｐゴシック" charset="0"/>
                <a:cs typeface="ＭＳ Ｐゴシック" charset="0"/>
              </a:rPr>
              <a:t>Epidural Hematoma</a:t>
            </a:r>
          </a:p>
        </p:txBody>
      </p:sp>
      <p:cxnSp>
        <p:nvCxnSpPr>
          <p:cNvPr id="3" name="Straight Arrow Connector 2">
            <a:extLst>
              <a:ext uri="{FF2B5EF4-FFF2-40B4-BE49-F238E27FC236}">
                <a16:creationId xmlns:a16="http://schemas.microsoft.com/office/drawing/2014/main" id="{97E37676-5DBA-0F41-9413-5D8386DBA3A1}"/>
              </a:ext>
            </a:extLst>
          </p:cNvPr>
          <p:cNvCxnSpPr/>
          <p:nvPr/>
        </p:nvCxnSpPr>
        <p:spPr>
          <a:xfrm flipH="1">
            <a:off x="4305142" y="1442657"/>
            <a:ext cx="523875" cy="508000"/>
          </a:xfrm>
          <a:prstGeom prst="straightConnector1">
            <a:avLst/>
          </a:prstGeom>
          <a:ln>
            <a:solidFill>
              <a:schemeClr val="accent4">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10" name="4-Point Star 9">
            <a:extLst>
              <a:ext uri="{FF2B5EF4-FFF2-40B4-BE49-F238E27FC236}">
                <a16:creationId xmlns:a16="http://schemas.microsoft.com/office/drawing/2014/main" id="{72A5556E-2BBD-F54E-9403-CE8ECF794823}"/>
              </a:ext>
            </a:extLst>
          </p:cNvPr>
          <p:cNvSpPr>
            <a:spLocks noChangeArrowheads="1"/>
          </p:cNvSpPr>
          <p:nvPr/>
        </p:nvSpPr>
        <p:spPr bwMode="auto">
          <a:xfrm>
            <a:off x="3468529" y="2188782"/>
            <a:ext cx="284162" cy="271462"/>
          </a:xfrm>
          <a:prstGeom prst="star4">
            <a:avLst>
              <a:gd name="adj" fmla="val 12500"/>
            </a:avLst>
          </a:prstGeom>
          <a:solidFill>
            <a:srgbClr val="35ACA2"/>
          </a:solidFill>
          <a:ln w="6350">
            <a:solidFill>
              <a:srgbClr val="28817A"/>
            </a:solidFill>
            <a:miter lim="800000"/>
            <a:headEnd/>
            <a:tailEnd/>
          </a:ln>
          <a:effectLst>
            <a:outerShdw blurRad="88900" dist="50800" dir="2100015" sx="103999" sy="103999" algn="br" rotWithShape="0">
              <a:srgbClr val="808080">
                <a:alpha val="54999"/>
              </a:srgbClr>
            </a:outerShdw>
          </a:effectLst>
        </p:spPr>
        <p:txBody>
          <a:bodyPr anchor="ctr"/>
          <a:lstStyle/>
          <a:p>
            <a:pPr algn="ctr" fontAlgn="base">
              <a:spcBef>
                <a:spcPct val="0"/>
              </a:spcBef>
              <a:spcAft>
                <a:spcPct val="0"/>
              </a:spcAft>
              <a:defRPr/>
            </a:pPr>
            <a:endParaRPr lang="en-US">
              <a:solidFill>
                <a:prstClr val="white"/>
              </a:solidFill>
              <a:latin typeface="Calisto MT"/>
              <a:ea typeface="ＭＳ Ｐゴシック" panose="020B0600070205080204" pitchFamily="34" charset="-128"/>
            </a:endParaRPr>
          </a:p>
        </p:txBody>
      </p:sp>
      <p:sp>
        <p:nvSpPr>
          <p:cNvPr id="15" name="4-Point Star 14">
            <a:extLst>
              <a:ext uri="{FF2B5EF4-FFF2-40B4-BE49-F238E27FC236}">
                <a16:creationId xmlns:a16="http://schemas.microsoft.com/office/drawing/2014/main" id="{97D62A0E-F747-AC42-9D5E-8330AA8F9D97}"/>
              </a:ext>
            </a:extLst>
          </p:cNvPr>
          <p:cNvSpPr>
            <a:spLocks noChangeArrowheads="1"/>
          </p:cNvSpPr>
          <p:nvPr/>
        </p:nvSpPr>
        <p:spPr bwMode="auto">
          <a:xfrm>
            <a:off x="389732" y="1502283"/>
            <a:ext cx="284163" cy="273050"/>
          </a:xfrm>
          <a:prstGeom prst="star4">
            <a:avLst>
              <a:gd name="adj" fmla="val 12500"/>
            </a:avLst>
          </a:prstGeom>
          <a:solidFill>
            <a:srgbClr val="35ACA2"/>
          </a:solidFill>
          <a:ln w="6350">
            <a:solidFill>
              <a:srgbClr val="28817A"/>
            </a:solidFill>
            <a:miter lim="800000"/>
            <a:headEnd/>
            <a:tailEnd/>
          </a:ln>
          <a:effectLst>
            <a:outerShdw blurRad="88900" dist="50800" dir="2100015" sx="103999" sy="103999" algn="br" rotWithShape="0">
              <a:srgbClr val="808080">
                <a:alpha val="54999"/>
              </a:srgbClr>
            </a:outerShdw>
          </a:effectLst>
        </p:spPr>
        <p:txBody>
          <a:bodyPr anchor="ctr"/>
          <a:lstStyle/>
          <a:p>
            <a:pPr algn="ctr" fontAlgn="base">
              <a:spcBef>
                <a:spcPct val="0"/>
              </a:spcBef>
              <a:spcAft>
                <a:spcPct val="0"/>
              </a:spcAft>
              <a:defRPr/>
            </a:pPr>
            <a:endParaRPr lang="en-US" dirty="0">
              <a:solidFill>
                <a:prstClr val="white"/>
              </a:solidFill>
              <a:latin typeface="Calisto MT"/>
              <a:ea typeface="ＭＳ Ｐゴシック" panose="020B0600070205080204" pitchFamily="34" charset="-128"/>
            </a:endParaRPr>
          </a:p>
        </p:txBody>
      </p:sp>
      <p:sp>
        <p:nvSpPr>
          <p:cNvPr id="23560" name="TextBox 10"/>
          <p:cNvSpPr txBox="1">
            <a:spLocks noChangeArrowheads="1"/>
          </p:cNvSpPr>
          <p:nvPr/>
        </p:nvSpPr>
        <p:spPr bwMode="auto">
          <a:xfrm>
            <a:off x="670720" y="1454658"/>
            <a:ext cx="9159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US" altLang="en-US" dirty="0">
                <a:solidFill>
                  <a:prstClr val="white"/>
                </a:solidFill>
              </a:rPr>
              <a:t>Edema</a:t>
            </a:r>
          </a:p>
        </p:txBody>
      </p:sp>
      <p:pic>
        <p:nvPicPr>
          <p:cNvPr id="4" name="Picture 3"/>
          <p:cNvPicPr>
            <a:picLocks noChangeAspect="1"/>
          </p:cNvPicPr>
          <p:nvPr/>
        </p:nvPicPr>
        <p:blipFill>
          <a:blip r:embed="rId4"/>
          <a:stretch>
            <a:fillRect/>
          </a:stretch>
        </p:blipFill>
        <p:spPr>
          <a:xfrm>
            <a:off x="5888446" y="1824546"/>
            <a:ext cx="6553490" cy="4298053"/>
          </a:xfrm>
          <a:prstGeom prst="rect">
            <a:avLst/>
          </a:prstGeom>
        </p:spPr>
      </p:pic>
    </p:spTree>
    <p:extLst>
      <p:ext uri="{BB962C8B-B14F-4D97-AF65-F5344CB8AC3E}">
        <p14:creationId xmlns:p14="http://schemas.microsoft.com/office/powerpoint/2010/main" val="1670794681"/>
      </p:ext>
    </p:extLst>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a:t>
            </a:r>
            <a:r>
              <a:rPr lang="en-US" dirty="0" err="1"/>
              <a:t>yr</a:t>
            </a:r>
            <a:r>
              <a:rPr lang="en-US" dirty="0"/>
              <a:t> old limping. DDX?</a:t>
            </a:r>
          </a:p>
        </p:txBody>
      </p:sp>
      <p:pic>
        <p:nvPicPr>
          <p:cNvPr id="5" name="Content Placeholder 4"/>
          <p:cNvPicPr>
            <a:picLocks noGrp="1" noChangeAspect="1"/>
          </p:cNvPicPr>
          <p:nvPr>
            <p:ph sz="half" idx="1"/>
          </p:nvPr>
        </p:nvPicPr>
        <p:blipFill>
          <a:blip r:embed="rId3"/>
          <a:stretch>
            <a:fillRect/>
          </a:stretch>
        </p:blipFill>
        <p:spPr>
          <a:xfrm>
            <a:off x="107109" y="1372404"/>
            <a:ext cx="5499941" cy="4202091"/>
          </a:xfrm>
          <a:prstGeom prst="rect">
            <a:avLst/>
          </a:prstGeom>
        </p:spPr>
      </p:pic>
      <p:pic>
        <p:nvPicPr>
          <p:cNvPr id="6" name="Content Placeholder 5"/>
          <p:cNvPicPr>
            <a:picLocks noGrp="1" noChangeAspect="1"/>
          </p:cNvPicPr>
          <p:nvPr>
            <p:ph sz="half" idx="2"/>
          </p:nvPr>
        </p:nvPicPr>
        <p:blipFill rotWithShape="1">
          <a:blip r:embed="rId4"/>
          <a:srcRect l="4289" r="5798"/>
          <a:stretch/>
        </p:blipFill>
        <p:spPr>
          <a:xfrm>
            <a:off x="5670550" y="1372402"/>
            <a:ext cx="4330700" cy="4202090"/>
          </a:xfrm>
          <a:prstGeom prst="rect">
            <a:avLst/>
          </a:prstGeom>
        </p:spPr>
      </p:pic>
      <p:sp>
        <p:nvSpPr>
          <p:cNvPr id="7" name="Right Arrow 6"/>
          <p:cNvSpPr/>
          <p:nvPr/>
        </p:nvSpPr>
        <p:spPr>
          <a:xfrm>
            <a:off x="5078943" y="2660650"/>
            <a:ext cx="939800" cy="264795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MRI</a:t>
            </a:r>
          </a:p>
          <a:p>
            <a:pPr algn="ctr"/>
            <a:r>
              <a:rPr lang="en-US" dirty="0"/>
              <a:t>3 </a:t>
            </a:r>
            <a:r>
              <a:rPr lang="en-US" dirty="0" err="1"/>
              <a:t>wks</a:t>
            </a:r>
            <a:r>
              <a:rPr lang="en-US" dirty="0"/>
              <a:t> later</a:t>
            </a:r>
          </a:p>
        </p:txBody>
      </p:sp>
      <p:pic>
        <p:nvPicPr>
          <p:cNvPr id="8" name="Picture 7"/>
          <p:cNvPicPr>
            <a:picLocks noChangeAspect="1"/>
          </p:cNvPicPr>
          <p:nvPr/>
        </p:nvPicPr>
        <p:blipFill rotWithShape="1">
          <a:blip r:embed="rId5"/>
          <a:srcRect l="19072" r="15339"/>
          <a:stretch/>
        </p:blipFill>
        <p:spPr>
          <a:xfrm>
            <a:off x="10064750" y="1372401"/>
            <a:ext cx="1954842" cy="4202091"/>
          </a:xfrm>
          <a:prstGeom prst="rect">
            <a:avLst/>
          </a:prstGeom>
        </p:spPr>
      </p:pic>
      <p:sp>
        <p:nvSpPr>
          <p:cNvPr id="9" name="TextBox 8"/>
          <p:cNvSpPr txBox="1"/>
          <p:nvPr/>
        </p:nvSpPr>
        <p:spPr>
          <a:xfrm>
            <a:off x="10089934" y="5257800"/>
            <a:ext cx="832279" cy="369332"/>
          </a:xfrm>
          <a:prstGeom prst="rect">
            <a:avLst/>
          </a:prstGeom>
          <a:noFill/>
        </p:spPr>
        <p:txBody>
          <a:bodyPr wrap="none" rtlCol="0">
            <a:spAutoFit/>
          </a:bodyPr>
          <a:lstStyle/>
          <a:p>
            <a:r>
              <a:rPr lang="en-US" dirty="0"/>
              <a:t>T1 +C</a:t>
            </a:r>
          </a:p>
        </p:txBody>
      </p:sp>
      <p:sp>
        <p:nvSpPr>
          <p:cNvPr id="10" name="TextBox 9"/>
          <p:cNvSpPr txBox="1"/>
          <p:nvPr/>
        </p:nvSpPr>
        <p:spPr>
          <a:xfrm>
            <a:off x="2503300" y="5574492"/>
            <a:ext cx="7497950" cy="707886"/>
          </a:xfrm>
          <a:prstGeom prst="rect">
            <a:avLst/>
          </a:prstGeom>
          <a:noFill/>
        </p:spPr>
        <p:txBody>
          <a:bodyPr wrap="none" rtlCol="0">
            <a:spAutoFit/>
          </a:bodyPr>
          <a:lstStyle/>
          <a:p>
            <a:r>
              <a:rPr lang="en-US" sz="4000" dirty="0"/>
              <a:t>Early Legg-Calve-</a:t>
            </a:r>
            <a:r>
              <a:rPr lang="en-US" sz="4000" dirty="0" err="1"/>
              <a:t>Perthes</a:t>
            </a:r>
            <a:r>
              <a:rPr lang="en-US" sz="4000" dirty="0"/>
              <a:t> Disease</a:t>
            </a:r>
          </a:p>
        </p:txBody>
      </p:sp>
    </p:spTree>
    <p:extLst>
      <p:ext uri="{BB962C8B-B14F-4D97-AF65-F5344CB8AC3E}">
        <p14:creationId xmlns:p14="http://schemas.microsoft.com/office/powerpoint/2010/main" val="2949706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Perthes</a:t>
            </a:r>
            <a:r>
              <a:rPr lang="en-US" dirty="0"/>
              <a:t>: early at 6yr, 7yrs fragmentation phase, 12yrs progressive</a:t>
            </a:r>
          </a:p>
        </p:txBody>
      </p:sp>
      <p:pic>
        <p:nvPicPr>
          <p:cNvPr id="5" name="Content Placeholder 4"/>
          <p:cNvPicPr>
            <a:picLocks noGrp="1" noChangeAspect="1"/>
          </p:cNvPicPr>
          <p:nvPr>
            <p:ph sz="half" idx="1"/>
          </p:nvPr>
        </p:nvPicPr>
        <p:blipFill>
          <a:blip r:embed="rId3"/>
          <a:stretch>
            <a:fillRect/>
          </a:stretch>
        </p:blipFill>
        <p:spPr>
          <a:xfrm>
            <a:off x="158190" y="1928811"/>
            <a:ext cx="5577325" cy="3944937"/>
          </a:xfrm>
          <a:prstGeom prst="rect">
            <a:avLst/>
          </a:prstGeom>
        </p:spPr>
      </p:pic>
      <p:pic>
        <p:nvPicPr>
          <p:cNvPr id="7" name="Picture 6"/>
          <p:cNvPicPr>
            <a:picLocks noChangeAspect="1"/>
          </p:cNvPicPr>
          <p:nvPr/>
        </p:nvPicPr>
        <p:blipFill>
          <a:blip r:embed="rId4"/>
          <a:stretch>
            <a:fillRect/>
          </a:stretch>
        </p:blipFill>
        <p:spPr>
          <a:xfrm>
            <a:off x="2729963" y="1928810"/>
            <a:ext cx="5440994" cy="3944937"/>
          </a:xfrm>
          <a:prstGeom prst="rect">
            <a:avLst/>
          </a:prstGeom>
        </p:spPr>
      </p:pic>
      <p:pic>
        <p:nvPicPr>
          <p:cNvPr id="6" name="Content Placeholder 5"/>
          <p:cNvPicPr>
            <a:picLocks noGrp="1" noChangeAspect="1"/>
          </p:cNvPicPr>
          <p:nvPr>
            <p:ph sz="half" idx="2"/>
          </p:nvPr>
        </p:nvPicPr>
        <p:blipFill>
          <a:blip r:embed="rId5"/>
          <a:stretch>
            <a:fillRect/>
          </a:stretch>
        </p:blipFill>
        <p:spPr>
          <a:xfrm>
            <a:off x="6286153" y="1928809"/>
            <a:ext cx="5497462" cy="3944937"/>
          </a:xfrm>
          <a:prstGeom prst="rect">
            <a:avLst/>
          </a:prstGeom>
        </p:spPr>
      </p:pic>
    </p:spTree>
    <p:extLst>
      <p:ext uri="{BB962C8B-B14F-4D97-AF65-F5344CB8AC3E}">
        <p14:creationId xmlns:p14="http://schemas.microsoft.com/office/powerpoint/2010/main" val="176591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3">
            <a:extLst>
              <a:ext uri="{FF2B5EF4-FFF2-40B4-BE49-F238E27FC236}">
                <a16:creationId xmlns:a16="http://schemas.microsoft.com/office/drawing/2014/main" id="{1D05FE9F-FF6E-E646-A886-5128738CFE5A}"/>
              </a:ext>
            </a:extLst>
          </p:cNvPr>
          <p:cNvSpPr>
            <a:spLocks noGrp="1"/>
          </p:cNvSpPr>
          <p:nvPr>
            <p:ph type="title"/>
          </p:nvPr>
        </p:nvSpPr>
        <p:spPr>
          <a:xfrm>
            <a:off x="1633539" y="76200"/>
            <a:ext cx="8874125" cy="774700"/>
          </a:xfrm>
          <a:noFill/>
          <a:extLst>
            <a:ext uri="{909E8E84-426E-40dd-AFC4-6F175D3DCCD1}"/>
          </a:extLst>
        </p:spPr>
        <p:style>
          <a:lnRef idx="2">
            <a:schemeClr val="accent4"/>
          </a:lnRef>
          <a:fillRef idx="1">
            <a:schemeClr val="lt1"/>
          </a:fillRef>
          <a:effectRef idx="0">
            <a:schemeClr val="accent4"/>
          </a:effectRef>
          <a:fontRef idx="minor">
            <a:schemeClr val="dk1"/>
          </a:fontRef>
        </p:style>
        <p:txBody>
          <a:bodyPr wrap="square" numCol="1" compatLnSpc="1">
            <a:prstTxWarp prst="textNoShape">
              <a:avLst/>
            </a:prstTxWarp>
          </a:bodyPr>
          <a:lstStyle/>
          <a:p>
            <a:pPr eaLnBrk="1" hangingPunct="1">
              <a:defRPr/>
            </a:pPr>
            <a:r>
              <a:rPr lang="en-US" altLang="en-US" sz="3600">
                <a:solidFill>
                  <a:srgbClr val="FFFFFF"/>
                </a:solidFill>
                <a:effectLst>
                  <a:outerShdw blurRad="38100" dist="38100" dir="2700000" algn="tl">
                    <a:srgbClr val="465466"/>
                  </a:outerShdw>
                </a:effectLst>
                <a:latin typeface="Arial" panose="020B0604020202020204" pitchFamily="34" charset="0"/>
                <a:ea typeface="ＭＳ Ｐゴシック" panose="020B0600070205080204" pitchFamily="34" charset="-128"/>
              </a:rPr>
              <a:t>Epidural vs Subdural Hematoma</a:t>
            </a:r>
          </a:p>
        </p:txBody>
      </p:sp>
      <p:pic>
        <p:nvPicPr>
          <p:cNvPr id="24578" name="Content Placeholder 6" descr="1.jpg"/>
          <p:cNvPicPr>
            <a:picLocks noChangeAspect="1"/>
          </p:cNvPicPr>
          <p:nvPr/>
        </p:nvPicPr>
        <p:blipFill>
          <a:blip r:embed="rId3">
            <a:extLst>
              <a:ext uri="{28A0092B-C50C-407E-A947-70E740481C1C}">
                <a14:useLocalDpi xmlns:a14="http://schemas.microsoft.com/office/drawing/2010/main" val="0"/>
              </a:ext>
            </a:extLst>
          </a:blip>
          <a:srcRect l="24780" t="23277" r="21829" b="24094"/>
          <a:stretch>
            <a:fillRect/>
          </a:stretch>
        </p:blipFill>
        <p:spPr bwMode="auto">
          <a:xfrm>
            <a:off x="6469063" y="1584325"/>
            <a:ext cx="3467100" cy="3417888"/>
          </a:xfrm>
          <a:prstGeom prst="rect">
            <a:avLst/>
          </a:prstGeom>
          <a:noFill/>
          <a:ln w="9525">
            <a:solidFill>
              <a:srgbClr val="7CD7CF"/>
            </a:solidFill>
            <a:miter lim="800000"/>
            <a:headEnd/>
            <a:tailEnd/>
          </a:ln>
          <a:extLst>
            <a:ext uri="{909E8E84-426E-40DD-AFC4-6F175D3DCCD1}">
              <a14:hiddenFill xmlns:a14="http://schemas.microsoft.com/office/drawing/2010/main">
                <a:solidFill>
                  <a:srgbClr val="FFFFFF"/>
                </a:solidFill>
              </a14:hiddenFill>
            </a:ext>
          </a:extLst>
        </p:spPr>
      </p:pic>
      <p:pic>
        <p:nvPicPr>
          <p:cNvPr id="24579" name="Picture 4" descr="DSC_0019"/>
          <p:cNvPicPr>
            <a:picLocks noChangeAspect="1" noChangeArrowheads="1"/>
          </p:cNvPicPr>
          <p:nvPr/>
        </p:nvPicPr>
        <p:blipFill>
          <a:blip r:embed="rId4">
            <a:extLst>
              <a:ext uri="{28A0092B-C50C-407E-A947-70E740481C1C}">
                <a14:useLocalDpi xmlns:a14="http://schemas.microsoft.com/office/drawing/2010/main" val="0"/>
              </a:ext>
            </a:extLst>
          </a:blip>
          <a:srcRect l="16216" t="4865" r="9698" b="26047"/>
          <a:stretch>
            <a:fillRect/>
          </a:stretch>
        </p:blipFill>
        <p:spPr bwMode="auto">
          <a:xfrm>
            <a:off x="2300289" y="1598613"/>
            <a:ext cx="3138487" cy="3484562"/>
          </a:xfrm>
          <a:prstGeom prst="rect">
            <a:avLst/>
          </a:prstGeom>
          <a:noFill/>
          <a:ln w="9525">
            <a:solidFill>
              <a:srgbClr val="7CD7CF"/>
            </a:solidFill>
            <a:miter lim="800000"/>
            <a:headEnd/>
            <a:tailEnd/>
          </a:ln>
          <a:extLst>
            <a:ext uri="{909E8E84-426E-40DD-AFC4-6F175D3DCCD1}">
              <a14:hiddenFill xmlns:a14="http://schemas.microsoft.com/office/drawing/2010/main">
                <a:solidFill>
                  <a:srgbClr val="FFFFFF"/>
                </a:solidFill>
              </a14:hiddenFill>
            </a:ext>
          </a:extLst>
        </p:spPr>
      </p:pic>
      <p:sp>
        <p:nvSpPr>
          <p:cNvPr id="38916" name="TextBox 6">
            <a:extLst>
              <a:ext uri="{FF2B5EF4-FFF2-40B4-BE49-F238E27FC236}">
                <a16:creationId xmlns:a16="http://schemas.microsoft.com/office/drawing/2014/main" id="{7A62B459-E8C9-F240-B917-B57DA9501EB7}"/>
              </a:ext>
            </a:extLst>
          </p:cNvPr>
          <p:cNvSpPr txBox="1">
            <a:spLocks noChangeArrowheads="1"/>
          </p:cNvSpPr>
          <p:nvPr/>
        </p:nvSpPr>
        <p:spPr bwMode="auto">
          <a:xfrm>
            <a:off x="2306639" y="4994276"/>
            <a:ext cx="3119437" cy="461963"/>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defRPr/>
            </a:pPr>
            <a:r>
              <a:rPr lang="en-US" dirty="0">
                <a:solidFill>
                  <a:prstClr val="white"/>
                </a:solidFill>
              </a:rPr>
              <a:t>Acute: Very bright</a:t>
            </a:r>
          </a:p>
        </p:txBody>
      </p:sp>
      <p:sp>
        <p:nvSpPr>
          <p:cNvPr id="38917" name="TextBox 7">
            <a:extLst>
              <a:ext uri="{FF2B5EF4-FFF2-40B4-BE49-F238E27FC236}">
                <a16:creationId xmlns:a16="http://schemas.microsoft.com/office/drawing/2014/main" id="{A1E1AC41-9DB0-3247-B1C6-B2D54FF09AE2}"/>
              </a:ext>
            </a:extLst>
          </p:cNvPr>
          <p:cNvSpPr txBox="1">
            <a:spLocks noChangeArrowheads="1"/>
          </p:cNvSpPr>
          <p:nvPr/>
        </p:nvSpPr>
        <p:spPr bwMode="auto">
          <a:xfrm>
            <a:off x="6462713" y="4994276"/>
            <a:ext cx="3479800" cy="461963"/>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defRPr/>
            </a:pPr>
            <a:r>
              <a:rPr lang="en-US" dirty="0" err="1">
                <a:solidFill>
                  <a:prstClr val="white"/>
                </a:solidFill>
              </a:rPr>
              <a:t>Subcute</a:t>
            </a:r>
            <a:r>
              <a:rPr lang="en-US" dirty="0">
                <a:solidFill>
                  <a:prstClr val="white"/>
                </a:solidFill>
              </a:rPr>
              <a:t>: slightly bright</a:t>
            </a:r>
          </a:p>
        </p:txBody>
      </p:sp>
      <p:sp>
        <p:nvSpPr>
          <p:cNvPr id="38918" name="TextBox 1">
            <a:extLst>
              <a:ext uri="{FF2B5EF4-FFF2-40B4-BE49-F238E27FC236}">
                <a16:creationId xmlns:a16="http://schemas.microsoft.com/office/drawing/2014/main" id="{142AF2E2-4FF1-7549-B792-2758D5296466}"/>
              </a:ext>
            </a:extLst>
          </p:cNvPr>
          <p:cNvSpPr txBox="1">
            <a:spLocks noChangeArrowheads="1"/>
          </p:cNvSpPr>
          <p:nvPr/>
        </p:nvSpPr>
        <p:spPr bwMode="auto">
          <a:xfrm>
            <a:off x="1633539" y="5716589"/>
            <a:ext cx="8874125" cy="954087"/>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defRPr/>
            </a:pPr>
            <a:r>
              <a:rPr lang="en-US" sz="2800" dirty="0">
                <a:solidFill>
                  <a:srgbClr val="FFFFFF"/>
                </a:solidFill>
              </a:rPr>
              <a:t>CT for head trauma:  NO IV contrast!!</a:t>
            </a:r>
          </a:p>
          <a:p>
            <a:pPr algn="ctr" eaLnBrk="1" fontAlgn="base" hangingPunct="1">
              <a:spcBef>
                <a:spcPct val="0"/>
              </a:spcBef>
              <a:spcAft>
                <a:spcPct val="0"/>
              </a:spcAft>
              <a:defRPr/>
            </a:pPr>
            <a:r>
              <a:rPr lang="en-US" sz="2800" dirty="0">
                <a:solidFill>
                  <a:srgbClr val="FFFFFF"/>
                </a:solidFill>
              </a:rPr>
              <a:t>Can obscure small petechial bleed or contusion</a:t>
            </a:r>
          </a:p>
        </p:txBody>
      </p:sp>
      <p:sp>
        <p:nvSpPr>
          <p:cNvPr id="2" name="Rectangle 1">
            <a:extLst>
              <a:ext uri="{FF2B5EF4-FFF2-40B4-BE49-F238E27FC236}">
                <a16:creationId xmlns:a16="http://schemas.microsoft.com/office/drawing/2014/main" id="{FF9CE283-7A2D-9044-A2AD-7EE08A0D723D}"/>
              </a:ext>
            </a:extLst>
          </p:cNvPr>
          <p:cNvSpPr/>
          <p:nvPr/>
        </p:nvSpPr>
        <p:spPr>
          <a:xfrm>
            <a:off x="2292351" y="1101726"/>
            <a:ext cx="3167063" cy="49212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spAutoFit/>
          </a:bodyPr>
          <a:lstStyle/>
          <a:p>
            <a:pPr algn="ctr" fontAlgn="base">
              <a:spcBef>
                <a:spcPct val="0"/>
              </a:spcBef>
              <a:spcAft>
                <a:spcPct val="0"/>
              </a:spcAft>
              <a:defRPr/>
            </a:pPr>
            <a:r>
              <a:rPr lang="en-US" sz="2600" dirty="0">
                <a:solidFill>
                  <a:prstClr val="white"/>
                </a:solidFill>
                <a:latin typeface="Calisto MT"/>
              </a:rPr>
              <a:t>Epidural: </a:t>
            </a:r>
            <a:r>
              <a:rPr lang="en-US" sz="2600" dirty="0" err="1">
                <a:solidFill>
                  <a:prstClr val="white"/>
                </a:solidFill>
                <a:latin typeface="Calisto MT"/>
              </a:rPr>
              <a:t>lentiform</a:t>
            </a:r>
            <a:endParaRPr lang="en-US" sz="2600" dirty="0">
              <a:solidFill>
                <a:prstClr val="white"/>
              </a:solidFill>
              <a:latin typeface="Calisto MT"/>
            </a:endParaRPr>
          </a:p>
        </p:txBody>
      </p:sp>
      <p:sp>
        <p:nvSpPr>
          <p:cNvPr id="3" name="Rectangle 2">
            <a:extLst>
              <a:ext uri="{FF2B5EF4-FFF2-40B4-BE49-F238E27FC236}">
                <a16:creationId xmlns:a16="http://schemas.microsoft.com/office/drawing/2014/main" id="{38FC633F-0126-DD42-8D39-B9C697D26B6E}"/>
              </a:ext>
            </a:extLst>
          </p:cNvPr>
          <p:cNvSpPr/>
          <p:nvPr/>
        </p:nvSpPr>
        <p:spPr>
          <a:xfrm>
            <a:off x="6451600" y="1100139"/>
            <a:ext cx="3506788" cy="52228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spAutoFit/>
          </a:bodyPr>
          <a:lstStyle/>
          <a:p>
            <a:pPr algn="ctr" fontAlgn="base">
              <a:spcBef>
                <a:spcPct val="0"/>
              </a:spcBef>
              <a:spcAft>
                <a:spcPct val="0"/>
              </a:spcAft>
              <a:defRPr/>
            </a:pPr>
            <a:r>
              <a:rPr lang="en-US" sz="2800" dirty="0">
                <a:solidFill>
                  <a:prstClr val="white"/>
                </a:solidFill>
                <a:latin typeface="Calisto MT"/>
              </a:rPr>
              <a:t>Subdural: </a:t>
            </a:r>
            <a:r>
              <a:rPr lang="en-US" sz="2800" dirty="0" err="1">
                <a:solidFill>
                  <a:prstClr val="white"/>
                </a:solidFill>
                <a:latin typeface="Calisto MT"/>
              </a:rPr>
              <a:t>crescentic</a:t>
            </a:r>
            <a:endParaRPr lang="en-US" sz="2800" dirty="0">
              <a:solidFill>
                <a:prstClr val="white"/>
              </a:solidFill>
              <a:latin typeface="Calisto MT"/>
            </a:endParaRPr>
          </a:p>
        </p:txBody>
      </p:sp>
      <p:cxnSp>
        <p:nvCxnSpPr>
          <p:cNvPr id="10" name="Straight Arrow Connector 9">
            <a:extLst>
              <a:ext uri="{FF2B5EF4-FFF2-40B4-BE49-F238E27FC236}">
                <a16:creationId xmlns:a16="http://schemas.microsoft.com/office/drawing/2014/main" id="{780264A6-23A6-174E-8BF3-374A35FB2AFD}"/>
              </a:ext>
            </a:extLst>
          </p:cNvPr>
          <p:cNvCxnSpPr/>
          <p:nvPr/>
        </p:nvCxnSpPr>
        <p:spPr>
          <a:xfrm flipH="1">
            <a:off x="4886326" y="2181225"/>
            <a:ext cx="328613" cy="223838"/>
          </a:xfrm>
          <a:prstGeom prst="straightConnector1">
            <a:avLst/>
          </a:prstGeom>
          <a:ln>
            <a:solidFill>
              <a:schemeClr val="accent4">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16E4859A-A5E8-D54A-8AD7-EF7AD4BDA929}"/>
              </a:ext>
            </a:extLst>
          </p:cNvPr>
          <p:cNvCxnSpPr/>
          <p:nvPr/>
        </p:nvCxnSpPr>
        <p:spPr>
          <a:xfrm flipV="1">
            <a:off x="8696326" y="2632076"/>
            <a:ext cx="301625" cy="13176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122C26C9-5673-8E4A-84BA-6DF55D8E05E3}"/>
              </a:ext>
            </a:extLst>
          </p:cNvPr>
          <p:cNvCxnSpPr/>
          <p:nvPr/>
        </p:nvCxnSpPr>
        <p:spPr>
          <a:xfrm flipV="1">
            <a:off x="8934450" y="3111500"/>
            <a:ext cx="242888" cy="14605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6463725"/>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86E1B9E5-2243-8C47-872B-5790845064C8}"/>
              </a:ext>
            </a:extLst>
          </p:cNvPr>
          <p:cNvSpPr>
            <a:spLocks noGrp="1" noChangeArrowheads="1"/>
          </p:cNvSpPr>
          <p:nvPr>
            <p:ph type="title"/>
          </p:nvPr>
        </p:nvSpPr>
        <p:spPr>
          <a:xfrm>
            <a:off x="1612901" y="547688"/>
            <a:ext cx="8920163" cy="685800"/>
          </a:xfrm>
          <a:noFill/>
          <a:ln w="3175">
            <a:solidFill>
              <a:schemeClr val="accent4">
                <a:lumMod val="60000"/>
                <a:lumOff val="40000"/>
              </a:schemeClr>
            </a:solidFill>
          </a:ln>
          <a:extLst>
            <a:ext uri="{909E8E84-426E-40dd-AFC4-6F175D3DCCD1}"/>
          </a:extLst>
        </p:spPr>
        <p:style>
          <a:lnRef idx="3">
            <a:schemeClr val="lt1"/>
          </a:lnRef>
          <a:fillRef idx="1">
            <a:schemeClr val="accent4"/>
          </a:fillRef>
          <a:effectRef idx="1">
            <a:schemeClr val="accent4"/>
          </a:effectRef>
          <a:fontRef idx="minor">
            <a:schemeClr val="lt1"/>
          </a:fontRef>
        </p:style>
        <p:txBody>
          <a:bodyPr wrap="square" numCol="1" compatLnSpc="1">
            <a:prstTxWarp prst="textNoShape">
              <a:avLst/>
            </a:prstTxWarp>
            <a:noAutofit/>
          </a:bodyPr>
          <a:lstStyle/>
          <a:p>
            <a:pPr eaLnBrk="1" hangingPunct="1">
              <a:defRPr/>
            </a:pPr>
            <a:r>
              <a:rPr lang="en-US" altLang="en-US" sz="3200" dirty="0">
                <a:solidFill>
                  <a:srgbClr val="FFFFFF"/>
                </a:solidFill>
                <a:effectLst>
                  <a:outerShdw blurRad="38100" dist="38100" dir="2700000" algn="tl">
                    <a:srgbClr val="465466"/>
                  </a:outerShdw>
                </a:effectLst>
                <a:latin typeface="Arial" panose="020B0604020202020204" pitchFamily="34" charset="0"/>
                <a:ea typeface="ＭＳ Ｐゴシック" panose="020B0600070205080204" pitchFamily="34" charset="-128"/>
              </a:rPr>
              <a:t>Case 2:  4-week M, vomiting and failure to thrive</a:t>
            </a:r>
          </a:p>
        </p:txBody>
      </p:sp>
      <p:pic>
        <p:nvPicPr>
          <p:cNvPr id="37890" name="Picture 4" descr="Gibbons BB 1040611"/>
          <p:cNvPicPr>
            <a:picLocks noChangeAspect="1" noChangeArrowheads="1"/>
          </p:cNvPicPr>
          <p:nvPr/>
        </p:nvPicPr>
        <p:blipFill>
          <a:blip r:embed="rId3">
            <a:extLst>
              <a:ext uri="{28A0092B-C50C-407E-A947-70E740481C1C}">
                <a14:useLocalDpi xmlns:a14="http://schemas.microsoft.com/office/drawing/2010/main" val="0"/>
              </a:ext>
            </a:extLst>
          </a:blip>
          <a:srcRect l="4642" t="5289" r="23624" b="31004"/>
          <a:stretch>
            <a:fillRect/>
          </a:stretch>
        </p:blipFill>
        <p:spPr bwMode="auto">
          <a:xfrm>
            <a:off x="1703389" y="1379538"/>
            <a:ext cx="5722937" cy="4368800"/>
          </a:xfrm>
          <a:prstGeom prst="rect">
            <a:avLst/>
          </a:prstGeom>
          <a:noFill/>
          <a:ln w="9525">
            <a:solidFill>
              <a:srgbClr val="28817A"/>
            </a:solidFill>
            <a:miter lim="800000"/>
            <a:headEnd/>
            <a:tailEnd/>
          </a:ln>
          <a:extLst>
            <a:ext uri="{909E8E84-426E-40DD-AFC4-6F175D3DCCD1}">
              <a14:hiddenFill xmlns:a14="http://schemas.microsoft.com/office/drawing/2010/main">
                <a:solidFill>
                  <a:srgbClr val="FFFFFF"/>
                </a:solidFill>
              </a14:hiddenFill>
            </a:ext>
          </a:extLst>
        </p:spPr>
      </p:pic>
      <p:sp>
        <p:nvSpPr>
          <p:cNvPr id="47107" name="Rectangle 6">
            <a:extLst>
              <a:ext uri="{FF2B5EF4-FFF2-40B4-BE49-F238E27FC236}">
                <a16:creationId xmlns:a16="http://schemas.microsoft.com/office/drawing/2014/main" id="{C478686F-3A9D-5744-A718-411603CC1C93}"/>
              </a:ext>
            </a:extLst>
          </p:cNvPr>
          <p:cNvSpPr>
            <a:spLocks noChangeArrowheads="1"/>
          </p:cNvSpPr>
          <p:nvPr/>
        </p:nvSpPr>
        <p:spPr bwMode="auto">
          <a:xfrm>
            <a:off x="7442200" y="3354389"/>
            <a:ext cx="3987800" cy="2246769"/>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fontAlgn="base">
              <a:spcBef>
                <a:spcPct val="0"/>
              </a:spcBef>
              <a:spcAft>
                <a:spcPct val="0"/>
              </a:spcAft>
              <a:defRPr/>
            </a:pPr>
            <a:r>
              <a:rPr lang="en-US" sz="2800" dirty="0">
                <a:solidFill>
                  <a:prstClr val="white"/>
                </a:solidFill>
                <a:latin typeface="Calisto MT"/>
              </a:rPr>
              <a:t>A. Duodenal atresia</a:t>
            </a:r>
          </a:p>
          <a:p>
            <a:pPr fontAlgn="base">
              <a:spcBef>
                <a:spcPct val="0"/>
              </a:spcBef>
              <a:spcAft>
                <a:spcPct val="0"/>
              </a:spcAft>
              <a:defRPr/>
            </a:pPr>
            <a:r>
              <a:rPr lang="en-US" sz="2800" dirty="0">
                <a:solidFill>
                  <a:schemeClr val="tx1"/>
                </a:solidFill>
                <a:latin typeface="Calisto MT"/>
              </a:rPr>
              <a:t>B. Pyloric stenosis</a:t>
            </a:r>
          </a:p>
          <a:p>
            <a:pPr fontAlgn="base">
              <a:spcBef>
                <a:spcPct val="0"/>
              </a:spcBef>
              <a:spcAft>
                <a:spcPct val="0"/>
              </a:spcAft>
              <a:defRPr/>
            </a:pPr>
            <a:r>
              <a:rPr lang="en-US" sz="2800" dirty="0">
                <a:solidFill>
                  <a:prstClr val="white"/>
                </a:solidFill>
                <a:latin typeface="Calisto MT"/>
              </a:rPr>
              <a:t>C. </a:t>
            </a:r>
            <a:r>
              <a:rPr lang="en-US" sz="2800" dirty="0" err="1">
                <a:solidFill>
                  <a:prstClr val="white"/>
                </a:solidFill>
                <a:latin typeface="Calisto MT"/>
              </a:rPr>
              <a:t>Midgut</a:t>
            </a:r>
            <a:r>
              <a:rPr lang="en-US" sz="2800" dirty="0">
                <a:solidFill>
                  <a:prstClr val="white"/>
                </a:solidFill>
                <a:latin typeface="Calisto MT"/>
              </a:rPr>
              <a:t> volvulus.</a:t>
            </a:r>
          </a:p>
          <a:p>
            <a:pPr fontAlgn="base">
              <a:spcBef>
                <a:spcPct val="0"/>
              </a:spcBef>
              <a:spcAft>
                <a:spcPct val="0"/>
              </a:spcAft>
              <a:defRPr/>
            </a:pPr>
            <a:r>
              <a:rPr lang="en-US" sz="2800" dirty="0">
                <a:solidFill>
                  <a:prstClr val="white"/>
                </a:solidFill>
                <a:latin typeface="Calisto MT"/>
              </a:rPr>
              <a:t>D. Duodenal web</a:t>
            </a:r>
          </a:p>
          <a:p>
            <a:pPr fontAlgn="base">
              <a:spcBef>
                <a:spcPct val="0"/>
              </a:spcBef>
              <a:spcAft>
                <a:spcPct val="0"/>
              </a:spcAft>
              <a:defRPr/>
            </a:pPr>
            <a:r>
              <a:rPr lang="en-US" sz="2800" dirty="0">
                <a:solidFill>
                  <a:prstClr val="white"/>
                </a:solidFill>
                <a:latin typeface="Calisto MT"/>
              </a:rPr>
              <a:t>E. Intussusception</a:t>
            </a:r>
          </a:p>
        </p:txBody>
      </p:sp>
      <p:sp>
        <p:nvSpPr>
          <p:cNvPr id="2" name="TextBox 1">
            <a:extLst>
              <a:ext uri="{FF2B5EF4-FFF2-40B4-BE49-F238E27FC236}">
                <a16:creationId xmlns:a16="http://schemas.microsoft.com/office/drawing/2014/main" id="{703C3EB7-3F60-554C-9E56-2F5EFC6E210C}"/>
              </a:ext>
            </a:extLst>
          </p:cNvPr>
          <p:cNvSpPr txBox="1"/>
          <p:nvPr/>
        </p:nvSpPr>
        <p:spPr>
          <a:xfrm>
            <a:off x="7440613" y="2600325"/>
            <a:ext cx="1837362" cy="52322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pPr fontAlgn="base">
              <a:spcBef>
                <a:spcPct val="0"/>
              </a:spcBef>
              <a:spcAft>
                <a:spcPct val="0"/>
              </a:spcAft>
              <a:defRPr/>
            </a:pPr>
            <a:r>
              <a:rPr lang="en-US" sz="2800" dirty="0">
                <a:solidFill>
                  <a:prstClr val="white"/>
                </a:solidFill>
                <a:latin typeface="Calisto MT"/>
              </a:rPr>
              <a:t>Diagnosis?</a:t>
            </a:r>
          </a:p>
        </p:txBody>
      </p:sp>
      <p:sp>
        <p:nvSpPr>
          <p:cNvPr id="3" name="Line Callout 1 2">
            <a:extLst>
              <a:ext uri="{FF2B5EF4-FFF2-40B4-BE49-F238E27FC236}">
                <a16:creationId xmlns:a16="http://schemas.microsoft.com/office/drawing/2014/main" id="{88E02AA4-B521-BA48-8E65-995CD3F00CAE}"/>
              </a:ext>
            </a:extLst>
          </p:cNvPr>
          <p:cNvSpPr/>
          <p:nvPr/>
        </p:nvSpPr>
        <p:spPr>
          <a:xfrm>
            <a:off x="5378451" y="2360614"/>
            <a:ext cx="1763713" cy="866775"/>
          </a:xfrm>
          <a:prstGeom prst="borderCallout1">
            <a:avLst>
              <a:gd name="adj1" fmla="val 151509"/>
              <a:gd name="adj2" fmla="val 44201"/>
              <a:gd name="adj3" fmla="val 105603"/>
              <a:gd name="adj4" fmla="val 58563"/>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base">
              <a:spcBef>
                <a:spcPct val="0"/>
              </a:spcBef>
              <a:spcAft>
                <a:spcPct val="0"/>
              </a:spcAft>
              <a:defRPr/>
            </a:pPr>
            <a:r>
              <a:rPr lang="en-US" dirty="0">
                <a:solidFill>
                  <a:prstClr val="white"/>
                </a:solidFill>
                <a:latin typeface="Calisto MT"/>
              </a:rPr>
              <a:t>Mushroom cap</a:t>
            </a:r>
          </a:p>
          <a:p>
            <a:pPr algn="ctr" fontAlgn="base">
              <a:spcBef>
                <a:spcPct val="0"/>
              </a:spcBef>
              <a:spcAft>
                <a:spcPct val="0"/>
              </a:spcAft>
              <a:defRPr/>
            </a:pPr>
            <a:r>
              <a:rPr lang="en-US" dirty="0">
                <a:solidFill>
                  <a:prstClr val="white"/>
                </a:solidFill>
                <a:latin typeface="Calisto MT"/>
              </a:rPr>
              <a:t>(Duodenal bulb)</a:t>
            </a:r>
          </a:p>
        </p:txBody>
      </p:sp>
      <p:sp>
        <p:nvSpPr>
          <p:cNvPr id="7" name="Line Callout 1 6">
            <a:extLst>
              <a:ext uri="{FF2B5EF4-FFF2-40B4-BE49-F238E27FC236}">
                <a16:creationId xmlns:a16="http://schemas.microsoft.com/office/drawing/2014/main" id="{45A8DAFF-62A1-C640-BE84-5B8705033C6D}"/>
              </a:ext>
            </a:extLst>
          </p:cNvPr>
          <p:cNvSpPr/>
          <p:nvPr/>
        </p:nvSpPr>
        <p:spPr>
          <a:xfrm>
            <a:off x="3840163" y="5546725"/>
            <a:ext cx="2703512" cy="996950"/>
          </a:xfrm>
          <a:prstGeom prst="borderCallout1">
            <a:avLst>
              <a:gd name="adj1" fmla="val -5387"/>
              <a:gd name="adj2" fmla="val 40811"/>
              <a:gd name="adj3" fmla="val -71581"/>
              <a:gd name="adj4" fmla="val 52499"/>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base">
              <a:spcBef>
                <a:spcPct val="0"/>
              </a:spcBef>
              <a:spcAft>
                <a:spcPct val="0"/>
              </a:spcAft>
              <a:defRPr/>
            </a:pPr>
            <a:r>
              <a:rPr lang="en-US" dirty="0">
                <a:solidFill>
                  <a:prstClr val="white"/>
                </a:solidFill>
                <a:latin typeface="Calisto MT"/>
              </a:rPr>
              <a:t>Double tract sign</a:t>
            </a:r>
          </a:p>
          <a:p>
            <a:pPr algn="ctr" fontAlgn="base">
              <a:spcBef>
                <a:spcPct val="0"/>
              </a:spcBef>
              <a:spcAft>
                <a:spcPct val="0"/>
              </a:spcAft>
              <a:defRPr/>
            </a:pPr>
            <a:r>
              <a:rPr lang="en-US" dirty="0">
                <a:solidFill>
                  <a:prstClr val="white"/>
                </a:solidFill>
                <a:latin typeface="Calisto MT"/>
              </a:rPr>
              <a:t>(puckered lumen of hypertrophic  pyloric channel)</a:t>
            </a:r>
          </a:p>
        </p:txBody>
      </p:sp>
    </p:spTree>
    <p:extLst>
      <p:ext uri="{BB962C8B-B14F-4D97-AF65-F5344CB8AC3E}">
        <p14:creationId xmlns:p14="http://schemas.microsoft.com/office/powerpoint/2010/main" val="316590006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__PE_POLL_EMBED_ID" val="9b6c4f84-c050-4fcc-89fa-a3c690f373fd"/>
</p:tagLst>
</file>

<file path=ppt/tags/tag10.xml><?xml version="1.0" encoding="utf-8"?>
<p:tagLst xmlns:a="http://schemas.openxmlformats.org/drawingml/2006/main" xmlns:r="http://schemas.openxmlformats.org/officeDocument/2006/relationships" xmlns:p="http://schemas.openxmlformats.org/presentationml/2006/main">
  <p:tag name="__PE_POLL_EMBED_ID" val="f756a2f8-9cd5-4533-aef4-96eee301fd39"/>
</p:tagLst>
</file>

<file path=ppt/tags/tag11.xml><?xml version="1.0" encoding="utf-8"?>
<p:tagLst xmlns:a="http://schemas.openxmlformats.org/drawingml/2006/main" xmlns:r="http://schemas.openxmlformats.org/officeDocument/2006/relationships" xmlns:p="http://schemas.openxmlformats.org/presentationml/2006/main">
  <p:tag name="__PE_POLL_EMBED_ID" val="dad52b3c-03c7-4b50-b6aa-2c9f8b9f5a19"/>
</p:tagLst>
</file>

<file path=ppt/tags/tag12.xml><?xml version="1.0" encoding="utf-8"?>
<p:tagLst xmlns:a="http://schemas.openxmlformats.org/drawingml/2006/main" xmlns:r="http://schemas.openxmlformats.org/officeDocument/2006/relationships" xmlns:p="http://schemas.openxmlformats.org/presentationml/2006/main">
  <p:tag name="__PE_POLL_EMBED_ID" val="3cc2f169-5ad7-4bc4-a8d1-46624033e4d8"/>
</p:tagLst>
</file>

<file path=ppt/tags/tag13.xml><?xml version="1.0" encoding="utf-8"?>
<p:tagLst xmlns:a="http://schemas.openxmlformats.org/drawingml/2006/main" xmlns:r="http://schemas.openxmlformats.org/officeDocument/2006/relationships" xmlns:p="http://schemas.openxmlformats.org/presentationml/2006/main">
  <p:tag name="__PE_POLL_EMBED_ID" val="30e524fd-e2ad-4d5b-a535-fedb500d29f3"/>
</p:tagLst>
</file>

<file path=ppt/tags/tag14.xml><?xml version="1.0" encoding="utf-8"?>
<p:tagLst xmlns:a="http://schemas.openxmlformats.org/drawingml/2006/main" xmlns:r="http://schemas.openxmlformats.org/officeDocument/2006/relationships" xmlns:p="http://schemas.openxmlformats.org/presentationml/2006/main">
  <p:tag name="__PE_POLL_EMBED_ID" val="a817c650-12ee-4d82-a767-68e924b4215b"/>
</p:tagLst>
</file>

<file path=ppt/tags/tag15.xml><?xml version="1.0" encoding="utf-8"?>
<p:tagLst xmlns:a="http://schemas.openxmlformats.org/drawingml/2006/main" xmlns:r="http://schemas.openxmlformats.org/officeDocument/2006/relationships" xmlns:p="http://schemas.openxmlformats.org/presentationml/2006/main">
  <p:tag name="__PE_POLL_EMBED_ID" val="a71f6d30-2a83-4901-a8b1-cbb87011e9a6"/>
</p:tagLst>
</file>

<file path=ppt/tags/tag2.xml><?xml version="1.0" encoding="utf-8"?>
<p:tagLst xmlns:a="http://schemas.openxmlformats.org/drawingml/2006/main" xmlns:r="http://schemas.openxmlformats.org/officeDocument/2006/relationships" xmlns:p="http://schemas.openxmlformats.org/presentationml/2006/main">
  <p:tag name="__PE_POLL_EMBED_ID" val="cf9308a6-7c6d-46a2-ae9f-1545b320b572"/>
</p:tagLst>
</file>

<file path=ppt/tags/tag3.xml><?xml version="1.0" encoding="utf-8"?>
<p:tagLst xmlns:a="http://schemas.openxmlformats.org/drawingml/2006/main" xmlns:r="http://schemas.openxmlformats.org/officeDocument/2006/relationships" xmlns:p="http://schemas.openxmlformats.org/presentationml/2006/main">
  <p:tag name="__PE_POLL_EMBED_ID" val="68dc9507-be02-4d4c-80ac-1eee590fcb6e"/>
</p:tagLst>
</file>

<file path=ppt/tags/tag4.xml><?xml version="1.0" encoding="utf-8"?>
<p:tagLst xmlns:a="http://schemas.openxmlformats.org/drawingml/2006/main" xmlns:r="http://schemas.openxmlformats.org/officeDocument/2006/relationships" xmlns:p="http://schemas.openxmlformats.org/presentationml/2006/main">
  <p:tag name="__PE_POLL_EMBED_ID" val="befe8389-80a0-4c66-aff2-05953ddaeef6"/>
</p:tagLst>
</file>

<file path=ppt/tags/tag5.xml><?xml version="1.0" encoding="utf-8"?>
<p:tagLst xmlns:a="http://schemas.openxmlformats.org/drawingml/2006/main" xmlns:r="http://schemas.openxmlformats.org/officeDocument/2006/relationships" xmlns:p="http://schemas.openxmlformats.org/presentationml/2006/main">
  <p:tag name="__PE_POLL_EMBED_ID" val="71ab9c64-b323-45b5-8ec8-fb03c0019f08"/>
</p:tagLst>
</file>

<file path=ppt/tags/tag6.xml><?xml version="1.0" encoding="utf-8"?>
<p:tagLst xmlns:a="http://schemas.openxmlformats.org/drawingml/2006/main" xmlns:r="http://schemas.openxmlformats.org/officeDocument/2006/relationships" xmlns:p="http://schemas.openxmlformats.org/presentationml/2006/main">
  <p:tag name="__PE_POLL_EMBED_ID" val="d8d8d299-698c-42da-8241-304f5bb28356"/>
</p:tagLst>
</file>

<file path=ppt/tags/tag7.xml><?xml version="1.0" encoding="utf-8"?>
<p:tagLst xmlns:a="http://schemas.openxmlformats.org/drawingml/2006/main" xmlns:r="http://schemas.openxmlformats.org/officeDocument/2006/relationships" xmlns:p="http://schemas.openxmlformats.org/presentationml/2006/main">
  <p:tag name="__PE_POLL_EMBED_ID" val="f03d8542-6516-4c88-bd40-ab06d9024b9c"/>
</p:tagLst>
</file>

<file path=ppt/tags/tag8.xml><?xml version="1.0" encoding="utf-8"?>
<p:tagLst xmlns:a="http://schemas.openxmlformats.org/drawingml/2006/main" xmlns:r="http://schemas.openxmlformats.org/officeDocument/2006/relationships" xmlns:p="http://schemas.openxmlformats.org/presentationml/2006/main">
  <p:tag name="__PE_POLL_EMBED_ID" val="fe34b677-7758-460b-b1a8-986f95781050"/>
</p:tagLst>
</file>

<file path=ppt/tags/tag9.xml><?xml version="1.0" encoding="utf-8"?>
<p:tagLst xmlns:a="http://schemas.openxmlformats.org/drawingml/2006/main" xmlns:r="http://schemas.openxmlformats.org/officeDocument/2006/relationships" xmlns:p="http://schemas.openxmlformats.org/presentationml/2006/main">
  <p:tag name="__PE_POLL_EMBED_ID" val="a2f3bc98-1cec-4a12-a4cd-d5f6ec6f2313"/>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Story">
  <a:themeElements>
    <a:clrScheme name="Genesis">
      <a:dk1>
        <a:sysClr val="windowText" lastClr="000000"/>
      </a:dk1>
      <a:lt1>
        <a:sysClr val="window" lastClr="FFFFFF"/>
      </a:lt1>
      <a:dk2>
        <a:srgbClr val="465466"/>
      </a:dk2>
      <a:lt2>
        <a:srgbClr val="BBD7F8"/>
      </a:lt2>
      <a:accent1>
        <a:srgbClr val="80B606"/>
      </a:accent1>
      <a:accent2>
        <a:srgbClr val="E29F1D"/>
      </a:accent2>
      <a:accent3>
        <a:srgbClr val="2397E2"/>
      </a:accent3>
      <a:accent4>
        <a:srgbClr val="35ACA2"/>
      </a:accent4>
      <a:accent5>
        <a:srgbClr val="5430BB"/>
      </a:accent5>
      <a:accent6>
        <a:srgbClr val="8D34E0"/>
      </a:accent6>
      <a:hlink>
        <a:srgbClr val="00B0F0"/>
      </a:hlink>
      <a:folHlink>
        <a:srgbClr val="0070C0"/>
      </a:folHlink>
    </a:clrScheme>
    <a:fontScheme name="Story">
      <a:majorFont>
        <a:latin typeface="Calisto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Story">
      <a:fillStyleLst>
        <a:solidFill>
          <a:schemeClr val="phClr"/>
        </a:solidFill>
        <a:blipFill rotWithShape="1">
          <a:blip xmlns:r="http://schemas.openxmlformats.org/officeDocument/2006/relationships" r:embed="rId1">
            <a:duotone>
              <a:schemeClr val="phClr">
                <a:shade val="10000"/>
                <a:satMod val="150000"/>
                <a:lumMod val="120000"/>
              </a:schemeClr>
              <a:schemeClr val="phClr">
                <a:satMod val="350000"/>
                <a:lumMod val="150000"/>
              </a:schemeClr>
            </a:duotone>
          </a:blip>
          <a:tile tx="0" ty="0" sx="20000" sy="20000" flip="none" algn="ctr"/>
        </a:blipFill>
        <a:gradFill rotWithShape="1">
          <a:gsLst>
            <a:gs pos="0">
              <a:schemeClr val="phClr">
                <a:shade val="20000"/>
                <a:satMod val="130000"/>
              </a:schemeClr>
            </a:gs>
            <a:gs pos="50000">
              <a:schemeClr val="phClr">
                <a:shade val="90000"/>
                <a:satMod val="130000"/>
              </a:schemeClr>
            </a:gs>
            <a:gs pos="100000">
              <a:schemeClr val="phClr">
                <a:shade val="100000"/>
                <a:satMod val="200000"/>
                <a:lumMod val="120000"/>
              </a:schemeClr>
            </a:gs>
          </a:gsLst>
          <a:lin ang="16200000" scaled="0"/>
        </a:gradFill>
      </a:fillStyleLst>
      <a:lnStyleLst>
        <a:ln w="6350" cap="flat" cmpd="sng" algn="ctr">
          <a:solidFill>
            <a:schemeClr val="phClr">
              <a:shade val="95000"/>
              <a:satMod val="105000"/>
            </a:schemeClr>
          </a:solidFill>
          <a:prstDash val="solid"/>
        </a:ln>
        <a:ln w="19050" cap="flat" cmpd="sng" algn="ctr">
          <a:solidFill>
            <a:schemeClr val="phClr"/>
          </a:solidFill>
          <a:prstDash val="solid"/>
        </a:ln>
        <a:ln w="34925" cap="flat" cmpd="sng" algn="ctr">
          <a:solidFill>
            <a:schemeClr val="phClr"/>
          </a:solidFill>
          <a:prstDash val="solid"/>
        </a:ln>
      </a:lnStyleLst>
      <a:effectStyleLst>
        <a:effectStyle>
          <a:effectLst/>
        </a:effectStyle>
        <a:effectStyle>
          <a:effectLst>
            <a:outerShdw blurRad="88900" dist="50800" dir="2100000" sx="104000" sy="104000" algn="br" rotWithShape="0">
              <a:srgbClr val="000000">
                <a:alpha val="55000"/>
              </a:srgbClr>
            </a:outerShdw>
          </a:effectLst>
        </a:effectStyle>
        <a:effectStyle>
          <a:effectLst>
            <a:outerShdw blurRad="127000" dist="63500" dir="5400000" sx="103000" sy="103000" rotWithShape="0">
              <a:srgbClr val="000000">
                <a:alpha val="75000"/>
              </a:srgbClr>
            </a:outerShdw>
          </a:effectLst>
          <a:scene3d>
            <a:camera prst="perspectiveFront" fov="3000000"/>
            <a:lightRig rig="balanced" dir="t">
              <a:rot lat="0" lon="0" rev="18000000"/>
            </a:lightRig>
          </a:scene3d>
          <a:sp3d prstMaterial="plastic">
            <a:bevelT w="254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2">
            <a:duotone>
              <a:schemeClr val="phClr">
                <a:shade val="10000"/>
                <a:satMod val="150000"/>
              </a:schemeClr>
              <a:schemeClr val="phClr">
                <a:tint val="60000"/>
                <a:satMod val="400000"/>
                <a:lumMod val="11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GPRSA-CoverSlideTheme2024">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GPRSA-CoverSlideTheme2024" id="{E27AFE3A-A22A-4CD0-96C7-CC9FAFEDF662}" vid="{66FA905A-1654-4F2A-9C5B-EDFC23633831}"/>
    </a:ext>
  </a:extLst>
</a:theme>
</file>

<file path=ppt/theme/theme3.xml><?xml version="1.0" encoding="utf-8"?>
<a:theme xmlns:a="http://schemas.openxmlformats.org/drawingml/2006/main" name="1_GPRSA-CoverSlideTheme2024">
  <a:themeElements>
    <a:clrScheme name="Custom 1">
      <a:dk1>
        <a:srgbClr val="30333D"/>
      </a:dk1>
      <a:lt1>
        <a:srgbClr val="FFFFFF"/>
      </a:lt1>
      <a:dk2>
        <a:srgbClr val="163155"/>
      </a:dk2>
      <a:lt2>
        <a:srgbClr val="E7E6E6"/>
      </a:lt2>
      <a:accent1>
        <a:srgbClr val="20A8A9"/>
      </a:accent1>
      <a:accent2>
        <a:srgbClr val="EBC778"/>
      </a:accent2>
      <a:accent3>
        <a:srgbClr val="CB3365"/>
      </a:accent3>
      <a:accent4>
        <a:srgbClr val="31559B"/>
      </a:accent4>
      <a:accent5>
        <a:srgbClr val="FB8B31"/>
      </a:accent5>
      <a:accent6>
        <a:srgbClr val="0099CB"/>
      </a:accent6>
      <a:hlink>
        <a:srgbClr val="60B5B8"/>
      </a:hlink>
      <a:folHlink>
        <a:srgbClr val="CB3365"/>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bg1">
                <a:alpha val="0"/>
              </a:schemeClr>
            </a:gs>
            <a:gs pos="100000">
              <a:schemeClr val="bg1">
                <a:alpha val="56000"/>
              </a:schemeClr>
            </a:gs>
          </a:gsLst>
          <a:lin ang="5400000" scaled="1"/>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GPRSA-CoverSlideTheme2024" id="{85C6AF23-C752-5E4F-BEA6-DEDC1F591DB5}" vid="{F46DC836-AE70-E841-BDA6-CE1EA98AE66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6027A7F08C1DF4486D5F028901EA798" ma:contentTypeVersion="14" ma:contentTypeDescription="Create a new document." ma:contentTypeScope="" ma:versionID="d333af65f6f4e8ddb520638b404d85b1">
  <xsd:schema xmlns:xsd="http://www.w3.org/2001/XMLSchema" xmlns:xs="http://www.w3.org/2001/XMLSchema" xmlns:p="http://schemas.microsoft.com/office/2006/metadata/properties" xmlns:ns1="http://schemas.microsoft.com/sharepoint/v3" xmlns:ns3="e0ee341f-41fb-4375-b8b2-74195c213900" xmlns:ns4="347b489a-8783-4049-b77f-4e2672cf3e89" targetNamespace="http://schemas.microsoft.com/office/2006/metadata/properties" ma:root="true" ma:fieldsID="48557e98cf257f92a0a1d783fe817516" ns1:_="" ns3:_="" ns4:_="">
    <xsd:import namespace="http://schemas.microsoft.com/sharepoint/v3"/>
    <xsd:import namespace="e0ee341f-41fb-4375-b8b2-74195c213900"/>
    <xsd:import namespace="347b489a-8783-4049-b77f-4e2672cf3e89"/>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LengthInSeconds" minOccurs="0"/>
                <xsd:element ref="ns1:_ip_UnifiedCompliancePolicyProperties" minOccurs="0"/>
                <xsd:element ref="ns1:_ip_UnifiedCompliancePolicyUIAction" minOccurs="0"/>
                <xsd:element ref="ns4:_activity" minOccurs="0"/>
                <xsd:element ref="ns4:MediaServiceAutoTags" minOccurs="0"/>
                <xsd:element ref="ns4:MediaServiceGenerationTime" minOccurs="0"/>
                <xsd:element ref="ns4:MediaServiceEventHashCode" minOccurs="0"/>
                <xsd:element ref="ns4: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0ee341f-41fb-4375-b8b2-74195c21390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47b489a-8783-4049-b77f-4e2672cf3e89"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_activity" ma:index="17" nillable="true" ma:displayName="_activity" ma:hidden="true" ma:internalName="_activity">
      <xsd:simpleType>
        <xsd:restriction base="dms:Note"/>
      </xsd:simpleType>
    </xsd:element>
    <xsd:element name="MediaServiceAutoTags" ma:index="18" nillable="true" ma:displayName="Tags" ma:internalName="MediaServiceAutoTags"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activity xmlns="347b489a-8783-4049-b77f-4e2672cf3e89" xsi:nil="true"/>
  </documentManagement>
</p:properties>
</file>

<file path=customXml/itemProps1.xml><?xml version="1.0" encoding="utf-8"?>
<ds:datastoreItem xmlns:ds="http://schemas.openxmlformats.org/officeDocument/2006/customXml" ds:itemID="{FB60ED22-DCE5-4A1B-BFA7-5DCB41FB8D1E}">
  <ds:schemaRefs>
    <ds:schemaRef ds:uri="http://schemas.microsoft.com/sharepoint/v3/contenttype/forms"/>
  </ds:schemaRefs>
</ds:datastoreItem>
</file>

<file path=customXml/itemProps2.xml><?xml version="1.0" encoding="utf-8"?>
<ds:datastoreItem xmlns:ds="http://schemas.openxmlformats.org/officeDocument/2006/customXml" ds:itemID="{0CE939E1-43CA-4EAB-A688-C54EB7D1FA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0ee341f-41fb-4375-b8b2-74195c213900"/>
    <ds:schemaRef ds:uri="347b489a-8783-4049-b77f-4e2672cf3e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FD09953-48A4-46D3-B63B-3354038B51F8}">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e0ee341f-41fb-4375-b8b2-74195c213900"/>
    <ds:schemaRef ds:uri="http://purl.org/dc/elements/1.1/"/>
    <ds:schemaRef ds:uri="http://schemas.microsoft.com/office/2006/metadata/properties"/>
    <ds:schemaRef ds:uri="http://schemas.microsoft.com/sharepoint/v3"/>
    <ds:schemaRef ds:uri="347b489a-8783-4049-b77f-4e2672cf3e89"/>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876</TotalTime>
  <Words>3229</Words>
  <Application>Microsoft Office PowerPoint</Application>
  <PresentationFormat>Widescreen</PresentationFormat>
  <Paragraphs>564</Paragraphs>
  <Slides>71</Slides>
  <Notes>71</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71</vt:i4>
      </vt:variant>
    </vt:vector>
  </HeadingPairs>
  <TitlesOfParts>
    <vt:vector size="88" baseType="lpstr">
      <vt:lpstr>ＭＳ Ｐゴシック</vt:lpstr>
      <vt:lpstr>Aharoni</vt:lpstr>
      <vt:lpstr>Aller</vt:lpstr>
      <vt:lpstr>Arial</vt:lpstr>
      <vt:lpstr>Arial Black</vt:lpstr>
      <vt:lpstr>Asap</vt:lpstr>
      <vt:lpstr>Calibri</vt:lpstr>
      <vt:lpstr>Calibri Light</vt:lpstr>
      <vt:lpstr>Calisto MT</vt:lpstr>
      <vt:lpstr>Segoe UI Semibold</vt:lpstr>
      <vt:lpstr>Times New Roman</vt:lpstr>
      <vt:lpstr>Trebuchet MS</vt:lpstr>
      <vt:lpstr>Wingdings</vt:lpstr>
      <vt:lpstr>Wingdings 3</vt:lpstr>
      <vt:lpstr>Story</vt:lpstr>
      <vt:lpstr>GPRSA-CoverSlideTheme2024</vt:lpstr>
      <vt:lpstr>1_GPRSA-CoverSlideTheme2024</vt:lpstr>
      <vt:lpstr>RADIOLOGY</vt:lpstr>
      <vt:lpstr>Disclosure of Relevant Relationship</vt:lpstr>
      <vt:lpstr>PowerPoint Presentation</vt:lpstr>
      <vt:lpstr>Diagnostic Imaging for the Pediatrician</vt:lpstr>
      <vt:lpstr>Case 1: 14y M lethargic 2 days, fall off bicycle</vt:lpstr>
      <vt:lpstr>PowerPoint Presentation</vt:lpstr>
      <vt:lpstr>PowerPoint Presentation</vt:lpstr>
      <vt:lpstr>Epidural vs Subdural Hematoma</vt:lpstr>
      <vt:lpstr>Case 2:  4-week M, vomiting and failure to thrive</vt:lpstr>
      <vt:lpstr>PowerPoint Presentation</vt:lpstr>
      <vt:lpstr>Pyloric stenosis: US</vt:lpstr>
      <vt:lpstr>Case 3: Irritable Toddler w/bloody stools RLQ ileo-colic intussusception. </vt:lpstr>
      <vt:lpstr>PowerPoint Presentation</vt:lpstr>
      <vt:lpstr>Case 3: Ileo-colic intussusception. What is next? Air enema and surgical consult </vt:lpstr>
      <vt:lpstr>Case 4: 8-yr w/seizures, mental retardation, adenoma sebaceum</vt:lpstr>
      <vt:lpstr>PowerPoint Presentation</vt:lpstr>
      <vt:lpstr>Tuberous Sclerosis</vt:lpstr>
      <vt:lpstr>Tuberous sclerosis</vt:lpstr>
      <vt:lpstr>Case 5: 5-yr F w/chest pain and cough for a week</vt:lpstr>
      <vt:lpstr>PowerPoint Presentation</vt:lpstr>
      <vt:lpstr>Round Pneumonia</vt:lpstr>
      <vt:lpstr>Pitfall case 12 yr old with chest pain and shoulder pain</vt:lpstr>
      <vt:lpstr>Case 6: 6yr w/headaches, vomiting, diplopia &amp; Rt fascial weakness &amp; Lt hemiparesis</vt:lpstr>
      <vt:lpstr>PowerPoint Presentation</vt:lpstr>
      <vt:lpstr>Pediatric Brain Tumors </vt:lpstr>
      <vt:lpstr>Contrast for tumors &amp; infection</vt:lpstr>
      <vt:lpstr>Case 7: Which one is commonly observed in this term newborn with severe respiratory distress? </vt:lpstr>
      <vt:lpstr>PowerPoint Presentation</vt:lpstr>
      <vt:lpstr>Persistent pulmonary hypertension</vt:lpstr>
      <vt:lpstr>Case 8: 1-day old baby with vomiting </vt:lpstr>
      <vt:lpstr>PowerPoint Presentation</vt:lpstr>
      <vt:lpstr>Duodenal atresia</vt:lpstr>
      <vt:lpstr>Case 9: Adolescent girl fell from a horse &amp; has difficulty breathing and hemoptysis </vt:lpstr>
      <vt:lpstr>PowerPoint Presentation</vt:lpstr>
      <vt:lpstr>Traumatic pneumatocele/Pulmonary contusion </vt:lpstr>
      <vt:lpstr>Cystic pulmonary masses: Congenital Cystic Pulmonary Adenomatoid Malformation: CPAM</vt:lpstr>
      <vt:lpstr>Cystic Pulmonary masses: Pulmonary abscess</vt:lpstr>
      <vt:lpstr>IV Contrast (CT &amp; MRI)</vt:lpstr>
      <vt:lpstr>PowerPoint Presentation</vt:lpstr>
      <vt:lpstr>PowerPoint Presentation</vt:lpstr>
      <vt:lpstr>Sturge Weber Syndrome</vt:lpstr>
      <vt:lpstr>Case 11:   2 mo. Infant with hypotonia</vt:lpstr>
      <vt:lpstr>PowerPoint Presentation</vt:lpstr>
      <vt:lpstr>Child Abuse</vt:lpstr>
      <vt:lpstr>Mechanism of Injury</vt:lpstr>
      <vt:lpstr>PowerPoint Presentation</vt:lpstr>
      <vt:lpstr>Case 12: One yr old infant with abdominal distention</vt:lpstr>
      <vt:lpstr>PowerPoint Presentation</vt:lpstr>
      <vt:lpstr>Hepatoblastoma</vt:lpstr>
      <vt:lpstr>Liver neoplasms</vt:lpstr>
      <vt:lpstr>PowerPoint Presentation</vt:lpstr>
      <vt:lpstr>PowerPoint Presentation</vt:lpstr>
      <vt:lpstr>Case 14: 14yr M with vomiting, fever &amp; RLQ pain</vt:lpstr>
      <vt:lpstr>PowerPoint Presentation</vt:lpstr>
      <vt:lpstr>Case 14: Perforated Appendicitis</vt:lpstr>
      <vt:lpstr>Case 15:  2 mo old infant w/ fever.</vt:lpstr>
      <vt:lpstr>PowerPoint Presentation</vt:lpstr>
      <vt:lpstr>Companion case VUR</vt:lpstr>
      <vt:lpstr>Bonus: 3mo old right eye hematoma &amp; bruising. DX?</vt:lpstr>
      <vt:lpstr>Neuroblastoma</vt:lpstr>
      <vt:lpstr>Bouns: 6 yr M w/ hemoptysis.  Just finished 6 mo course of observed tx for TB.  What do you do next?</vt:lpstr>
      <vt:lpstr>Limping child</vt:lpstr>
      <vt:lpstr>7 year old limping and hip pain for 3 days</vt:lpstr>
      <vt:lpstr>Mri next morning</vt:lpstr>
      <vt:lpstr>Joint aspiration: Toxic (transient synovitis) synovitis</vt:lpstr>
      <vt:lpstr>3 yr old rt hip pain for 1 week and fever US. Arrived in am from NY requested by er</vt:lpstr>
      <vt:lpstr>F/U MRI: Septic joint &amp; osteomyelitis</vt:lpstr>
      <vt:lpstr>JIA: 12 yr M, lt hip pain &amp; limping 24 hrs s/p recent fall. </vt:lpstr>
      <vt:lpstr>CNO: 12 yr F Gymnast w/nontraumatic right buttock pain x 4 days. HX of ulcerative colitis </vt:lpstr>
      <vt:lpstr>2 yr old limping. DDX?</vt:lpstr>
      <vt:lpstr>Perthes: early at 6yr, 7yrs fragmentation phase, 12yrs progressive</vt:lpstr>
    </vt:vector>
  </TitlesOfParts>
  <Company>Miami Children's Health System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Ariel Llizo</dc:creator>
  <cp:lastModifiedBy>Gabriela Martinez</cp:lastModifiedBy>
  <cp:revision>46</cp:revision>
  <cp:lastPrinted>2023-05-18T06:08:59Z</cp:lastPrinted>
  <dcterms:created xsi:type="dcterms:W3CDTF">2018-04-16T14:15:45Z</dcterms:created>
  <dcterms:modified xsi:type="dcterms:W3CDTF">2024-05-17T04:13:24Z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0x010100B6027A7F08C1DF4486D5F028901EA798</vt:lpwstr>
  </property>
</Properties>
</file>