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49"/>
  </p:notesMasterIdLst>
  <p:handoutMasterIdLst>
    <p:handoutMasterId r:id="rId50"/>
  </p:handoutMasterIdLst>
  <p:sldIdLst>
    <p:sldId id="444" r:id="rId6"/>
    <p:sldId id="445"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4B91D1"/>
    <a:srgbClr val="77B9D7"/>
    <a:srgbClr val="EEB500"/>
    <a:srgbClr val="DEA900"/>
    <a:srgbClr val="589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298F4-E94A-B14E-93AD-DE0B3F174552}" v="1" dt="2024-05-16T19:17:24.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6327"/>
  </p:normalViewPr>
  <p:slideViewPr>
    <p:cSldViewPr snapToGrid="0">
      <p:cViewPr varScale="1">
        <p:scale>
          <a:sx n="82" d="100"/>
          <a:sy n="82" d="100"/>
        </p:scale>
        <p:origin x="90" y="144"/>
      </p:cViewPr>
      <p:guideLst/>
    </p:cSldViewPr>
  </p:slideViewPr>
  <p:notesTextViewPr>
    <p:cViewPr>
      <p:scale>
        <a:sx n="1" d="1"/>
        <a:sy n="1" d="1"/>
      </p:scale>
      <p:origin x="0" y="0"/>
    </p:cViewPr>
  </p:notesTextViewPr>
  <p:notesViewPr>
    <p:cSldViewPr snapToGrid="0">
      <p:cViewPr varScale="1">
        <p:scale>
          <a:sx n="95" d="100"/>
          <a:sy n="95" d="100"/>
        </p:scale>
        <p:origin x="43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dirty="0"/>
              <a:t>26th Annual GPRSA Course</a:t>
            </a:r>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r>
              <a:rPr lang="en-US" dirty="0"/>
              <a:t> </a:t>
            </a:r>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S108 - Dr. Sterba</a:t>
            </a: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9AA46C5-0C10-4E53-811A-1659F762E6BB}" type="slidenum">
              <a:rPr lang="en-US" smtClean="0"/>
              <a:t>‹#›</a:t>
            </a:fld>
            <a:endParaRPr lang="en-US"/>
          </a:p>
        </p:txBody>
      </p:sp>
    </p:spTree>
    <p:extLst>
      <p:ext uri="{BB962C8B-B14F-4D97-AF65-F5344CB8AC3E}">
        <p14:creationId xmlns:p14="http://schemas.microsoft.com/office/powerpoint/2010/main" val="3246605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B5B7D40-D682-499B-8C54-4986E5A70FFB}" type="datetimeFigureOut">
              <a:rPr lang="en-US" smtClean="0"/>
              <a:t>5/17/2024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E3E5583-589E-4F6B-BE49-CCEC563112E3}" type="slidenum">
              <a:rPr lang="en-US" smtClean="0"/>
              <a:t>‹#›</a:t>
            </a:fld>
            <a:endParaRPr lang="en-US"/>
          </a:p>
        </p:txBody>
      </p:sp>
    </p:spTree>
    <p:extLst>
      <p:ext uri="{BB962C8B-B14F-4D97-AF65-F5344CB8AC3E}">
        <p14:creationId xmlns:p14="http://schemas.microsoft.com/office/powerpoint/2010/main" val="368454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F3082-F70C-A840-870D-F460C93EA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26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3237">
              <a:defRPr/>
            </a:pPr>
            <a:fld id="{7896D1CB-0425-4F10-9F66-6C057BDB55BA}" type="slidenum">
              <a:rPr lang="en-US">
                <a:solidFill>
                  <a:prstClr val="black"/>
                </a:solidFill>
                <a:latin typeface="Calibri"/>
              </a:rPr>
              <a:pPr defTabSz="933237">
                <a:defRPr/>
              </a:pPr>
              <a:t>7</a:t>
            </a:fld>
            <a:endParaRPr lang="en-US">
              <a:solidFill>
                <a:prstClr val="black"/>
              </a:solidFill>
              <a:latin typeface="Calibri"/>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867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3237">
              <a:defRPr/>
            </a:pPr>
            <a:fld id="{7896D1CB-0425-4F10-9F66-6C057BDB55BA}" type="slidenum">
              <a:rPr lang="en-US">
                <a:solidFill>
                  <a:prstClr val="black"/>
                </a:solidFill>
                <a:latin typeface="Calibri"/>
              </a:rPr>
              <a:pPr defTabSz="933237">
                <a:defRPr/>
              </a:pPr>
              <a:t>8</a:t>
            </a:fld>
            <a:endParaRPr lang="en-US">
              <a:solidFill>
                <a:prstClr val="black"/>
              </a:solidFill>
              <a:latin typeface="Calibri"/>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262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3141BED-9A9A-4CD4-B986-448C49B46EF2}" type="datetimeFigureOut">
              <a:rPr lang="en-US" smtClean="0"/>
              <a:pPr/>
              <a:t>5/17/2024</a:t>
            </a:fld>
            <a:endParaRPr lang="en-US"/>
          </a:p>
        </p:txBody>
      </p:sp>
      <p:sp>
        <p:nvSpPr>
          <p:cNvPr id="8" name="Slide Number Placeholder 7"/>
          <p:cNvSpPr>
            <a:spLocks noGrp="1"/>
          </p:cNvSpPr>
          <p:nvPr>
            <p:ph type="sldNum" sz="quarter" idx="11"/>
          </p:nvPr>
        </p:nvSpPr>
        <p:spPr/>
        <p:txBody>
          <a:bodyPr/>
          <a:lstStyle/>
          <a:p>
            <a:fld id="{450CFA9F-36BB-4396-95DF-76688CF276F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27175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41BED-9A9A-4CD4-B986-448C49B46EF2}"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CFA9F-36BB-4396-95DF-76688CF276F8}" type="slidenum">
              <a:rPr lang="en-US" smtClean="0"/>
              <a:pPr/>
              <a:t>‹#›</a:t>
            </a:fld>
            <a:endParaRPr lang="en-US"/>
          </a:p>
        </p:txBody>
      </p:sp>
    </p:spTree>
    <p:extLst>
      <p:ext uri="{BB962C8B-B14F-4D97-AF65-F5344CB8AC3E}">
        <p14:creationId xmlns:p14="http://schemas.microsoft.com/office/powerpoint/2010/main" val="148146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41BED-9A9A-4CD4-B986-448C49B46EF2}"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CFA9F-36BB-4396-95DF-76688CF276F8}" type="slidenum">
              <a:rPr lang="en-US" smtClean="0"/>
              <a:pPr/>
              <a:t>‹#›</a:t>
            </a:fld>
            <a:endParaRPr lang="en-US"/>
          </a:p>
        </p:txBody>
      </p:sp>
    </p:spTree>
    <p:extLst>
      <p:ext uri="{BB962C8B-B14F-4D97-AF65-F5344CB8AC3E}">
        <p14:creationId xmlns:p14="http://schemas.microsoft.com/office/powerpoint/2010/main" val="2325371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9005" y="1122363"/>
            <a:ext cx="11013990" cy="2387600"/>
          </a:xfrm>
        </p:spPr>
        <p:txBody>
          <a:bodyPr anchor="b">
            <a:normAutofit/>
          </a:bodyPr>
          <a:lstStyle>
            <a:lvl1pPr algn="ctr">
              <a:defRPr sz="6600" b="1" i="0">
                <a:solidFill>
                  <a:schemeClr val="accent3"/>
                </a:solidFill>
                <a:latin typeface="Aller" panose="02000503030000020004" pitchFamily="2" charset="77"/>
              </a:defRPr>
            </a:lvl1pPr>
          </a:lstStyle>
          <a:p>
            <a:r>
              <a:rPr lang="en-US" dirty="0"/>
              <a:t>Click to edit Master title style</a:t>
            </a:r>
          </a:p>
        </p:txBody>
      </p:sp>
      <p:sp>
        <p:nvSpPr>
          <p:cNvPr id="3" name="Subtitle 2"/>
          <p:cNvSpPr>
            <a:spLocks noGrp="1"/>
          </p:cNvSpPr>
          <p:nvPr>
            <p:ph type="subTitle" idx="1"/>
          </p:nvPr>
        </p:nvSpPr>
        <p:spPr>
          <a:xfrm>
            <a:off x="589005" y="3602038"/>
            <a:ext cx="11013990" cy="623973"/>
          </a:xfrm>
        </p:spPr>
        <p:txBody>
          <a:bodyPr anchor="ctr" anchorCtr="0">
            <a:noAutofit/>
          </a:bodyPr>
          <a:lstStyle>
            <a:lvl1pPr marL="0" indent="0" algn="ctr">
              <a:buNone/>
              <a:defRPr sz="44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CBD0801E-FBF9-B24B-57F0-2A0422903F46}"/>
              </a:ext>
            </a:extLst>
          </p:cNvPr>
          <p:cNvSpPr>
            <a:spLocks noGrp="1"/>
          </p:cNvSpPr>
          <p:nvPr>
            <p:ph type="body" sz="quarter" idx="13"/>
          </p:nvPr>
        </p:nvSpPr>
        <p:spPr>
          <a:xfrm>
            <a:off x="588964" y="4373563"/>
            <a:ext cx="11013990" cy="619125"/>
          </a:xfrm>
        </p:spPr>
        <p:txBody>
          <a:bodyPr>
            <a:normAutofit/>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Tree>
    <p:extLst>
      <p:ext uri="{BB962C8B-B14F-4D97-AF65-F5344CB8AC3E}">
        <p14:creationId xmlns:p14="http://schemas.microsoft.com/office/powerpoint/2010/main" val="2106936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5746"/>
            <a:ext cx="10515600" cy="1325563"/>
          </a:xfrm>
        </p:spPr>
        <p:txBody>
          <a:bodyPr anchor="b" anchorCtr="0">
            <a:normAutofit/>
          </a:bodyPr>
          <a:lstStyle>
            <a:lvl1pPr algn="ctr">
              <a:defRPr lang="en-US" sz="4000" b="1" i="0" kern="1200" dirty="0">
                <a:solidFill>
                  <a:schemeClr val="accent3"/>
                </a:solidFill>
                <a:latin typeface="Aller" panose="02000503030000020004" pitchFamily="2" charset="77"/>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2161309"/>
            <a:ext cx="10515600" cy="4015654"/>
          </a:xfrm>
          <a:solidFill>
            <a:schemeClr val="bg1">
              <a:alpha val="50000"/>
            </a:schemeClr>
          </a:solidFill>
        </p:spPr>
        <p:txBody>
          <a:bodyPr lIns="137160" tIns="137160" rIns="137160" bIns="137160">
            <a:normAutofit/>
          </a:bodyPr>
          <a:lstStyle>
            <a:lvl1pPr>
              <a:defRPr sz="2400">
                <a:solidFill>
                  <a:schemeClr val="accent6"/>
                </a:solidFill>
              </a:defRPr>
            </a:lvl1pPr>
            <a:lvl2pPr>
              <a:defRPr sz="2400">
                <a:solidFill>
                  <a:schemeClr val="accent6"/>
                </a:solidFill>
              </a:defRPr>
            </a:lvl2pPr>
            <a:lvl3pPr>
              <a:defRPr sz="2400">
                <a:solidFill>
                  <a:schemeClr val="accent6"/>
                </a:solidFill>
              </a:defRPr>
            </a:lvl3pPr>
            <a:lvl4pPr>
              <a:defRPr sz="2400">
                <a:solidFill>
                  <a:schemeClr val="accent6"/>
                </a:solidFill>
              </a:defRPr>
            </a:lvl4pPr>
            <a:lvl5pPr>
              <a:defRPr sz="240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06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331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263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35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46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016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16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41BED-9A9A-4CD4-B986-448C49B46EF2}"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CFA9F-36BB-4396-95DF-76688CF276F8}" type="slidenum">
              <a:rPr lang="en-US" smtClean="0"/>
              <a:pPr/>
              <a:t>‹#›</a:t>
            </a:fld>
            <a:endParaRPr lang="en-US"/>
          </a:p>
        </p:txBody>
      </p:sp>
    </p:spTree>
    <p:extLst>
      <p:ext uri="{BB962C8B-B14F-4D97-AF65-F5344CB8AC3E}">
        <p14:creationId xmlns:p14="http://schemas.microsoft.com/office/powerpoint/2010/main" val="159604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54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792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740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5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141BED-9A9A-4CD4-B986-448C49B46EF2}"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CFA9F-36BB-4396-95DF-76688CF276F8}" type="slidenum">
              <a:rPr lang="en-US" smtClean="0"/>
              <a:pPr/>
              <a:t>‹#›</a:t>
            </a:fld>
            <a:endParaRPr lang="en-US"/>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6408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141BED-9A9A-4CD4-B986-448C49B46EF2}"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CFA9F-36BB-4396-95DF-76688CF276F8}" type="slidenum">
              <a:rPr lang="en-US" smtClean="0"/>
              <a:pPr/>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960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3141BED-9A9A-4CD4-B986-448C49B46EF2}" type="datetimeFigureOut">
              <a:rPr lang="en-US" smtClean="0"/>
              <a:pPr/>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CFA9F-36BB-4396-95DF-76688CF276F8}" type="slidenum">
              <a:rPr lang="en-US" smtClean="0"/>
              <a:pPr/>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226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141BED-9A9A-4CD4-B986-448C49B46EF2}" type="datetimeFigureOut">
              <a:rPr lang="en-US" smtClean="0"/>
              <a:pPr/>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CFA9F-36BB-4396-95DF-76688CF276F8}" type="slidenum">
              <a:rPr lang="en-US" smtClean="0"/>
              <a:pPr/>
              <a:t>‹#›</a:t>
            </a:fld>
            <a:endParaRPr lang="en-US"/>
          </a:p>
        </p:txBody>
      </p:sp>
    </p:spTree>
    <p:extLst>
      <p:ext uri="{BB962C8B-B14F-4D97-AF65-F5344CB8AC3E}">
        <p14:creationId xmlns:p14="http://schemas.microsoft.com/office/powerpoint/2010/main" val="90376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41BED-9A9A-4CD4-B986-448C49B46EF2}" type="datetimeFigureOut">
              <a:rPr lang="en-US" smtClean="0"/>
              <a:pPr/>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CFA9F-36BB-4396-95DF-76688CF276F8}" type="slidenum">
              <a:rPr lang="en-US" smtClean="0"/>
              <a:pPr/>
              <a:t>‹#›</a:t>
            </a:fld>
            <a:endParaRPr lang="en-US"/>
          </a:p>
        </p:txBody>
      </p:sp>
    </p:spTree>
    <p:extLst>
      <p:ext uri="{BB962C8B-B14F-4D97-AF65-F5344CB8AC3E}">
        <p14:creationId xmlns:p14="http://schemas.microsoft.com/office/powerpoint/2010/main" val="106811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41BED-9A9A-4CD4-B986-448C49B46EF2}"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CFA9F-36BB-4396-95DF-76688CF276F8}" type="slidenum">
              <a:rPr lang="en-US" smtClean="0"/>
              <a:pPr/>
              <a:t>‹#›</a:t>
            </a:fld>
            <a:endParaRPr lang="en-US"/>
          </a:p>
        </p:txBody>
      </p:sp>
    </p:spTree>
    <p:extLst>
      <p:ext uri="{BB962C8B-B14F-4D97-AF65-F5344CB8AC3E}">
        <p14:creationId xmlns:p14="http://schemas.microsoft.com/office/powerpoint/2010/main" val="224467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41BED-9A9A-4CD4-B986-448C49B46EF2}"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CFA9F-36BB-4396-95DF-76688CF276F8}" type="slidenum">
              <a:rPr lang="en-US" smtClean="0"/>
              <a:pPr/>
              <a:t>‹#›</a:t>
            </a:fld>
            <a:endParaRPr lang="en-US"/>
          </a:p>
        </p:txBody>
      </p:sp>
    </p:spTree>
    <p:extLst>
      <p:ext uri="{BB962C8B-B14F-4D97-AF65-F5344CB8AC3E}">
        <p14:creationId xmlns:p14="http://schemas.microsoft.com/office/powerpoint/2010/main" val="121070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3141BED-9A9A-4CD4-B986-448C49B46EF2}" type="datetimeFigureOut">
              <a:rPr lang="en-US" smtClean="0"/>
              <a:pPr/>
              <a:t>5/17/2024</a:t>
            </a:fld>
            <a:endParaRPr lang="en-US"/>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50CFA9F-36BB-4396-95DF-76688CF276F8}" type="slidenum">
              <a:rPr lang="en-US" smtClean="0"/>
              <a:pPr/>
              <a:t>‹#›</a:t>
            </a:fld>
            <a:endParaRPr lang="en-US"/>
          </a:p>
        </p:txBody>
      </p:sp>
    </p:spTree>
    <p:extLst>
      <p:ext uri="{BB962C8B-B14F-4D97-AF65-F5344CB8AC3E}">
        <p14:creationId xmlns:p14="http://schemas.microsoft.com/office/powerpoint/2010/main" val="2557793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30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372D2A-84A7-7F73-CD58-C015B6D2B572}"/>
              </a:ext>
            </a:extLst>
          </p:cNvPr>
          <p:cNvSpPr txBox="1"/>
          <p:nvPr userDrawn="1"/>
        </p:nvSpPr>
        <p:spPr>
          <a:xfrm>
            <a:off x="2170043" y="566241"/>
            <a:ext cx="7851914" cy="461665"/>
          </a:xfrm>
          <a:prstGeom prst="rect">
            <a:avLst/>
          </a:prstGeom>
          <a:solidFill>
            <a:schemeClr val="accent6"/>
          </a:solidFill>
        </p:spPr>
        <p:txBody>
          <a:bodyPr wrap="square" rtlCol="0">
            <a:spAutoFit/>
          </a:bodyPr>
          <a:lstStyle/>
          <a:p>
            <a:pPr algn="ctr"/>
            <a:r>
              <a:rPr lang="en-US" sz="2400" dirty="0">
                <a:solidFill>
                  <a:schemeClr val="bg1"/>
                </a:solidFill>
                <a:latin typeface="Asap" panose="020F0504030202060203" pitchFamily="34" charset="77"/>
              </a:rPr>
              <a:t>The Annual General Pediatric Review &amp; Self-Assessment</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287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2010.prepsa.courses.aap.org/PrepSA/Modal/Media.aspx?key=(Item+Q197B)" TargetMode="External"/><Relationship Id="rId2" Type="http://schemas.openxmlformats.org/officeDocument/2006/relationships/hyperlink" Target="http://2010.prepsa.courses.aap.org/PrepSA/Modal/Media.aspx?key=(Item+Q197A)"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dermatology.cdlib.org/1502/reviews/photoessay/54.jpg" TargetMode="Externa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2011.prepsa.courses.aap.org/PrepSA/Modal/Media.aspx?key=(Item+Q227)"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2011.prepsa.courses.aap.org/PrepSA/Modal/Media.aspx?key=(Item+Q39B)"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sap" panose="020F0504030202060203"/>
              </a:rPr>
              <a:t>RHEUMATOLOGY</a:t>
            </a:r>
          </a:p>
        </p:txBody>
      </p:sp>
      <p:sp>
        <p:nvSpPr>
          <p:cNvPr id="5" name="Subtitle 4"/>
          <p:cNvSpPr>
            <a:spLocks noGrp="1"/>
          </p:cNvSpPr>
          <p:nvPr>
            <p:ph type="subTitle" idx="1"/>
          </p:nvPr>
        </p:nvSpPr>
        <p:spPr/>
        <p:txBody>
          <a:bodyPr/>
          <a:lstStyle/>
          <a:p>
            <a:r>
              <a:rPr lang="en-US" altLang="en-US" dirty="0"/>
              <a:t>Yonit Sterba, MD</a:t>
            </a:r>
          </a:p>
        </p:txBody>
      </p:sp>
      <p:sp>
        <p:nvSpPr>
          <p:cNvPr id="9" name="Text Placeholder 8">
            <a:extLst>
              <a:ext uri="{FF2B5EF4-FFF2-40B4-BE49-F238E27FC236}">
                <a16:creationId xmlns:a16="http://schemas.microsoft.com/office/drawing/2014/main" id="{C1437BFD-44E9-908C-CE0E-610F5A3EAF29}"/>
              </a:ext>
            </a:extLst>
          </p:cNvPr>
          <p:cNvSpPr>
            <a:spLocks noGrp="1"/>
          </p:cNvSpPr>
          <p:nvPr>
            <p:ph type="body" sz="quarter" idx="13"/>
          </p:nvPr>
        </p:nvSpPr>
        <p:spPr>
          <a:xfrm>
            <a:off x="588964" y="4373563"/>
            <a:ext cx="11013990" cy="2244951"/>
          </a:xfrm>
        </p:spPr>
        <p:txBody>
          <a:bodyPr>
            <a:normAutofit/>
          </a:bodyPr>
          <a:lstStyle/>
          <a:p>
            <a:r>
              <a:rPr lang="en-US" altLang="en-US" dirty="0"/>
              <a:t>Attending, Pediatric Rheumatology</a:t>
            </a:r>
          </a:p>
          <a:p>
            <a:r>
              <a:rPr lang="en-US" altLang="en-US" dirty="0"/>
              <a:t>Nicklaus Children’s Pediatric Specialists</a:t>
            </a:r>
          </a:p>
          <a:p>
            <a:r>
              <a:rPr lang="en-US" altLang="en-US" dirty="0"/>
              <a:t>Nicklaus Children’s Hospital</a:t>
            </a:r>
          </a:p>
          <a:p>
            <a:r>
              <a:rPr lang="en-US" altLang="en-US" dirty="0"/>
              <a:t>Miami, Florida</a:t>
            </a:r>
          </a:p>
          <a:p>
            <a:endParaRPr lang="en-US" altLang="en-US" dirty="0"/>
          </a:p>
          <a:p>
            <a:endParaRPr lang="en-US" altLang="en-US" dirty="0"/>
          </a:p>
        </p:txBody>
      </p:sp>
    </p:spTree>
    <p:extLst>
      <p:ext uri="{BB962C8B-B14F-4D97-AF65-F5344CB8AC3E}">
        <p14:creationId xmlns:p14="http://schemas.microsoft.com/office/powerpoint/2010/main" val="39487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SYSTEMIC LUPUS ERYTHEMATOSUS</a:t>
            </a:r>
            <a:endParaRPr lang="en-US" dirty="0"/>
          </a:p>
        </p:txBody>
      </p:sp>
      <p:sp>
        <p:nvSpPr>
          <p:cNvPr id="6" name="Content Placeholder 5"/>
          <p:cNvSpPr>
            <a:spLocks noGrp="1"/>
          </p:cNvSpPr>
          <p:nvPr>
            <p:ph idx="1"/>
          </p:nvPr>
        </p:nvSpPr>
        <p:spPr>
          <a:xfrm>
            <a:off x="1981200" y="1295401"/>
            <a:ext cx="8229600" cy="4830763"/>
          </a:xfrm>
        </p:spPr>
        <p:txBody>
          <a:bodyPr/>
          <a:lstStyle/>
          <a:p>
            <a:pPr marL="0" indent="0" algn="ctr">
              <a:buNone/>
            </a:pPr>
            <a:r>
              <a:rPr lang="en-US" b="1" u="sng" dirty="0">
                <a:solidFill>
                  <a:schemeClr val="tx1"/>
                </a:solidFill>
              </a:rPr>
              <a:t>Antinuclear Antibody (ANA) and SLE</a:t>
            </a:r>
          </a:p>
          <a:p>
            <a:pPr marL="0" indent="0" algn="ctr">
              <a:buNone/>
            </a:pPr>
            <a:endParaRPr lang="en-US" u="sng" dirty="0">
              <a:solidFill>
                <a:schemeClr val="tx1"/>
              </a:solidFill>
            </a:endParaRPr>
          </a:p>
          <a:p>
            <a:r>
              <a:rPr lang="en-US" dirty="0">
                <a:solidFill>
                  <a:schemeClr val="tx1"/>
                </a:solidFill>
              </a:rPr>
              <a:t>ANA test is almost 100% </a:t>
            </a:r>
            <a:r>
              <a:rPr lang="en-US" u="sng" dirty="0">
                <a:solidFill>
                  <a:srgbClr val="00B0F0"/>
                </a:solidFill>
              </a:rPr>
              <a:t>SENSITIVE</a:t>
            </a:r>
            <a:r>
              <a:rPr lang="en-US" dirty="0">
                <a:solidFill>
                  <a:schemeClr val="tx1"/>
                </a:solidFill>
              </a:rPr>
              <a:t>, but </a:t>
            </a:r>
            <a:r>
              <a:rPr lang="en-US" dirty="0">
                <a:solidFill>
                  <a:srgbClr val="00B0F0"/>
                </a:solidFill>
              </a:rPr>
              <a:t>NOT SPECIFIC</a:t>
            </a:r>
          </a:p>
          <a:p>
            <a:pPr marL="0" indent="0">
              <a:buNone/>
            </a:pPr>
            <a:endParaRPr lang="en-US" dirty="0">
              <a:solidFill>
                <a:schemeClr val="tx1"/>
              </a:solidFill>
            </a:endParaRPr>
          </a:p>
          <a:p>
            <a:r>
              <a:rPr lang="en-US" dirty="0">
                <a:solidFill>
                  <a:schemeClr val="tx1"/>
                </a:solidFill>
              </a:rPr>
              <a:t>Approximately 20-30% of healthy children can have positive ANA</a:t>
            </a:r>
          </a:p>
          <a:p>
            <a:pPr marL="0" indent="0">
              <a:buNone/>
            </a:pPr>
            <a:endParaRPr lang="en-US" dirty="0">
              <a:solidFill>
                <a:schemeClr val="tx1"/>
              </a:solidFill>
            </a:endParaRPr>
          </a:p>
          <a:p>
            <a:r>
              <a:rPr lang="en-US" dirty="0">
                <a:solidFill>
                  <a:schemeClr val="tx1"/>
                </a:solidFill>
              </a:rPr>
              <a:t>ANA’s occur in other autoimmune conditions as well (JIA, scleroderma, </a:t>
            </a:r>
            <a:r>
              <a:rPr lang="en-US" dirty="0" err="1">
                <a:solidFill>
                  <a:schemeClr val="tx1"/>
                </a:solidFill>
              </a:rPr>
              <a:t>Sjogren’s</a:t>
            </a:r>
            <a:r>
              <a:rPr lang="en-US" dirty="0">
                <a:solidFill>
                  <a:schemeClr val="tx1"/>
                </a:solidFill>
              </a:rPr>
              <a:t>, autoimmune thyroid disease)</a:t>
            </a:r>
          </a:p>
          <a:p>
            <a:pPr marL="0" indent="0">
              <a:buNone/>
            </a:pPr>
            <a:endParaRPr lang="en-US" dirty="0">
              <a:solidFill>
                <a:schemeClr val="tx1"/>
              </a:solidFill>
            </a:endParaRPr>
          </a:p>
          <a:p>
            <a:pPr>
              <a:buClr>
                <a:schemeClr val="accent2">
                  <a:lumMod val="75000"/>
                </a:schemeClr>
              </a:buClr>
            </a:pPr>
            <a:r>
              <a:rPr lang="en-US" dirty="0">
                <a:solidFill>
                  <a:srgbClr val="00B0F0"/>
                </a:solidFill>
              </a:rPr>
              <a:t>Anti </a:t>
            </a:r>
            <a:r>
              <a:rPr lang="en-US" dirty="0" err="1">
                <a:solidFill>
                  <a:srgbClr val="00B0F0"/>
                </a:solidFill>
              </a:rPr>
              <a:t>dsDNA</a:t>
            </a:r>
            <a:r>
              <a:rPr lang="en-US" dirty="0">
                <a:solidFill>
                  <a:srgbClr val="00B0F0"/>
                </a:solidFill>
              </a:rPr>
              <a:t> </a:t>
            </a:r>
            <a:r>
              <a:rPr lang="en-US" dirty="0">
                <a:solidFill>
                  <a:schemeClr val="tx1"/>
                </a:solidFill>
              </a:rPr>
              <a:t>and </a:t>
            </a:r>
            <a:r>
              <a:rPr lang="en-US" dirty="0">
                <a:solidFill>
                  <a:srgbClr val="00B0F0"/>
                </a:solidFill>
              </a:rPr>
              <a:t>Anti </a:t>
            </a:r>
            <a:r>
              <a:rPr lang="en-US" dirty="0" err="1">
                <a:solidFill>
                  <a:srgbClr val="00B0F0"/>
                </a:solidFill>
              </a:rPr>
              <a:t>Sm</a:t>
            </a:r>
            <a:r>
              <a:rPr lang="en-US" dirty="0">
                <a:solidFill>
                  <a:srgbClr val="00B0F0"/>
                </a:solidFill>
              </a:rPr>
              <a:t> </a:t>
            </a:r>
            <a:r>
              <a:rPr lang="en-US" dirty="0">
                <a:solidFill>
                  <a:schemeClr val="tx1"/>
                </a:solidFill>
              </a:rPr>
              <a:t>tests are</a:t>
            </a:r>
            <a:r>
              <a:rPr lang="en-US" u="sng" dirty="0">
                <a:solidFill>
                  <a:schemeClr val="tx1"/>
                </a:solidFill>
              </a:rPr>
              <a:t> </a:t>
            </a:r>
            <a:r>
              <a:rPr lang="en-US" b="1" u="sng" dirty="0">
                <a:solidFill>
                  <a:schemeClr val="tx1"/>
                </a:solidFill>
              </a:rPr>
              <a:t>SPECIFIC</a:t>
            </a:r>
            <a:r>
              <a:rPr lang="en-US" u="sng" dirty="0">
                <a:solidFill>
                  <a:schemeClr val="tx1"/>
                </a:solidFill>
              </a:rPr>
              <a:t> </a:t>
            </a:r>
            <a:r>
              <a:rPr lang="en-US" dirty="0">
                <a:solidFill>
                  <a:schemeClr val="tx1"/>
                </a:solidFill>
              </a:rPr>
              <a:t>for SLE</a:t>
            </a:r>
          </a:p>
          <a:p>
            <a:endParaRPr lang="en-US" dirty="0"/>
          </a:p>
        </p:txBody>
      </p:sp>
    </p:spTree>
    <p:extLst>
      <p:ext uri="{BB962C8B-B14F-4D97-AF65-F5344CB8AC3E}">
        <p14:creationId xmlns:p14="http://schemas.microsoft.com/office/powerpoint/2010/main" val="113837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SYSTEMIC LUPUS ERYTHEMATOSUS</a:t>
            </a:r>
            <a:endParaRPr lang="en-US" dirty="0"/>
          </a:p>
        </p:txBody>
      </p:sp>
      <p:sp>
        <p:nvSpPr>
          <p:cNvPr id="3" name="Content Placeholder 2"/>
          <p:cNvSpPr>
            <a:spLocks noGrp="1"/>
          </p:cNvSpPr>
          <p:nvPr>
            <p:ph idx="1"/>
          </p:nvPr>
        </p:nvSpPr>
        <p:spPr>
          <a:xfrm>
            <a:off x="1981200" y="1219200"/>
            <a:ext cx="8229600" cy="5257800"/>
          </a:xfrm>
        </p:spPr>
        <p:txBody>
          <a:bodyPr>
            <a:normAutofit lnSpcReduction="10000"/>
          </a:bodyPr>
          <a:lstStyle/>
          <a:p>
            <a:pPr marL="0" indent="0">
              <a:buNone/>
            </a:pPr>
            <a:r>
              <a:rPr lang="en-US" u="sng" dirty="0">
                <a:solidFill>
                  <a:schemeClr val="tx1"/>
                </a:solidFill>
              </a:rPr>
              <a:t>Course and Complications</a:t>
            </a:r>
          </a:p>
          <a:p>
            <a:r>
              <a:rPr lang="en-US" dirty="0">
                <a:solidFill>
                  <a:schemeClr val="tx1"/>
                </a:solidFill>
              </a:rPr>
              <a:t>Wide spectrum of severity based on organs involved</a:t>
            </a:r>
          </a:p>
          <a:p>
            <a:r>
              <a:rPr lang="en-US" dirty="0">
                <a:solidFill>
                  <a:schemeClr val="tx1"/>
                </a:solidFill>
              </a:rPr>
              <a:t>Lupus nephritis is a common complication</a:t>
            </a:r>
          </a:p>
          <a:p>
            <a:pPr lvl="1"/>
            <a:r>
              <a:rPr lang="en-US" dirty="0">
                <a:solidFill>
                  <a:schemeClr val="tx1"/>
                </a:solidFill>
              </a:rPr>
              <a:t>Spectrum of severity </a:t>
            </a:r>
          </a:p>
          <a:p>
            <a:pPr lvl="1"/>
            <a:r>
              <a:rPr lang="en-US" dirty="0">
                <a:solidFill>
                  <a:schemeClr val="tx1"/>
                </a:solidFill>
              </a:rPr>
              <a:t>Multiple Classes of lupus nephritis (I-VI)</a:t>
            </a:r>
          </a:p>
          <a:p>
            <a:r>
              <a:rPr lang="en-US" dirty="0">
                <a:solidFill>
                  <a:schemeClr val="tx1"/>
                </a:solidFill>
              </a:rPr>
              <a:t>Renal and Neurologic involvement tend to lead to the most morbidity</a:t>
            </a:r>
          </a:p>
          <a:p>
            <a:r>
              <a:rPr lang="en-US" dirty="0">
                <a:solidFill>
                  <a:schemeClr val="tx1"/>
                </a:solidFill>
              </a:rPr>
              <a:t>Immunosuppression occurs from disease and medications </a:t>
            </a:r>
          </a:p>
          <a:p>
            <a:r>
              <a:rPr lang="en-US" dirty="0">
                <a:solidFill>
                  <a:schemeClr val="tx1"/>
                </a:solidFill>
              </a:rPr>
              <a:t>Following anti-dsDNA and complement levels is helpful in disease management</a:t>
            </a:r>
          </a:p>
          <a:p>
            <a:pPr lvl="1"/>
            <a:r>
              <a:rPr lang="en-US" dirty="0">
                <a:solidFill>
                  <a:schemeClr val="tx1"/>
                </a:solidFill>
              </a:rPr>
              <a:t>C3 and C4 levels drop in active disease</a:t>
            </a:r>
          </a:p>
          <a:p>
            <a:pPr marL="400050"/>
            <a:r>
              <a:rPr lang="en-US" dirty="0">
                <a:solidFill>
                  <a:schemeClr val="tx1"/>
                </a:solidFill>
              </a:rPr>
              <a:t>Treatment (immunosuppression) is based on systems involved and severity of disease</a:t>
            </a:r>
          </a:p>
          <a:p>
            <a:pPr marL="800100" lvl="1"/>
            <a:r>
              <a:rPr lang="en-US" dirty="0" err="1">
                <a:solidFill>
                  <a:schemeClr val="tx1"/>
                </a:solidFill>
              </a:rPr>
              <a:t>Hydroxychloroquine</a:t>
            </a:r>
            <a:r>
              <a:rPr lang="en-US" dirty="0">
                <a:solidFill>
                  <a:schemeClr val="tx1"/>
                </a:solidFill>
              </a:rPr>
              <a:t> for essentially all patients</a:t>
            </a:r>
          </a:p>
          <a:p>
            <a:pPr marL="800100" lvl="1"/>
            <a:r>
              <a:rPr lang="en-US" dirty="0">
                <a:solidFill>
                  <a:schemeClr val="tx1"/>
                </a:solidFill>
              </a:rPr>
              <a:t>Prednisone +/- additional immunosuppressive meds based on severity</a:t>
            </a:r>
          </a:p>
          <a:p>
            <a:endParaRPr lang="en-US" dirty="0"/>
          </a:p>
        </p:txBody>
      </p:sp>
    </p:spTree>
    <p:extLst>
      <p:ext uri="{BB962C8B-B14F-4D97-AF65-F5344CB8AC3E}">
        <p14:creationId xmlns:p14="http://schemas.microsoft.com/office/powerpoint/2010/main" val="487633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4242" y="152400"/>
            <a:ext cx="8229600" cy="990600"/>
          </a:xfrm>
        </p:spPr>
        <p:txBody>
          <a:bodyPr/>
          <a:lstStyle/>
          <a:p>
            <a:r>
              <a:rPr lang="en-US" dirty="0"/>
              <a:t>NEONATAL LUPUS</a:t>
            </a:r>
          </a:p>
        </p:txBody>
      </p:sp>
      <p:sp>
        <p:nvSpPr>
          <p:cNvPr id="3" name="Content Placeholder 2"/>
          <p:cNvSpPr>
            <a:spLocks noGrp="1"/>
          </p:cNvSpPr>
          <p:nvPr>
            <p:ph idx="1"/>
          </p:nvPr>
        </p:nvSpPr>
        <p:spPr>
          <a:xfrm>
            <a:off x="1981200" y="1600200"/>
            <a:ext cx="8229600" cy="5105400"/>
          </a:xfrm>
        </p:spPr>
        <p:txBody>
          <a:bodyPr>
            <a:normAutofit fontScale="92500" lnSpcReduction="20000"/>
          </a:bodyPr>
          <a:lstStyle/>
          <a:p>
            <a:pPr marL="0" indent="0">
              <a:buNone/>
            </a:pPr>
            <a:r>
              <a:rPr lang="en-US" dirty="0">
                <a:solidFill>
                  <a:schemeClr val="tx1"/>
                </a:solidFill>
              </a:rPr>
              <a:t>Maternal </a:t>
            </a:r>
            <a:r>
              <a:rPr lang="en-US" dirty="0">
                <a:solidFill>
                  <a:schemeClr val="tx2">
                    <a:lumMod val="60000"/>
                    <a:lumOff val="40000"/>
                  </a:schemeClr>
                </a:solidFill>
              </a:rPr>
              <a:t>Anti-Ro (SSA)</a:t>
            </a:r>
            <a:r>
              <a:rPr lang="en-US" dirty="0">
                <a:solidFill>
                  <a:schemeClr val="tx1"/>
                </a:solidFill>
              </a:rPr>
              <a:t>, </a:t>
            </a:r>
            <a:r>
              <a:rPr lang="en-US" dirty="0">
                <a:solidFill>
                  <a:schemeClr val="tx2">
                    <a:lumMod val="60000"/>
                    <a:lumOff val="40000"/>
                  </a:schemeClr>
                </a:solidFill>
              </a:rPr>
              <a:t>Anti- La </a:t>
            </a:r>
            <a:r>
              <a:rPr lang="en-US">
                <a:solidFill>
                  <a:schemeClr val="tx2">
                    <a:lumMod val="60000"/>
                    <a:lumOff val="40000"/>
                  </a:schemeClr>
                </a:solidFill>
              </a:rPr>
              <a:t>(SSB)</a:t>
            </a:r>
            <a:endParaRPr lang="en-US" dirty="0">
              <a:solidFill>
                <a:schemeClr val="tx2">
                  <a:lumMod val="60000"/>
                  <a:lumOff val="40000"/>
                </a:schemeClr>
              </a:solidFill>
            </a:endParaRPr>
          </a:p>
          <a:p>
            <a:pPr marL="0" indent="0">
              <a:buNone/>
            </a:pPr>
            <a:endParaRPr lang="en-US" dirty="0">
              <a:solidFill>
                <a:schemeClr val="tx1"/>
              </a:solidFill>
            </a:endParaRPr>
          </a:p>
          <a:p>
            <a:pPr marL="0" indent="0">
              <a:buNone/>
            </a:pPr>
            <a:r>
              <a:rPr lang="en-US" dirty="0">
                <a:solidFill>
                  <a:schemeClr val="tx1"/>
                </a:solidFill>
              </a:rPr>
              <a:t>Cross placenta (</a:t>
            </a:r>
            <a:r>
              <a:rPr lang="en-US" dirty="0" err="1">
                <a:solidFill>
                  <a:schemeClr val="tx1"/>
                </a:solidFill>
              </a:rPr>
              <a:t>IgG</a:t>
            </a:r>
            <a:r>
              <a:rPr lang="en-US" dirty="0">
                <a:solidFill>
                  <a:schemeClr val="tx1"/>
                </a:solidFill>
              </a:rPr>
              <a:t>)</a:t>
            </a:r>
          </a:p>
          <a:p>
            <a:pPr marL="0" indent="0">
              <a:buNone/>
            </a:pPr>
            <a:endParaRPr lang="en-US" dirty="0">
              <a:solidFill>
                <a:schemeClr val="tx1"/>
              </a:solidFill>
            </a:endParaRPr>
          </a:p>
          <a:p>
            <a:pPr marL="0" indent="0">
              <a:buNone/>
            </a:pPr>
            <a:r>
              <a:rPr lang="en-US" dirty="0">
                <a:solidFill>
                  <a:schemeClr val="tx1"/>
                </a:solidFill>
              </a:rPr>
              <a:t>Lead to inflammation/scarring</a:t>
            </a:r>
          </a:p>
          <a:p>
            <a:pPr marL="0" indent="0">
              <a:buNone/>
            </a:pPr>
            <a:endParaRPr lang="en-US" dirty="0"/>
          </a:p>
          <a:p>
            <a:pPr marL="0" indent="0">
              <a:buNone/>
            </a:pPr>
            <a:r>
              <a:rPr lang="en-US" u="sng" dirty="0">
                <a:solidFill>
                  <a:schemeClr val="tx1"/>
                </a:solidFill>
              </a:rPr>
              <a:t>Clinical Manifestations: </a:t>
            </a:r>
          </a:p>
          <a:p>
            <a:pPr marL="0" indent="0">
              <a:buNone/>
            </a:pPr>
            <a:r>
              <a:rPr lang="en-US" dirty="0">
                <a:solidFill>
                  <a:schemeClr val="tx1"/>
                </a:solidFill>
              </a:rPr>
              <a:t>Rash</a:t>
            </a:r>
          </a:p>
          <a:p>
            <a:pPr marL="0" indent="0">
              <a:buNone/>
            </a:pPr>
            <a:r>
              <a:rPr lang="en-US" dirty="0">
                <a:solidFill>
                  <a:schemeClr val="tx1"/>
                </a:solidFill>
              </a:rPr>
              <a:t>Thrombocytopenia</a:t>
            </a:r>
          </a:p>
          <a:p>
            <a:pPr marL="0" indent="0">
              <a:buNone/>
            </a:pPr>
            <a:r>
              <a:rPr lang="en-US" dirty="0">
                <a:solidFill>
                  <a:schemeClr val="tx1"/>
                </a:solidFill>
              </a:rPr>
              <a:t>Heart Block</a:t>
            </a:r>
          </a:p>
          <a:p>
            <a:pPr marL="0" indent="0">
              <a:buNone/>
            </a:pPr>
            <a:endParaRPr lang="en-US" dirty="0">
              <a:solidFill>
                <a:schemeClr val="tx1"/>
              </a:solidFill>
            </a:endParaRPr>
          </a:p>
          <a:p>
            <a:pPr marL="0" indent="0">
              <a:buNone/>
            </a:pPr>
            <a:r>
              <a:rPr lang="en-US" u="sng" dirty="0">
                <a:solidFill>
                  <a:schemeClr val="tx1"/>
                </a:solidFill>
              </a:rPr>
              <a:t>Treatment:</a:t>
            </a:r>
          </a:p>
          <a:p>
            <a:pPr marL="0" indent="0">
              <a:buNone/>
            </a:pPr>
            <a:r>
              <a:rPr lang="en-US" dirty="0">
                <a:solidFill>
                  <a:schemeClr val="tx1"/>
                </a:solidFill>
              </a:rPr>
              <a:t>Rash and Thrombocytopenia self resolve</a:t>
            </a:r>
          </a:p>
          <a:p>
            <a:pPr marL="0" indent="0">
              <a:buNone/>
            </a:pPr>
            <a:r>
              <a:rPr lang="en-US" dirty="0">
                <a:solidFill>
                  <a:schemeClr val="tx1"/>
                </a:solidFill>
              </a:rPr>
              <a:t>Cardiac pacing for complete heart block</a:t>
            </a:r>
          </a:p>
          <a:p>
            <a:pPr marL="0" indent="0">
              <a:buNone/>
            </a:pPr>
            <a:endParaRPr lang="en-US" dirty="0"/>
          </a:p>
          <a:p>
            <a:endParaRPr lang="en-US" dirty="0"/>
          </a:p>
        </p:txBody>
      </p:sp>
      <p:cxnSp>
        <p:nvCxnSpPr>
          <p:cNvPr id="5" name="Straight Arrow Connector 4"/>
          <p:cNvCxnSpPr/>
          <p:nvPr/>
        </p:nvCxnSpPr>
        <p:spPr>
          <a:xfrm>
            <a:off x="3086100" y="2006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086100" y="2590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695940"/>
            <a:ext cx="3756842" cy="1987061"/>
          </a:xfrm>
          <a:prstGeom prst="rect">
            <a:avLst/>
          </a:prstGeom>
        </p:spPr>
      </p:pic>
      <p:pic>
        <p:nvPicPr>
          <p:cNvPr id="12" name="Picture 5"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1" y="3848100"/>
            <a:ext cx="4970421" cy="8786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5221" y="4775200"/>
            <a:ext cx="1371600" cy="2057400"/>
          </a:xfrm>
          <a:prstGeom prst="rect">
            <a:avLst/>
          </a:prstGeom>
        </p:spPr>
      </p:pic>
    </p:spTree>
    <p:extLst>
      <p:ext uri="{BB962C8B-B14F-4D97-AF65-F5344CB8AC3E}">
        <p14:creationId xmlns:p14="http://schemas.microsoft.com/office/powerpoint/2010/main" val="1289457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1"/>
            <a:ext cx="8229600" cy="5973763"/>
          </a:xfrm>
        </p:spPr>
        <p:txBody>
          <a:bodyPr>
            <a:normAutofit/>
          </a:bodyPr>
          <a:lstStyle/>
          <a:p>
            <a:pPr marL="0" indent="0">
              <a:buNone/>
            </a:pPr>
            <a:r>
              <a:rPr lang="en-US" sz="2000" dirty="0">
                <a:solidFill>
                  <a:schemeClr val="tx1"/>
                </a:solidFill>
              </a:rPr>
              <a:t>You treat a 15-year-old girl in your practice who has juvenile idiopathic arthritis (JIA). She is brought in by her mother today with complaints of a low-grade fever and diffuse pain. On physical examination, she has a temperature of 38.0°C and a heart rate of 100 beats/minute. As she sits on the examination table, she leans forward. During auscultation of her lungs, she complains of pain with deep inspiration.</a:t>
            </a:r>
          </a:p>
          <a:p>
            <a:pPr marL="0" indent="0">
              <a:buNone/>
            </a:pPr>
            <a:endParaRPr lang="en-US" sz="2000" dirty="0">
              <a:solidFill>
                <a:schemeClr val="tx1"/>
              </a:solidFill>
            </a:endParaRPr>
          </a:p>
          <a:p>
            <a:pPr marL="0" indent="0">
              <a:buNone/>
            </a:pPr>
            <a:r>
              <a:rPr lang="en-US" sz="2000" dirty="0">
                <a:solidFill>
                  <a:schemeClr val="tx1"/>
                </a:solidFill>
              </a:rPr>
              <a:t>Of the following, the MOST likely explanation for her symptoms is:</a:t>
            </a:r>
          </a:p>
          <a:p>
            <a:pPr marL="0" indent="0">
              <a:buNone/>
            </a:pPr>
            <a:endParaRPr lang="en-US" sz="2000" dirty="0">
              <a:solidFill>
                <a:schemeClr val="tx1"/>
              </a:solidFill>
            </a:endParaRPr>
          </a:p>
          <a:p>
            <a:pPr marL="0" indent="0">
              <a:buNone/>
            </a:pPr>
            <a:r>
              <a:rPr lang="en-US" sz="2000" dirty="0">
                <a:solidFill>
                  <a:schemeClr val="tx1"/>
                </a:solidFill>
              </a:rPr>
              <a:t>a) </a:t>
            </a:r>
            <a:r>
              <a:rPr lang="en-US" sz="2000" dirty="0" err="1">
                <a:solidFill>
                  <a:schemeClr val="tx1"/>
                </a:solidFill>
              </a:rPr>
              <a:t>Costochondritis</a:t>
            </a:r>
            <a:endParaRPr lang="en-US" sz="2000" dirty="0">
              <a:solidFill>
                <a:schemeClr val="tx1"/>
              </a:solidFill>
            </a:endParaRPr>
          </a:p>
          <a:p>
            <a:pPr marL="0" indent="0">
              <a:buNone/>
            </a:pPr>
            <a:r>
              <a:rPr lang="en-US" sz="2000" dirty="0">
                <a:solidFill>
                  <a:schemeClr val="tx1"/>
                </a:solidFill>
              </a:rPr>
              <a:t>b) Gastritis</a:t>
            </a:r>
          </a:p>
          <a:p>
            <a:pPr marL="0" indent="0">
              <a:buNone/>
            </a:pPr>
            <a:r>
              <a:rPr lang="en-US" sz="2000" dirty="0">
                <a:solidFill>
                  <a:schemeClr val="tx1"/>
                </a:solidFill>
              </a:rPr>
              <a:t>c)  Pericarditis</a:t>
            </a:r>
          </a:p>
          <a:p>
            <a:pPr marL="0" indent="0">
              <a:buNone/>
            </a:pPr>
            <a:r>
              <a:rPr lang="en-US" sz="2000" dirty="0">
                <a:solidFill>
                  <a:schemeClr val="tx1"/>
                </a:solidFill>
              </a:rPr>
              <a:t>d)  Pneumonia</a:t>
            </a:r>
          </a:p>
          <a:p>
            <a:pPr marL="0" indent="0">
              <a:buNone/>
            </a:pPr>
            <a:r>
              <a:rPr lang="en-US" sz="2000" dirty="0">
                <a:solidFill>
                  <a:schemeClr val="tx1"/>
                </a:solidFill>
              </a:rPr>
              <a:t>e) Pulmonary Embolism</a:t>
            </a:r>
          </a:p>
          <a:p>
            <a:pPr marL="0" indent="0">
              <a:buNone/>
            </a:pPr>
            <a:endParaRPr lang="en-US" sz="2000" dirty="0">
              <a:solidFill>
                <a:schemeClr val="tx1"/>
              </a:solidFill>
            </a:endParaRPr>
          </a:p>
        </p:txBody>
      </p:sp>
    </p:spTree>
    <p:extLst>
      <p:ext uri="{BB962C8B-B14F-4D97-AF65-F5344CB8AC3E}">
        <p14:creationId xmlns:p14="http://schemas.microsoft.com/office/powerpoint/2010/main" val="28091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6" end="6"/>
                                            </p:txEl>
                                          </p:spTgt>
                                        </p:tgtEl>
                                        <p:attrNameLst>
                                          <p:attrName>style.color</p:attrName>
                                        </p:attrNameLst>
                                      </p:cBhvr>
                                      <p:to>
                                        <a:srgbClr val="6E36B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57400"/>
            <a:ext cx="8229600" cy="914400"/>
          </a:xfrm>
        </p:spPr>
        <p:txBody>
          <a:bodyPr/>
          <a:lstStyle/>
          <a:p>
            <a:r>
              <a:rPr lang="en-US" sz="3600" dirty="0"/>
              <a:t>Juvenile Idiopathic Arthritis </a:t>
            </a:r>
          </a:p>
        </p:txBody>
      </p:sp>
    </p:spTree>
    <p:extLst>
      <p:ext uri="{BB962C8B-B14F-4D97-AF65-F5344CB8AC3E}">
        <p14:creationId xmlns:p14="http://schemas.microsoft.com/office/powerpoint/2010/main" val="141775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
            <a:ext cx="8229600" cy="990600"/>
          </a:xfrm>
        </p:spPr>
        <p:txBody>
          <a:bodyPr/>
          <a:lstStyle/>
          <a:p>
            <a:r>
              <a:rPr lang="en-US" dirty="0"/>
              <a:t>Juvenile Idiopathic Arthritis</a:t>
            </a:r>
          </a:p>
        </p:txBody>
      </p:sp>
      <p:sp>
        <p:nvSpPr>
          <p:cNvPr id="3" name="Content Placeholder 2"/>
          <p:cNvSpPr>
            <a:spLocks noGrp="1"/>
          </p:cNvSpPr>
          <p:nvPr>
            <p:ph idx="1"/>
          </p:nvPr>
        </p:nvSpPr>
        <p:spPr>
          <a:xfrm>
            <a:off x="1981200" y="1600201"/>
            <a:ext cx="4114800" cy="4525963"/>
          </a:xfrm>
        </p:spPr>
        <p:txBody>
          <a:bodyPr/>
          <a:lstStyle/>
          <a:p>
            <a:pPr marL="0" indent="0">
              <a:buNone/>
            </a:pPr>
            <a:r>
              <a:rPr lang="en-US" u="sng" dirty="0">
                <a:solidFill>
                  <a:srgbClr val="000000"/>
                </a:solidFill>
              </a:rPr>
              <a:t>Definition</a:t>
            </a:r>
          </a:p>
          <a:p>
            <a:r>
              <a:rPr lang="en-US" dirty="0">
                <a:solidFill>
                  <a:srgbClr val="000000"/>
                </a:solidFill>
              </a:rPr>
              <a:t>Arthritis of UNKNOWN ETIOLOGY</a:t>
            </a:r>
          </a:p>
          <a:p>
            <a:r>
              <a:rPr lang="en-US" dirty="0">
                <a:solidFill>
                  <a:srgbClr val="000000"/>
                </a:solidFill>
              </a:rPr>
              <a:t>Lasting 6 weeks or more</a:t>
            </a:r>
          </a:p>
          <a:p>
            <a:r>
              <a:rPr lang="en-US" dirty="0">
                <a:solidFill>
                  <a:srgbClr val="000000"/>
                </a:solidFill>
              </a:rPr>
              <a:t>Occurring in child &lt;16</a:t>
            </a:r>
          </a:p>
          <a:p>
            <a:r>
              <a:rPr lang="en-US" dirty="0">
                <a:solidFill>
                  <a:srgbClr val="000000"/>
                </a:solidFill>
              </a:rPr>
              <a:t>Other causes investigated and ruled out</a:t>
            </a:r>
          </a:p>
          <a:p>
            <a:endParaRPr lang="en-US" dirty="0">
              <a:solidFill>
                <a:srgbClr val="000000"/>
              </a:solidFill>
            </a:endParaRPr>
          </a:p>
        </p:txBody>
      </p:sp>
      <p:sp>
        <p:nvSpPr>
          <p:cNvPr id="4" name="Content Placeholder 2"/>
          <p:cNvSpPr txBox="1">
            <a:spLocks/>
          </p:cNvSpPr>
          <p:nvPr/>
        </p:nvSpPr>
        <p:spPr>
          <a:xfrm>
            <a:off x="6019800" y="1524000"/>
            <a:ext cx="4864100" cy="4914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u="sng" dirty="0">
                <a:solidFill>
                  <a:srgbClr val="000000"/>
                </a:solidFill>
                <a:latin typeface="Calibri"/>
              </a:rPr>
              <a:t>Differential Diagnosis</a:t>
            </a:r>
          </a:p>
          <a:p>
            <a:r>
              <a:rPr lang="en-US" dirty="0">
                <a:solidFill>
                  <a:srgbClr val="000000"/>
                </a:solidFill>
                <a:latin typeface="Calibri"/>
              </a:rPr>
              <a:t>Infectious arthritis</a:t>
            </a:r>
          </a:p>
          <a:p>
            <a:pPr lvl="1"/>
            <a:r>
              <a:rPr lang="en-US" dirty="0">
                <a:solidFill>
                  <a:srgbClr val="000000"/>
                </a:solidFill>
                <a:latin typeface="Calibri"/>
              </a:rPr>
              <a:t>Septic Arthritis</a:t>
            </a:r>
          </a:p>
          <a:p>
            <a:pPr lvl="1"/>
            <a:r>
              <a:rPr lang="en-US" dirty="0">
                <a:solidFill>
                  <a:srgbClr val="000000"/>
                </a:solidFill>
                <a:latin typeface="Calibri"/>
              </a:rPr>
              <a:t>Viral Arthritis</a:t>
            </a:r>
          </a:p>
          <a:p>
            <a:r>
              <a:rPr lang="en-US" dirty="0">
                <a:solidFill>
                  <a:srgbClr val="000000"/>
                </a:solidFill>
                <a:latin typeface="Calibri"/>
              </a:rPr>
              <a:t>Post infectious reactive arthritis</a:t>
            </a:r>
          </a:p>
          <a:p>
            <a:pPr lvl="1"/>
            <a:r>
              <a:rPr lang="en-US" dirty="0">
                <a:solidFill>
                  <a:srgbClr val="000000"/>
                </a:solidFill>
                <a:latin typeface="Calibri"/>
              </a:rPr>
              <a:t>Acute Rheumatic Fever</a:t>
            </a:r>
          </a:p>
          <a:p>
            <a:pPr lvl="1"/>
            <a:r>
              <a:rPr lang="en-US" dirty="0">
                <a:solidFill>
                  <a:srgbClr val="000000"/>
                </a:solidFill>
                <a:latin typeface="Calibri"/>
              </a:rPr>
              <a:t>Post Strep Reactive Arthritis</a:t>
            </a:r>
          </a:p>
          <a:p>
            <a:pPr lvl="1"/>
            <a:r>
              <a:rPr lang="en-US" dirty="0">
                <a:solidFill>
                  <a:srgbClr val="000000"/>
                </a:solidFill>
                <a:latin typeface="Calibri"/>
              </a:rPr>
              <a:t>Reactive Arthritis (formerly “</a:t>
            </a:r>
            <a:r>
              <a:rPr lang="en-US" dirty="0" err="1">
                <a:solidFill>
                  <a:srgbClr val="000000"/>
                </a:solidFill>
                <a:latin typeface="Calibri"/>
              </a:rPr>
              <a:t>Reiters</a:t>
            </a:r>
            <a:r>
              <a:rPr lang="en-US" dirty="0">
                <a:solidFill>
                  <a:srgbClr val="000000"/>
                </a:solidFill>
                <a:latin typeface="Calibri"/>
              </a:rPr>
              <a:t>”)</a:t>
            </a:r>
          </a:p>
          <a:p>
            <a:r>
              <a:rPr lang="en-US" dirty="0">
                <a:solidFill>
                  <a:srgbClr val="000000"/>
                </a:solidFill>
                <a:latin typeface="Calibri"/>
              </a:rPr>
              <a:t>Lyme disease</a:t>
            </a:r>
          </a:p>
          <a:p>
            <a:r>
              <a:rPr lang="en-US" dirty="0">
                <a:solidFill>
                  <a:srgbClr val="000000"/>
                </a:solidFill>
                <a:latin typeface="Calibri"/>
              </a:rPr>
              <a:t>Malignancy </a:t>
            </a:r>
          </a:p>
          <a:p>
            <a:pPr lvl="1"/>
            <a:r>
              <a:rPr lang="en-US" dirty="0">
                <a:solidFill>
                  <a:srgbClr val="000000"/>
                </a:solidFill>
                <a:latin typeface="Calibri"/>
              </a:rPr>
              <a:t>Leukemia</a:t>
            </a:r>
          </a:p>
          <a:p>
            <a:pPr lvl="1"/>
            <a:r>
              <a:rPr lang="en-US" dirty="0" err="1">
                <a:solidFill>
                  <a:srgbClr val="000000"/>
                </a:solidFill>
                <a:latin typeface="Calibri"/>
              </a:rPr>
              <a:t>Neuroblastoma</a:t>
            </a:r>
            <a:endParaRPr lang="en-US" dirty="0">
              <a:solidFill>
                <a:srgbClr val="000000"/>
              </a:solidFill>
              <a:latin typeface="Calibri"/>
            </a:endParaRPr>
          </a:p>
          <a:p>
            <a:r>
              <a:rPr lang="en-US" dirty="0">
                <a:solidFill>
                  <a:srgbClr val="000000"/>
                </a:solidFill>
                <a:latin typeface="Calibri"/>
              </a:rPr>
              <a:t>Hemophilia</a:t>
            </a:r>
          </a:p>
          <a:p>
            <a:r>
              <a:rPr lang="en-US" dirty="0" err="1">
                <a:solidFill>
                  <a:srgbClr val="000000"/>
                </a:solidFill>
                <a:latin typeface="Calibri"/>
              </a:rPr>
              <a:t>Mucopolysaccaroidosis</a:t>
            </a:r>
            <a:endParaRPr lang="en-US" dirty="0">
              <a:solidFill>
                <a:srgbClr val="000000"/>
              </a:solidFill>
              <a:latin typeface="Calibri"/>
            </a:endParaRPr>
          </a:p>
          <a:p>
            <a:pPr lvl="1"/>
            <a:endParaRPr lang="en-US" dirty="0">
              <a:solidFill>
                <a:srgbClr val="000000"/>
              </a:solidFill>
              <a:latin typeface="Calibri"/>
            </a:endParaRPr>
          </a:p>
          <a:p>
            <a:pPr lvl="1">
              <a:buNone/>
            </a:pPr>
            <a:endParaRPr lang="en-US" dirty="0">
              <a:solidFill>
                <a:srgbClr val="000000"/>
              </a:solidFill>
              <a:latin typeface="Calibri"/>
            </a:endParaRPr>
          </a:p>
          <a:p>
            <a:pPr lvl="1"/>
            <a:endParaRPr lang="en-US" dirty="0">
              <a:solidFill>
                <a:srgbClr val="000000"/>
              </a:solidFill>
              <a:latin typeface="Calibri"/>
            </a:endParaRPr>
          </a:p>
          <a:p>
            <a:pPr lvl="1"/>
            <a:endParaRPr lang="en-US" dirty="0">
              <a:solidFill>
                <a:srgbClr val="000000"/>
              </a:solidFill>
              <a:latin typeface="Calibri"/>
            </a:endParaRPr>
          </a:p>
          <a:p>
            <a:pPr lvl="1">
              <a:buNone/>
            </a:pPr>
            <a:endParaRPr lang="en-US" dirty="0">
              <a:solidFill>
                <a:srgbClr val="000000"/>
              </a:solidFill>
              <a:latin typeface="Calibri"/>
            </a:endParaRPr>
          </a:p>
          <a:p>
            <a:pPr marL="0" indent="0">
              <a:buNone/>
            </a:pPr>
            <a:endParaRPr lang="en-US" dirty="0">
              <a:solidFill>
                <a:srgbClr val="000000"/>
              </a:solidFill>
              <a:latin typeface="Calibri"/>
            </a:endParaRPr>
          </a:p>
          <a:p>
            <a:pPr marL="57150" indent="0">
              <a:buNone/>
            </a:pPr>
            <a:endParaRPr lang="en-US" dirty="0">
              <a:solidFill>
                <a:srgbClr val="000000"/>
              </a:solidFill>
              <a:latin typeface="Calibri"/>
            </a:endParaRPr>
          </a:p>
        </p:txBody>
      </p:sp>
    </p:spTree>
    <p:extLst>
      <p:ext uri="{BB962C8B-B14F-4D97-AF65-F5344CB8AC3E}">
        <p14:creationId xmlns:p14="http://schemas.microsoft.com/office/powerpoint/2010/main" val="135968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a:t>Juvenile Idiopathic Arthritis</a:t>
            </a:r>
          </a:p>
        </p:txBody>
      </p:sp>
      <p:pic>
        <p:nvPicPr>
          <p:cNvPr id="4" name="Content Placeholder 3" descr="Screen Shot 2013-05-29 at 10.52.18 AM.png"/>
          <p:cNvPicPr>
            <a:picLocks noGrp="1" noChangeAspect="1"/>
          </p:cNvPicPr>
          <p:nvPr>
            <p:ph idx="1"/>
          </p:nvPr>
        </p:nvPicPr>
        <p:blipFill>
          <a:blip r:embed="rId2"/>
          <a:srcRect t="-19038" b="-19038"/>
          <a:stretch>
            <a:fillRect/>
          </a:stretch>
        </p:blipFill>
        <p:spPr>
          <a:xfrm>
            <a:off x="2057400" y="457201"/>
            <a:ext cx="8229600" cy="5135563"/>
          </a:xfrm>
        </p:spPr>
      </p:pic>
      <p:sp>
        <p:nvSpPr>
          <p:cNvPr id="5" name="Rectangle 4"/>
          <p:cNvSpPr/>
          <p:nvPr/>
        </p:nvSpPr>
        <p:spPr>
          <a:xfrm>
            <a:off x="5562600" y="2971800"/>
            <a:ext cx="3657600" cy="3810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20521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685800"/>
          </a:xfrm>
        </p:spPr>
        <p:txBody>
          <a:bodyPr/>
          <a:lstStyle/>
          <a:p>
            <a:r>
              <a:rPr lang="en-US" dirty="0"/>
              <a:t>Juvenile Idiopathic Arthritis</a:t>
            </a:r>
          </a:p>
        </p:txBody>
      </p:sp>
      <p:graphicFrame>
        <p:nvGraphicFramePr>
          <p:cNvPr id="4" name="Table 3"/>
          <p:cNvGraphicFramePr>
            <a:graphicFrameLocks noGrp="1"/>
          </p:cNvGraphicFramePr>
          <p:nvPr/>
        </p:nvGraphicFramePr>
        <p:xfrm>
          <a:off x="2133600" y="1447801"/>
          <a:ext cx="8077200" cy="5058561"/>
        </p:xfrm>
        <a:graphic>
          <a:graphicData uri="http://schemas.openxmlformats.org/drawingml/2006/table">
            <a:tbl>
              <a:tblPr firstRow="1" bandRow="1">
                <a:tableStyleId>{5C22544A-7EE6-4342-B048-85BDC9FD1C3A}</a:tableStyleId>
              </a:tblPr>
              <a:tblGrid>
                <a:gridCol w="3028950">
                  <a:extLst>
                    <a:ext uri="{9D8B030D-6E8A-4147-A177-3AD203B41FA5}">
                      <a16:colId xmlns:a16="http://schemas.microsoft.com/office/drawing/2014/main" val="20000"/>
                    </a:ext>
                  </a:extLst>
                </a:gridCol>
                <a:gridCol w="2145506">
                  <a:extLst>
                    <a:ext uri="{9D8B030D-6E8A-4147-A177-3AD203B41FA5}">
                      <a16:colId xmlns:a16="http://schemas.microsoft.com/office/drawing/2014/main" val="20001"/>
                    </a:ext>
                  </a:extLst>
                </a:gridCol>
                <a:gridCol w="2902744">
                  <a:extLst>
                    <a:ext uri="{9D8B030D-6E8A-4147-A177-3AD203B41FA5}">
                      <a16:colId xmlns:a16="http://schemas.microsoft.com/office/drawing/2014/main" val="20002"/>
                    </a:ext>
                  </a:extLst>
                </a:gridCol>
              </a:tblGrid>
              <a:tr h="684681">
                <a:tc>
                  <a:txBody>
                    <a:bodyPr/>
                    <a:lstStyle/>
                    <a:p>
                      <a:r>
                        <a:rPr lang="en-US" sz="2000" dirty="0"/>
                        <a:t>JIA SUBTYPE</a:t>
                      </a:r>
                    </a:p>
                  </a:txBody>
                  <a:tcPr/>
                </a:tc>
                <a:tc>
                  <a:txBody>
                    <a:bodyPr/>
                    <a:lstStyle/>
                    <a:p>
                      <a:r>
                        <a:rPr lang="en-US" sz="2000" dirty="0"/>
                        <a:t># joints involved</a:t>
                      </a:r>
                    </a:p>
                  </a:txBody>
                  <a:tcPr/>
                </a:tc>
                <a:tc>
                  <a:txBody>
                    <a:bodyPr/>
                    <a:lstStyle/>
                    <a:p>
                      <a:r>
                        <a:rPr lang="en-US" sz="2000" dirty="0"/>
                        <a:t>Distinguishing features</a:t>
                      </a:r>
                    </a:p>
                  </a:txBody>
                  <a:tcPr/>
                </a:tc>
                <a:extLst>
                  <a:ext uri="{0D108BD9-81ED-4DB2-BD59-A6C34878D82A}">
                    <a16:rowId xmlns:a16="http://schemas.microsoft.com/office/drawing/2014/main" val="10000"/>
                  </a:ext>
                </a:extLst>
              </a:tr>
              <a:tr h="684681">
                <a:tc>
                  <a:txBody>
                    <a:bodyPr/>
                    <a:lstStyle/>
                    <a:p>
                      <a:r>
                        <a:rPr lang="en-US" sz="1500" dirty="0"/>
                        <a:t>Systemic</a:t>
                      </a:r>
                    </a:p>
                  </a:txBody>
                  <a:tcPr/>
                </a:tc>
                <a:tc>
                  <a:txBody>
                    <a:bodyPr/>
                    <a:lstStyle/>
                    <a:p>
                      <a:r>
                        <a:rPr lang="en-US" sz="1500" dirty="0"/>
                        <a:t>any</a:t>
                      </a:r>
                    </a:p>
                  </a:txBody>
                  <a:tcPr/>
                </a:tc>
                <a:tc>
                  <a:txBody>
                    <a:bodyPr/>
                    <a:lstStyle/>
                    <a:p>
                      <a:r>
                        <a:rPr lang="en-US" sz="1500" dirty="0"/>
                        <a:t>Fever,</a:t>
                      </a:r>
                      <a:r>
                        <a:rPr lang="en-US" sz="1500" baseline="0" dirty="0"/>
                        <a:t> </a:t>
                      </a:r>
                      <a:r>
                        <a:rPr lang="en-US" sz="1500" dirty="0"/>
                        <a:t>rash,</a:t>
                      </a:r>
                      <a:r>
                        <a:rPr lang="en-US" sz="1500" baseline="0" dirty="0"/>
                        <a:t> </a:t>
                      </a:r>
                      <a:r>
                        <a:rPr lang="en-US" sz="1500" dirty="0" err="1"/>
                        <a:t>adenopathy</a:t>
                      </a:r>
                      <a:r>
                        <a:rPr lang="en-US" sz="1500" dirty="0"/>
                        <a:t>, </a:t>
                      </a:r>
                      <a:r>
                        <a:rPr lang="en-US" sz="1500" dirty="0" err="1"/>
                        <a:t>serositis</a:t>
                      </a:r>
                      <a:r>
                        <a:rPr lang="en-US" sz="1500" dirty="0"/>
                        <a:t>, splenomegaly, </a:t>
                      </a:r>
                      <a:r>
                        <a:rPr lang="en-US" sz="1500" dirty="0" err="1"/>
                        <a:t>cytopenias</a:t>
                      </a:r>
                      <a:endParaRPr lang="en-US" sz="1500" dirty="0"/>
                    </a:p>
                  </a:txBody>
                  <a:tcPr/>
                </a:tc>
                <a:extLst>
                  <a:ext uri="{0D108BD9-81ED-4DB2-BD59-A6C34878D82A}">
                    <a16:rowId xmlns:a16="http://schemas.microsoft.com/office/drawing/2014/main" val="10001"/>
                  </a:ext>
                </a:extLst>
              </a:tr>
              <a:tr h="684681">
                <a:tc>
                  <a:txBody>
                    <a:bodyPr/>
                    <a:lstStyle/>
                    <a:p>
                      <a:r>
                        <a:rPr lang="en-US" sz="1500" dirty="0" err="1"/>
                        <a:t>Oligoarticular</a:t>
                      </a:r>
                      <a:endParaRPr lang="en-US" sz="1500" dirty="0"/>
                    </a:p>
                  </a:txBody>
                  <a:tcPr/>
                </a:tc>
                <a:tc>
                  <a:txBody>
                    <a:bodyPr/>
                    <a:lstStyle/>
                    <a:p>
                      <a:r>
                        <a:rPr lang="en-US" sz="1500" dirty="0"/>
                        <a:t>4 or fewer</a:t>
                      </a:r>
                    </a:p>
                  </a:txBody>
                  <a:tcPr/>
                </a:tc>
                <a:tc>
                  <a:txBody>
                    <a:bodyPr/>
                    <a:lstStyle/>
                    <a:p>
                      <a:r>
                        <a:rPr lang="en-US" sz="1500" dirty="0"/>
                        <a:t>Younger</a:t>
                      </a:r>
                      <a:r>
                        <a:rPr lang="en-US" sz="1500" baseline="0" dirty="0"/>
                        <a:t> age, female predominance, highest </a:t>
                      </a:r>
                      <a:r>
                        <a:rPr lang="en-US" sz="1500" b="1" baseline="0" dirty="0"/>
                        <a:t>UVEITIS</a:t>
                      </a:r>
                      <a:r>
                        <a:rPr lang="en-US" sz="1500" baseline="0" dirty="0"/>
                        <a:t> risk</a:t>
                      </a:r>
                      <a:endParaRPr lang="en-US" sz="1500" dirty="0"/>
                    </a:p>
                  </a:txBody>
                  <a:tcPr/>
                </a:tc>
                <a:extLst>
                  <a:ext uri="{0D108BD9-81ED-4DB2-BD59-A6C34878D82A}">
                    <a16:rowId xmlns:a16="http://schemas.microsoft.com/office/drawing/2014/main" val="10002"/>
                  </a:ext>
                </a:extLst>
              </a:tr>
              <a:tr h="765357">
                <a:tc>
                  <a:txBody>
                    <a:bodyPr/>
                    <a:lstStyle/>
                    <a:p>
                      <a:r>
                        <a:rPr lang="en-US" sz="1500" dirty="0" err="1"/>
                        <a:t>Polyarticular</a:t>
                      </a:r>
                      <a:endParaRPr lang="en-US" sz="1500" dirty="0"/>
                    </a:p>
                  </a:txBody>
                  <a:tcPr/>
                </a:tc>
                <a:tc>
                  <a:txBody>
                    <a:bodyPr/>
                    <a:lstStyle/>
                    <a:p>
                      <a:r>
                        <a:rPr lang="en-US" sz="1500" dirty="0"/>
                        <a:t>5 or greater</a:t>
                      </a:r>
                    </a:p>
                  </a:txBody>
                  <a:tcPr/>
                </a:tc>
                <a:tc>
                  <a:txBody>
                    <a:bodyPr/>
                    <a:lstStyle/>
                    <a:p>
                      <a:r>
                        <a:rPr lang="en-US" sz="1500" dirty="0"/>
                        <a:t>Slightly</a:t>
                      </a:r>
                      <a:r>
                        <a:rPr lang="en-US" sz="1500" baseline="0" dirty="0"/>
                        <a:t> older age</a:t>
                      </a:r>
                      <a:endParaRPr lang="en-US" sz="1500" dirty="0"/>
                    </a:p>
                  </a:txBody>
                  <a:tcPr/>
                </a:tc>
                <a:extLst>
                  <a:ext uri="{0D108BD9-81ED-4DB2-BD59-A6C34878D82A}">
                    <a16:rowId xmlns:a16="http://schemas.microsoft.com/office/drawing/2014/main" val="10003"/>
                  </a:ext>
                </a:extLst>
              </a:tr>
              <a:tr h="684681">
                <a:tc>
                  <a:txBody>
                    <a:bodyPr/>
                    <a:lstStyle/>
                    <a:p>
                      <a:r>
                        <a:rPr lang="en-US" sz="1500" dirty="0" err="1"/>
                        <a:t>Enthesitis</a:t>
                      </a:r>
                      <a:r>
                        <a:rPr lang="en-US" sz="1500" baseline="0" dirty="0"/>
                        <a:t> Related</a:t>
                      </a:r>
                      <a:endParaRPr lang="en-US" sz="1500" dirty="0"/>
                    </a:p>
                  </a:txBody>
                  <a:tcPr/>
                </a:tc>
                <a:tc>
                  <a:txBody>
                    <a:bodyPr/>
                    <a:lstStyle/>
                    <a:p>
                      <a:r>
                        <a:rPr lang="en-US" sz="1500" dirty="0"/>
                        <a:t>any</a:t>
                      </a:r>
                    </a:p>
                  </a:txBody>
                  <a:tcPr/>
                </a:tc>
                <a:tc>
                  <a:txBody>
                    <a:bodyPr/>
                    <a:lstStyle/>
                    <a:p>
                      <a:r>
                        <a:rPr lang="en-US" sz="1500" dirty="0"/>
                        <a:t>Male</a:t>
                      </a:r>
                      <a:r>
                        <a:rPr lang="en-US" sz="1500" baseline="0" dirty="0"/>
                        <a:t> predominance, HLA B27 positivity, included </a:t>
                      </a:r>
                      <a:r>
                        <a:rPr lang="en-US" sz="1500" baseline="0" dirty="0" err="1"/>
                        <a:t>ankylosing</a:t>
                      </a:r>
                      <a:r>
                        <a:rPr lang="en-US" sz="1500" baseline="0" dirty="0"/>
                        <a:t> spondylitis, relationship with IBD</a:t>
                      </a:r>
                      <a:endParaRPr lang="en-US" sz="1500" dirty="0"/>
                    </a:p>
                  </a:txBody>
                  <a:tcPr/>
                </a:tc>
                <a:extLst>
                  <a:ext uri="{0D108BD9-81ED-4DB2-BD59-A6C34878D82A}">
                    <a16:rowId xmlns:a16="http://schemas.microsoft.com/office/drawing/2014/main" val="10004"/>
                  </a:ext>
                </a:extLst>
              </a:tr>
              <a:tr h="684681">
                <a:tc>
                  <a:txBody>
                    <a:bodyPr/>
                    <a:lstStyle/>
                    <a:p>
                      <a:r>
                        <a:rPr lang="en-US" sz="1500" dirty="0"/>
                        <a:t>Psoriatic</a:t>
                      </a:r>
                    </a:p>
                  </a:txBody>
                  <a:tcPr/>
                </a:tc>
                <a:tc>
                  <a:txBody>
                    <a:bodyPr/>
                    <a:lstStyle/>
                    <a:p>
                      <a:r>
                        <a:rPr lang="en-US" sz="1500" dirty="0"/>
                        <a:t>Any</a:t>
                      </a:r>
                    </a:p>
                  </a:txBody>
                  <a:tcPr/>
                </a:tc>
                <a:tc>
                  <a:txBody>
                    <a:bodyPr/>
                    <a:lstStyle/>
                    <a:p>
                      <a:r>
                        <a:rPr lang="en-US" sz="1500" dirty="0"/>
                        <a:t>+/-</a:t>
                      </a:r>
                      <a:r>
                        <a:rPr lang="en-US" sz="1500" baseline="0" dirty="0"/>
                        <a:t> psoriasis, </a:t>
                      </a:r>
                      <a:r>
                        <a:rPr lang="en-US" sz="1500" baseline="0" dirty="0" err="1"/>
                        <a:t>dactylitis</a:t>
                      </a:r>
                      <a:r>
                        <a:rPr lang="en-US" sz="1500" baseline="0" dirty="0"/>
                        <a:t>, </a:t>
                      </a:r>
                      <a:r>
                        <a:rPr lang="en-US" sz="1500" baseline="0" dirty="0" err="1"/>
                        <a:t>spondylitis</a:t>
                      </a:r>
                      <a:endParaRPr lang="en-US" sz="1500" dirty="0"/>
                    </a:p>
                  </a:txBody>
                  <a:tcPr/>
                </a:tc>
                <a:extLst>
                  <a:ext uri="{0D108BD9-81ED-4DB2-BD59-A6C34878D82A}">
                    <a16:rowId xmlns:a16="http://schemas.microsoft.com/office/drawing/2014/main" val="10005"/>
                  </a:ext>
                </a:extLst>
              </a:tr>
              <a:tr h="684681">
                <a:tc>
                  <a:txBody>
                    <a:bodyPr/>
                    <a:lstStyle/>
                    <a:p>
                      <a:r>
                        <a:rPr lang="en-US" sz="1500" dirty="0"/>
                        <a:t>Undifferentiated</a:t>
                      </a:r>
                    </a:p>
                  </a:txBody>
                  <a:tcPr/>
                </a:tc>
                <a:tc>
                  <a:txBody>
                    <a:bodyPr/>
                    <a:lstStyle/>
                    <a:p>
                      <a:r>
                        <a:rPr lang="en-US" sz="1500" dirty="0"/>
                        <a:t>any</a:t>
                      </a:r>
                    </a:p>
                  </a:txBody>
                  <a:tcPr/>
                </a:tc>
                <a:tc>
                  <a:txBody>
                    <a:bodyPr/>
                    <a:lstStyle/>
                    <a:p>
                      <a:r>
                        <a:rPr lang="en-US" sz="1500" dirty="0"/>
                        <a:t>Satisfies</a:t>
                      </a:r>
                      <a:r>
                        <a:rPr lang="en-US" sz="1500" baseline="0" dirty="0"/>
                        <a:t> none or multiple categories</a:t>
                      </a:r>
                      <a:endParaRPr lang="en-US" sz="15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12485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lstStyle/>
          <a:p>
            <a:r>
              <a:rPr lang="en-US" dirty="0"/>
              <a:t>Other important causes of arthritis</a:t>
            </a:r>
          </a:p>
        </p:txBody>
      </p:sp>
      <p:sp>
        <p:nvSpPr>
          <p:cNvPr id="3" name="Content Placeholder 2"/>
          <p:cNvSpPr>
            <a:spLocks noGrp="1"/>
          </p:cNvSpPr>
          <p:nvPr>
            <p:ph idx="1"/>
          </p:nvPr>
        </p:nvSpPr>
        <p:spPr>
          <a:xfrm>
            <a:off x="1981200" y="1066801"/>
            <a:ext cx="8229600" cy="5059363"/>
          </a:xfrm>
        </p:spPr>
        <p:txBody>
          <a:bodyPr/>
          <a:lstStyle/>
          <a:p>
            <a:pPr>
              <a:buNone/>
            </a:pPr>
            <a:r>
              <a:rPr lang="en-US" u="sng" dirty="0">
                <a:solidFill>
                  <a:srgbClr val="000000"/>
                </a:solidFill>
              </a:rPr>
              <a:t>Lyme Arthritis</a:t>
            </a:r>
          </a:p>
          <a:p>
            <a:r>
              <a:rPr lang="en-US" b="1" dirty="0">
                <a:solidFill>
                  <a:srgbClr val="000000"/>
                </a:solidFill>
              </a:rPr>
              <a:t>ALWAYS</a:t>
            </a:r>
            <a:r>
              <a:rPr lang="en-US" dirty="0">
                <a:solidFill>
                  <a:srgbClr val="000000"/>
                </a:solidFill>
              </a:rPr>
              <a:t> on the differential of </a:t>
            </a:r>
            <a:r>
              <a:rPr lang="en-US" dirty="0" err="1">
                <a:solidFill>
                  <a:srgbClr val="000000"/>
                </a:solidFill>
              </a:rPr>
              <a:t>monoarthritis</a:t>
            </a:r>
            <a:endParaRPr lang="en-US" dirty="0">
              <a:solidFill>
                <a:srgbClr val="000000"/>
              </a:solidFill>
            </a:endParaRPr>
          </a:p>
          <a:p>
            <a:r>
              <a:rPr lang="en-US" dirty="0">
                <a:solidFill>
                  <a:srgbClr val="000000"/>
                </a:solidFill>
              </a:rPr>
              <a:t>Most commonly affects the knee</a:t>
            </a:r>
          </a:p>
          <a:p>
            <a:r>
              <a:rPr lang="en-US" dirty="0">
                <a:solidFill>
                  <a:srgbClr val="000000"/>
                </a:solidFill>
              </a:rPr>
              <a:t>Late manifestation of </a:t>
            </a:r>
            <a:r>
              <a:rPr lang="en-US" dirty="0" err="1">
                <a:solidFill>
                  <a:srgbClr val="000000"/>
                </a:solidFill>
              </a:rPr>
              <a:t>lyme</a:t>
            </a:r>
            <a:r>
              <a:rPr lang="en-US" dirty="0">
                <a:solidFill>
                  <a:srgbClr val="000000"/>
                </a:solidFill>
              </a:rPr>
              <a:t> disease (think months later)</a:t>
            </a:r>
          </a:p>
          <a:p>
            <a:r>
              <a:rPr lang="en-US" dirty="0">
                <a:solidFill>
                  <a:srgbClr val="000000"/>
                </a:solidFill>
              </a:rPr>
              <a:t>Most likely will never have noticed any tick bite or ECM rash</a:t>
            </a:r>
          </a:p>
          <a:p>
            <a:r>
              <a:rPr lang="en-US" dirty="0">
                <a:solidFill>
                  <a:srgbClr val="000000"/>
                </a:solidFill>
              </a:rPr>
              <a:t>Understand early vs. late manifestations</a:t>
            </a:r>
          </a:p>
          <a:p>
            <a:pPr marL="0" indent="0">
              <a:buNone/>
            </a:pPr>
            <a:endParaRPr lang="en-US">
              <a:solidFill>
                <a:srgbClr val="000000"/>
              </a:solidFill>
            </a:endParaRPr>
          </a:p>
          <a:p>
            <a:pPr marL="0" indent="0">
              <a:buNone/>
            </a:pPr>
            <a:r>
              <a:rPr lang="en-US">
                <a:solidFill>
                  <a:srgbClr val="000000"/>
                </a:solidFill>
              </a:rPr>
              <a:t>Diagnosis </a:t>
            </a:r>
            <a:r>
              <a:rPr lang="en-US" dirty="0">
                <a:solidFill>
                  <a:srgbClr val="000000"/>
                </a:solidFill>
              </a:rPr>
              <a:t>based on serology with confirmatory western blot</a:t>
            </a:r>
          </a:p>
          <a:p>
            <a:pPr marL="0" indent="0">
              <a:buNone/>
            </a:pPr>
            <a:endParaRPr lang="en-US" dirty="0">
              <a:solidFill>
                <a:srgbClr val="000000"/>
              </a:solidFill>
            </a:endParaRPr>
          </a:p>
          <a:p>
            <a:pPr marL="0" indent="0">
              <a:buNone/>
            </a:pPr>
            <a:r>
              <a:rPr lang="en-US" dirty="0">
                <a:solidFill>
                  <a:srgbClr val="000000"/>
                </a:solidFill>
              </a:rPr>
              <a:t>Treatment: 4 weeks antibiotics (Doxy or </a:t>
            </a:r>
            <a:r>
              <a:rPr lang="en-US" dirty="0" err="1">
                <a:solidFill>
                  <a:srgbClr val="000000"/>
                </a:solidFill>
              </a:rPr>
              <a:t>Amox</a:t>
            </a:r>
            <a:r>
              <a:rPr lang="en-US" dirty="0">
                <a:solidFill>
                  <a:srgbClr val="000000"/>
                </a:solidFill>
              </a:rPr>
              <a:t> based on age)</a:t>
            </a:r>
          </a:p>
          <a:p>
            <a:pPr>
              <a:buNone/>
            </a:pPr>
            <a:endParaRPr lang="en-US" dirty="0">
              <a:solidFill>
                <a:srgbClr val="000000"/>
              </a:solidFill>
            </a:endParaRPr>
          </a:p>
        </p:txBody>
      </p:sp>
      <p:pic>
        <p:nvPicPr>
          <p:cNvPr id="4" name="Picture 3" descr="Screen Shot 2013-05-29 at 11.48.55 AM.png"/>
          <p:cNvPicPr>
            <a:picLocks noChangeAspect="1"/>
          </p:cNvPicPr>
          <p:nvPr/>
        </p:nvPicPr>
        <p:blipFill>
          <a:blip r:embed="rId2"/>
          <a:stretch>
            <a:fillRect/>
          </a:stretch>
        </p:blipFill>
        <p:spPr>
          <a:xfrm>
            <a:off x="6324600" y="914400"/>
            <a:ext cx="4171950" cy="2833356"/>
          </a:xfrm>
          <a:prstGeom prst="rect">
            <a:avLst/>
          </a:prstGeom>
        </p:spPr>
      </p:pic>
      <p:pic>
        <p:nvPicPr>
          <p:cNvPr id="5" name="Picture 4" descr="Screen Shot 2013-05-29 at 11.49.32 AM.png"/>
          <p:cNvPicPr>
            <a:picLocks noChangeAspect="1"/>
          </p:cNvPicPr>
          <p:nvPr/>
        </p:nvPicPr>
        <p:blipFill>
          <a:blip r:embed="rId3"/>
          <a:stretch>
            <a:fillRect/>
          </a:stretch>
        </p:blipFill>
        <p:spPr>
          <a:xfrm>
            <a:off x="7239000" y="4118147"/>
            <a:ext cx="3238500" cy="2706144"/>
          </a:xfrm>
          <a:prstGeom prst="rect">
            <a:avLst/>
          </a:prstGeom>
        </p:spPr>
      </p:pic>
    </p:spTree>
    <p:extLst>
      <p:ext uri="{BB962C8B-B14F-4D97-AF65-F5344CB8AC3E}">
        <p14:creationId xmlns:p14="http://schemas.microsoft.com/office/powerpoint/2010/main" val="33256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txBody>
          <a:bodyPr/>
          <a:lstStyle/>
          <a:p>
            <a:r>
              <a:rPr lang="en-US" dirty="0"/>
              <a:t>Other important causes of arthritis</a:t>
            </a:r>
          </a:p>
        </p:txBody>
      </p:sp>
      <p:sp>
        <p:nvSpPr>
          <p:cNvPr id="3" name="Content Placeholder 2"/>
          <p:cNvSpPr>
            <a:spLocks noGrp="1"/>
          </p:cNvSpPr>
          <p:nvPr>
            <p:ph idx="1"/>
          </p:nvPr>
        </p:nvSpPr>
        <p:spPr>
          <a:xfrm>
            <a:off x="1981200" y="838201"/>
            <a:ext cx="8229600" cy="5287963"/>
          </a:xfrm>
        </p:spPr>
        <p:txBody>
          <a:bodyPr/>
          <a:lstStyle/>
          <a:p>
            <a:pPr algn="ctr">
              <a:buNone/>
            </a:pPr>
            <a:r>
              <a:rPr lang="en-US" u="sng" dirty="0">
                <a:solidFill>
                  <a:srgbClr val="000000"/>
                </a:solidFill>
              </a:rPr>
              <a:t>Acute Rheumatic Fever</a:t>
            </a:r>
            <a:r>
              <a:rPr lang="en-US" dirty="0">
                <a:solidFill>
                  <a:srgbClr val="000000"/>
                </a:solidFill>
              </a:rPr>
              <a:t>  vs.  </a:t>
            </a:r>
            <a:r>
              <a:rPr lang="en-US" u="sng" dirty="0">
                <a:solidFill>
                  <a:srgbClr val="000000"/>
                </a:solidFill>
              </a:rPr>
              <a:t>Post Strep Reactive Arthritis</a:t>
            </a:r>
          </a:p>
        </p:txBody>
      </p:sp>
      <p:sp>
        <p:nvSpPr>
          <p:cNvPr id="6" name="TextBox 5"/>
          <p:cNvSpPr txBox="1"/>
          <p:nvPr/>
        </p:nvSpPr>
        <p:spPr>
          <a:xfrm>
            <a:off x="2057400" y="1790702"/>
            <a:ext cx="2971800" cy="4154983"/>
          </a:xfrm>
          <a:prstGeom prst="rect">
            <a:avLst/>
          </a:prstGeom>
          <a:noFill/>
          <a:ln>
            <a:noFill/>
          </a:ln>
        </p:spPr>
        <p:txBody>
          <a:bodyPr wrap="square" rtlCol="0">
            <a:spAutoFit/>
          </a:bodyPr>
          <a:lstStyle/>
          <a:p>
            <a:pPr>
              <a:buFont typeface="Arial"/>
              <a:buChar char="•"/>
            </a:pPr>
            <a:r>
              <a:rPr lang="en-US" sz="2200" dirty="0">
                <a:solidFill>
                  <a:prstClr val="black"/>
                </a:solidFill>
                <a:latin typeface="Calibri"/>
              </a:rPr>
              <a:t> Know JONES criteria!</a:t>
            </a:r>
          </a:p>
          <a:p>
            <a:endParaRPr lang="en-US" sz="2200" dirty="0">
              <a:solidFill>
                <a:prstClr val="black"/>
              </a:solidFill>
              <a:latin typeface="Calibri"/>
            </a:endParaRPr>
          </a:p>
          <a:p>
            <a:pPr>
              <a:buFont typeface="Arial"/>
              <a:buChar char="•"/>
            </a:pPr>
            <a:r>
              <a:rPr lang="en-US" sz="2200" dirty="0">
                <a:solidFill>
                  <a:prstClr val="black"/>
                </a:solidFill>
                <a:latin typeface="Calibri"/>
              </a:rPr>
              <a:t> Very painful arthritis, can mimic septic arthritis</a:t>
            </a:r>
          </a:p>
          <a:p>
            <a:endParaRPr lang="en-US" sz="2200" dirty="0">
              <a:solidFill>
                <a:prstClr val="black"/>
              </a:solidFill>
              <a:latin typeface="Calibri"/>
            </a:endParaRPr>
          </a:p>
          <a:p>
            <a:pPr>
              <a:buFont typeface="Arial"/>
              <a:buChar char="•"/>
            </a:pPr>
            <a:r>
              <a:rPr lang="en-US" sz="2200" dirty="0">
                <a:solidFill>
                  <a:prstClr val="black"/>
                </a:solidFill>
                <a:latin typeface="Calibri"/>
              </a:rPr>
              <a:t> VERY responsive to </a:t>
            </a:r>
            <a:r>
              <a:rPr lang="en-US" sz="2200" dirty="0" err="1">
                <a:solidFill>
                  <a:prstClr val="black"/>
                </a:solidFill>
                <a:latin typeface="Calibri"/>
              </a:rPr>
              <a:t>NSAIDs</a:t>
            </a:r>
            <a:endParaRPr lang="en-US" sz="2200" dirty="0">
              <a:solidFill>
                <a:prstClr val="black"/>
              </a:solidFill>
              <a:latin typeface="Calibri"/>
            </a:endParaRPr>
          </a:p>
          <a:p>
            <a:endParaRPr lang="en-US" sz="2200" dirty="0">
              <a:solidFill>
                <a:prstClr val="black"/>
              </a:solidFill>
              <a:latin typeface="Calibri"/>
            </a:endParaRPr>
          </a:p>
          <a:p>
            <a:pPr>
              <a:buFont typeface="Arial"/>
              <a:buChar char="•"/>
            </a:pPr>
            <a:r>
              <a:rPr lang="en-US" sz="2200" dirty="0">
                <a:solidFill>
                  <a:prstClr val="black"/>
                </a:solidFill>
                <a:latin typeface="Calibri"/>
              </a:rPr>
              <a:t> No debate about the importance of penicillin </a:t>
            </a:r>
            <a:r>
              <a:rPr lang="en-US" sz="2200" dirty="0" err="1">
                <a:solidFill>
                  <a:prstClr val="black"/>
                </a:solidFill>
                <a:latin typeface="Calibri"/>
              </a:rPr>
              <a:t>prohpylaxis</a:t>
            </a:r>
            <a:endParaRPr lang="en-US" sz="2200" dirty="0">
              <a:solidFill>
                <a:prstClr val="black"/>
              </a:solidFill>
              <a:latin typeface="Calibri"/>
            </a:endParaRPr>
          </a:p>
        </p:txBody>
      </p:sp>
      <p:cxnSp>
        <p:nvCxnSpPr>
          <p:cNvPr id="12" name="Straight Connector 11"/>
          <p:cNvCxnSpPr/>
          <p:nvPr/>
        </p:nvCxnSpPr>
        <p:spPr>
          <a:xfrm rot="10800000" flipV="1">
            <a:off x="3657600" y="1353820"/>
            <a:ext cx="553720" cy="39878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6200000" flipH="1">
            <a:off x="7766050" y="1301750"/>
            <a:ext cx="525780" cy="51308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781800" y="1676401"/>
            <a:ext cx="2971800" cy="4154983"/>
          </a:xfrm>
          <a:prstGeom prst="rect">
            <a:avLst/>
          </a:prstGeom>
          <a:noFill/>
          <a:ln>
            <a:noFill/>
          </a:ln>
        </p:spPr>
        <p:txBody>
          <a:bodyPr wrap="square" rtlCol="0">
            <a:spAutoFit/>
          </a:bodyPr>
          <a:lstStyle/>
          <a:p>
            <a:pPr>
              <a:buFont typeface="Arial"/>
              <a:buChar char="•"/>
            </a:pPr>
            <a:r>
              <a:rPr lang="en-US" sz="2200" dirty="0">
                <a:solidFill>
                  <a:prstClr val="black"/>
                </a:solidFill>
                <a:latin typeface="Calibri"/>
              </a:rPr>
              <a:t>Doesn’t meet JONES criteria</a:t>
            </a:r>
          </a:p>
          <a:p>
            <a:endParaRPr lang="en-US" sz="2200" dirty="0">
              <a:solidFill>
                <a:prstClr val="black"/>
              </a:solidFill>
              <a:latin typeface="Calibri"/>
            </a:endParaRPr>
          </a:p>
          <a:p>
            <a:pPr>
              <a:buFont typeface="Arial"/>
              <a:buChar char="•"/>
            </a:pPr>
            <a:r>
              <a:rPr lang="en-US" sz="2200" dirty="0">
                <a:solidFill>
                  <a:prstClr val="black"/>
                </a:solidFill>
                <a:latin typeface="Calibri"/>
              </a:rPr>
              <a:t> Less painful arthritis, more persistent, non-migratory</a:t>
            </a:r>
          </a:p>
          <a:p>
            <a:endParaRPr lang="en-US" sz="2200" dirty="0">
              <a:solidFill>
                <a:prstClr val="black"/>
              </a:solidFill>
              <a:latin typeface="Calibri"/>
            </a:endParaRPr>
          </a:p>
          <a:p>
            <a:pPr>
              <a:buFont typeface="Arial"/>
              <a:buChar char="•"/>
            </a:pPr>
            <a:r>
              <a:rPr lang="en-US" sz="2200" dirty="0">
                <a:solidFill>
                  <a:prstClr val="black"/>
                </a:solidFill>
                <a:latin typeface="Calibri"/>
              </a:rPr>
              <a:t> NOT really responsive to </a:t>
            </a:r>
            <a:r>
              <a:rPr lang="en-US" sz="2200" dirty="0" err="1">
                <a:solidFill>
                  <a:prstClr val="black"/>
                </a:solidFill>
                <a:latin typeface="Calibri"/>
              </a:rPr>
              <a:t>NSAIDs</a:t>
            </a:r>
            <a:endParaRPr lang="en-US" sz="2200" dirty="0">
              <a:solidFill>
                <a:prstClr val="black"/>
              </a:solidFill>
              <a:latin typeface="Calibri"/>
            </a:endParaRPr>
          </a:p>
          <a:p>
            <a:endParaRPr lang="en-US" sz="2200" dirty="0">
              <a:solidFill>
                <a:prstClr val="black"/>
              </a:solidFill>
              <a:latin typeface="Calibri"/>
            </a:endParaRPr>
          </a:p>
          <a:p>
            <a:pPr>
              <a:buFont typeface="Arial"/>
              <a:buChar char="•"/>
            </a:pPr>
            <a:r>
              <a:rPr lang="en-US" sz="2200" dirty="0">
                <a:solidFill>
                  <a:prstClr val="black"/>
                </a:solidFill>
                <a:latin typeface="Calibri"/>
              </a:rPr>
              <a:t> Most people </a:t>
            </a:r>
            <a:r>
              <a:rPr lang="en-US" sz="2200" dirty="0" err="1">
                <a:solidFill>
                  <a:prstClr val="black"/>
                </a:solidFill>
                <a:latin typeface="Calibri"/>
              </a:rPr>
              <a:t>prophylax</a:t>
            </a:r>
            <a:r>
              <a:rPr lang="en-US" sz="2200" dirty="0">
                <a:solidFill>
                  <a:prstClr val="black"/>
                </a:solidFill>
                <a:latin typeface="Calibri"/>
              </a:rPr>
              <a:t> for some period of time</a:t>
            </a:r>
          </a:p>
        </p:txBody>
      </p:sp>
    </p:spTree>
    <p:extLst>
      <p:ext uri="{BB962C8B-B14F-4D97-AF65-F5344CB8AC3E}">
        <p14:creationId xmlns:p14="http://schemas.microsoft.com/office/powerpoint/2010/main" val="24447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p:cNvSpPr txBox="1">
            <a:spLocks/>
          </p:cNvSpPr>
          <p:nvPr/>
        </p:nvSpPr>
        <p:spPr>
          <a:xfrm>
            <a:off x="838200" y="2343149"/>
            <a:ext cx="10515600" cy="4353073"/>
          </a:xfrm>
          <a:prstGeom prst="rect">
            <a:avLst/>
          </a:prstGeom>
          <a:solidFill>
            <a:schemeClr val="bg1">
              <a:alpha val="50474"/>
            </a:schemeClr>
          </a:solidFill>
        </p:spPr>
        <p:txBody>
          <a:bodyPr vert="horz" lIns="137160" tIns="137160" rIns="137160" bIns="1371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0099CB"/>
                </a:solidFill>
                <a:effectLst/>
                <a:uLnTx/>
                <a:uFillTx/>
                <a:latin typeface="Calibri" panose="020F0502020204030204"/>
                <a:ea typeface="+mn-ea"/>
                <a:cs typeface="Segoe UI Semibold" panose="020B0702040204020203" pitchFamily="34" charset="0"/>
              </a:rPr>
              <a:t>Dr. Sterba has not had (in the past 24 months) any relevant conflicts of interest or relevant financial relationship with the manufacturers of products or services that will be discussed in this CME activity or in his presentation. </a:t>
            </a:r>
            <a:br>
              <a:rPr kumimoji="0" lang="en-US" sz="2600" b="0" i="0" u="none" strike="noStrike" kern="1200" cap="none" spc="0" normalizeH="0" baseline="0" noProof="0" dirty="0">
                <a:ln>
                  <a:noFill/>
                </a:ln>
                <a:solidFill>
                  <a:srgbClr val="0099CB"/>
                </a:solidFill>
                <a:effectLst/>
                <a:uLnTx/>
                <a:uFillTx/>
                <a:latin typeface="Calibri" panose="020F0502020204030204"/>
                <a:ea typeface="+mn-ea"/>
                <a:cs typeface="Segoe UI Semibold" panose="020B0702040204020203" pitchFamily="34" charset="0"/>
              </a:rPr>
            </a:br>
            <a:endParaRPr kumimoji="0" lang="en-US" sz="2600" b="0" i="0" u="none" strike="noStrike" kern="1200" cap="none" spc="0" normalizeH="0" baseline="0" noProof="0" dirty="0">
              <a:ln>
                <a:noFill/>
              </a:ln>
              <a:solidFill>
                <a:srgbClr val="0099CB"/>
              </a:solidFill>
              <a:effectLst/>
              <a:uLnTx/>
              <a:uFillTx/>
              <a:latin typeface="Calibri" panose="020F0502020204030204"/>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0099CB"/>
                </a:solidFill>
                <a:effectLst/>
                <a:uLnTx/>
                <a:uFillTx/>
                <a:latin typeface="Calibri" panose="020F0502020204030204"/>
                <a:ea typeface="+mn-ea"/>
                <a:cs typeface="Segoe UI Semibold" panose="020B0702040204020203" pitchFamily="34" charset="0"/>
              </a:rPr>
              <a:t>Dr. Sterba will support this presentation and clinical recommendations with the “best available evidence” from medical literature.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rgbClr val="0099CB"/>
              </a:solidFill>
              <a:effectLst/>
              <a:uLnTx/>
              <a:uFillTx/>
              <a:latin typeface="Calibri" panose="020F0502020204030204"/>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0099CB"/>
                </a:solidFill>
                <a:effectLst/>
                <a:uLnTx/>
                <a:uFillTx/>
                <a:latin typeface="Calibri" panose="020F0502020204030204"/>
                <a:ea typeface="+mn-ea"/>
                <a:cs typeface="Segoe UI Semibold" panose="020B0702040204020203" pitchFamily="34" charset="0"/>
              </a:rPr>
              <a:t>Dr. Sterba does not intend to discuss an unapproved/investigative use of a commercial product/device in this presentation.</a:t>
            </a:r>
          </a:p>
        </p:txBody>
      </p:sp>
      <p:sp>
        <p:nvSpPr>
          <p:cNvPr id="2" name="Title 1">
            <a:extLst>
              <a:ext uri="{FF2B5EF4-FFF2-40B4-BE49-F238E27FC236}">
                <a16:creationId xmlns:a16="http://schemas.microsoft.com/office/drawing/2014/main" id="{2A2FBA2A-049F-2D5D-DE90-5B7862D3F9EA}"/>
              </a:ext>
            </a:extLst>
          </p:cNvPr>
          <p:cNvSpPr>
            <a:spLocks noGrp="1"/>
          </p:cNvSpPr>
          <p:nvPr>
            <p:ph type="title"/>
          </p:nvPr>
        </p:nvSpPr>
        <p:spPr>
          <a:xfrm>
            <a:off x="838200" y="1017586"/>
            <a:ext cx="10515600" cy="1325563"/>
          </a:xfrm>
        </p:spPr>
        <p:txBody>
          <a:bodyPr/>
          <a:lstStyle/>
          <a:p>
            <a:r>
              <a:rPr lang="en-US" dirty="0">
                <a:latin typeface="Asap" panose="020F0504030202060203"/>
              </a:rPr>
              <a:t>Disclosure of Relevant Relationship</a:t>
            </a:r>
          </a:p>
        </p:txBody>
      </p:sp>
    </p:spTree>
    <p:extLst>
      <p:ext uri="{BB962C8B-B14F-4D97-AF65-F5344CB8AC3E}">
        <p14:creationId xmlns:p14="http://schemas.microsoft.com/office/powerpoint/2010/main" val="69107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745163"/>
          </a:xfrm>
        </p:spPr>
        <p:txBody>
          <a:bodyPr>
            <a:normAutofit fontScale="92500"/>
          </a:bodyPr>
          <a:lstStyle/>
          <a:p>
            <a:pPr lvl="0"/>
            <a:r>
              <a:rPr lang="en-US" dirty="0">
                <a:solidFill>
                  <a:srgbClr val="000000"/>
                </a:solidFill>
              </a:rPr>
              <a:t>An 18-month-old boy is brought to the clinic with fever and irritability. His mother explains that he has had a fever for the past week and a red rash on his extremities. On physical examination, he has a temperature of 39.2°C; he is irritable; his eyes are injected without discharge </a:t>
            </a:r>
            <a:r>
              <a:rPr lang="en-US" u="sng" dirty="0">
                <a:solidFill>
                  <a:srgbClr val="000000"/>
                </a:solidFill>
                <a:hlinkClick r:id="rId2" tooltip="PREP® Multimedia"/>
              </a:rPr>
              <a:t>(Item Q197A)</a:t>
            </a:r>
            <a:r>
              <a:rPr lang="en-US" dirty="0">
                <a:solidFill>
                  <a:srgbClr val="000000"/>
                </a:solidFill>
              </a:rPr>
              <a:t>; and his lips are dry, red, and cracked </a:t>
            </a:r>
            <a:r>
              <a:rPr lang="en-US" u="sng" dirty="0">
                <a:solidFill>
                  <a:srgbClr val="000000"/>
                </a:solidFill>
                <a:hlinkClick r:id="rId3" tooltip="PREP® Multimedia"/>
              </a:rPr>
              <a:t>(Item Q197B)</a:t>
            </a:r>
            <a:r>
              <a:rPr lang="en-US" dirty="0">
                <a:solidFill>
                  <a:srgbClr val="000000"/>
                </a:solidFill>
              </a:rPr>
              <a:t>. All other findings are within normal limits.</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Of the following, the MOST appropriate next step in this patient's care is to</a:t>
            </a:r>
          </a:p>
          <a:p>
            <a:endParaRPr lang="en-US" dirty="0">
              <a:solidFill>
                <a:srgbClr val="000000"/>
              </a:solidFill>
            </a:endParaRPr>
          </a:p>
          <a:p>
            <a:pPr marL="0" indent="0">
              <a:buNone/>
            </a:pPr>
            <a:r>
              <a:rPr lang="en-US" dirty="0">
                <a:solidFill>
                  <a:srgbClr val="000000"/>
                </a:solidFill>
              </a:rPr>
              <a:t>A)  administer intravenous antibiotics</a:t>
            </a:r>
          </a:p>
          <a:p>
            <a:pPr marL="0" indent="0">
              <a:buNone/>
            </a:pPr>
            <a:r>
              <a:rPr lang="en-US" dirty="0">
                <a:solidFill>
                  <a:srgbClr val="000000"/>
                </a:solidFill>
              </a:rPr>
              <a:t>B)  administer intravenous gamma globulin</a:t>
            </a:r>
          </a:p>
          <a:p>
            <a:pPr marL="0" indent="0">
              <a:buNone/>
            </a:pPr>
            <a:r>
              <a:rPr lang="en-US" dirty="0">
                <a:solidFill>
                  <a:srgbClr val="000000"/>
                </a:solidFill>
              </a:rPr>
              <a:t>C)  obtain blood cultures</a:t>
            </a:r>
          </a:p>
          <a:p>
            <a:pPr marL="0" indent="0">
              <a:buNone/>
            </a:pPr>
            <a:r>
              <a:rPr lang="en-US" dirty="0">
                <a:solidFill>
                  <a:srgbClr val="000000"/>
                </a:solidFill>
              </a:rPr>
              <a:t>D)  obtain electrocardiography</a:t>
            </a:r>
          </a:p>
          <a:p>
            <a:pPr marL="0" indent="0">
              <a:buNone/>
            </a:pPr>
            <a:r>
              <a:rPr lang="en-US" dirty="0">
                <a:solidFill>
                  <a:srgbClr val="000000"/>
                </a:solidFill>
              </a:rPr>
              <a:t>E)  perform a lumbar puncture and culture the cerebrospinal fluid</a:t>
            </a:r>
          </a:p>
          <a:p>
            <a:endParaRPr lang="en-US" dirty="0">
              <a:solidFill>
                <a:srgbClr val="00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3000" y="3086100"/>
            <a:ext cx="1600200" cy="2400300"/>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450" y="533400"/>
            <a:ext cx="4095750" cy="1371600"/>
          </a:xfrm>
          <a:prstGeom prst="rect">
            <a:avLst/>
          </a:prstGeom>
        </p:spPr>
      </p:pic>
    </p:spTree>
    <p:extLst>
      <p:ext uri="{BB962C8B-B14F-4D97-AF65-F5344CB8AC3E}">
        <p14:creationId xmlns:p14="http://schemas.microsoft.com/office/powerpoint/2010/main" val="175153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500" fill="hold"/>
                                        <p:tgtEl>
                                          <p:spTgt spid="3">
                                            <p:txEl>
                                              <p:pRg st="3" end="3"/>
                                            </p:txEl>
                                          </p:spTgt>
                                        </p:tgtEl>
                                        <p:attrNameLst>
                                          <p:attrName>style.color</p:attrName>
                                        </p:attrNameLst>
                                      </p:cBhvr>
                                      <p:to>
                                        <a:srgbClr val="6E36B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378" y="2438400"/>
            <a:ext cx="8229600" cy="914400"/>
          </a:xfrm>
        </p:spPr>
        <p:txBody>
          <a:bodyPr/>
          <a:lstStyle/>
          <a:p>
            <a:r>
              <a:rPr lang="en-US" sz="3600" dirty="0"/>
              <a:t>Vasculitis</a:t>
            </a:r>
          </a:p>
        </p:txBody>
      </p:sp>
    </p:spTree>
    <p:extLst>
      <p:ext uri="{BB962C8B-B14F-4D97-AF65-F5344CB8AC3E}">
        <p14:creationId xmlns:p14="http://schemas.microsoft.com/office/powerpoint/2010/main" val="1554695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u="sng" dirty="0" err="1"/>
              <a:t>Vasculitis</a:t>
            </a:r>
            <a:endParaRPr lang="en-US" u="sng" dirty="0"/>
          </a:p>
        </p:txBody>
      </p:sp>
      <p:pic>
        <p:nvPicPr>
          <p:cNvPr id="1028" name="Picture 4" descr="http://what-when-how.com/wp-content/uploads/2012/04/tmpBD1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2001"/>
            <a:ext cx="7765174" cy="506231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3200400" y="4216400"/>
            <a:ext cx="1447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Oval 11"/>
          <p:cNvSpPr/>
          <p:nvPr/>
        </p:nvSpPr>
        <p:spPr>
          <a:xfrm>
            <a:off x="4714338" y="2540000"/>
            <a:ext cx="2264214"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p:cNvSpPr txBox="1"/>
          <p:nvPr/>
        </p:nvSpPr>
        <p:spPr>
          <a:xfrm>
            <a:off x="2057400" y="5943600"/>
            <a:ext cx="3838038" cy="923330"/>
          </a:xfrm>
          <a:prstGeom prst="rect">
            <a:avLst/>
          </a:prstGeom>
          <a:noFill/>
        </p:spPr>
        <p:txBody>
          <a:bodyPr wrap="none" rtlCol="0">
            <a:spAutoFit/>
          </a:bodyPr>
          <a:lstStyle/>
          <a:p>
            <a:r>
              <a:rPr lang="en-US" u="sng" dirty="0">
                <a:solidFill>
                  <a:prstClr val="black"/>
                </a:solidFill>
                <a:latin typeface="Calibri"/>
              </a:rPr>
              <a:t>HSP and Kawasaki</a:t>
            </a:r>
            <a:r>
              <a:rPr lang="en-US" dirty="0">
                <a:solidFill>
                  <a:prstClr val="black"/>
                </a:solidFill>
                <a:latin typeface="Calibri"/>
              </a:rPr>
              <a:t>:</a:t>
            </a:r>
          </a:p>
          <a:p>
            <a:r>
              <a:rPr lang="en-US" dirty="0">
                <a:solidFill>
                  <a:prstClr val="black"/>
                </a:solidFill>
                <a:latin typeface="Calibri"/>
              </a:rPr>
              <a:t>-most common </a:t>
            </a:r>
            <a:r>
              <a:rPr lang="en-US" dirty="0" err="1">
                <a:solidFill>
                  <a:prstClr val="black"/>
                </a:solidFill>
                <a:latin typeface="Calibri"/>
              </a:rPr>
              <a:t>vasculitides</a:t>
            </a:r>
            <a:r>
              <a:rPr lang="en-US" dirty="0">
                <a:solidFill>
                  <a:prstClr val="black"/>
                </a:solidFill>
                <a:latin typeface="Calibri"/>
              </a:rPr>
              <a:t> in </a:t>
            </a:r>
            <a:r>
              <a:rPr lang="en-US" dirty="0" err="1">
                <a:solidFill>
                  <a:prstClr val="black"/>
                </a:solidFill>
                <a:latin typeface="Calibri"/>
              </a:rPr>
              <a:t>childood</a:t>
            </a:r>
            <a:endParaRPr lang="en-US" dirty="0">
              <a:solidFill>
                <a:prstClr val="black"/>
              </a:solidFill>
              <a:latin typeface="Calibri"/>
            </a:endParaRPr>
          </a:p>
          <a:p>
            <a:r>
              <a:rPr lang="en-US" dirty="0">
                <a:solidFill>
                  <a:prstClr val="black"/>
                </a:solidFill>
                <a:latin typeface="Calibri"/>
              </a:rPr>
              <a:t>-usually acute, self limited illnesses</a:t>
            </a:r>
          </a:p>
        </p:txBody>
      </p:sp>
    </p:spTree>
    <p:extLst>
      <p:ext uri="{BB962C8B-B14F-4D97-AF65-F5344CB8AC3E}">
        <p14:creationId xmlns:p14="http://schemas.microsoft.com/office/powerpoint/2010/main" val="17378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Kawasaki Disease</a:t>
            </a:r>
          </a:p>
        </p:txBody>
      </p:sp>
      <p:sp>
        <p:nvSpPr>
          <p:cNvPr id="5" name="Content Placeholder 4"/>
          <p:cNvSpPr>
            <a:spLocks noGrp="1"/>
          </p:cNvSpPr>
          <p:nvPr>
            <p:ph idx="1"/>
          </p:nvPr>
        </p:nvSpPr>
        <p:spPr>
          <a:xfrm>
            <a:off x="1981200" y="990600"/>
            <a:ext cx="8229600" cy="5715000"/>
          </a:xfrm>
        </p:spPr>
        <p:txBody>
          <a:bodyPr>
            <a:normAutofit fontScale="92500"/>
          </a:bodyPr>
          <a:lstStyle/>
          <a:p>
            <a:pPr>
              <a:buNone/>
            </a:pPr>
            <a:r>
              <a:rPr lang="en-US" u="sng" dirty="0">
                <a:solidFill>
                  <a:schemeClr val="tx1"/>
                </a:solidFill>
              </a:rPr>
              <a:t>Clinical Manifestations</a:t>
            </a:r>
            <a:r>
              <a:rPr lang="en-US" dirty="0">
                <a:solidFill>
                  <a:schemeClr val="tx1"/>
                </a:solidFill>
              </a:rPr>
              <a:t>:</a:t>
            </a:r>
          </a:p>
          <a:p>
            <a:pPr>
              <a:buNone/>
            </a:pPr>
            <a:r>
              <a:rPr lang="en-US" dirty="0">
                <a:solidFill>
                  <a:schemeClr val="tx1"/>
                </a:solidFill>
              </a:rPr>
              <a:t>Most commonly young child (toddler age)</a:t>
            </a:r>
          </a:p>
          <a:p>
            <a:pPr>
              <a:buNone/>
            </a:pPr>
            <a:r>
              <a:rPr lang="en-US" dirty="0">
                <a:solidFill>
                  <a:schemeClr val="tx1"/>
                </a:solidFill>
              </a:rPr>
              <a:t>Must have at least </a:t>
            </a:r>
            <a:r>
              <a:rPr lang="en-US" b="1" dirty="0">
                <a:solidFill>
                  <a:schemeClr val="tx2"/>
                </a:solidFill>
              </a:rPr>
              <a:t>5 days </a:t>
            </a:r>
            <a:r>
              <a:rPr lang="en-US" dirty="0">
                <a:solidFill>
                  <a:schemeClr val="tx1"/>
                </a:solidFill>
              </a:rPr>
              <a:t>of fever + 4/5:</a:t>
            </a:r>
          </a:p>
          <a:p>
            <a:pPr>
              <a:buNone/>
            </a:pPr>
            <a:r>
              <a:rPr lang="en-US" dirty="0">
                <a:solidFill>
                  <a:schemeClr val="tx1"/>
                </a:solidFill>
              </a:rPr>
              <a:t>	- </a:t>
            </a:r>
            <a:r>
              <a:rPr lang="en-US" sz="2200" dirty="0">
                <a:solidFill>
                  <a:schemeClr val="tx1"/>
                </a:solidFill>
              </a:rPr>
              <a:t>Cervical </a:t>
            </a:r>
            <a:r>
              <a:rPr lang="en-US" sz="2200" dirty="0" err="1">
                <a:solidFill>
                  <a:schemeClr val="tx1"/>
                </a:solidFill>
              </a:rPr>
              <a:t>adenopathy</a:t>
            </a:r>
            <a:r>
              <a:rPr lang="en-US" sz="2200" dirty="0">
                <a:solidFill>
                  <a:schemeClr val="tx1"/>
                </a:solidFill>
              </a:rPr>
              <a:t> (≥1.5cm)</a:t>
            </a:r>
          </a:p>
          <a:p>
            <a:pPr>
              <a:buNone/>
            </a:pPr>
            <a:r>
              <a:rPr lang="en-US" sz="2200" dirty="0">
                <a:solidFill>
                  <a:schemeClr val="tx1"/>
                </a:solidFill>
              </a:rPr>
              <a:t>	- Mucous membrane changes (dry, cracked lips or “strawberry tongue”)</a:t>
            </a:r>
          </a:p>
          <a:p>
            <a:pPr>
              <a:buNone/>
            </a:pPr>
            <a:r>
              <a:rPr lang="en-US" sz="2200" dirty="0">
                <a:solidFill>
                  <a:schemeClr val="tx1"/>
                </a:solidFill>
              </a:rPr>
              <a:t>	- Conjunctivitis (“limbic sparing”)</a:t>
            </a:r>
          </a:p>
          <a:p>
            <a:pPr>
              <a:buNone/>
            </a:pPr>
            <a:r>
              <a:rPr lang="en-US" sz="2200" dirty="0">
                <a:solidFill>
                  <a:schemeClr val="tx1"/>
                </a:solidFill>
              </a:rPr>
              <a:t>	- Rash (basically any type)</a:t>
            </a:r>
          </a:p>
          <a:p>
            <a:pPr>
              <a:buNone/>
            </a:pPr>
            <a:r>
              <a:rPr lang="en-US" sz="2200" dirty="0">
                <a:solidFill>
                  <a:schemeClr val="tx1"/>
                </a:solidFill>
              </a:rPr>
              <a:t>	- Extremity changes (edema, desquamation)</a:t>
            </a:r>
          </a:p>
          <a:p>
            <a:pPr>
              <a:buNone/>
            </a:pPr>
            <a:endParaRPr lang="en-US" sz="2200" dirty="0">
              <a:solidFill>
                <a:schemeClr val="tx1"/>
              </a:solidFill>
            </a:endParaRPr>
          </a:p>
          <a:p>
            <a:pPr>
              <a:buNone/>
            </a:pPr>
            <a:r>
              <a:rPr lang="en-US" sz="2200" dirty="0">
                <a:solidFill>
                  <a:schemeClr val="tx1"/>
                </a:solidFill>
              </a:rPr>
              <a:t>Lab findings:</a:t>
            </a:r>
          </a:p>
          <a:p>
            <a:r>
              <a:rPr lang="en-US" sz="2200" dirty="0">
                <a:solidFill>
                  <a:schemeClr val="tx1"/>
                </a:solidFill>
              </a:rPr>
              <a:t>sterile </a:t>
            </a:r>
            <a:r>
              <a:rPr lang="en-US" sz="2200" dirty="0" err="1">
                <a:solidFill>
                  <a:schemeClr val="tx1"/>
                </a:solidFill>
              </a:rPr>
              <a:t>pyuria</a:t>
            </a:r>
            <a:endParaRPr lang="en-US" sz="2200" dirty="0">
              <a:solidFill>
                <a:schemeClr val="tx1"/>
              </a:solidFill>
            </a:endParaRPr>
          </a:p>
          <a:p>
            <a:r>
              <a:rPr lang="en-US" sz="2200" dirty="0">
                <a:solidFill>
                  <a:schemeClr val="tx1"/>
                </a:solidFill>
              </a:rPr>
              <a:t>Elevated acute phase reactants (can remain high for weeks)</a:t>
            </a:r>
          </a:p>
          <a:p>
            <a:r>
              <a:rPr lang="en-US" sz="2200" dirty="0" err="1">
                <a:solidFill>
                  <a:schemeClr val="tx1"/>
                </a:solidFill>
              </a:rPr>
              <a:t>Thrombocytosis</a:t>
            </a:r>
            <a:endParaRPr lang="en-US" sz="2200" dirty="0">
              <a:solidFill>
                <a:schemeClr val="tx1"/>
              </a:solidFill>
            </a:endParaRPr>
          </a:p>
          <a:p>
            <a:r>
              <a:rPr lang="en-US" sz="2200" dirty="0" err="1">
                <a:solidFill>
                  <a:schemeClr val="tx1"/>
                </a:solidFill>
              </a:rPr>
              <a:t>Leukocytsosis</a:t>
            </a:r>
            <a:r>
              <a:rPr lang="en-US" sz="2200" dirty="0">
                <a:solidFill>
                  <a:schemeClr val="tx1"/>
                </a:solidFill>
              </a:rPr>
              <a:t> </a:t>
            </a:r>
          </a:p>
          <a:p>
            <a:pPr>
              <a:buNone/>
            </a:pPr>
            <a:r>
              <a:rPr lang="en-US" sz="2200" dirty="0">
                <a:solidFill>
                  <a:schemeClr val="tx1"/>
                </a:solidFill>
              </a:rPr>
              <a:t>	</a:t>
            </a:r>
          </a:p>
        </p:txBody>
      </p:sp>
    </p:spTree>
    <p:extLst>
      <p:ext uri="{BB962C8B-B14F-4D97-AF65-F5344CB8AC3E}">
        <p14:creationId xmlns:p14="http://schemas.microsoft.com/office/powerpoint/2010/main" val="2170683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txBody>
          <a:bodyPr/>
          <a:lstStyle/>
          <a:p>
            <a:r>
              <a:rPr lang="en-US" dirty="0"/>
              <a:t>Kawasaki Disease</a:t>
            </a:r>
          </a:p>
        </p:txBody>
      </p:sp>
      <p:pic>
        <p:nvPicPr>
          <p:cNvPr id="4" name="Content Placeholder 3" descr="Screen Shot 2013-05-27 at 5.11.01 PM.png"/>
          <p:cNvPicPr>
            <a:picLocks noGrp="1" noChangeAspect="1"/>
          </p:cNvPicPr>
          <p:nvPr>
            <p:ph idx="1"/>
          </p:nvPr>
        </p:nvPicPr>
        <p:blipFill>
          <a:blip r:embed="rId2"/>
          <a:srcRect l="-29689" r="-29689"/>
          <a:stretch>
            <a:fillRect/>
          </a:stretch>
        </p:blipFill>
        <p:spPr>
          <a:xfrm>
            <a:off x="-381000" y="990601"/>
            <a:ext cx="10446483" cy="5745163"/>
          </a:xfrm>
        </p:spPr>
      </p:pic>
      <p:sp>
        <p:nvSpPr>
          <p:cNvPr id="5" name="TextBox 4"/>
          <p:cNvSpPr txBox="1"/>
          <p:nvPr/>
        </p:nvSpPr>
        <p:spPr>
          <a:xfrm>
            <a:off x="8213482" y="1371600"/>
            <a:ext cx="2454518" cy="3416320"/>
          </a:xfrm>
          <a:prstGeom prst="rect">
            <a:avLst/>
          </a:prstGeom>
          <a:noFill/>
        </p:spPr>
        <p:txBody>
          <a:bodyPr wrap="none" rtlCol="0">
            <a:spAutoFit/>
          </a:bodyPr>
          <a:lstStyle/>
          <a:p>
            <a:r>
              <a:rPr lang="en-US" u="sng" dirty="0">
                <a:solidFill>
                  <a:prstClr val="black"/>
                </a:solidFill>
                <a:latin typeface="Calibri"/>
              </a:rPr>
              <a:t>DDX:</a:t>
            </a:r>
          </a:p>
          <a:p>
            <a:pPr>
              <a:buFont typeface="Arial"/>
              <a:buChar char="•"/>
            </a:pPr>
            <a:r>
              <a:rPr lang="en-US" dirty="0">
                <a:solidFill>
                  <a:prstClr val="black"/>
                </a:solidFill>
                <a:latin typeface="Calibri"/>
              </a:rPr>
              <a:t> Infection</a:t>
            </a:r>
          </a:p>
          <a:p>
            <a:pPr>
              <a:buFont typeface="Arial"/>
              <a:buChar char="•"/>
            </a:pPr>
            <a:r>
              <a:rPr lang="en-US" dirty="0">
                <a:solidFill>
                  <a:prstClr val="black"/>
                </a:solidFill>
                <a:latin typeface="Calibri"/>
              </a:rPr>
              <a:t> Systemic JIA</a:t>
            </a:r>
          </a:p>
          <a:p>
            <a:pPr>
              <a:buFont typeface="Arial"/>
              <a:buChar char="•"/>
            </a:pPr>
            <a:r>
              <a:rPr lang="en-US" dirty="0">
                <a:solidFill>
                  <a:prstClr val="black"/>
                </a:solidFill>
                <a:latin typeface="Calibri"/>
              </a:rPr>
              <a:t> Immune/Drug reaction</a:t>
            </a:r>
          </a:p>
          <a:p>
            <a:pPr>
              <a:buFont typeface="Arial"/>
              <a:buChar char="•"/>
            </a:pPr>
            <a:r>
              <a:rPr lang="en-US" dirty="0">
                <a:solidFill>
                  <a:prstClr val="black"/>
                </a:solidFill>
                <a:latin typeface="Calibri"/>
              </a:rPr>
              <a:t> Serum Sickness</a:t>
            </a:r>
          </a:p>
          <a:p>
            <a:pPr>
              <a:buFont typeface="Arial"/>
              <a:buChar char="•"/>
            </a:pPr>
            <a:r>
              <a:rPr lang="en-US" dirty="0">
                <a:solidFill>
                  <a:prstClr val="black"/>
                </a:solidFill>
                <a:latin typeface="Calibri"/>
              </a:rPr>
              <a:t> Other </a:t>
            </a:r>
            <a:r>
              <a:rPr lang="en-US" dirty="0" err="1">
                <a:solidFill>
                  <a:prstClr val="black"/>
                </a:solidFill>
                <a:latin typeface="Calibri"/>
              </a:rPr>
              <a:t>vasculitis</a:t>
            </a:r>
            <a:r>
              <a:rPr lang="en-US" dirty="0">
                <a:solidFill>
                  <a:prstClr val="black"/>
                </a:solidFill>
                <a:latin typeface="Calibri"/>
              </a:rPr>
              <a:t> (PAN)</a:t>
            </a:r>
          </a:p>
          <a:p>
            <a:pPr>
              <a:buFont typeface="Arial"/>
              <a:buChar char="•"/>
            </a:pPr>
            <a:endParaRPr lang="en-US" dirty="0">
              <a:solidFill>
                <a:prstClr val="black"/>
              </a:solidFill>
              <a:latin typeface="Calibri"/>
            </a:endParaRPr>
          </a:p>
          <a:p>
            <a:r>
              <a:rPr lang="en-US" dirty="0">
                <a:solidFill>
                  <a:prstClr val="black"/>
                </a:solidFill>
                <a:latin typeface="Calibri"/>
              </a:rPr>
              <a:t> </a:t>
            </a: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p:txBody>
      </p:sp>
    </p:spTree>
    <p:extLst>
      <p:ext uri="{BB962C8B-B14F-4D97-AF65-F5344CB8AC3E}">
        <p14:creationId xmlns:p14="http://schemas.microsoft.com/office/powerpoint/2010/main" val="4178437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lstStyle/>
          <a:p>
            <a:r>
              <a:rPr lang="en-US" sz="3200" dirty="0"/>
              <a:t>Kawasaki Disease</a:t>
            </a:r>
          </a:p>
        </p:txBody>
      </p:sp>
      <p:sp>
        <p:nvSpPr>
          <p:cNvPr id="3" name="Content Placeholder 2"/>
          <p:cNvSpPr>
            <a:spLocks noGrp="1"/>
          </p:cNvSpPr>
          <p:nvPr>
            <p:ph idx="1"/>
          </p:nvPr>
        </p:nvSpPr>
        <p:spPr>
          <a:xfrm>
            <a:off x="1981200" y="1066801"/>
            <a:ext cx="8229600" cy="5059363"/>
          </a:xfrm>
        </p:spPr>
        <p:txBody>
          <a:bodyPr>
            <a:normAutofit fontScale="92500" lnSpcReduction="20000"/>
          </a:bodyPr>
          <a:lstStyle/>
          <a:p>
            <a:pPr>
              <a:buNone/>
            </a:pPr>
            <a:r>
              <a:rPr lang="en-US" u="sng" dirty="0">
                <a:solidFill>
                  <a:schemeClr val="tx1"/>
                </a:solidFill>
              </a:rPr>
              <a:t>Treatment:</a:t>
            </a:r>
          </a:p>
          <a:p>
            <a:pPr>
              <a:buNone/>
            </a:pPr>
            <a:endParaRPr lang="en-US" u="sng" dirty="0">
              <a:solidFill>
                <a:schemeClr val="tx1"/>
              </a:solidFill>
            </a:endParaRPr>
          </a:p>
          <a:p>
            <a:pPr>
              <a:buNone/>
            </a:pPr>
            <a:r>
              <a:rPr lang="en-US" dirty="0">
                <a:solidFill>
                  <a:schemeClr val="tx1"/>
                </a:solidFill>
              </a:rPr>
              <a:t>Goals: avoid cardiac complications and calm ongoing inflammation</a:t>
            </a:r>
          </a:p>
          <a:p>
            <a:pPr>
              <a:buNone/>
            </a:pPr>
            <a:r>
              <a:rPr lang="en-US" dirty="0">
                <a:solidFill>
                  <a:schemeClr val="tx1"/>
                </a:solidFill>
              </a:rPr>
              <a:t>Don’t need definitive diagnosis to start treatment</a:t>
            </a:r>
          </a:p>
          <a:p>
            <a:pPr>
              <a:buNone/>
            </a:pPr>
            <a:r>
              <a:rPr lang="en-US" dirty="0">
                <a:solidFill>
                  <a:schemeClr val="tx1"/>
                </a:solidFill>
              </a:rPr>
              <a:t>Ideally IVIG + Aspirin before within first 10 days of illness</a:t>
            </a:r>
            <a:endParaRPr lang="en-US" dirty="0">
              <a:solidFill>
                <a:srgbClr val="2F5897"/>
              </a:solidFill>
            </a:endParaRPr>
          </a:p>
          <a:p>
            <a:pPr>
              <a:buNone/>
            </a:pPr>
            <a:endParaRPr lang="en-US" dirty="0">
              <a:solidFill>
                <a:srgbClr val="2F5897"/>
              </a:solidFill>
            </a:endParaRPr>
          </a:p>
          <a:p>
            <a:r>
              <a:rPr lang="en-US" dirty="0">
                <a:solidFill>
                  <a:srgbClr val="2F5897"/>
                </a:solidFill>
              </a:rPr>
              <a:t> IVIG</a:t>
            </a:r>
            <a:r>
              <a:rPr lang="en-US" dirty="0">
                <a:solidFill>
                  <a:schemeClr val="tx2"/>
                </a:solidFill>
              </a:rPr>
              <a:t>: 2mg/kg (can give repeat dose)</a:t>
            </a:r>
          </a:p>
          <a:p>
            <a:r>
              <a:rPr lang="en-US" dirty="0">
                <a:solidFill>
                  <a:schemeClr val="tx2"/>
                </a:solidFill>
              </a:rPr>
              <a:t>Aspirin 80-100mg/kg/day for 24-48 hours</a:t>
            </a:r>
          </a:p>
          <a:p>
            <a:r>
              <a:rPr lang="en-US" dirty="0">
                <a:solidFill>
                  <a:schemeClr val="tx2"/>
                </a:solidFill>
              </a:rPr>
              <a:t>Low dose aspirin (3-5mg/kg/day until ESR&amp;CRP normalize)</a:t>
            </a:r>
          </a:p>
          <a:p>
            <a:pPr>
              <a:buNone/>
            </a:pPr>
            <a:endParaRPr lang="en-US" dirty="0">
              <a:solidFill>
                <a:schemeClr val="tx1"/>
              </a:solidFill>
            </a:endParaRPr>
          </a:p>
          <a:p>
            <a:pPr>
              <a:buNone/>
            </a:pPr>
            <a:r>
              <a:rPr lang="en-US" dirty="0">
                <a:solidFill>
                  <a:schemeClr val="tx1"/>
                </a:solidFill>
              </a:rPr>
              <a:t>Lifetime aspirin if coronary aneurysm present</a:t>
            </a:r>
          </a:p>
          <a:p>
            <a:pPr>
              <a:buNone/>
            </a:pPr>
            <a:endParaRPr lang="en-US" dirty="0">
              <a:solidFill>
                <a:schemeClr val="tx1"/>
              </a:solidFill>
            </a:endParaRPr>
          </a:p>
          <a:p>
            <a:pPr>
              <a:buNone/>
            </a:pPr>
            <a:r>
              <a:rPr lang="en-US" dirty="0">
                <a:solidFill>
                  <a:schemeClr val="tx1"/>
                </a:solidFill>
              </a:rPr>
              <a:t>ECHO:     Baseline</a:t>
            </a:r>
          </a:p>
          <a:p>
            <a:pPr>
              <a:buNone/>
            </a:pPr>
            <a:r>
              <a:rPr lang="en-US" dirty="0">
                <a:solidFill>
                  <a:schemeClr val="tx1"/>
                </a:solidFill>
              </a:rPr>
              <a:t>		  Follow up at 2-3 weeks</a:t>
            </a:r>
          </a:p>
          <a:p>
            <a:pPr>
              <a:buNone/>
            </a:pPr>
            <a:r>
              <a:rPr lang="en-US" dirty="0">
                <a:solidFill>
                  <a:schemeClr val="tx1"/>
                </a:solidFill>
              </a:rPr>
              <a:t>		  Follow up at 6-8 weeks</a:t>
            </a:r>
          </a:p>
          <a:p>
            <a:pPr>
              <a:buNone/>
            </a:pPr>
            <a:endParaRPr lang="en-US" u="sng" dirty="0">
              <a:solidFill>
                <a:schemeClr val="tx1"/>
              </a:solidFill>
            </a:endParaRPr>
          </a:p>
        </p:txBody>
      </p:sp>
    </p:spTree>
    <p:extLst>
      <p:ext uri="{BB962C8B-B14F-4D97-AF65-F5344CB8AC3E}">
        <p14:creationId xmlns:p14="http://schemas.microsoft.com/office/powerpoint/2010/main" val="4142874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txBody>
          <a:bodyPr/>
          <a:lstStyle/>
          <a:p>
            <a:r>
              <a:rPr lang="en-US" u="sng" dirty="0" err="1"/>
              <a:t>Henoch-Schonlein</a:t>
            </a:r>
            <a:r>
              <a:rPr lang="en-US" u="sng" dirty="0"/>
              <a:t> </a:t>
            </a:r>
            <a:r>
              <a:rPr lang="en-US" u="sng" dirty="0" err="1"/>
              <a:t>Pupura</a:t>
            </a:r>
            <a:r>
              <a:rPr lang="en-US" u="sng" dirty="0"/>
              <a:t> (HSP)</a:t>
            </a:r>
          </a:p>
        </p:txBody>
      </p:sp>
      <p:pic>
        <p:nvPicPr>
          <p:cNvPr id="4" name="Picture 5" descr="5_xlar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62801" y="1066801"/>
            <a:ext cx="2580217" cy="19351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1" y="3352801"/>
            <a:ext cx="2638425" cy="1724025"/>
          </a:xfrm>
          <a:prstGeom prst="rect">
            <a:avLst/>
          </a:prstGeom>
        </p:spPr>
      </p:pic>
      <p:pic>
        <p:nvPicPr>
          <p:cNvPr id="7" name="Picture 14" descr="3880364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5294314"/>
            <a:ext cx="2293622" cy="15605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76401" y="1752600"/>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9" name="TextBox 8"/>
          <p:cNvSpPr txBox="1"/>
          <p:nvPr/>
        </p:nvSpPr>
        <p:spPr>
          <a:xfrm>
            <a:off x="1676400" y="685800"/>
            <a:ext cx="5943600" cy="10895290"/>
          </a:xfrm>
          <a:prstGeom prst="rect">
            <a:avLst/>
          </a:prstGeom>
          <a:noFill/>
        </p:spPr>
        <p:txBody>
          <a:bodyPr wrap="square" rtlCol="0">
            <a:spAutoFit/>
          </a:bodyPr>
          <a:lstStyle/>
          <a:p>
            <a:r>
              <a:rPr lang="en-US" u="sng" dirty="0">
                <a:solidFill>
                  <a:prstClr val="black"/>
                </a:solidFill>
                <a:latin typeface="Calibri"/>
              </a:rPr>
              <a:t>Clinical Manifestations:</a:t>
            </a:r>
          </a:p>
          <a:p>
            <a:endParaRPr lang="en-US" dirty="0">
              <a:solidFill>
                <a:prstClr val="black"/>
              </a:solidFill>
              <a:latin typeface="Calibri"/>
            </a:endParaRPr>
          </a:p>
          <a:p>
            <a:r>
              <a:rPr lang="en-US" dirty="0">
                <a:solidFill>
                  <a:prstClr val="black"/>
                </a:solidFill>
                <a:latin typeface="Calibri"/>
              </a:rPr>
              <a:t>Skin:</a:t>
            </a:r>
          </a:p>
          <a:p>
            <a:pPr marL="285750" indent="-285750">
              <a:buFont typeface="Arial" pitchFamily="34" charset="0"/>
              <a:buChar char="•"/>
            </a:pPr>
            <a:r>
              <a:rPr lang="en-US" dirty="0">
                <a:solidFill>
                  <a:prstClr val="black"/>
                </a:solidFill>
                <a:latin typeface="Calibri"/>
              </a:rPr>
              <a:t>palpable </a:t>
            </a:r>
            <a:r>
              <a:rPr lang="en-US" dirty="0" err="1">
                <a:solidFill>
                  <a:prstClr val="black"/>
                </a:solidFill>
                <a:latin typeface="Calibri"/>
              </a:rPr>
              <a:t>purpura</a:t>
            </a:r>
            <a:endParaRPr lang="en-US" dirty="0">
              <a:solidFill>
                <a:prstClr val="black"/>
              </a:solidFill>
              <a:latin typeface="Calibri"/>
            </a:endParaRPr>
          </a:p>
          <a:p>
            <a:pPr marL="285750" indent="-285750">
              <a:buFont typeface="Arial" pitchFamily="34" charset="0"/>
              <a:buChar char="•"/>
            </a:pPr>
            <a:r>
              <a:rPr lang="en-US" dirty="0">
                <a:solidFill>
                  <a:prstClr val="black"/>
                </a:solidFill>
                <a:latin typeface="Calibri"/>
              </a:rPr>
              <a:t>rash 1</a:t>
            </a:r>
            <a:r>
              <a:rPr lang="en-US" baseline="30000" dirty="0">
                <a:solidFill>
                  <a:prstClr val="black"/>
                </a:solidFill>
                <a:latin typeface="Calibri"/>
              </a:rPr>
              <a:t>st</a:t>
            </a:r>
            <a:r>
              <a:rPr lang="en-US" dirty="0">
                <a:solidFill>
                  <a:prstClr val="black"/>
                </a:solidFill>
                <a:latin typeface="Calibri"/>
              </a:rPr>
              <a:t> feature only ¾ patients</a:t>
            </a:r>
          </a:p>
          <a:p>
            <a:pPr marL="285750" indent="-285750">
              <a:buFont typeface="Arial" pitchFamily="34" charset="0"/>
              <a:buChar char="•"/>
            </a:pPr>
            <a:r>
              <a:rPr lang="en-US" dirty="0">
                <a:solidFill>
                  <a:prstClr val="black"/>
                </a:solidFill>
                <a:latin typeface="Calibri"/>
              </a:rPr>
              <a:t>Lower legs/buttock mostly (dependent area)</a:t>
            </a:r>
          </a:p>
          <a:p>
            <a:pPr marL="285750" indent="-285750">
              <a:buFont typeface="Arial" pitchFamily="34" charset="0"/>
              <a:buChar char="•"/>
            </a:pPr>
            <a:endParaRPr lang="en-US" dirty="0">
              <a:solidFill>
                <a:prstClr val="black"/>
              </a:solidFill>
              <a:latin typeface="Calibri"/>
            </a:endParaRPr>
          </a:p>
          <a:p>
            <a:r>
              <a:rPr lang="en-US" dirty="0">
                <a:solidFill>
                  <a:prstClr val="black"/>
                </a:solidFill>
                <a:latin typeface="Calibri"/>
              </a:rPr>
              <a:t>Joints:</a:t>
            </a:r>
          </a:p>
          <a:p>
            <a:pPr marL="285750" indent="-285750">
              <a:buFont typeface="Arial" pitchFamily="34" charset="0"/>
              <a:buChar char="•"/>
            </a:pPr>
            <a:r>
              <a:rPr lang="en-US" dirty="0">
                <a:solidFill>
                  <a:prstClr val="black"/>
                </a:solidFill>
                <a:latin typeface="Calibri"/>
              </a:rPr>
              <a:t>Arthritis</a:t>
            </a:r>
          </a:p>
          <a:p>
            <a:pPr marL="285750" indent="-285750">
              <a:buFont typeface="Arial" pitchFamily="34" charset="0"/>
              <a:buChar char="•"/>
            </a:pPr>
            <a:r>
              <a:rPr lang="en-US" dirty="0">
                <a:solidFill>
                  <a:prstClr val="black"/>
                </a:solidFill>
                <a:latin typeface="Calibri"/>
              </a:rPr>
              <a:t>Arthralgia</a:t>
            </a:r>
          </a:p>
          <a:p>
            <a:pPr marL="285750" indent="-285750">
              <a:buFont typeface="Arial" pitchFamily="34" charset="0"/>
              <a:buChar char="•"/>
            </a:pPr>
            <a:r>
              <a:rPr lang="en-US" dirty="0" err="1">
                <a:solidFill>
                  <a:prstClr val="black"/>
                </a:solidFill>
                <a:latin typeface="Calibri"/>
              </a:rPr>
              <a:t>Periarticular</a:t>
            </a:r>
            <a:r>
              <a:rPr lang="en-US" dirty="0">
                <a:solidFill>
                  <a:prstClr val="black"/>
                </a:solidFill>
                <a:latin typeface="Calibri"/>
              </a:rPr>
              <a:t> swelling</a:t>
            </a:r>
          </a:p>
          <a:p>
            <a:pPr marL="285750" indent="-285750">
              <a:buFont typeface="Arial" pitchFamily="34" charset="0"/>
              <a:buChar char="•"/>
            </a:pPr>
            <a:r>
              <a:rPr lang="en-US" dirty="0">
                <a:solidFill>
                  <a:prstClr val="black"/>
                </a:solidFill>
                <a:latin typeface="Calibri"/>
              </a:rPr>
              <a:t>May refuse to ambulate, especially young kids</a:t>
            </a:r>
          </a:p>
          <a:p>
            <a:pPr marL="285750" indent="-285750">
              <a:buFont typeface="Arial" pitchFamily="34" charset="0"/>
              <a:buChar char="•"/>
            </a:pPr>
            <a:endParaRPr lang="en-US" dirty="0">
              <a:solidFill>
                <a:prstClr val="black"/>
              </a:solidFill>
              <a:latin typeface="Calibri"/>
            </a:endParaRPr>
          </a:p>
          <a:p>
            <a:r>
              <a:rPr lang="en-US" dirty="0">
                <a:solidFill>
                  <a:prstClr val="black"/>
                </a:solidFill>
                <a:latin typeface="Calibri"/>
              </a:rPr>
              <a:t>GI Tract:</a:t>
            </a:r>
          </a:p>
          <a:p>
            <a:pPr marL="285750" indent="-285750">
              <a:buFont typeface="Arial" pitchFamily="34" charset="0"/>
              <a:buChar char="•"/>
            </a:pPr>
            <a:r>
              <a:rPr lang="en-US" dirty="0">
                <a:solidFill>
                  <a:prstClr val="black"/>
                </a:solidFill>
                <a:latin typeface="Calibri"/>
              </a:rPr>
              <a:t>Abdominal pain*</a:t>
            </a:r>
          </a:p>
          <a:p>
            <a:pPr marL="285750" indent="-285750">
              <a:buFont typeface="Arial" pitchFamily="34" charset="0"/>
              <a:buChar char="•"/>
            </a:pPr>
            <a:r>
              <a:rPr lang="en-US" dirty="0">
                <a:solidFill>
                  <a:prstClr val="black"/>
                </a:solidFill>
                <a:latin typeface="Calibri"/>
              </a:rPr>
              <a:t>Intussusception: </a:t>
            </a:r>
            <a:r>
              <a:rPr lang="en-US" b="1" dirty="0" err="1">
                <a:solidFill>
                  <a:srgbClr val="FF0000"/>
                </a:solidFill>
                <a:latin typeface="Calibri"/>
              </a:rPr>
              <a:t>ileo-ileal</a:t>
            </a:r>
            <a:r>
              <a:rPr lang="en-US" b="1" dirty="0">
                <a:solidFill>
                  <a:srgbClr val="FF0000"/>
                </a:solidFill>
                <a:latin typeface="Calibri"/>
              </a:rPr>
              <a:t> </a:t>
            </a:r>
          </a:p>
          <a:p>
            <a:pPr marL="285750" indent="-285750">
              <a:buFont typeface="Arial" pitchFamily="34" charset="0"/>
              <a:buChar char="•"/>
            </a:pPr>
            <a:r>
              <a:rPr lang="en-US" dirty="0">
                <a:solidFill>
                  <a:prstClr val="black"/>
                </a:solidFill>
                <a:latin typeface="Calibri"/>
              </a:rPr>
              <a:t>Guaiac positive stool common</a:t>
            </a:r>
          </a:p>
          <a:p>
            <a:pPr marL="285750" indent="-285750">
              <a:buFont typeface="Arial" pitchFamily="34" charset="0"/>
              <a:buChar char="•"/>
            </a:pPr>
            <a:endParaRPr lang="en-US" dirty="0">
              <a:solidFill>
                <a:prstClr val="black"/>
              </a:solidFill>
              <a:latin typeface="Calibri"/>
            </a:endParaRPr>
          </a:p>
          <a:p>
            <a:r>
              <a:rPr lang="en-US" dirty="0">
                <a:solidFill>
                  <a:prstClr val="black"/>
                </a:solidFill>
                <a:latin typeface="Calibri"/>
              </a:rPr>
              <a:t>Renal:</a:t>
            </a:r>
          </a:p>
          <a:p>
            <a:pPr marL="285750" indent="-285750">
              <a:buFont typeface="Arial" pitchFamily="34" charset="0"/>
              <a:buChar char="•"/>
            </a:pPr>
            <a:r>
              <a:rPr lang="en-US" dirty="0">
                <a:solidFill>
                  <a:prstClr val="black"/>
                </a:solidFill>
                <a:latin typeface="Calibri"/>
              </a:rPr>
              <a:t>Microscopic hematuria +/- proteinuria</a:t>
            </a:r>
          </a:p>
          <a:p>
            <a:pPr marL="285750" indent="-285750">
              <a:buFont typeface="Arial" pitchFamily="34" charset="0"/>
              <a:buChar char="•"/>
            </a:pPr>
            <a:r>
              <a:rPr lang="en-US" dirty="0">
                <a:solidFill>
                  <a:prstClr val="black"/>
                </a:solidFill>
                <a:latin typeface="Calibri"/>
              </a:rPr>
              <a:t>Gross hematuria and </a:t>
            </a:r>
            <a:r>
              <a:rPr lang="en-US" dirty="0" err="1">
                <a:solidFill>
                  <a:prstClr val="black"/>
                </a:solidFill>
                <a:latin typeface="Calibri"/>
              </a:rPr>
              <a:t>nephrotic</a:t>
            </a:r>
            <a:r>
              <a:rPr lang="en-US" dirty="0">
                <a:solidFill>
                  <a:prstClr val="black"/>
                </a:solidFill>
                <a:latin typeface="Calibri"/>
              </a:rPr>
              <a:t> range proteinuria less common</a:t>
            </a:r>
          </a:p>
          <a:p>
            <a:endParaRPr lang="en-US" dirty="0">
              <a:solidFill>
                <a:prstClr val="black"/>
              </a:solidFill>
              <a:latin typeface="Calibri"/>
            </a:endParaRPr>
          </a:p>
          <a:p>
            <a:r>
              <a:rPr lang="en-US" dirty="0">
                <a:solidFill>
                  <a:prstClr val="black"/>
                </a:solidFill>
                <a:latin typeface="Calibri"/>
              </a:rPr>
              <a:t>	</a:t>
            </a: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r>
              <a:rPr lang="en-US" dirty="0">
                <a:solidFill>
                  <a:prstClr val="black"/>
                </a:solidFill>
                <a:latin typeface="Calibri"/>
              </a:rPr>
              <a:t>	</a:t>
            </a:r>
          </a:p>
        </p:txBody>
      </p:sp>
    </p:spTree>
    <p:extLst>
      <p:ext uri="{BB962C8B-B14F-4D97-AF65-F5344CB8AC3E}">
        <p14:creationId xmlns:p14="http://schemas.microsoft.com/office/powerpoint/2010/main" val="396581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9" end="1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u="sng" dirty="0" err="1"/>
              <a:t>Henoch-Schonlein</a:t>
            </a:r>
            <a:r>
              <a:rPr lang="en-US" u="sng" dirty="0"/>
              <a:t> </a:t>
            </a:r>
            <a:r>
              <a:rPr lang="en-US" u="sng" dirty="0" err="1"/>
              <a:t>Pupura</a:t>
            </a:r>
            <a:r>
              <a:rPr lang="en-US" u="sng" dirty="0"/>
              <a:t> (HSP)</a:t>
            </a:r>
            <a:endParaRPr lang="en-US" dirty="0"/>
          </a:p>
        </p:txBody>
      </p:sp>
      <p:sp>
        <p:nvSpPr>
          <p:cNvPr id="3" name="Content Placeholder 2"/>
          <p:cNvSpPr>
            <a:spLocks noGrp="1"/>
          </p:cNvSpPr>
          <p:nvPr>
            <p:ph idx="1"/>
          </p:nvPr>
        </p:nvSpPr>
        <p:spPr>
          <a:xfrm>
            <a:off x="1524000" y="838200"/>
            <a:ext cx="3962400" cy="4953000"/>
          </a:xfrm>
        </p:spPr>
        <p:txBody>
          <a:bodyPr>
            <a:normAutofit/>
          </a:bodyPr>
          <a:lstStyle/>
          <a:p>
            <a:pPr marL="0" indent="0">
              <a:buNone/>
            </a:pPr>
            <a:r>
              <a:rPr lang="en-US" sz="2200" u="sng" dirty="0">
                <a:solidFill>
                  <a:schemeClr val="tx1"/>
                </a:solidFill>
              </a:rPr>
              <a:t>Diagnosis</a:t>
            </a:r>
          </a:p>
          <a:p>
            <a:r>
              <a:rPr lang="en-US" sz="2200" dirty="0">
                <a:solidFill>
                  <a:schemeClr val="tx1"/>
                </a:solidFill>
              </a:rPr>
              <a:t>Usually clinical </a:t>
            </a:r>
          </a:p>
          <a:p>
            <a:endParaRPr lang="en-US" sz="2200" dirty="0">
              <a:solidFill>
                <a:schemeClr val="tx1"/>
              </a:solidFill>
            </a:endParaRPr>
          </a:p>
          <a:p>
            <a:r>
              <a:rPr lang="en-US" sz="2200" dirty="0">
                <a:solidFill>
                  <a:schemeClr val="tx1"/>
                </a:solidFill>
              </a:rPr>
              <a:t>Skin biopsy </a:t>
            </a:r>
          </a:p>
          <a:p>
            <a:pPr lvl="1"/>
            <a:r>
              <a:rPr lang="en-US" sz="1800" dirty="0">
                <a:solidFill>
                  <a:schemeClr val="tx1"/>
                </a:solidFill>
              </a:rPr>
              <a:t>usually reserved for atypical presentation</a:t>
            </a:r>
          </a:p>
          <a:p>
            <a:pPr marL="457200" lvl="1" indent="0">
              <a:buNone/>
            </a:pPr>
            <a:endParaRPr lang="en-US" sz="1800" dirty="0">
              <a:solidFill>
                <a:schemeClr val="tx1"/>
              </a:solidFill>
            </a:endParaRPr>
          </a:p>
          <a:p>
            <a:pPr lvl="1"/>
            <a:r>
              <a:rPr lang="en-US" sz="1800" dirty="0">
                <a:solidFill>
                  <a:srgbClr val="00B0F0"/>
                </a:solidFill>
              </a:rPr>
              <a:t>IgA</a:t>
            </a:r>
            <a:r>
              <a:rPr lang="en-US" sz="1800" dirty="0">
                <a:solidFill>
                  <a:schemeClr val="tx1"/>
                </a:solidFill>
              </a:rPr>
              <a:t> deposition in </a:t>
            </a:r>
            <a:r>
              <a:rPr lang="en-US" sz="1800" dirty="0">
                <a:solidFill>
                  <a:srgbClr val="00B0F0"/>
                </a:solidFill>
              </a:rPr>
              <a:t>post-capillary </a:t>
            </a:r>
            <a:r>
              <a:rPr lang="en-US" sz="1800" dirty="0" err="1">
                <a:solidFill>
                  <a:srgbClr val="00B0F0"/>
                </a:solidFill>
              </a:rPr>
              <a:t>venules</a:t>
            </a:r>
            <a:endParaRPr lang="en-US" sz="1800" dirty="0">
              <a:solidFill>
                <a:srgbClr val="00B0F0"/>
              </a:solidFill>
            </a:endParaRPr>
          </a:p>
          <a:p>
            <a:pPr marL="457200" lvl="1" indent="0">
              <a:buNone/>
            </a:pPr>
            <a:endParaRPr lang="en-US" sz="1800" dirty="0">
              <a:solidFill>
                <a:schemeClr val="tx1"/>
              </a:solidFill>
            </a:endParaRPr>
          </a:p>
          <a:p>
            <a:pPr lvl="1"/>
            <a:r>
              <a:rPr lang="en-US" sz="1800" dirty="0">
                <a:solidFill>
                  <a:schemeClr val="tx1"/>
                </a:solidFill>
              </a:rPr>
              <a:t>Pathology described as “</a:t>
            </a:r>
            <a:r>
              <a:rPr lang="en-US" sz="1800" dirty="0" err="1">
                <a:solidFill>
                  <a:srgbClr val="00B0F0"/>
                </a:solidFill>
              </a:rPr>
              <a:t>leukocytoclastic</a:t>
            </a:r>
            <a:r>
              <a:rPr lang="en-US" sz="1800" dirty="0">
                <a:solidFill>
                  <a:srgbClr val="00B0F0"/>
                </a:solidFill>
              </a:rPr>
              <a:t> vasculitis</a:t>
            </a:r>
            <a:r>
              <a:rPr lang="en-US" dirty="0">
                <a:solidFill>
                  <a:schemeClr val="tx1"/>
                </a:solidFill>
              </a:rPr>
              <a:t>”</a:t>
            </a:r>
          </a:p>
          <a:p>
            <a:pPr marL="57150" indent="0">
              <a:buNone/>
            </a:pPr>
            <a:endParaRPr lang="en-US" dirty="0">
              <a:solidFill>
                <a:schemeClr val="tx1"/>
              </a:solidFill>
            </a:endParaRPr>
          </a:p>
        </p:txBody>
      </p:sp>
      <p:sp>
        <p:nvSpPr>
          <p:cNvPr id="4" name="TextBox 3"/>
          <p:cNvSpPr txBox="1"/>
          <p:nvPr/>
        </p:nvSpPr>
        <p:spPr>
          <a:xfrm>
            <a:off x="4953000" y="914400"/>
            <a:ext cx="5715000" cy="6124754"/>
          </a:xfrm>
          <a:prstGeom prst="rect">
            <a:avLst/>
          </a:prstGeom>
          <a:noFill/>
        </p:spPr>
        <p:txBody>
          <a:bodyPr wrap="square" rtlCol="0">
            <a:spAutoFit/>
          </a:bodyPr>
          <a:lstStyle/>
          <a:p>
            <a:pPr marL="57150"/>
            <a:r>
              <a:rPr lang="en-US" sz="2000" b="1" u="sng" dirty="0">
                <a:solidFill>
                  <a:prstClr val="black"/>
                </a:solidFill>
                <a:latin typeface="Calibri"/>
              </a:rPr>
              <a:t>Treatment and Prognosis</a:t>
            </a:r>
          </a:p>
          <a:p>
            <a:pPr marL="57150"/>
            <a:endParaRPr lang="en-US" u="sng" dirty="0">
              <a:solidFill>
                <a:prstClr val="black"/>
              </a:solidFill>
              <a:latin typeface="Calibri"/>
            </a:endParaRPr>
          </a:p>
          <a:p>
            <a:pPr marL="742950" indent="-342900">
              <a:buFont typeface="Arial" pitchFamily="34" charset="0"/>
              <a:buChar char="•"/>
            </a:pPr>
            <a:r>
              <a:rPr lang="en-US" dirty="0">
                <a:solidFill>
                  <a:prstClr val="black"/>
                </a:solidFill>
                <a:latin typeface="Calibri"/>
              </a:rPr>
              <a:t>Mostly supportive care</a:t>
            </a:r>
          </a:p>
          <a:p>
            <a:pPr marL="400050"/>
            <a:endParaRPr lang="en-US" dirty="0">
              <a:solidFill>
                <a:prstClr val="black"/>
              </a:solidFill>
              <a:latin typeface="Calibri"/>
            </a:endParaRPr>
          </a:p>
          <a:p>
            <a:pPr marL="742950" indent="-342900">
              <a:buFont typeface="Arial" pitchFamily="34" charset="0"/>
              <a:buChar char="•"/>
            </a:pPr>
            <a:r>
              <a:rPr lang="en-US" dirty="0">
                <a:solidFill>
                  <a:prstClr val="black"/>
                </a:solidFill>
                <a:latin typeface="Calibri"/>
              </a:rPr>
              <a:t>Hospitalization:  severe abdominal pain or PO intolerance, severe joint involvement, intussusception or GI bleeding, severe renal involvement </a:t>
            </a:r>
          </a:p>
          <a:p>
            <a:pPr marL="400050"/>
            <a:endParaRPr lang="en-US" dirty="0">
              <a:solidFill>
                <a:prstClr val="black"/>
              </a:solidFill>
              <a:latin typeface="Calibri"/>
            </a:endParaRPr>
          </a:p>
          <a:p>
            <a:pPr marL="742950" indent="-342900">
              <a:buFont typeface="Arial" pitchFamily="34" charset="0"/>
              <a:buChar char="•"/>
            </a:pPr>
            <a:r>
              <a:rPr lang="en-US" dirty="0">
                <a:solidFill>
                  <a:prstClr val="black"/>
                </a:solidFill>
                <a:latin typeface="Calibri"/>
              </a:rPr>
              <a:t>NSAIDs for pain control (unless severe GI or Renal involvement)</a:t>
            </a:r>
          </a:p>
          <a:p>
            <a:pPr marL="400050"/>
            <a:endParaRPr lang="en-US" dirty="0">
              <a:solidFill>
                <a:prstClr val="black"/>
              </a:solidFill>
              <a:latin typeface="Calibri"/>
            </a:endParaRPr>
          </a:p>
          <a:p>
            <a:pPr marL="742950" indent="-342900">
              <a:buFont typeface="Arial" pitchFamily="34" charset="0"/>
              <a:buChar char="•"/>
            </a:pPr>
            <a:r>
              <a:rPr lang="en-US" dirty="0">
                <a:solidFill>
                  <a:prstClr val="black"/>
                </a:solidFill>
                <a:latin typeface="Calibri"/>
              </a:rPr>
              <a:t>Steroids reserved for significant abdominal pain (doesn’t prevent renal disease</a:t>
            </a:r>
          </a:p>
          <a:p>
            <a:pPr marL="400050"/>
            <a:endParaRPr lang="en-US" dirty="0">
              <a:solidFill>
                <a:prstClr val="black"/>
              </a:solidFill>
              <a:latin typeface="Calibri"/>
            </a:endParaRPr>
          </a:p>
          <a:p>
            <a:pPr marL="685800" indent="-285750">
              <a:buFont typeface="Arial" pitchFamily="34" charset="0"/>
              <a:buChar char="•"/>
            </a:pPr>
            <a:r>
              <a:rPr lang="en-US" dirty="0">
                <a:solidFill>
                  <a:prstClr val="black"/>
                </a:solidFill>
                <a:latin typeface="Calibri"/>
              </a:rPr>
              <a:t>Prognosis generally very good</a:t>
            </a:r>
          </a:p>
          <a:p>
            <a:pPr marL="400050"/>
            <a:endParaRPr lang="en-US" dirty="0">
              <a:solidFill>
                <a:prstClr val="black"/>
              </a:solidFill>
              <a:latin typeface="Calibri"/>
            </a:endParaRPr>
          </a:p>
          <a:p>
            <a:pPr marL="685800" indent="-285750">
              <a:buFont typeface="Arial" pitchFamily="34" charset="0"/>
              <a:buChar char="•"/>
            </a:pPr>
            <a:r>
              <a:rPr lang="en-US" dirty="0">
                <a:solidFill>
                  <a:prstClr val="black"/>
                </a:solidFill>
                <a:latin typeface="Calibri"/>
              </a:rPr>
              <a:t>Small % patient go on to long term kidney disease</a:t>
            </a:r>
          </a:p>
          <a:p>
            <a:pPr marL="400050"/>
            <a:endParaRPr lang="en-US" dirty="0">
              <a:solidFill>
                <a:prstClr val="black"/>
              </a:solidFill>
              <a:latin typeface="Calibri"/>
            </a:endParaRPr>
          </a:p>
          <a:p>
            <a:pPr marL="685800" indent="-285750">
              <a:buFont typeface="Arial" pitchFamily="34" charset="0"/>
              <a:buChar char="•"/>
            </a:pPr>
            <a:r>
              <a:rPr lang="en-US" dirty="0">
                <a:solidFill>
                  <a:prstClr val="black"/>
                </a:solidFill>
                <a:latin typeface="Calibri"/>
              </a:rPr>
              <a:t>Monthly BP checks and U/A for 6 month after diagnosis!</a:t>
            </a:r>
          </a:p>
        </p:txBody>
      </p:sp>
    </p:spTree>
    <p:extLst>
      <p:ext uri="{BB962C8B-B14F-4D97-AF65-F5344CB8AC3E}">
        <p14:creationId xmlns:p14="http://schemas.microsoft.com/office/powerpoint/2010/main" val="297479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590800"/>
            <a:ext cx="8229600" cy="914400"/>
          </a:xfrm>
        </p:spPr>
        <p:txBody>
          <a:bodyPr/>
          <a:lstStyle/>
          <a:p>
            <a:r>
              <a:rPr lang="en-US" sz="3600" dirty="0" err="1"/>
              <a:t>Dermatomyositis</a:t>
            </a:r>
            <a:endParaRPr lang="en-US" sz="3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2217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lstStyle/>
          <a:p>
            <a:r>
              <a:rPr lang="en-US" dirty="0" err="1"/>
              <a:t>Dermatomyosits</a:t>
            </a:r>
            <a:endParaRPr lang="en-US" dirty="0"/>
          </a:p>
        </p:txBody>
      </p:sp>
      <p:sp>
        <p:nvSpPr>
          <p:cNvPr id="3" name="Content Placeholder 2"/>
          <p:cNvSpPr>
            <a:spLocks noGrp="1"/>
          </p:cNvSpPr>
          <p:nvPr>
            <p:ph idx="1"/>
          </p:nvPr>
        </p:nvSpPr>
        <p:spPr>
          <a:xfrm>
            <a:off x="1981200" y="990601"/>
            <a:ext cx="8229600" cy="5135563"/>
          </a:xfrm>
        </p:spPr>
        <p:txBody>
          <a:bodyPr>
            <a:normAutofit fontScale="85000" lnSpcReduction="20000"/>
          </a:bodyPr>
          <a:lstStyle/>
          <a:p>
            <a:pPr>
              <a:buNone/>
            </a:pPr>
            <a:r>
              <a:rPr lang="en-US" u="sng" dirty="0">
                <a:solidFill>
                  <a:schemeClr val="tx1"/>
                </a:solidFill>
              </a:rPr>
              <a:t>Clinical Manifestations:</a:t>
            </a:r>
          </a:p>
          <a:p>
            <a:pPr>
              <a:buNone/>
            </a:pPr>
            <a:endParaRPr lang="en-US" u="sng" dirty="0">
              <a:solidFill>
                <a:schemeClr val="tx1"/>
              </a:solidFill>
            </a:endParaRPr>
          </a:p>
          <a:p>
            <a:r>
              <a:rPr lang="en-US" dirty="0">
                <a:solidFill>
                  <a:schemeClr val="tx1"/>
                </a:solidFill>
              </a:rPr>
              <a:t>Typically  school age child</a:t>
            </a:r>
          </a:p>
          <a:p>
            <a:pPr marL="0" indent="0">
              <a:buNone/>
            </a:pPr>
            <a:endParaRPr lang="en-US" dirty="0">
              <a:solidFill>
                <a:schemeClr val="tx1"/>
              </a:solidFill>
            </a:endParaRPr>
          </a:p>
          <a:p>
            <a:r>
              <a:rPr lang="en-US" dirty="0">
                <a:solidFill>
                  <a:schemeClr val="tx1"/>
                </a:solidFill>
              </a:rPr>
              <a:t>Skin findings:</a:t>
            </a:r>
          </a:p>
          <a:p>
            <a:pPr lvl="1"/>
            <a:r>
              <a:rPr lang="en-US" dirty="0">
                <a:solidFill>
                  <a:schemeClr val="tx1"/>
                </a:solidFill>
              </a:rPr>
              <a:t>Heliotrope rash “</a:t>
            </a:r>
            <a:r>
              <a:rPr lang="en-US" dirty="0" err="1">
                <a:solidFill>
                  <a:schemeClr val="accent2"/>
                </a:solidFill>
              </a:rPr>
              <a:t>violacious</a:t>
            </a:r>
            <a:r>
              <a:rPr lang="en-US" dirty="0">
                <a:solidFill>
                  <a:schemeClr val="accent2"/>
                </a:solidFill>
              </a:rPr>
              <a:t> rash to eyelids or face</a:t>
            </a:r>
            <a:r>
              <a:rPr lang="en-US" dirty="0">
                <a:solidFill>
                  <a:schemeClr val="tx1"/>
                </a:solidFill>
              </a:rPr>
              <a:t>”</a:t>
            </a:r>
          </a:p>
          <a:p>
            <a:pPr lvl="1"/>
            <a:r>
              <a:rPr lang="en-US" dirty="0" err="1">
                <a:solidFill>
                  <a:schemeClr val="tx1"/>
                </a:solidFill>
              </a:rPr>
              <a:t>Gottron’s</a:t>
            </a:r>
            <a:r>
              <a:rPr lang="en-US" dirty="0">
                <a:solidFill>
                  <a:schemeClr val="tx1"/>
                </a:solidFill>
              </a:rPr>
              <a:t> papules “</a:t>
            </a:r>
            <a:r>
              <a:rPr lang="en-US" dirty="0" err="1">
                <a:solidFill>
                  <a:schemeClr val="accent2"/>
                </a:solidFill>
              </a:rPr>
              <a:t>erythematous</a:t>
            </a:r>
            <a:r>
              <a:rPr lang="en-US" dirty="0">
                <a:solidFill>
                  <a:schemeClr val="accent2"/>
                </a:solidFill>
              </a:rPr>
              <a:t> papules on extensor surfaces</a:t>
            </a:r>
            <a:r>
              <a:rPr lang="en-US" dirty="0">
                <a:solidFill>
                  <a:schemeClr val="tx1"/>
                </a:solidFill>
              </a:rPr>
              <a:t>”</a:t>
            </a:r>
          </a:p>
          <a:p>
            <a:pPr lvl="1"/>
            <a:r>
              <a:rPr lang="en-US" dirty="0" err="1">
                <a:solidFill>
                  <a:schemeClr val="tx1"/>
                </a:solidFill>
              </a:rPr>
              <a:t>Nailfold</a:t>
            </a:r>
            <a:r>
              <a:rPr lang="en-US" dirty="0">
                <a:solidFill>
                  <a:schemeClr val="tx1"/>
                </a:solidFill>
              </a:rPr>
              <a:t> changes</a:t>
            </a:r>
          </a:p>
          <a:p>
            <a:pPr lvl="1"/>
            <a:r>
              <a:rPr lang="en-US" dirty="0" err="1">
                <a:solidFill>
                  <a:schemeClr val="tx1"/>
                </a:solidFill>
              </a:rPr>
              <a:t>Lipodystrophy</a:t>
            </a:r>
            <a:endParaRPr lang="en-US" dirty="0">
              <a:solidFill>
                <a:schemeClr val="tx1"/>
              </a:solidFill>
            </a:endParaRPr>
          </a:p>
          <a:p>
            <a:endParaRPr lang="en-US" dirty="0">
              <a:solidFill>
                <a:schemeClr val="tx1"/>
              </a:solidFill>
            </a:endParaRPr>
          </a:p>
          <a:p>
            <a:r>
              <a:rPr lang="en-US" dirty="0">
                <a:solidFill>
                  <a:schemeClr val="tx1"/>
                </a:solidFill>
              </a:rPr>
              <a:t>Proximal muscle weakness</a:t>
            </a:r>
          </a:p>
          <a:p>
            <a:pPr lvl="1"/>
            <a:r>
              <a:rPr lang="en-US" dirty="0">
                <a:solidFill>
                  <a:schemeClr val="tx1"/>
                </a:solidFill>
              </a:rPr>
              <a:t>Difficulty with stairs, brushing hair, getting on the bus</a:t>
            </a:r>
          </a:p>
          <a:p>
            <a:pPr>
              <a:buNone/>
            </a:pPr>
            <a:endParaRPr lang="en-US" dirty="0">
              <a:solidFill>
                <a:schemeClr val="tx1"/>
              </a:solidFill>
            </a:endParaRPr>
          </a:p>
          <a:p>
            <a:r>
              <a:rPr lang="en-US" dirty="0">
                <a:solidFill>
                  <a:schemeClr val="tx1"/>
                </a:solidFill>
              </a:rPr>
              <a:t>Voice changes or </a:t>
            </a:r>
            <a:r>
              <a:rPr lang="en-US" dirty="0" err="1">
                <a:solidFill>
                  <a:schemeClr val="tx1"/>
                </a:solidFill>
              </a:rPr>
              <a:t>dysphagia</a:t>
            </a:r>
            <a:r>
              <a:rPr lang="en-US" dirty="0">
                <a:solidFill>
                  <a:schemeClr val="tx1"/>
                </a:solidFill>
              </a:rPr>
              <a:t>***</a:t>
            </a:r>
          </a:p>
          <a:p>
            <a:pPr lvl="1"/>
            <a:r>
              <a:rPr lang="en-US" dirty="0">
                <a:solidFill>
                  <a:schemeClr val="tx1"/>
                </a:solidFill>
              </a:rPr>
              <a:t>These are worrisome signs of pharyngeal muscle involvement</a:t>
            </a:r>
          </a:p>
          <a:p>
            <a:pPr lvl="1"/>
            <a:r>
              <a:rPr lang="en-US" dirty="0">
                <a:solidFill>
                  <a:schemeClr val="tx1"/>
                </a:solidFill>
              </a:rPr>
              <a:t>Risk of aspiration </a:t>
            </a:r>
          </a:p>
          <a:p>
            <a:endParaRPr lang="en-US" dirty="0">
              <a:solidFill>
                <a:schemeClr val="tx1"/>
              </a:solidFill>
            </a:endParaRPr>
          </a:p>
          <a:p>
            <a:r>
              <a:rPr lang="en-US" dirty="0" err="1">
                <a:solidFill>
                  <a:schemeClr val="tx1"/>
                </a:solidFill>
              </a:rPr>
              <a:t>Calcinosis</a:t>
            </a:r>
            <a:endParaRPr lang="en-US" dirty="0">
              <a:solidFill>
                <a:schemeClr val="tx1"/>
              </a:solidFill>
            </a:endParaRPr>
          </a:p>
          <a:p>
            <a:pPr lvl="1"/>
            <a:r>
              <a:rPr lang="en-US" dirty="0">
                <a:solidFill>
                  <a:schemeClr val="tx1"/>
                </a:solidFill>
              </a:rPr>
              <a:t>Deposition of calcium substances in soft tissues</a:t>
            </a:r>
          </a:p>
        </p:txBody>
      </p:sp>
    </p:spTree>
    <p:extLst>
      <p:ext uri="{BB962C8B-B14F-4D97-AF65-F5344CB8AC3E}">
        <p14:creationId xmlns:p14="http://schemas.microsoft.com/office/powerpoint/2010/main" val="234932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1"/>
            <a:ext cx="8229600" cy="6126163"/>
          </a:xfrm>
        </p:spPr>
        <p:txBody>
          <a:bodyPr>
            <a:normAutofit/>
          </a:bodyPr>
          <a:lstStyle/>
          <a:p>
            <a:pPr algn="ctr">
              <a:buNone/>
            </a:pPr>
            <a:r>
              <a:rPr lang="en-US" b="1" u="sng" dirty="0">
                <a:solidFill>
                  <a:srgbClr val="000000"/>
                </a:solidFill>
              </a:rPr>
              <a:t>Topics You Need to Know</a:t>
            </a:r>
          </a:p>
          <a:p>
            <a:pPr marL="457200" indent="-457200">
              <a:buAutoNum type="arabicParenR"/>
            </a:pPr>
            <a:r>
              <a:rPr lang="en-US" dirty="0">
                <a:solidFill>
                  <a:srgbClr val="000000"/>
                </a:solidFill>
              </a:rPr>
              <a:t>Systemic Lupus Erythematosus*</a:t>
            </a:r>
          </a:p>
          <a:p>
            <a:pPr marL="457200" indent="-457200">
              <a:buFont typeface="Arial" pitchFamily="34" charset="0"/>
              <a:buAutoNum type="arabicParenR"/>
            </a:pPr>
            <a:r>
              <a:rPr lang="en-US" dirty="0">
                <a:solidFill>
                  <a:srgbClr val="000000"/>
                </a:solidFill>
              </a:rPr>
              <a:t>Juvenile Idiopathic Arthritis* </a:t>
            </a:r>
          </a:p>
          <a:p>
            <a:pPr marL="457200" indent="-457200">
              <a:buAutoNum type="arabicParenR"/>
            </a:pPr>
            <a:r>
              <a:rPr lang="en-US" dirty="0">
                <a:solidFill>
                  <a:srgbClr val="000000"/>
                </a:solidFill>
              </a:rPr>
              <a:t>Vasculitis Syndromes (focus on Kawasaki and HSP)*</a:t>
            </a:r>
          </a:p>
          <a:p>
            <a:pPr marL="457200" indent="-457200">
              <a:buAutoNum type="arabicParenR"/>
            </a:pPr>
            <a:r>
              <a:rPr lang="en-US" dirty="0" err="1">
                <a:solidFill>
                  <a:srgbClr val="000000"/>
                </a:solidFill>
              </a:rPr>
              <a:t>Dermatomyositis</a:t>
            </a:r>
            <a:endParaRPr lang="en-US" dirty="0">
              <a:solidFill>
                <a:srgbClr val="000000"/>
              </a:solidFill>
            </a:endParaRPr>
          </a:p>
          <a:p>
            <a:pPr marL="457200" indent="-457200">
              <a:buAutoNum type="arabicParenR"/>
            </a:pPr>
            <a:r>
              <a:rPr lang="en-US" dirty="0">
                <a:solidFill>
                  <a:srgbClr val="000000"/>
                </a:solidFill>
              </a:rPr>
              <a:t>Scleroderma</a:t>
            </a:r>
          </a:p>
          <a:p>
            <a:pPr marL="457200" indent="-457200">
              <a:buAutoNum type="arabicParenR"/>
            </a:pPr>
            <a:r>
              <a:rPr lang="en-US" dirty="0" err="1">
                <a:solidFill>
                  <a:srgbClr val="000000"/>
                </a:solidFill>
              </a:rPr>
              <a:t>Ankylosing</a:t>
            </a:r>
            <a:r>
              <a:rPr lang="en-US" dirty="0">
                <a:solidFill>
                  <a:srgbClr val="000000"/>
                </a:solidFill>
              </a:rPr>
              <a:t> </a:t>
            </a:r>
            <a:r>
              <a:rPr lang="en-US" dirty="0" err="1">
                <a:solidFill>
                  <a:srgbClr val="000000"/>
                </a:solidFill>
              </a:rPr>
              <a:t>Spondylitis</a:t>
            </a:r>
            <a:endParaRPr lang="en-US" dirty="0">
              <a:solidFill>
                <a:srgbClr val="000000"/>
              </a:solidFill>
            </a:endParaRPr>
          </a:p>
          <a:p>
            <a:pPr marL="457200" indent="-457200">
              <a:buAutoNum type="arabicParenR"/>
            </a:pPr>
            <a:r>
              <a:rPr lang="en-US" dirty="0">
                <a:solidFill>
                  <a:srgbClr val="000000"/>
                </a:solidFill>
              </a:rPr>
              <a:t>Reactive Arthritis and Post-infectious arthritis</a:t>
            </a:r>
          </a:p>
          <a:p>
            <a:pPr marL="457200" indent="-457200">
              <a:buAutoNum type="arabicParenR"/>
            </a:pPr>
            <a:r>
              <a:rPr lang="en-US" dirty="0" err="1">
                <a:solidFill>
                  <a:srgbClr val="000000"/>
                </a:solidFill>
              </a:rPr>
              <a:t>Sarcoidosis</a:t>
            </a:r>
            <a:endParaRPr lang="en-US" dirty="0">
              <a:solidFill>
                <a:srgbClr val="000000"/>
              </a:solidFill>
            </a:endParaRPr>
          </a:p>
          <a:p>
            <a:pPr marL="457200" indent="-457200">
              <a:buAutoNum type="arabicParenR"/>
            </a:pPr>
            <a:r>
              <a:rPr lang="en-US" dirty="0">
                <a:solidFill>
                  <a:srgbClr val="000000"/>
                </a:solidFill>
              </a:rPr>
              <a:t>Hypermobility Syndrome</a:t>
            </a:r>
          </a:p>
          <a:p>
            <a:pPr marL="457200" indent="-457200">
              <a:buAutoNum type="arabicParenR"/>
            </a:pPr>
            <a:r>
              <a:rPr lang="en-US" dirty="0">
                <a:solidFill>
                  <a:srgbClr val="000000"/>
                </a:solidFill>
              </a:rPr>
              <a:t>Functional Joint Complaints</a:t>
            </a:r>
          </a:p>
          <a:p>
            <a:pPr marL="457200" indent="-457200">
              <a:buAutoNum type="arabicParenR"/>
            </a:pPr>
            <a:r>
              <a:rPr lang="en-US" dirty="0" err="1">
                <a:solidFill>
                  <a:schemeClr val="tx1"/>
                </a:solidFill>
              </a:rPr>
              <a:t>Marfan’s</a:t>
            </a:r>
            <a:endParaRPr lang="en-US" dirty="0">
              <a:solidFill>
                <a:schemeClr val="tx1"/>
              </a:solidFill>
            </a:endParaRPr>
          </a:p>
          <a:p>
            <a:pPr marL="457200" indent="-457200">
              <a:buAutoNum type="arabicParenR"/>
            </a:pPr>
            <a:r>
              <a:rPr lang="en-US" dirty="0">
                <a:solidFill>
                  <a:schemeClr val="tx1"/>
                </a:solidFill>
              </a:rPr>
              <a:t>Ehlers-</a:t>
            </a:r>
            <a:r>
              <a:rPr lang="en-US" dirty="0" err="1">
                <a:solidFill>
                  <a:schemeClr val="tx1"/>
                </a:solidFill>
              </a:rPr>
              <a:t>Danlos</a:t>
            </a:r>
            <a:endParaRPr lang="en-US" dirty="0">
              <a:solidFill>
                <a:schemeClr val="tx1"/>
              </a:solidFill>
            </a:endParaRPr>
          </a:p>
        </p:txBody>
      </p:sp>
    </p:spTree>
    <p:extLst>
      <p:ext uri="{BB962C8B-B14F-4D97-AF65-F5344CB8AC3E}">
        <p14:creationId xmlns:p14="http://schemas.microsoft.com/office/powerpoint/2010/main" val="1914862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lstStyle/>
          <a:p>
            <a:r>
              <a:rPr lang="en-US" dirty="0" err="1"/>
              <a:t>Dermatomyositis</a:t>
            </a:r>
            <a:endParaRPr lang="en-US" dirty="0"/>
          </a:p>
        </p:txBody>
      </p:sp>
      <p:pic>
        <p:nvPicPr>
          <p:cNvPr id="5" name="Picture 15" descr="PhotoDispl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800" t="4675" r="4800"/>
          <a:stretch>
            <a:fillRect/>
          </a:stretch>
        </p:blipFill>
        <p:spPr bwMode="auto">
          <a:xfrm>
            <a:off x="6535420" y="915562"/>
            <a:ext cx="4107180" cy="29642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descr="PhotoDis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42862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symptom_gottr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3952876"/>
            <a:ext cx="2535645" cy="2905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54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6324600" y="3978276"/>
            <a:ext cx="4114800" cy="2746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http://images.rheumatology.org/image_dir/album75685/md_11-22-01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745" y="2521370"/>
            <a:ext cx="3581400" cy="361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79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219200"/>
          </a:xfrm>
        </p:spPr>
        <p:txBody>
          <a:bodyPr/>
          <a:lstStyle/>
          <a:p>
            <a:r>
              <a:rPr lang="en-US" dirty="0" err="1"/>
              <a:t>Dermatomyositis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700" u="sng" dirty="0">
                <a:solidFill>
                  <a:srgbClr val="000000"/>
                </a:solidFill>
              </a:rPr>
              <a:t>Treatment</a:t>
            </a:r>
            <a:r>
              <a:rPr lang="en-US" sz="2700" dirty="0">
                <a:solidFill>
                  <a:srgbClr val="000000"/>
                </a:solidFill>
              </a:rPr>
              <a:t>:</a:t>
            </a:r>
          </a:p>
          <a:p>
            <a:r>
              <a:rPr lang="en-US" dirty="0">
                <a:solidFill>
                  <a:srgbClr val="000000"/>
                </a:solidFill>
              </a:rPr>
              <a:t> High dose steroids</a:t>
            </a:r>
          </a:p>
          <a:p>
            <a:pPr marL="457200" indent="-457200"/>
            <a:r>
              <a:rPr lang="en-US" dirty="0">
                <a:solidFill>
                  <a:srgbClr val="000000"/>
                </a:solidFill>
              </a:rPr>
              <a:t>IVIG</a:t>
            </a:r>
          </a:p>
          <a:p>
            <a:r>
              <a:rPr lang="en-US" dirty="0">
                <a:solidFill>
                  <a:srgbClr val="000000"/>
                </a:solidFill>
              </a:rPr>
              <a:t> Methotrexate</a:t>
            </a:r>
          </a:p>
          <a:p>
            <a:pPr>
              <a:buNone/>
            </a:pPr>
            <a:endParaRPr lang="en-US" dirty="0">
              <a:solidFill>
                <a:srgbClr val="000000"/>
              </a:solidFill>
            </a:endParaRPr>
          </a:p>
          <a:p>
            <a:pPr>
              <a:buNone/>
            </a:pPr>
            <a:r>
              <a:rPr lang="en-US" u="sng" dirty="0" err="1">
                <a:solidFill>
                  <a:srgbClr val="000000"/>
                </a:solidFill>
              </a:rPr>
              <a:t>Polymyositis</a:t>
            </a:r>
            <a:r>
              <a:rPr lang="en-US" u="sng" dirty="0">
                <a:solidFill>
                  <a:srgbClr val="000000"/>
                </a:solidFill>
              </a:rPr>
              <a:t> vs </a:t>
            </a:r>
            <a:r>
              <a:rPr lang="en-US" u="sng" dirty="0" err="1">
                <a:solidFill>
                  <a:srgbClr val="000000"/>
                </a:solidFill>
              </a:rPr>
              <a:t>Dermatomyositis</a:t>
            </a:r>
            <a:r>
              <a:rPr lang="en-US" u="sng" dirty="0">
                <a:solidFill>
                  <a:srgbClr val="000000"/>
                </a:solidFill>
              </a:rPr>
              <a:t> </a:t>
            </a:r>
            <a:r>
              <a:rPr lang="en-US" dirty="0">
                <a:solidFill>
                  <a:srgbClr val="000000"/>
                </a:solidFill>
              </a:rPr>
              <a:t>: 	NO RASH in PM</a:t>
            </a:r>
          </a:p>
          <a:p>
            <a:pPr>
              <a:buNone/>
            </a:pPr>
            <a:r>
              <a:rPr lang="en-US" dirty="0">
                <a:solidFill>
                  <a:srgbClr val="000000"/>
                </a:solidFill>
              </a:rPr>
              <a:t>						Muscle </a:t>
            </a:r>
            <a:r>
              <a:rPr lang="en-US" dirty="0" err="1">
                <a:solidFill>
                  <a:srgbClr val="000000"/>
                </a:solidFill>
              </a:rPr>
              <a:t>sx</a:t>
            </a:r>
            <a:r>
              <a:rPr lang="en-US" dirty="0">
                <a:solidFill>
                  <a:srgbClr val="000000"/>
                </a:solidFill>
              </a:rPr>
              <a:t> very similar</a:t>
            </a:r>
          </a:p>
          <a:p>
            <a:pPr>
              <a:buNone/>
            </a:pPr>
            <a:r>
              <a:rPr lang="en-US" dirty="0">
                <a:solidFill>
                  <a:srgbClr val="000000"/>
                </a:solidFill>
              </a:rPr>
              <a:t>						PM super rare in kids</a:t>
            </a:r>
          </a:p>
          <a:p>
            <a:pPr>
              <a:buNone/>
            </a:pPr>
            <a:endParaRPr lang="en-US" dirty="0">
              <a:solidFill>
                <a:srgbClr val="000000"/>
              </a:solidFill>
            </a:endParaRPr>
          </a:p>
          <a:p>
            <a:pPr>
              <a:buNone/>
            </a:pPr>
            <a:r>
              <a:rPr lang="en-US" dirty="0">
                <a:solidFill>
                  <a:srgbClr val="000000"/>
                </a:solidFill>
              </a:rPr>
              <a:t>No increased risk of malignancy in juvenile </a:t>
            </a:r>
            <a:r>
              <a:rPr lang="en-US" dirty="0" err="1">
                <a:solidFill>
                  <a:srgbClr val="000000"/>
                </a:solidFill>
              </a:rPr>
              <a:t>dermatomyositis</a:t>
            </a:r>
            <a:r>
              <a:rPr lang="en-US" dirty="0">
                <a:solidFill>
                  <a:srgbClr val="000000"/>
                </a:solidFill>
              </a:rPr>
              <a:t> (like there is in adults)						</a:t>
            </a:r>
          </a:p>
          <a:p>
            <a:pPr>
              <a:buNone/>
            </a:pPr>
            <a:r>
              <a:rPr lang="en-US" dirty="0">
                <a:solidFill>
                  <a:srgbClr val="000000"/>
                </a:solidFill>
              </a:rPr>
              <a:t>	</a:t>
            </a:r>
          </a:p>
        </p:txBody>
      </p:sp>
    </p:spTree>
    <p:extLst>
      <p:ext uri="{BB962C8B-B14F-4D97-AF65-F5344CB8AC3E}">
        <p14:creationId xmlns:p14="http://schemas.microsoft.com/office/powerpoint/2010/main" val="1757493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514600"/>
            <a:ext cx="8229600" cy="914400"/>
          </a:xfrm>
        </p:spPr>
        <p:txBody>
          <a:bodyPr/>
          <a:lstStyle/>
          <a:p>
            <a:r>
              <a:rPr lang="en-US" sz="3600" dirty="0"/>
              <a:t>Scleroderma</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03433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sz="5000" dirty="0"/>
              <a:t>Scleroderma</a:t>
            </a:r>
          </a:p>
        </p:txBody>
      </p:sp>
      <p:sp>
        <p:nvSpPr>
          <p:cNvPr id="3" name="Content Placeholder 2"/>
          <p:cNvSpPr>
            <a:spLocks noGrp="1"/>
          </p:cNvSpPr>
          <p:nvPr>
            <p:ph idx="1"/>
          </p:nvPr>
        </p:nvSpPr>
        <p:spPr>
          <a:xfrm>
            <a:off x="1981200" y="1417638"/>
            <a:ext cx="3581400" cy="5440363"/>
          </a:xfrm>
        </p:spPr>
        <p:txBody>
          <a:bodyPr/>
          <a:lstStyle/>
          <a:p>
            <a:pPr>
              <a:buNone/>
            </a:pPr>
            <a:r>
              <a:rPr lang="en-US" dirty="0">
                <a:solidFill>
                  <a:schemeClr val="tx1"/>
                </a:solidFill>
              </a:rPr>
              <a:t>Localized Scleroderma</a:t>
            </a:r>
          </a:p>
          <a:p>
            <a:pPr>
              <a:buNone/>
            </a:pPr>
            <a:endParaRPr lang="en-US" dirty="0">
              <a:solidFill>
                <a:schemeClr val="tx1"/>
              </a:solidFill>
            </a:endParaRPr>
          </a:p>
          <a:p>
            <a:pPr>
              <a:buNone/>
            </a:pPr>
            <a:r>
              <a:rPr lang="en-US" sz="2200" dirty="0">
                <a:solidFill>
                  <a:schemeClr val="tx1"/>
                </a:solidFill>
              </a:rPr>
              <a:t>	Linear </a:t>
            </a:r>
            <a:r>
              <a:rPr lang="en-US" sz="2200" dirty="0" err="1">
                <a:solidFill>
                  <a:schemeClr val="tx1"/>
                </a:solidFill>
              </a:rPr>
              <a:t>morphea</a:t>
            </a:r>
            <a:endParaRPr lang="en-US" sz="2200" dirty="0">
              <a:solidFill>
                <a:schemeClr val="tx1"/>
              </a:solidFill>
            </a:endParaRPr>
          </a:p>
          <a:p>
            <a:pPr>
              <a:buNone/>
            </a:pPr>
            <a:r>
              <a:rPr lang="en-US" sz="2200" dirty="0">
                <a:solidFill>
                  <a:schemeClr val="tx1"/>
                </a:solidFill>
              </a:rPr>
              <a:t>	Circumscribed </a:t>
            </a:r>
            <a:r>
              <a:rPr lang="en-US" sz="2200" dirty="0" err="1">
                <a:solidFill>
                  <a:schemeClr val="tx1"/>
                </a:solidFill>
              </a:rPr>
              <a:t>morphea</a:t>
            </a:r>
            <a:endParaRPr lang="en-US" sz="2200" dirty="0">
              <a:solidFill>
                <a:schemeClr val="tx1"/>
              </a:solidFill>
            </a:endParaRPr>
          </a:p>
          <a:p>
            <a:pPr>
              <a:buNone/>
            </a:pPr>
            <a:r>
              <a:rPr lang="en-US" sz="2200" dirty="0">
                <a:solidFill>
                  <a:schemeClr val="tx1"/>
                </a:solidFill>
              </a:rPr>
              <a:t>	Generalized </a:t>
            </a:r>
            <a:r>
              <a:rPr lang="en-US" sz="2200" dirty="0" err="1">
                <a:solidFill>
                  <a:schemeClr val="tx1"/>
                </a:solidFill>
              </a:rPr>
              <a:t>morphea</a:t>
            </a:r>
            <a:endParaRPr lang="en-US" sz="2200" dirty="0">
              <a:solidFill>
                <a:schemeClr val="tx1"/>
              </a:solidFill>
            </a:endParaRPr>
          </a:p>
          <a:p>
            <a:pPr>
              <a:buNone/>
            </a:pPr>
            <a:r>
              <a:rPr lang="en-US" sz="2200" dirty="0">
                <a:solidFill>
                  <a:schemeClr val="tx1"/>
                </a:solidFill>
              </a:rPr>
              <a:t>	Mixed</a:t>
            </a:r>
          </a:p>
          <a:p>
            <a:pPr>
              <a:buNone/>
            </a:pPr>
            <a:r>
              <a:rPr lang="en-US" sz="2200" dirty="0">
                <a:solidFill>
                  <a:schemeClr val="tx1"/>
                </a:solidFill>
              </a:rPr>
              <a:t>	En Coup de </a:t>
            </a:r>
            <a:r>
              <a:rPr lang="en-US" sz="2200" dirty="0" err="1">
                <a:solidFill>
                  <a:schemeClr val="tx1"/>
                </a:solidFill>
              </a:rPr>
              <a:t>Sabre</a:t>
            </a:r>
            <a:endParaRPr lang="en-US" sz="2200" dirty="0">
              <a:solidFill>
                <a:schemeClr val="tx1"/>
              </a:solidFill>
            </a:endParaRPr>
          </a:p>
          <a:p>
            <a:pPr>
              <a:buNone/>
            </a:pPr>
            <a:endParaRPr lang="en-US" sz="2200" dirty="0">
              <a:solidFill>
                <a:schemeClr val="tx1"/>
              </a:solidFill>
            </a:endParaRPr>
          </a:p>
          <a:p>
            <a:pPr>
              <a:buNone/>
            </a:pPr>
            <a:endParaRPr lang="en-US" sz="2200" dirty="0">
              <a:solidFill>
                <a:schemeClr val="tx1"/>
              </a:solidFill>
            </a:endParaRPr>
          </a:p>
          <a:p>
            <a:pPr>
              <a:buNone/>
            </a:pPr>
            <a:endParaRPr lang="en-US" sz="2200" dirty="0">
              <a:solidFill>
                <a:schemeClr val="tx1"/>
              </a:solidFill>
            </a:endParaRPr>
          </a:p>
          <a:p>
            <a:pPr>
              <a:buNone/>
            </a:pPr>
            <a:r>
              <a:rPr lang="en-US" sz="2200" dirty="0">
                <a:solidFill>
                  <a:schemeClr val="tx1"/>
                </a:solidFill>
              </a:rPr>
              <a:t>		</a:t>
            </a:r>
          </a:p>
          <a:p>
            <a:pPr>
              <a:buNone/>
            </a:pPr>
            <a:endParaRPr lang="en-US" dirty="0">
              <a:solidFill>
                <a:schemeClr val="tx1"/>
              </a:solidFill>
            </a:endParaRPr>
          </a:p>
        </p:txBody>
      </p:sp>
      <p:sp>
        <p:nvSpPr>
          <p:cNvPr id="5" name="Content Placeholder 2"/>
          <p:cNvSpPr txBox="1">
            <a:spLocks/>
          </p:cNvSpPr>
          <p:nvPr/>
        </p:nvSpPr>
        <p:spPr>
          <a:xfrm>
            <a:off x="6324600" y="1493838"/>
            <a:ext cx="3962400" cy="5364163"/>
          </a:xfrm>
          <a:prstGeom prst="rect">
            <a:avLst/>
          </a:prstGeom>
        </p:spPr>
        <p:txBody>
          <a:bodyPr vert="horz" lIns="91440" tIns="45720" rIns="91440" bIns="45720" rtlCol="0">
            <a:normAutofit/>
          </a:bodyPr>
          <a:lstStyle/>
          <a:p>
            <a:pPr marL="342900" indent="-342900" algn="ctr">
              <a:spcBef>
                <a:spcPct val="20000"/>
              </a:spcBef>
              <a:defRPr/>
            </a:pPr>
            <a:r>
              <a:rPr lang="en-US" sz="2400" dirty="0">
                <a:solidFill>
                  <a:prstClr val="black"/>
                </a:solidFill>
                <a:latin typeface="Calibri"/>
              </a:rPr>
              <a:t>Systemic Sclerosis</a:t>
            </a:r>
          </a:p>
          <a:p>
            <a:pPr marL="342900" indent="-342900">
              <a:spcBef>
                <a:spcPct val="20000"/>
              </a:spcBef>
              <a:defRPr/>
            </a:pPr>
            <a:endParaRPr lang="en-US" sz="2400" dirty="0">
              <a:solidFill>
                <a:prstClr val="black"/>
              </a:solidFill>
              <a:latin typeface="Calibri"/>
            </a:endParaRPr>
          </a:p>
          <a:p>
            <a:pPr marL="342900" indent="-342900">
              <a:spcBef>
                <a:spcPct val="20000"/>
              </a:spcBef>
              <a:defRPr/>
            </a:pPr>
            <a:r>
              <a:rPr lang="en-US" sz="2400" dirty="0">
                <a:solidFill>
                  <a:prstClr val="black"/>
                </a:solidFill>
                <a:latin typeface="Calibri"/>
              </a:rPr>
              <a:t>Limited		Diffuse</a:t>
            </a:r>
          </a:p>
          <a:p>
            <a:pPr marL="342900" indent="-342900">
              <a:spcBef>
                <a:spcPct val="20000"/>
              </a:spcBef>
              <a:defRPr/>
            </a:pPr>
            <a:r>
              <a:rPr lang="en-US" dirty="0">
                <a:solidFill>
                  <a:prstClr val="black"/>
                </a:solidFill>
                <a:latin typeface="Calibri"/>
              </a:rPr>
              <a:t>(formerly CREST)</a:t>
            </a:r>
            <a:r>
              <a:rPr lang="en-US" sz="2400" dirty="0">
                <a:solidFill>
                  <a:prstClr val="black"/>
                </a:solidFill>
                <a:latin typeface="Calibri"/>
              </a:rPr>
              <a:t>		</a:t>
            </a:r>
          </a:p>
          <a:p>
            <a:pPr marL="342900" indent="-342900">
              <a:spcBef>
                <a:spcPct val="20000"/>
              </a:spcBef>
              <a:defRPr/>
            </a:pPr>
            <a:endParaRPr lang="en-US" sz="2400" dirty="0">
              <a:solidFill>
                <a:prstClr val="black"/>
              </a:solidFill>
              <a:latin typeface="Calibri"/>
            </a:endParaRPr>
          </a:p>
        </p:txBody>
      </p:sp>
      <p:cxnSp>
        <p:nvCxnSpPr>
          <p:cNvPr id="16" name="Straight Connector 15"/>
          <p:cNvCxnSpPr>
            <a:stCxn id="2" idx="2"/>
          </p:cNvCxnSpPr>
          <p:nvPr/>
        </p:nvCxnSpPr>
        <p:spPr>
          <a:xfrm rot="5400000">
            <a:off x="4457700" y="-114300"/>
            <a:ext cx="762000" cy="2514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 idx="2"/>
          </p:cNvCxnSpPr>
          <p:nvPr/>
        </p:nvCxnSpPr>
        <p:spPr>
          <a:xfrm rot="16200000" flipH="1">
            <a:off x="6705600" y="152400"/>
            <a:ext cx="838200" cy="205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239000" y="2057400"/>
            <a:ext cx="1143000" cy="3810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382000" y="2057400"/>
            <a:ext cx="1109980" cy="42418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877094" y="3085306"/>
            <a:ext cx="2362200" cy="158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057400" y="25146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057400" y="29718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057400" y="4191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057400" y="37338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057400" y="3352800"/>
            <a:ext cx="3048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9" name="Picture 48" descr="Screen Shot 2013-05-29 at 11.30.36 AM.png"/>
          <p:cNvPicPr>
            <a:picLocks noChangeAspect="1"/>
          </p:cNvPicPr>
          <p:nvPr/>
        </p:nvPicPr>
        <p:blipFill>
          <a:blip r:embed="rId2"/>
          <a:stretch>
            <a:fillRect/>
          </a:stretch>
        </p:blipFill>
        <p:spPr>
          <a:xfrm>
            <a:off x="1752600" y="457200"/>
            <a:ext cx="2373644" cy="3136900"/>
          </a:xfrm>
          <a:prstGeom prst="rect">
            <a:avLst/>
          </a:prstGeom>
        </p:spPr>
      </p:pic>
      <p:pic>
        <p:nvPicPr>
          <p:cNvPr id="50" name="Picture 49" descr="Screen Shot 2013-05-29 at 11.31.27 AM.png"/>
          <p:cNvPicPr>
            <a:picLocks noChangeAspect="1"/>
          </p:cNvPicPr>
          <p:nvPr/>
        </p:nvPicPr>
        <p:blipFill>
          <a:blip r:embed="rId3"/>
          <a:stretch>
            <a:fillRect/>
          </a:stretch>
        </p:blipFill>
        <p:spPr>
          <a:xfrm>
            <a:off x="1676400" y="2438400"/>
            <a:ext cx="2857500" cy="2329608"/>
          </a:xfrm>
          <a:prstGeom prst="rect">
            <a:avLst/>
          </a:prstGeom>
        </p:spPr>
      </p:pic>
      <p:pic>
        <p:nvPicPr>
          <p:cNvPr id="51" name="Picture 50" descr="Screen Shot 2013-05-29 at 11.33.19 AM.png"/>
          <p:cNvPicPr>
            <a:picLocks noChangeAspect="1"/>
          </p:cNvPicPr>
          <p:nvPr/>
        </p:nvPicPr>
        <p:blipFill>
          <a:blip r:embed="rId4"/>
          <a:stretch>
            <a:fillRect/>
          </a:stretch>
        </p:blipFill>
        <p:spPr>
          <a:xfrm>
            <a:off x="1524001" y="3657600"/>
            <a:ext cx="2243137" cy="2895600"/>
          </a:xfrm>
          <a:prstGeom prst="rect">
            <a:avLst/>
          </a:prstGeom>
        </p:spPr>
      </p:pic>
      <p:pic>
        <p:nvPicPr>
          <p:cNvPr id="52" name="Picture 51" descr="Screen Shot 2013-05-29 at 11.37.01 AM.png"/>
          <p:cNvPicPr>
            <a:picLocks noChangeAspect="1"/>
          </p:cNvPicPr>
          <p:nvPr/>
        </p:nvPicPr>
        <p:blipFill>
          <a:blip r:embed="rId5"/>
          <a:stretch>
            <a:fillRect/>
          </a:stretch>
        </p:blipFill>
        <p:spPr>
          <a:xfrm>
            <a:off x="6781800" y="2057400"/>
            <a:ext cx="3454400" cy="1943100"/>
          </a:xfrm>
          <a:prstGeom prst="rect">
            <a:avLst/>
          </a:prstGeom>
        </p:spPr>
      </p:pic>
      <p:pic>
        <p:nvPicPr>
          <p:cNvPr id="53" name="Picture 52" descr="Screen Shot 2013-05-29 at 11.37.54 AM.png"/>
          <p:cNvPicPr>
            <a:picLocks noChangeAspect="1"/>
          </p:cNvPicPr>
          <p:nvPr/>
        </p:nvPicPr>
        <p:blipFill>
          <a:blip r:embed="rId6"/>
          <a:stretch>
            <a:fillRect/>
          </a:stretch>
        </p:blipFill>
        <p:spPr>
          <a:xfrm>
            <a:off x="7467600" y="2743201"/>
            <a:ext cx="2800350" cy="3538993"/>
          </a:xfrm>
          <a:prstGeom prst="rect">
            <a:avLst/>
          </a:prstGeom>
        </p:spPr>
      </p:pic>
      <p:pic>
        <p:nvPicPr>
          <p:cNvPr id="20"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6956" y="4512697"/>
            <a:ext cx="2845594" cy="21274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9949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slide(fromBottom)">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p:tgtEl>
                                          <p:spTgt spid="20"/>
                                        </p:tgtEl>
                                        <p:attrNameLst>
                                          <p:attrName>ppt_y</p:attrName>
                                        </p:attrNameLst>
                                      </p:cBhvr>
                                      <p:tavLst>
                                        <p:tav tm="0">
                                          <p:val>
                                            <p:strVal val="#ppt_y+#ppt_h*1.125000"/>
                                          </p:val>
                                        </p:tav>
                                        <p:tav tm="100000">
                                          <p:val>
                                            <p:strVal val="#ppt_y"/>
                                          </p:val>
                                        </p:tav>
                                      </p:tavLst>
                                    </p:anim>
                                    <p:animEffect transition="in" filter="wipe(up)">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457201"/>
            <a:ext cx="8229600" cy="6126163"/>
          </a:xfrm>
        </p:spPr>
        <p:txBody>
          <a:bodyPr>
            <a:normAutofit fontScale="70000" lnSpcReduction="20000"/>
          </a:bodyPr>
          <a:lstStyle/>
          <a:p>
            <a:pPr marL="0" indent="0">
              <a:buNone/>
            </a:pPr>
            <a:r>
              <a:rPr lang="en-US" dirty="0">
                <a:solidFill>
                  <a:schemeClr val="tx1"/>
                </a:solidFill>
              </a:rPr>
              <a:t>A previously healthy 11-year-old girl has had a dry hacking cough for 3 months associated with fatigue, occasional fevers (temperature of 38.4°C), and a 4-kg weight loss. On physical examination, the tired-appearing child has multiple firm, non-tender posterior cervical, axillary, and inguinal nodes; her respiratory rate is slightly elevated; and she has occasional wheezes. Small nodules are visible along the iris-pupil margin, and an ophthalmologist recently diagnosed anterior uveitis. Laboratory findings of note include:</a:t>
            </a:r>
          </a:p>
          <a:p>
            <a:pPr marL="0" indent="0">
              <a:buNone/>
            </a:pPr>
            <a:endParaRPr lang="en-US" dirty="0">
              <a:solidFill>
                <a:schemeClr val="tx1"/>
              </a:solidFill>
            </a:endParaRPr>
          </a:p>
          <a:p>
            <a:pPr marL="0" indent="0">
              <a:buNone/>
            </a:pPr>
            <a:r>
              <a:rPr lang="en-US" dirty="0">
                <a:solidFill>
                  <a:schemeClr val="tx1"/>
                </a:solidFill>
              </a:rPr>
              <a:t>Hemoglobin, 10.9 g/</a:t>
            </a:r>
            <a:r>
              <a:rPr lang="en-US" dirty="0" err="1">
                <a:solidFill>
                  <a:schemeClr val="tx1"/>
                </a:solidFill>
              </a:rPr>
              <a:t>dL</a:t>
            </a:r>
            <a:r>
              <a:rPr lang="en-US" dirty="0">
                <a:solidFill>
                  <a:schemeClr val="tx1"/>
                </a:solidFill>
              </a:rPr>
              <a:t> (109 g/L)</a:t>
            </a:r>
          </a:p>
          <a:p>
            <a:pPr marL="0" indent="0">
              <a:buNone/>
            </a:pPr>
            <a:r>
              <a:rPr lang="en-US" dirty="0">
                <a:solidFill>
                  <a:schemeClr val="tx1"/>
                </a:solidFill>
              </a:rPr>
              <a:t>White blood cell count, 16.0x103/</a:t>
            </a:r>
            <a:r>
              <a:rPr lang="en-US" dirty="0" err="1">
                <a:solidFill>
                  <a:schemeClr val="tx1"/>
                </a:solidFill>
              </a:rPr>
              <a:t>mcL</a:t>
            </a:r>
            <a:r>
              <a:rPr lang="en-US" dirty="0">
                <a:solidFill>
                  <a:schemeClr val="tx1"/>
                </a:solidFill>
              </a:rPr>
              <a:t> (16.0x109/L)</a:t>
            </a:r>
          </a:p>
          <a:p>
            <a:pPr marL="0" indent="0">
              <a:buNone/>
            </a:pPr>
            <a:r>
              <a:rPr lang="en-US" dirty="0">
                <a:solidFill>
                  <a:schemeClr val="tx1"/>
                </a:solidFill>
              </a:rPr>
              <a:t>Erythrocyte sedimentation rate, 32 mm/</a:t>
            </a:r>
            <a:r>
              <a:rPr lang="en-US" dirty="0" err="1">
                <a:solidFill>
                  <a:schemeClr val="tx1"/>
                </a:solidFill>
              </a:rPr>
              <a:t>hr</a:t>
            </a:r>
            <a:endParaRPr lang="en-US" dirty="0">
              <a:solidFill>
                <a:schemeClr val="tx1"/>
              </a:solidFill>
            </a:endParaRPr>
          </a:p>
          <a:p>
            <a:pPr marL="0" indent="0">
              <a:buNone/>
            </a:pPr>
            <a:r>
              <a:rPr lang="en-US" dirty="0">
                <a:solidFill>
                  <a:schemeClr val="tx1"/>
                </a:solidFill>
              </a:rPr>
              <a:t>Calcium, 12.3 mg/</a:t>
            </a:r>
            <a:r>
              <a:rPr lang="en-US" dirty="0" err="1">
                <a:solidFill>
                  <a:schemeClr val="tx1"/>
                </a:solidFill>
              </a:rPr>
              <a:t>dL</a:t>
            </a:r>
            <a:r>
              <a:rPr lang="en-US" dirty="0">
                <a:solidFill>
                  <a:schemeClr val="tx1"/>
                </a:solidFill>
              </a:rPr>
              <a:t> (3.1 </a:t>
            </a:r>
            <a:r>
              <a:rPr lang="en-US" dirty="0" err="1">
                <a:solidFill>
                  <a:schemeClr val="tx1"/>
                </a:solidFill>
              </a:rPr>
              <a:t>mmol</a:t>
            </a:r>
            <a:r>
              <a:rPr lang="en-US" dirty="0">
                <a:solidFill>
                  <a:schemeClr val="tx1"/>
                </a:solidFill>
              </a:rPr>
              <a:t>/L)</a:t>
            </a:r>
          </a:p>
          <a:p>
            <a:pPr marL="0" indent="0">
              <a:buNone/>
            </a:pPr>
            <a:r>
              <a:rPr lang="en-US" dirty="0">
                <a:solidFill>
                  <a:schemeClr val="tx1"/>
                </a:solidFill>
              </a:rPr>
              <a:t>Serum angiotensin converting enzyme, 110 units/L (normal, 5 to 89 units/L)</a:t>
            </a:r>
          </a:p>
          <a:p>
            <a:pPr marL="0" indent="0">
              <a:buNone/>
            </a:pPr>
            <a:r>
              <a:rPr lang="en-US" dirty="0">
                <a:solidFill>
                  <a:schemeClr val="tx1"/>
                </a:solidFill>
              </a:rPr>
              <a:t>A purified protein derivative test is negative. Chest radiography shows bilateral </a:t>
            </a:r>
            <a:r>
              <a:rPr lang="en-US" dirty="0" err="1">
                <a:solidFill>
                  <a:schemeClr val="tx1"/>
                </a:solidFill>
              </a:rPr>
              <a:t>hilar</a:t>
            </a:r>
            <a:r>
              <a:rPr lang="en-US" dirty="0">
                <a:solidFill>
                  <a:schemeClr val="tx1"/>
                </a:solidFill>
              </a:rPr>
              <a:t> </a:t>
            </a:r>
            <a:r>
              <a:rPr lang="en-US" dirty="0" err="1">
                <a:solidFill>
                  <a:schemeClr val="tx1"/>
                </a:solidFill>
              </a:rPr>
              <a:t>adenopathy</a:t>
            </a:r>
            <a:r>
              <a:rPr lang="en-US" dirty="0">
                <a:solidFill>
                  <a:schemeClr val="tx1"/>
                </a:solidFill>
              </a:rPr>
              <a:t> but no obvious parenchymal disease </a:t>
            </a:r>
            <a:r>
              <a:rPr lang="en-US" dirty="0">
                <a:solidFill>
                  <a:schemeClr val="tx1"/>
                </a:solidFill>
                <a:hlinkClick r:id="rId2" tooltip="PREP® Multimedia"/>
              </a:rPr>
              <a:t>(Item Q227)</a:t>
            </a:r>
            <a:r>
              <a:rPr lang="en-US" dirty="0">
                <a:solidFill>
                  <a:schemeClr val="tx1"/>
                </a:solidFill>
              </a:rPr>
              <a:t>.</a:t>
            </a:r>
          </a:p>
          <a:p>
            <a:pPr marL="0" indent="0">
              <a:buNone/>
            </a:pP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Of the following, the MOST useful test(s) for establishing the diagnosis is(are):</a:t>
            </a:r>
          </a:p>
          <a:p>
            <a:pPr marL="0" indent="0">
              <a:buNone/>
            </a:pPr>
            <a:endParaRPr lang="en-US" dirty="0">
              <a:solidFill>
                <a:schemeClr val="tx1"/>
              </a:solidFill>
            </a:endParaRPr>
          </a:p>
          <a:p>
            <a:pPr marL="0" indent="0">
              <a:buNone/>
            </a:pPr>
            <a:r>
              <a:rPr lang="en-US" dirty="0">
                <a:solidFill>
                  <a:schemeClr val="tx1"/>
                </a:solidFill>
              </a:rPr>
              <a:t>A) ANA and Rheumatoid Factor</a:t>
            </a:r>
          </a:p>
          <a:p>
            <a:pPr marL="0" indent="0">
              <a:buNone/>
            </a:pPr>
            <a:r>
              <a:rPr lang="en-US" dirty="0">
                <a:solidFill>
                  <a:schemeClr val="tx1"/>
                </a:solidFill>
              </a:rPr>
              <a:t>B) Bone marrow biopsy</a:t>
            </a:r>
          </a:p>
          <a:p>
            <a:pPr marL="0" indent="0">
              <a:buNone/>
            </a:pPr>
            <a:r>
              <a:rPr lang="en-US" dirty="0">
                <a:solidFill>
                  <a:schemeClr val="tx1"/>
                </a:solidFill>
              </a:rPr>
              <a:t>C) EBV serology</a:t>
            </a:r>
          </a:p>
          <a:p>
            <a:pPr marL="0" indent="0">
              <a:buNone/>
            </a:pPr>
            <a:r>
              <a:rPr lang="en-US" dirty="0">
                <a:solidFill>
                  <a:schemeClr val="tx1"/>
                </a:solidFill>
              </a:rPr>
              <a:t>D) Immunofluorescence and ELISA for mycoplasma pneumonia</a:t>
            </a:r>
          </a:p>
          <a:p>
            <a:pPr marL="0" indent="0">
              <a:buNone/>
            </a:pPr>
            <a:r>
              <a:rPr lang="en-US" dirty="0">
                <a:solidFill>
                  <a:schemeClr val="tx1"/>
                </a:solidFill>
              </a:rPr>
              <a:t>E) Lymph node biopsy</a:t>
            </a:r>
          </a:p>
          <a:p>
            <a:pPr marL="0" indent="0">
              <a:buNone/>
            </a:pPr>
            <a:r>
              <a:rPr lang="en-US" dirty="0">
                <a:solidFill>
                  <a:schemeClr val="tx1"/>
                </a:solidFill>
              </a:rPr>
              <a:t> </a:t>
            </a:r>
          </a:p>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295400"/>
            <a:ext cx="2955008" cy="2709862"/>
          </a:xfrm>
          <a:prstGeom prst="rect">
            <a:avLst/>
          </a:prstGeom>
        </p:spPr>
      </p:pic>
    </p:spTree>
    <p:extLst>
      <p:ext uri="{BB962C8B-B14F-4D97-AF65-F5344CB8AC3E}">
        <p14:creationId xmlns:p14="http://schemas.microsoft.com/office/powerpoint/2010/main" val="23132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1" nodeType="clickEffect">
                                  <p:stCondLst>
                                    <p:cond delay="0"/>
                                  </p:stCondLst>
                                  <p:childTnLst>
                                    <p:set>
                                      <p:cBhvr override="childStyle">
                                        <p:cTn id="11" dur="indefinite"/>
                                        <p:tgtEl>
                                          <p:spTgt spid="3">
                                            <p:txEl>
                                              <p:pRg st="14" end="14"/>
                                            </p:txEl>
                                          </p:spTgt>
                                        </p:tgtEl>
                                        <p:attrNameLst>
                                          <p:attrName>style.color</p:attrName>
                                        </p:attrNameLst>
                                      </p:cBhvr>
                                      <p:to>
                                        <p:clrVal>
                                          <a:srgbClr val="B03EB3"/>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33600"/>
            <a:ext cx="8229600" cy="914400"/>
          </a:xfrm>
        </p:spPr>
        <p:txBody>
          <a:bodyPr/>
          <a:lstStyle/>
          <a:p>
            <a:r>
              <a:rPr lang="en-US" sz="3600" dirty="0"/>
              <a:t>Sarcoidosis</a:t>
            </a:r>
          </a:p>
        </p:txBody>
      </p:sp>
    </p:spTree>
    <p:extLst>
      <p:ext uri="{BB962C8B-B14F-4D97-AF65-F5344CB8AC3E}">
        <p14:creationId xmlns:p14="http://schemas.microsoft.com/office/powerpoint/2010/main" val="1615180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err="1"/>
              <a:t>Sarcoidosis</a:t>
            </a:r>
            <a:endParaRPr lang="en-US" dirty="0"/>
          </a:p>
        </p:txBody>
      </p:sp>
      <p:sp>
        <p:nvSpPr>
          <p:cNvPr id="3" name="Content Placeholder 2"/>
          <p:cNvSpPr>
            <a:spLocks noGrp="1"/>
          </p:cNvSpPr>
          <p:nvPr>
            <p:ph idx="1"/>
          </p:nvPr>
        </p:nvSpPr>
        <p:spPr>
          <a:xfrm>
            <a:off x="1981200" y="1066800"/>
            <a:ext cx="8229600" cy="5486400"/>
          </a:xfrm>
        </p:spPr>
        <p:txBody>
          <a:bodyPr>
            <a:normAutofit/>
          </a:bodyPr>
          <a:lstStyle/>
          <a:p>
            <a:pPr>
              <a:buNone/>
            </a:pPr>
            <a:r>
              <a:rPr lang="en-US" dirty="0">
                <a:solidFill>
                  <a:schemeClr val="tx1"/>
                </a:solidFill>
              </a:rPr>
              <a:t>Systemic granulomatous disease</a:t>
            </a:r>
          </a:p>
          <a:p>
            <a:pPr lvl="1"/>
            <a:r>
              <a:rPr lang="en-US" dirty="0">
                <a:solidFill>
                  <a:schemeClr val="tx1"/>
                </a:solidFill>
              </a:rPr>
              <a:t>Non-</a:t>
            </a:r>
            <a:r>
              <a:rPr lang="en-US" dirty="0" err="1">
                <a:solidFill>
                  <a:schemeClr val="tx1"/>
                </a:solidFill>
              </a:rPr>
              <a:t>caseating</a:t>
            </a:r>
            <a:r>
              <a:rPr lang="en-US" dirty="0">
                <a:solidFill>
                  <a:schemeClr val="tx1"/>
                </a:solidFill>
              </a:rPr>
              <a:t> granulomas</a:t>
            </a:r>
          </a:p>
          <a:p>
            <a:pPr marL="0" indent="0">
              <a:buNone/>
            </a:pPr>
            <a:r>
              <a:rPr lang="en-US" dirty="0">
                <a:solidFill>
                  <a:schemeClr val="tx1"/>
                </a:solidFill>
              </a:rPr>
              <a:t>More common in African Americans</a:t>
            </a:r>
          </a:p>
          <a:p>
            <a:pPr marL="0" indent="0">
              <a:buNone/>
            </a:pPr>
            <a:r>
              <a:rPr lang="en-US" dirty="0">
                <a:solidFill>
                  <a:schemeClr val="tx1"/>
                </a:solidFill>
              </a:rPr>
              <a:t>Can affect just about any system: Most commonly</a:t>
            </a:r>
          </a:p>
          <a:p>
            <a:pPr lvl="1"/>
            <a:r>
              <a:rPr lang="en-US" dirty="0">
                <a:solidFill>
                  <a:schemeClr val="tx1"/>
                </a:solidFill>
              </a:rPr>
              <a:t>General: weight loss, fatigue, malaise</a:t>
            </a:r>
          </a:p>
          <a:p>
            <a:pPr lvl="1"/>
            <a:r>
              <a:rPr lang="en-US" dirty="0">
                <a:solidFill>
                  <a:schemeClr val="tx1"/>
                </a:solidFill>
              </a:rPr>
              <a:t>Skin: E. </a:t>
            </a:r>
            <a:r>
              <a:rPr lang="en-US" dirty="0" err="1">
                <a:solidFill>
                  <a:schemeClr val="tx1"/>
                </a:solidFill>
              </a:rPr>
              <a:t>nodosum</a:t>
            </a:r>
            <a:r>
              <a:rPr lang="en-US" dirty="0">
                <a:solidFill>
                  <a:schemeClr val="tx1"/>
                </a:solidFill>
              </a:rPr>
              <a:t>, rash, nodules</a:t>
            </a:r>
          </a:p>
          <a:p>
            <a:pPr lvl="1"/>
            <a:r>
              <a:rPr lang="en-US" dirty="0">
                <a:solidFill>
                  <a:schemeClr val="tx1"/>
                </a:solidFill>
              </a:rPr>
              <a:t>Eyes: uveitis, </a:t>
            </a:r>
            <a:r>
              <a:rPr lang="en-US" dirty="0" err="1">
                <a:solidFill>
                  <a:schemeClr val="tx1"/>
                </a:solidFill>
              </a:rPr>
              <a:t>scleritis</a:t>
            </a:r>
            <a:r>
              <a:rPr lang="en-US" dirty="0">
                <a:solidFill>
                  <a:schemeClr val="tx1"/>
                </a:solidFill>
              </a:rPr>
              <a:t>, nodules</a:t>
            </a:r>
          </a:p>
          <a:p>
            <a:pPr lvl="1"/>
            <a:r>
              <a:rPr lang="en-US" dirty="0">
                <a:solidFill>
                  <a:schemeClr val="tx1"/>
                </a:solidFill>
              </a:rPr>
              <a:t>Lungs: cough, chest pain, dyspnea, abnormal PFT’s</a:t>
            </a:r>
          </a:p>
          <a:p>
            <a:pPr lvl="1"/>
            <a:r>
              <a:rPr lang="en-US" dirty="0">
                <a:solidFill>
                  <a:schemeClr val="tx1"/>
                </a:solidFill>
              </a:rPr>
              <a:t>Lymphadenopathy</a:t>
            </a:r>
          </a:p>
          <a:p>
            <a:pPr marL="0" indent="0">
              <a:buNone/>
            </a:pPr>
            <a:r>
              <a:rPr lang="en-US" dirty="0">
                <a:solidFill>
                  <a:schemeClr val="tx1"/>
                </a:solidFill>
              </a:rPr>
              <a:t>Also can have cardiac, </a:t>
            </a:r>
            <a:r>
              <a:rPr lang="en-US" dirty="0" err="1">
                <a:solidFill>
                  <a:schemeClr val="tx1"/>
                </a:solidFill>
              </a:rPr>
              <a:t>neuro</a:t>
            </a:r>
            <a:r>
              <a:rPr lang="en-US" dirty="0">
                <a:solidFill>
                  <a:schemeClr val="tx1"/>
                </a:solidFill>
              </a:rPr>
              <a:t>, endocrine </a:t>
            </a:r>
            <a:r>
              <a:rPr lang="en-US" dirty="0" err="1">
                <a:solidFill>
                  <a:schemeClr val="tx1"/>
                </a:solidFill>
              </a:rPr>
              <a:t>invlolvement</a:t>
            </a:r>
            <a:endParaRPr lang="en-US" dirty="0">
              <a:solidFill>
                <a:schemeClr val="tx1"/>
              </a:solidFill>
            </a:endParaRPr>
          </a:p>
          <a:p>
            <a:pPr marL="0" indent="0">
              <a:buNone/>
            </a:pPr>
            <a:r>
              <a:rPr lang="en-US" dirty="0">
                <a:solidFill>
                  <a:schemeClr val="tx1"/>
                </a:solidFill>
              </a:rPr>
              <a:t>In kids more often: </a:t>
            </a:r>
            <a:r>
              <a:rPr lang="en-US" dirty="0">
                <a:solidFill>
                  <a:srgbClr val="00B0F0"/>
                </a:solidFill>
              </a:rPr>
              <a:t>rash, arthritis, uveitis</a:t>
            </a:r>
          </a:p>
          <a:p>
            <a:pPr marL="0" indent="0">
              <a:buNone/>
            </a:pPr>
            <a:endParaRPr lang="en-US" dirty="0">
              <a:solidFill>
                <a:schemeClr val="tx1"/>
              </a:solidFill>
            </a:endParaRPr>
          </a:p>
          <a:p>
            <a:pPr marL="0" indent="0">
              <a:buNone/>
            </a:pPr>
            <a:r>
              <a:rPr lang="en-US" dirty="0">
                <a:solidFill>
                  <a:schemeClr val="tx1"/>
                </a:solidFill>
              </a:rPr>
              <a:t>Labs: Elevated ACE, elevated </a:t>
            </a:r>
            <a:r>
              <a:rPr lang="en-US" dirty="0" err="1">
                <a:solidFill>
                  <a:schemeClr val="tx1"/>
                </a:solidFill>
              </a:rPr>
              <a:t>Ig’s</a:t>
            </a:r>
            <a:r>
              <a:rPr lang="en-US" dirty="0">
                <a:solidFill>
                  <a:schemeClr val="tx1"/>
                </a:solidFill>
              </a:rPr>
              <a:t>, </a:t>
            </a:r>
            <a:r>
              <a:rPr lang="en-US" dirty="0" err="1">
                <a:solidFill>
                  <a:schemeClr val="tx1"/>
                </a:solidFill>
              </a:rPr>
              <a:t>hypercalciuria</a:t>
            </a:r>
            <a:r>
              <a:rPr lang="en-US" dirty="0">
                <a:solidFill>
                  <a:schemeClr val="tx1"/>
                </a:solidFill>
              </a:rPr>
              <a:t>, </a:t>
            </a:r>
            <a:r>
              <a:rPr lang="en-US" dirty="0" err="1">
                <a:solidFill>
                  <a:schemeClr val="tx1"/>
                </a:solidFill>
              </a:rPr>
              <a:t>hypercalcemia</a:t>
            </a:r>
            <a:endParaRPr lang="en-US" dirty="0">
              <a:solidFill>
                <a:schemeClr val="tx1"/>
              </a:solidFill>
            </a:endParaRPr>
          </a:p>
        </p:txBody>
      </p:sp>
      <p:pic>
        <p:nvPicPr>
          <p:cNvPr id="4" name="Picture 9" descr="Sarcoid, stage I - chest X-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381001"/>
            <a:ext cx="2359025" cy="3192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Sarcoid - close-up of the skin le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962400"/>
            <a:ext cx="3125788"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thumb/b/bb/ENlegs.JPG/230px-ENle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2590800"/>
            <a:ext cx="4239505" cy="298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0"/>
            <a:ext cx="8229600" cy="5562600"/>
          </a:xfrm>
        </p:spPr>
        <p:txBody>
          <a:bodyPr>
            <a:normAutofit/>
          </a:bodyPr>
          <a:lstStyle/>
          <a:p>
            <a:pPr marL="0" indent="0">
              <a:buNone/>
            </a:pPr>
            <a:r>
              <a:rPr lang="en-US" sz="1800" dirty="0">
                <a:solidFill>
                  <a:schemeClr val="tx1"/>
                </a:solidFill>
              </a:rPr>
              <a:t>A 3-year-old boy is brought to the clinic by his parents due to concerns about how easily he bruises. They say that since he began walking at 18 months, he frequently has large, purple bruises that appear with no known history of trauma. They do not believe that he falls more frequently than other children his age, and they deny a family history of easy bruising. On physical examination, the normally grown child has prominent eyes, a delicate and narrow nose, and numerous bruises in various stages of healing, primarily overlying his shins but also scattered elsewhere on his body. He has translucent skin over the chest, with prominent vascular markings, and his fingers are slender and hypermobile </a:t>
            </a:r>
            <a:r>
              <a:rPr lang="en-US" sz="1800" u="sng" dirty="0">
                <a:solidFill>
                  <a:schemeClr val="tx1"/>
                </a:solidFill>
                <a:hlinkClick r:id="rId2" tooltip="PREP® Multimedia"/>
              </a:rPr>
              <a:t>(Item Q39B)</a:t>
            </a:r>
            <a:r>
              <a:rPr lang="en-US" sz="1800" dirty="0">
                <a:solidFill>
                  <a:schemeClr val="tx1"/>
                </a:solidFill>
              </a:rPr>
              <a:t>.</a:t>
            </a:r>
          </a:p>
          <a:p>
            <a:pPr marL="0" indent="0">
              <a:buNone/>
            </a:pPr>
            <a:endParaRPr lang="en-US" sz="1800" dirty="0">
              <a:solidFill>
                <a:schemeClr val="tx1"/>
              </a:solidFill>
            </a:endParaRPr>
          </a:p>
          <a:p>
            <a:pPr marL="0" indent="0">
              <a:buNone/>
            </a:pPr>
            <a:r>
              <a:rPr lang="en-US" sz="1800" dirty="0">
                <a:solidFill>
                  <a:schemeClr val="tx1"/>
                </a:solidFill>
              </a:rPr>
              <a:t>Of the following, the condition that is MOST consistent with this boy's features is</a:t>
            </a:r>
          </a:p>
          <a:p>
            <a:pPr marL="0" indent="0">
              <a:buNone/>
            </a:pPr>
            <a:r>
              <a:rPr lang="en-US" sz="1800" dirty="0">
                <a:solidFill>
                  <a:schemeClr val="tx1"/>
                </a:solidFill>
              </a:rPr>
              <a:t> </a:t>
            </a:r>
          </a:p>
          <a:p>
            <a:pPr marL="0" indent="0">
              <a:buNone/>
            </a:pPr>
            <a:r>
              <a:rPr lang="en-US" sz="1800" dirty="0">
                <a:solidFill>
                  <a:schemeClr val="tx1"/>
                </a:solidFill>
              </a:rPr>
              <a:t>A) Ehlers </a:t>
            </a:r>
            <a:r>
              <a:rPr lang="en-US" sz="1800" dirty="0" err="1">
                <a:solidFill>
                  <a:schemeClr val="tx1"/>
                </a:solidFill>
              </a:rPr>
              <a:t>Danlos</a:t>
            </a:r>
            <a:endParaRPr lang="en-US" sz="1800" dirty="0">
              <a:solidFill>
                <a:schemeClr val="tx1"/>
              </a:solidFill>
            </a:endParaRPr>
          </a:p>
          <a:p>
            <a:pPr marL="0" indent="0">
              <a:buNone/>
            </a:pPr>
            <a:r>
              <a:rPr lang="en-US" sz="1800" dirty="0">
                <a:solidFill>
                  <a:schemeClr val="tx1"/>
                </a:solidFill>
              </a:rPr>
              <a:t>B) Hemophilia A</a:t>
            </a:r>
          </a:p>
          <a:p>
            <a:pPr marL="0" indent="0">
              <a:buNone/>
            </a:pPr>
            <a:r>
              <a:rPr lang="en-US" sz="1800" dirty="0">
                <a:solidFill>
                  <a:schemeClr val="tx1"/>
                </a:solidFill>
              </a:rPr>
              <a:t>C) Von </a:t>
            </a:r>
            <a:r>
              <a:rPr lang="en-US" sz="1800" dirty="0" err="1">
                <a:solidFill>
                  <a:schemeClr val="tx1"/>
                </a:solidFill>
              </a:rPr>
              <a:t>Wilibrand</a:t>
            </a:r>
            <a:r>
              <a:rPr lang="en-US" sz="1800" dirty="0">
                <a:solidFill>
                  <a:schemeClr val="tx1"/>
                </a:solidFill>
              </a:rPr>
              <a:t> disease</a:t>
            </a:r>
          </a:p>
          <a:p>
            <a:pPr marL="0" indent="0">
              <a:buNone/>
            </a:pPr>
            <a:r>
              <a:rPr lang="en-US" sz="1800" dirty="0">
                <a:solidFill>
                  <a:schemeClr val="tx1"/>
                </a:solidFill>
              </a:rPr>
              <a:t>D) Stickler’s </a:t>
            </a:r>
          </a:p>
          <a:p>
            <a:pPr marL="0" indent="0">
              <a:buNone/>
            </a:pPr>
            <a:r>
              <a:rPr lang="en-US" sz="1800" dirty="0">
                <a:solidFill>
                  <a:schemeClr val="tx1"/>
                </a:solidFill>
              </a:rPr>
              <a:t>E) </a:t>
            </a:r>
            <a:r>
              <a:rPr lang="en-US" sz="1800" dirty="0" err="1">
                <a:solidFill>
                  <a:schemeClr val="tx1"/>
                </a:solidFill>
              </a:rPr>
              <a:t>Marfan’s</a:t>
            </a:r>
            <a:endParaRPr lang="en-US" sz="1800" dirty="0">
              <a:solidFill>
                <a:schemeClr val="tx1"/>
              </a:solidFill>
            </a:endParaRPr>
          </a:p>
          <a:p>
            <a:pPr marL="0" indent="0">
              <a:buNone/>
            </a:pPr>
            <a:endParaRPr lang="en-US" sz="1800" dirty="0">
              <a:solidFill>
                <a:schemeClr val="tx1"/>
              </a:solidFill>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970" y="3733800"/>
            <a:ext cx="3225502" cy="2133600"/>
          </a:xfrm>
          <a:prstGeom prst="rect">
            <a:avLst/>
          </a:prstGeom>
        </p:spPr>
      </p:pic>
    </p:spTree>
    <p:extLst>
      <p:ext uri="{BB962C8B-B14F-4D97-AF65-F5344CB8AC3E}">
        <p14:creationId xmlns:p14="http://schemas.microsoft.com/office/powerpoint/2010/main" val="292568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3">
                                            <p:txEl>
                                              <p:pRg st="4" end="4"/>
                                            </p:txEl>
                                          </p:spTgt>
                                        </p:tgtEl>
                                        <p:attrNameLst>
                                          <p:attrName>style.color</p:attrName>
                                        </p:attrNameLst>
                                      </p:cBhvr>
                                      <p:to>
                                        <a:srgbClr val="B03EB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Ehlers </a:t>
            </a:r>
            <a:r>
              <a:rPr lang="en-US" u="sng" dirty="0" err="1"/>
              <a:t>Danlos</a:t>
            </a:r>
            <a:endParaRPr lang="en-US" u="sn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9168" y="2895600"/>
            <a:ext cx="3608832" cy="1333064"/>
          </a:xfrm>
          <a:prstGeom prst="rect">
            <a:avLst/>
          </a:prstGeom>
        </p:spPr>
      </p:pic>
      <p:pic>
        <p:nvPicPr>
          <p:cNvPr id="6" name="Picture 7" descr="Figure"/>
          <p:cNvPicPr>
            <a:picLocks noChangeAspect="1" noChangeArrowheads="1"/>
          </p:cNvPicPr>
          <p:nvPr/>
        </p:nvPicPr>
        <p:blipFill>
          <a:blip r:embed="rId3" cstate="print">
            <a:extLst>
              <a:ext uri="{28A0092B-C50C-407E-A947-70E740481C1C}">
                <a14:useLocalDpi xmlns:a14="http://schemas.microsoft.com/office/drawing/2010/main" val="0"/>
              </a:ext>
            </a:extLst>
          </a:blip>
          <a:srcRect t="15242" b="15242"/>
          <a:stretch>
            <a:fillRect/>
          </a:stretch>
        </p:blipFill>
        <p:spPr bwMode="auto">
          <a:xfrm>
            <a:off x="7848600" y="4989501"/>
            <a:ext cx="2133600" cy="1484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05000" y="1219201"/>
            <a:ext cx="5943600" cy="6340197"/>
          </a:xfrm>
          <a:prstGeom prst="rect">
            <a:avLst/>
          </a:prstGeom>
          <a:noFill/>
        </p:spPr>
        <p:txBody>
          <a:bodyPr wrap="square" rtlCol="0">
            <a:spAutoFit/>
          </a:bodyPr>
          <a:lstStyle/>
          <a:p>
            <a:pPr marL="285750" indent="-285750">
              <a:buFont typeface="Arial" pitchFamily="34" charset="0"/>
              <a:buChar char="•"/>
            </a:pPr>
            <a:r>
              <a:rPr lang="en-US" sz="2200" dirty="0">
                <a:solidFill>
                  <a:prstClr val="black"/>
                </a:solidFill>
                <a:latin typeface="Calibri"/>
              </a:rPr>
              <a:t>Multiple subtypes</a:t>
            </a:r>
          </a:p>
          <a:p>
            <a:pPr marL="285750" indent="-285750">
              <a:buFont typeface="Arial" pitchFamily="34" charset="0"/>
              <a:buChar char="•"/>
            </a:pPr>
            <a:endParaRPr lang="en-US" sz="2200" dirty="0">
              <a:solidFill>
                <a:prstClr val="black"/>
              </a:solidFill>
              <a:latin typeface="Calibri"/>
            </a:endParaRPr>
          </a:p>
          <a:p>
            <a:pPr marL="285750" indent="-285750">
              <a:buFont typeface="Arial" pitchFamily="34" charset="0"/>
              <a:buChar char="•"/>
            </a:pPr>
            <a:r>
              <a:rPr lang="en-US" sz="2200" dirty="0">
                <a:solidFill>
                  <a:prstClr val="black"/>
                </a:solidFill>
                <a:latin typeface="Calibri"/>
              </a:rPr>
              <a:t>Etiology: genetic defects in </a:t>
            </a:r>
            <a:r>
              <a:rPr lang="en-US" sz="2200" dirty="0">
                <a:solidFill>
                  <a:srgbClr val="00B0F0"/>
                </a:solidFill>
                <a:latin typeface="Calibri"/>
              </a:rPr>
              <a:t>collagen</a:t>
            </a:r>
            <a:r>
              <a:rPr lang="en-US" sz="2200" dirty="0">
                <a:solidFill>
                  <a:prstClr val="black"/>
                </a:solidFill>
                <a:latin typeface="Calibri"/>
              </a:rPr>
              <a:t> or </a:t>
            </a:r>
            <a:r>
              <a:rPr lang="en-US" sz="2200" dirty="0">
                <a:solidFill>
                  <a:srgbClr val="00B0F0"/>
                </a:solidFill>
                <a:latin typeface="Calibri"/>
              </a:rPr>
              <a:t>collagen modifier genes</a:t>
            </a:r>
          </a:p>
          <a:p>
            <a:endParaRPr lang="en-US" sz="2200" dirty="0">
              <a:solidFill>
                <a:srgbClr val="00B0F0"/>
              </a:solidFill>
              <a:latin typeface="Calibri"/>
            </a:endParaRPr>
          </a:p>
          <a:p>
            <a:pPr marL="285750" indent="-285750">
              <a:buFont typeface="Arial" pitchFamily="34" charset="0"/>
              <a:buChar char="•"/>
            </a:pPr>
            <a:r>
              <a:rPr lang="en-US" sz="2200" dirty="0">
                <a:solidFill>
                  <a:prstClr val="black"/>
                </a:solidFill>
                <a:latin typeface="Calibri"/>
              </a:rPr>
              <a:t>Clinical Features:</a:t>
            </a:r>
          </a:p>
          <a:p>
            <a:pPr lvl="1"/>
            <a:r>
              <a:rPr lang="en-US" dirty="0">
                <a:solidFill>
                  <a:prstClr val="black"/>
                </a:solidFill>
                <a:latin typeface="Calibri"/>
              </a:rPr>
              <a:t>- Joint hypermobility</a:t>
            </a:r>
          </a:p>
          <a:p>
            <a:pPr lvl="1"/>
            <a:r>
              <a:rPr lang="en-US" dirty="0">
                <a:solidFill>
                  <a:prstClr val="black"/>
                </a:solidFill>
                <a:latin typeface="Calibri"/>
              </a:rPr>
              <a:t>- Skin extensibility</a:t>
            </a:r>
          </a:p>
          <a:p>
            <a:pPr lvl="1"/>
            <a:r>
              <a:rPr lang="en-US" dirty="0">
                <a:solidFill>
                  <a:prstClr val="black"/>
                </a:solidFill>
                <a:latin typeface="Calibri"/>
              </a:rPr>
              <a:t>- Wide atrophic scars (“cigarette paper scars”)</a:t>
            </a:r>
          </a:p>
          <a:p>
            <a:pPr lvl="1"/>
            <a:r>
              <a:rPr lang="en-US" dirty="0">
                <a:solidFill>
                  <a:prstClr val="black"/>
                </a:solidFill>
                <a:latin typeface="Calibri"/>
              </a:rPr>
              <a:t>- Easy bruising</a:t>
            </a:r>
          </a:p>
          <a:p>
            <a:pPr marL="742950" lvl="1" indent="-285750">
              <a:buFontTx/>
              <a:buChar char="-"/>
            </a:pPr>
            <a:endParaRPr lang="en-US" dirty="0">
              <a:solidFill>
                <a:prstClr val="black"/>
              </a:solidFill>
              <a:latin typeface="Calibri"/>
            </a:endParaRPr>
          </a:p>
          <a:p>
            <a:pPr marL="285750" indent="-285750">
              <a:buFont typeface="Arial" pitchFamily="34" charset="0"/>
              <a:buChar char="•"/>
            </a:pPr>
            <a:r>
              <a:rPr lang="en-US" sz="2200" dirty="0">
                <a:solidFill>
                  <a:prstClr val="black"/>
                </a:solidFill>
                <a:latin typeface="Calibri"/>
              </a:rPr>
              <a:t>Diagnosis</a:t>
            </a:r>
          </a:p>
          <a:p>
            <a:pPr marL="800100" lvl="1" indent="-342900">
              <a:buFontTx/>
              <a:buChar char="-"/>
            </a:pPr>
            <a:r>
              <a:rPr lang="en-US" dirty="0">
                <a:solidFill>
                  <a:prstClr val="black"/>
                </a:solidFill>
                <a:latin typeface="Calibri"/>
              </a:rPr>
              <a:t>Genetic testing</a:t>
            </a:r>
          </a:p>
          <a:p>
            <a:pPr marL="800100" lvl="1" indent="-342900">
              <a:buFontTx/>
              <a:buChar char="-"/>
            </a:pPr>
            <a:r>
              <a:rPr lang="en-US" dirty="0">
                <a:solidFill>
                  <a:prstClr val="black"/>
                </a:solidFill>
                <a:latin typeface="Calibri"/>
              </a:rPr>
              <a:t>Collagen analysis (skin biopsy)</a:t>
            </a:r>
          </a:p>
          <a:p>
            <a:pPr marL="742950" lvl="1" indent="-285750">
              <a:buFontTx/>
              <a:buChar char="-"/>
            </a:pPr>
            <a:endParaRPr lang="en-US" dirty="0">
              <a:solidFill>
                <a:prstClr val="black"/>
              </a:solidFill>
              <a:latin typeface="Calibri"/>
            </a:endParaRPr>
          </a:p>
          <a:p>
            <a:pPr marL="742950" lvl="1" indent="-285750">
              <a:buFontTx/>
              <a:buChar char="-"/>
            </a:pPr>
            <a:endParaRPr lang="en-US" dirty="0">
              <a:solidFill>
                <a:prstClr val="black"/>
              </a:solidFill>
              <a:latin typeface="Calibri"/>
            </a:endParaRPr>
          </a:p>
          <a:p>
            <a:pPr marL="742950" lvl="1" indent="-285750">
              <a:buFontTx/>
              <a:buChar char="-"/>
            </a:pPr>
            <a:endParaRPr lang="en-US" dirty="0">
              <a:solidFill>
                <a:prstClr val="black"/>
              </a:solidFill>
              <a:latin typeface="Calibri"/>
            </a:endParaRPr>
          </a:p>
          <a:p>
            <a:pPr marL="742950" lvl="1" indent="-285750">
              <a:buFontTx/>
              <a:buChar char="-"/>
            </a:pPr>
            <a:endParaRPr lang="en-US" dirty="0">
              <a:solidFill>
                <a:prstClr val="black"/>
              </a:solidFill>
              <a:latin typeface="Calibri"/>
            </a:endParaRPr>
          </a:p>
          <a:p>
            <a:pPr marL="742950" lvl="1" indent="-285750">
              <a:buFontTx/>
              <a:buChar char="-"/>
            </a:pPr>
            <a:endParaRPr lang="en-US" dirty="0">
              <a:solidFill>
                <a:prstClr val="black"/>
              </a:solidFill>
              <a:latin typeface="Calibri"/>
            </a:endParaRPr>
          </a:p>
          <a:p>
            <a:pPr marL="742950" lvl="1" indent="-285750">
              <a:buFontTx/>
              <a:buChar char="-"/>
            </a:pPr>
            <a:endParaRPr lang="en-US" dirty="0">
              <a:solidFill>
                <a:prstClr val="black"/>
              </a:solidFill>
              <a:latin typeface="Calibri"/>
            </a:endParaRPr>
          </a:p>
          <a:p>
            <a:pPr lvl="1"/>
            <a:endParaRPr lang="en-US" dirty="0">
              <a:solidFill>
                <a:prstClr val="black"/>
              </a:solidFill>
              <a:latin typeface="Calibri"/>
            </a:endParaRPr>
          </a:p>
        </p:txBody>
      </p:sp>
    </p:spTree>
    <p:extLst>
      <p:ext uri="{BB962C8B-B14F-4D97-AF65-F5344CB8AC3E}">
        <p14:creationId xmlns:p14="http://schemas.microsoft.com/office/powerpoint/2010/main" val="207767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a:t>Marfan</a:t>
            </a:r>
            <a:r>
              <a:rPr lang="en-US" u="sng" dirty="0"/>
              <a:t> Syndrome</a:t>
            </a:r>
          </a:p>
        </p:txBody>
      </p:sp>
      <p:pic>
        <p:nvPicPr>
          <p:cNvPr id="4" name="Picture 7" descr="Marfan's Syndro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9874" y="1905001"/>
            <a:ext cx="3082726" cy="24661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marfan_syndrome-300x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041" y="4797425"/>
            <a:ext cx="2466731" cy="1924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foto de abertu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6801" y="38100"/>
            <a:ext cx="1775971" cy="13985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5000" y="914400"/>
            <a:ext cx="5943600" cy="8063746"/>
          </a:xfrm>
          <a:prstGeom prst="rect">
            <a:avLst/>
          </a:prstGeom>
          <a:noFill/>
        </p:spPr>
        <p:txBody>
          <a:bodyPr wrap="square" rtlCol="0">
            <a:spAutoFit/>
          </a:bodyPr>
          <a:lstStyle/>
          <a:p>
            <a:pPr marL="285750" indent="-285750">
              <a:buFont typeface="Arial" pitchFamily="34" charset="0"/>
              <a:buChar char="•"/>
            </a:pPr>
            <a:r>
              <a:rPr lang="en-US" sz="2200" dirty="0">
                <a:solidFill>
                  <a:prstClr val="black"/>
                </a:solidFill>
                <a:latin typeface="Calibri"/>
              </a:rPr>
              <a:t>Variable severity</a:t>
            </a:r>
          </a:p>
          <a:p>
            <a:pPr marL="285750" indent="-285750">
              <a:buFont typeface="Arial" pitchFamily="34" charset="0"/>
              <a:buChar char="•"/>
            </a:pPr>
            <a:endParaRPr lang="en-US" sz="2200" dirty="0">
              <a:solidFill>
                <a:prstClr val="black"/>
              </a:solidFill>
              <a:latin typeface="Calibri"/>
            </a:endParaRPr>
          </a:p>
          <a:p>
            <a:pPr marL="285750" indent="-285750">
              <a:buFont typeface="Arial" pitchFamily="34" charset="0"/>
              <a:buChar char="•"/>
            </a:pPr>
            <a:r>
              <a:rPr lang="en-US" sz="2200" dirty="0">
                <a:solidFill>
                  <a:prstClr val="black"/>
                </a:solidFill>
                <a:latin typeface="Calibri"/>
              </a:rPr>
              <a:t>Etiology: genetic defects in </a:t>
            </a:r>
            <a:r>
              <a:rPr lang="en-US" sz="2200" dirty="0" err="1">
                <a:solidFill>
                  <a:srgbClr val="00B0F0"/>
                </a:solidFill>
                <a:latin typeface="Calibri"/>
              </a:rPr>
              <a:t>Fibrillin</a:t>
            </a:r>
            <a:r>
              <a:rPr lang="en-US" sz="2200" dirty="0">
                <a:solidFill>
                  <a:srgbClr val="00B0F0"/>
                </a:solidFill>
                <a:latin typeface="Calibri"/>
              </a:rPr>
              <a:t> 1</a:t>
            </a:r>
            <a:r>
              <a:rPr lang="en-US" sz="2200" dirty="0">
                <a:solidFill>
                  <a:prstClr val="black"/>
                </a:solidFill>
                <a:latin typeface="Calibri"/>
              </a:rPr>
              <a:t> gene</a:t>
            </a:r>
          </a:p>
          <a:p>
            <a:pPr marL="1200150" lvl="2" indent="-285750">
              <a:buFont typeface="Arial" pitchFamily="34" charset="0"/>
              <a:buChar char="•"/>
            </a:pPr>
            <a:r>
              <a:rPr lang="en-US" dirty="0" err="1">
                <a:solidFill>
                  <a:srgbClr val="00B0F0"/>
                </a:solidFill>
                <a:latin typeface="Calibri"/>
              </a:rPr>
              <a:t>Fibrillin</a:t>
            </a:r>
            <a:r>
              <a:rPr lang="en-US" dirty="0">
                <a:solidFill>
                  <a:srgbClr val="00B0F0"/>
                </a:solidFill>
                <a:latin typeface="Calibri"/>
              </a:rPr>
              <a:t> 1</a:t>
            </a:r>
            <a:r>
              <a:rPr lang="en-US" dirty="0">
                <a:solidFill>
                  <a:prstClr val="black"/>
                </a:solidFill>
                <a:latin typeface="Calibri"/>
              </a:rPr>
              <a:t> expressed in skin, heart, muscle, cornea, bone, lungs, kidney and vasculature</a:t>
            </a:r>
            <a:endParaRPr lang="en-US" dirty="0">
              <a:solidFill>
                <a:srgbClr val="00B0F0"/>
              </a:solidFill>
              <a:latin typeface="Calibri"/>
            </a:endParaRPr>
          </a:p>
          <a:p>
            <a:endParaRPr lang="en-US" sz="2200" dirty="0">
              <a:solidFill>
                <a:srgbClr val="00B0F0"/>
              </a:solidFill>
              <a:latin typeface="Calibri"/>
            </a:endParaRPr>
          </a:p>
          <a:p>
            <a:pPr marL="285750" indent="-285750">
              <a:buFont typeface="Arial" pitchFamily="34" charset="0"/>
              <a:buChar char="•"/>
            </a:pPr>
            <a:r>
              <a:rPr lang="en-US" sz="2200" dirty="0">
                <a:solidFill>
                  <a:prstClr val="black"/>
                </a:solidFill>
                <a:latin typeface="Calibri"/>
              </a:rPr>
              <a:t>Clinical Features:</a:t>
            </a:r>
          </a:p>
          <a:p>
            <a:pPr lvl="1"/>
            <a:r>
              <a:rPr lang="en-US" dirty="0">
                <a:solidFill>
                  <a:prstClr val="black"/>
                </a:solidFill>
                <a:latin typeface="Calibri"/>
              </a:rPr>
              <a:t>-   Tall stature</a:t>
            </a:r>
          </a:p>
          <a:p>
            <a:pPr lvl="1"/>
            <a:r>
              <a:rPr lang="en-US" dirty="0">
                <a:solidFill>
                  <a:prstClr val="black"/>
                </a:solidFill>
                <a:latin typeface="Calibri"/>
              </a:rPr>
              <a:t>-   Joint hypermobility</a:t>
            </a:r>
          </a:p>
          <a:p>
            <a:pPr lvl="1"/>
            <a:r>
              <a:rPr lang="en-US" dirty="0">
                <a:solidFill>
                  <a:prstClr val="black"/>
                </a:solidFill>
                <a:latin typeface="Calibri"/>
              </a:rPr>
              <a:t>-   </a:t>
            </a:r>
            <a:r>
              <a:rPr lang="en-US" dirty="0" err="1">
                <a:solidFill>
                  <a:prstClr val="black"/>
                </a:solidFill>
                <a:latin typeface="Calibri"/>
              </a:rPr>
              <a:t>Kyphoscoliosis</a:t>
            </a:r>
            <a:endParaRPr lang="en-US" dirty="0">
              <a:solidFill>
                <a:prstClr val="black"/>
              </a:solidFill>
              <a:latin typeface="Calibri"/>
            </a:endParaRPr>
          </a:p>
          <a:p>
            <a:pPr marL="742950" lvl="1" indent="-285750">
              <a:buFontTx/>
              <a:buChar char="-"/>
            </a:pPr>
            <a:r>
              <a:rPr lang="en-US" dirty="0">
                <a:solidFill>
                  <a:prstClr val="black"/>
                </a:solidFill>
                <a:latin typeface="Calibri"/>
              </a:rPr>
              <a:t>High arched palate</a:t>
            </a:r>
          </a:p>
          <a:p>
            <a:pPr marL="742950" lvl="1" indent="-285750">
              <a:buFontTx/>
              <a:buChar char="-"/>
            </a:pPr>
            <a:r>
              <a:rPr lang="en-US" dirty="0">
                <a:solidFill>
                  <a:prstClr val="black"/>
                </a:solidFill>
                <a:latin typeface="Calibri"/>
              </a:rPr>
              <a:t>Lens dislocation (</a:t>
            </a:r>
            <a:r>
              <a:rPr lang="en-US" dirty="0" err="1">
                <a:solidFill>
                  <a:prstClr val="black"/>
                </a:solidFill>
                <a:latin typeface="Calibri"/>
              </a:rPr>
              <a:t>ectopia</a:t>
            </a:r>
            <a:r>
              <a:rPr lang="en-US" dirty="0">
                <a:solidFill>
                  <a:prstClr val="black"/>
                </a:solidFill>
                <a:latin typeface="Calibri"/>
              </a:rPr>
              <a:t> </a:t>
            </a:r>
            <a:r>
              <a:rPr lang="en-US" dirty="0" err="1">
                <a:solidFill>
                  <a:prstClr val="black"/>
                </a:solidFill>
                <a:latin typeface="Calibri"/>
              </a:rPr>
              <a:t>lentis</a:t>
            </a:r>
            <a:r>
              <a:rPr lang="en-US" dirty="0">
                <a:solidFill>
                  <a:prstClr val="black"/>
                </a:solidFill>
                <a:latin typeface="Calibri"/>
              </a:rPr>
              <a:t>)</a:t>
            </a:r>
          </a:p>
          <a:p>
            <a:pPr lvl="1"/>
            <a:r>
              <a:rPr lang="en-US" dirty="0">
                <a:solidFill>
                  <a:prstClr val="black"/>
                </a:solidFill>
                <a:latin typeface="Calibri"/>
              </a:rPr>
              <a:t>-   </a:t>
            </a:r>
            <a:r>
              <a:rPr lang="en-US" dirty="0" err="1">
                <a:solidFill>
                  <a:prstClr val="black"/>
                </a:solidFill>
                <a:latin typeface="Calibri"/>
              </a:rPr>
              <a:t>Pectus</a:t>
            </a:r>
            <a:r>
              <a:rPr lang="en-US" dirty="0">
                <a:solidFill>
                  <a:prstClr val="black"/>
                </a:solidFill>
                <a:latin typeface="Calibri"/>
              </a:rPr>
              <a:t> </a:t>
            </a:r>
            <a:r>
              <a:rPr lang="en-US" dirty="0" err="1">
                <a:solidFill>
                  <a:prstClr val="black"/>
                </a:solidFill>
                <a:latin typeface="Calibri"/>
              </a:rPr>
              <a:t>carinatum</a:t>
            </a:r>
            <a:r>
              <a:rPr lang="en-US" dirty="0">
                <a:solidFill>
                  <a:prstClr val="black"/>
                </a:solidFill>
                <a:latin typeface="Calibri"/>
              </a:rPr>
              <a:t> or </a:t>
            </a:r>
            <a:r>
              <a:rPr lang="en-US" dirty="0" err="1">
                <a:solidFill>
                  <a:prstClr val="black"/>
                </a:solidFill>
                <a:latin typeface="Calibri"/>
              </a:rPr>
              <a:t>excavatum</a:t>
            </a:r>
            <a:endParaRPr lang="en-US" dirty="0">
              <a:solidFill>
                <a:prstClr val="black"/>
              </a:solidFill>
              <a:latin typeface="Calibri"/>
            </a:endParaRPr>
          </a:p>
          <a:p>
            <a:pPr marL="742950" lvl="1" indent="-285750">
              <a:buFontTx/>
              <a:buChar char="-"/>
            </a:pPr>
            <a:r>
              <a:rPr lang="en-US" dirty="0">
                <a:solidFill>
                  <a:prstClr val="black"/>
                </a:solidFill>
                <a:latin typeface="Calibri"/>
              </a:rPr>
              <a:t>*Cardiac*: aortic root dilation, MV prolapse, conduction defects</a:t>
            </a:r>
          </a:p>
          <a:p>
            <a:pPr marL="742950" lvl="1" indent="-285750">
              <a:buFontTx/>
              <a:buChar char="-"/>
            </a:pPr>
            <a:r>
              <a:rPr lang="en-US" dirty="0">
                <a:solidFill>
                  <a:prstClr val="black"/>
                </a:solidFill>
                <a:latin typeface="Calibri"/>
              </a:rPr>
              <a:t>Skin: </a:t>
            </a:r>
            <a:r>
              <a:rPr lang="en-US" dirty="0" err="1">
                <a:solidFill>
                  <a:prstClr val="black"/>
                </a:solidFill>
                <a:latin typeface="Calibri"/>
              </a:rPr>
              <a:t>striae</a:t>
            </a:r>
            <a:endParaRPr lang="en-US" dirty="0">
              <a:solidFill>
                <a:prstClr val="black"/>
              </a:solidFill>
              <a:latin typeface="Calibri"/>
            </a:endParaRPr>
          </a:p>
          <a:p>
            <a:pPr marL="742950" lvl="1" indent="-285750">
              <a:buFontTx/>
              <a:buChar char="-"/>
            </a:pPr>
            <a:endParaRPr lang="en-US" dirty="0">
              <a:solidFill>
                <a:prstClr val="black"/>
              </a:solidFill>
              <a:latin typeface="Calibri"/>
            </a:endParaRPr>
          </a:p>
          <a:p>
            <a:pPr marL="285750" indent="-285750">
              <a:buFont typeface="Arial" pitchFamily="34" charset="0"/>
              <a:buChar char="•"/>
            </a:pPr>
            <a:r>
              <a:rPr lang="en-US" sz="2200" dirty="0">
                <a:solidFill>
                  <a:prstClr val="black"/>
                </a:solidFill>
                <a:latin typeface="Calibri"/>
              </a:rPr>
              <a:t>Diagnosis:</a:t>
            </a:r>
          </a:p>
          <a:p>
            <a:pPr lvl="1"/>
            <a:r>
              <a:rPr lang="en-US" sz="2200" dirty="0">
                <a:solidFill>
                  <a:prstClr val="black"/>
                </a:solidFill>
                <a:latin typeface="Calibri"/>
              </a:rPr>
              <a:t> - </a:t>
            </a:r>
            <a:r>
              <a:rPr lang="en-US" dirty="0">
                <a:solidFill>
                  <a:prstClr val="black"/>
                </a:solidFill>
                <a:latin typeface="Calibri"/>
              </a:rPr>
              <a:t>clinical scoring system</a:t>
            </a:r>
          </a:p>
          <a:p>
            <a:pPr lvl="1"/>
            <a:r>
              <a:rPr lang="en-US" dirty="0">
                <a:solidFill>
                  <a:prstClr val="black"/>
                </a:solidFill>
                <a:latin typeface="Calibri"/>
              </a:rPr>
              <a:t> -  genetic testing</a:t>
            </a:r>
          </a:p>
          <a:p>
            <a:pPr marL="742950" lvl="1" indent="-285750">
              <a:buFontTx/>
              <a:buChar char="-"/>
            </a:pPr>
            <a:endParaRPr lang="en-US" dirty="0">
              <a:solidFill>
                <a:prstClr val="black"/>
              </a:solidFill>
              <a:latin typeface="Calibri"/>
            </a:endParaRPr>
          </a:p>
          <a:p>
            <a:pPr marL="742950" lvl="1" indent="-285750">
              <a:buFontTx/>
              <a:buChar char="-"/>
            </a:pPr>
            <a:endParaRPr lang="en-US" dirty="0">
              <a:solidFill>
                <a:prstClr val="black"/>
              </a:solidFill>
              <a:latin typeface="Calibri"/>
            </a:endParaRPr>
          </a:p>
          <a:p>
            <a:pPr marL="742950" lvl="1" indent="-285750">
              <a:buFontTx/>
              <a:buChar char="-"/>
            </a:pPr>
            <a:endParaRPr lang="en-US" dirty="0">
              <a:solidFill>
                <a:prstClr val="black"/>
              </a:solidFill>
              <a:latin typeface="Calibri"/>
            </a:endParaRPr>
          </a:p>
          <a:p>
            <a:pPr marL="742950" lvl="1" indent="-285750">
              <a:buFontTx/>
              <a:buChar char="-"/>
            </a:pPr>
            <a:endParaRPr lang="en-US" dirty="0">
              <a:solidFill>
                <a:prstClr val="black"/>
              </a:solidFill>
              <a:latin typeface="Calibri"/>
            </a:endParaRPr>
          </a:p>
          <a:p>
            <a:pPr marL="742950" lvl="1" indent="-285750">
              <a:buFontTx/>
              <a:buChar char="-"/>
            </a:pPr>
            <a:endParaRPr lang="en-US" dirty="0">
              <a:solidFill>
                <a:prstClr val="black"/>
              </a:solidFill>
              <a:latin typeface="Calibri"/>
            </a:endParaRPr>
          </a:p>
          <a:p>
            <a:pPr marL="742950" lvl="1" indent="-285750">
              <a:buFontTx/>
              <a:buChar char="-"/>
            </a:pPr>
            <a:endParaRPr lang="en-US" dirty="0">
              <a:solidFill>
                <a:prstClr val="black"/>
              </a:solidFill>
              <a:latin typeface="Calibri"/>
            </a:endParaRPr>
          </a:p>
          <a:p>
            <a:pPr lvl="1"/>
            <a:endParaRPr lang="en-US" dirty="0">
              <a:solidFill>
                <a:prstClr val="black"/>
              </a:solidFill>
              <a:latin typeface="Calibri"/>
            </a:endParaRPr>
          </a:p>
        </p:txBody>
      </p:sp>
    </p:spTree>
    <p:extLst>
      <p:ext uri="{BB962C8B-B14F-4D97-AF65-F5344CB8AC3E}">
        <p14:creationId xmlns:p14="http://schemas.microsoft.com/office/powerpoint/2010/main" val="249284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dirty="0"/>
              <a:t>Question 1</a:t>
            </a:r>
          </a:p>
        </p:txBody>
      </p:sp>
      <p:sp>
        <p:nvSpPr>
          <p:cNvPr id="3" name="Content Placeholder 2"/>
          <p:cNvSpPr>
            <a:spLocks noGrp="1"/>
          </p:cNvSpPr>
          <p:nvPr>
            <p:ph idx="1"/>
          </p:nvPr>
        </p:nvSpPr>
        <p:spPr>
          <a:xfrm>
            <a:off x="1981200" y="914400"/>
            <a:ext cx="8229600" cy="5486400"/>
          </a:xfrm>
        </p:spPr>
        <p:txBody>
          <a:bodyPr/>
          <a:lstStyle/>
          <a:p>
            <a:pPr marL="0" indent="0">
              <a:buNone/>
            </a:pPr>
            <a:r>
              <a:rPr lang="en-US" sz="2000" dirty="0">
                <a:solidFill>
                  <a:schemeClr val="tx1"/>
                </a:solidFill>
              </a:rPr>
              <a:t>A 16-year-old girl comes to your office for a follow-up visit from the emergency department, where she went for the acute onset of knee pain and swelling. The emergency department physician had ordered an antinuclear antibody test, which was positive at 1:320. Further history reveals that she has had intermittent joint pains for several weeks and dark-colored urine. Findings on her physical examination are normal except for an effusion in her right knee. You decide that further evaluation for systemic lupus </a:t>
            </a:r>
            <a:r>
              <a:rPr lang="en-US" sz="2000" dirty="0" err="1">
                <a:solidFill>
                  <a:schemeClr val="tx1"/>
                </a:solidFill>
              </a:rPr>
              <a:t>erythematosus</a:t>
            </a:r>
            <a:r>
              <a:rPr lang="en-US" sz="2000" dirty="0">
                <a:solidFill>
                  <a:schemeClr val="tx1"/>
                </a:solidFill>
              </a:rPr>
              <a:t> (SLE) is warranted</a:t>
            </a:r>
            <a:r>
              <a:rPr lang="en-US" dirty="0">
                <a:solidFill>
                  <a:schemeClr val="tx1"/>
                </a:solidFill>
              </a:rPr>
              <a:t>.</a:t>
            </a:r>
          </a:p>
          <a:p>
            <a:pPr marL="0" indent="0">
              <a:buNone/>
            </a:pPr>
            <a:r>
              <a:rPr lang="en-US" sz="2000" dirty="0">
                <a:solidFill>
                  <a:schemeClr val="tx1"/>
                </a:solidFill>
              </a:rPr>
              <a:t>Of the following, the MOST specific test in helping you make the diagnosis of SLE is:</a:t>
            </a:r>
          </a:p>
          <a:p>
            <a:pPr marL="0" indent="0">
              <a:buNone/>
            </a:pPr>
            <a:endParaRPr lang="en-US" sz="2000" dirty="0">
              <a:solidFill>
                <a:schemeClr val="tx1"/>
              </a:solidFill>
            </a:endParaRPr>
          </a:p>
          <a:p>
            <a:pPr marL="457200" indent="-457200">
              <a:buAutoNum type="alphaLcParenR"/>
            </a:pPr>
            <a:r>
              <a:rPr lang="en-US" sz="2000" dirty="0">
                <a:solidFill>
                  <a:schemeClr val="tx1"/>
                </a:solidFill>
              </a:rPr>
              <a:t>Lupus anticoagulant</a:t>
            </a:r>
          </a:p>
          <a:p>
            <a:pPr marL="457200" indent="-457200">
              <a:buAutoNum type="alphaLcParenR"/>
            </a:pPr>
            <a:r>
              <a:rPr lang="en-US" sz="2000" dirty="0">
                <a:solidFill>
                  <a:schemeClr val="tx1"/>
                </a:solidFill>
              </a:rPr>
              <a:t>Anti double stranded DNA antibody</a:t>
            </a:r>
          </a:p>
          <a:p>
            <a:pPr marL="457200" indent="-457200">
              <a:buAutoNum type="alphaLcParenR"/>
            </a:pPr>
            <a:r>
              <a:rPr lang="en-US" sz="2000" dirty="0">
                <a:solidFill>
                  <a:schemeClr val="tx1"/>
                </a:solidFill>
              </a:rPr>
              <a:t>Anti-Ro measurement</a:t>
            </a:r>
          </a:p>
          <a:p>
            <a:pPr marL="457200" indent="-457200">
              <a:buAutoNum type="alphaLcParenR"/>
            </a:pPr>
            <a:r>
              <a:rPr lang="en-US" sz="2000" dirty="0">
                <a:solidFill>
                  <a:schemeClr val="tx1"/>
                </a:solidFill>
              </a:rPr>
              <a:t>Complement measurement</a:t>
            </a:r>
          </a:p>
          <a:p>
            <a:pPr marL="457200" indent="-457200">
              <a:buAutoNum type="alphaLcParenR"/>
            </a:pPr>
            <a:r>
              <a:rPr lang="en-US" sz="2000" dirty="0">
                <a:solidFill>
                  <a:schemeClr val="tx1"/>
                </a:solidFill>
              </a:rPr>
              <a:t>VDRL (venereal disease research laboratory)</a:t>
            </a:r>
          </a:p>
        </p:txBody>
      </p:sp>
    </p:spTree>
    <p:extLst>
      <p:ext uri="{BB962C8B-B14F-4D97-AF65-F5344CB8AC3E}">
        <p14:creationId xmlns:p14="http://schemas.microsoft.com/office/powerpoint/2010/main" val="301838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3">
                                            <p:txEl>
                                              <p:pRg st="4" end="4"/>
                                            </p:txEl>
                                          </p:spTgt>
                                        </p:tgtEl>
                                        <p:attrNameLst>
                                          <p:attrName>style.color</p:attrName>
                                        </p:attrNameLst>
                                      </p:cBhvr>
                                      <p:to>
                                        <p:clrVal>
                                          <a:srgbClr val="4017D7"/>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1"/>
            <a:ext cx="8229600" cy="5897563"/>
          </a:xfrm>
        </p:spPr>
        <p:txBody>
          <a:bodyPr>
            <a:normAutofit fontScale="92500" lnSpcReduction="10000"/>
          </a:bodyPr>
          <a:lstStyle/>
          <a:p>
            <a:pPr marL="0" indent="0">
              <a:buNone/>
            </a:pPr>
            <a:r>
              <a:rPr lang="en-US" dirty="0">
                <a:solidFill>
                  <a:srgbClr val="000000"/>
                </a:solidFill>
              </a:rPr>
              <a:t>A 6-year-old boy complains of achy pain in his lower legs about 1-2 times per night per week that is relieved with massage and heat. He has had no fever, rash, fatigue, joint swelling, weight loss, or other systemic symptoms. The pain is always better in the morning, and he remains very active. He has had no unusual or compulsive leg movements associated with the pain. Findings on physical examination, including thorough joint, muscle, and neurologic evaluation, are normal.</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Of the following, the MOST appropriate next step in the care of this child is to:</a:t>
            </a:r>
          </a:p>
          <a:p>
            <a:pPr marL="0" indent="0">
              <a:buNone/>
            </a:pPr>
            <a:endParaRPr lang="en-US" dirty="0">
              <a:solidFill>
                <a:srgbClr val="000000"/>
              </a:solidFill>
            </a:endParaRPr>
          </a:p>
          <a:p>
            <a:pPr marL="0" indent="0">
              <a:buNone/>
            </a:pPr>
            <a:r>
              <a:rPr lang="en-US" dirty="0">
                <a:solidFill>
                  <a:srgbClr val="000000"/>
                </a:solidFill>
              </a:rPr>
              <a:t>A) Obtain a bone scan </a:t>
            </a:r>
          </a:p>
          <a:p>
            <a:pPr marL="0" indent="0">
              <a:buNone/>
            </a:pPr>
            <a:r>
              <a:rPr lang="en-US" dirty="0">
                <a:solidFill>
                  <a:srgbClr val="000000"/>
                </a:solidFill>
              </a:rPr>
              <a:t>B) Obtain CBC,ESR,RF</a:t>
            </a:r>
          </a:p>
          <a:p>
            <a:pPr marL="0" indent="0">
              <a:buNone/>
            </a:pPr>
            <a:r>
              <a:rPr lang="en-US" dirty="0">
                <a:solidFill>
                  <a:srgbClr val="000000"/>
                </a:solidFill>
              </a:rPr>
              <a:t>C) Prescribe Calcium and </a:t>
            </a:r>
            <a:r>
              <a:rPr lang="en-US" dirty="0" err="1">
                <a:solidFill>
                  <a:srgbClr val="000000"/>
                </a:solidFill>
              </a:rPr>
              <a:t>Vit</a:t>
            </a:r>
            <a:r>
              <a:rPr lang="en-US" dirty="0">
                <a:solidFill>
                  <a:srgbClr val="000000"/>
                </a:solidFill>
              </a:rPr>
              <a:t> D</a:t>
            </a:r>
          </a:p>
          <a:p>
            <a:pPr marL="0" indent="0">
              <a:buNone/>
            </a:pPr>
            <a:r>
              <a:rPr lang="en-US" dirty="0">
                <a:solidFill>
                  <a:srgbClr val="000000"/>
                </a:solidFill>
              </a:rPr>
              <a:t>D) Prescribe muscle stretching, analgesia and warmth</a:t>
            </a:r>
          </a:p>
          <a:p>
            <a:pPr marL="0" indent="0">
              <a:buNone/>
            </a:pPr>
            <a:r>
              <a:rPr lang="en-US" dirty="0">
                <a:solidFill>
                  <a:srgbClr val="000000"/>
                </a:solidFill>
              </a:rPr>
              <a:t>E)  Refer to orthopedist</a:t>
            </a:r>
          </a:p>
          <a:p>
            <a:pPr marL="0" indent="0">
              <a:buNone/>
            </a:pPr>
            <a:endParaRPr lang="en-US" dirty="0">
              <a:solidFill>
                <a:srgbClr val="000000"/>
              </a:solidFill>
            </a:endParaRPr>
          </a:p>
        </p:txBody>
      </p:sp>
    </p:spTree>
    <p:extLst>
      <p:ext uri="{BB962C8B-B14F-4D97-AF65-F5344CB8AC3E}">
        <p14:creationId xmlns:p14="http://schemas.microsoft.com/office/powerpoint/2010/main" val="305765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rgbClr val="B03EB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1"/>
            <a:ext cx="8229600" cy="5973763"/>
          </a:xfrm>
        </p:spPr>
        <p:txBody>
          <a:bodyPr/>
          <a:lstStyle/>
          <a:p>
            <a:pPr marL="0" indent="0">
              <a:buNone/>
            </a:pPr>
            <a:r>
              <a:rPr lang="en-US" dirty="0">
                <a:solidFill>
                  <a:srgbClr val="000000"/>
                </a:solidFill>
              </a:rPr>
              <a:t>What if the question said he gets pain in one leg, worse at night that sometimes wakes him from sleep and is always relieved with an NSAID?</a:t>
            </a:r>
          </a:p>
          <a:p>
            <a:pPr marL="0" indent="0">
              <a:buNone/>
            </a:pPr>
            <a:endParaRPr lang="en-US" dirty="0">
              <a:solidFill>
                <a:srgbClr val="000000"/>
              </a:solidFill>
            </a:endParaRPr>
          </a:p>
          <a:p>
            <a:pPr marL="0" indent="0">
              <a:buNone/>
            </a:pPr>
            <a:r>
              <a:rPr lang="en-US" dirty="0">
                <a:solidFill>
                  <a:srgbClr val="000000"/>
                </a:solidFill>
              </a:rPr>
              <a:t>Think osteoid </a:t>
            </a:r>
            <a:r>
              <a:rPr lang="en-US" dirty="0" err="1">
                <a:solidFill>
                  <a:srgbClr val="000000"/>
                </a:solidFill>
              </a:rPr>
              <a:t>osteoma</a:t>
            </a:r>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21256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Benign Causes of Joint Pain</a:t>
            </a:r>
          </a:p>
        </p:txBody>
      </p:sp>
      <p:sp>
        <p:nvSpPr>
          <p:cNvPr id="3" name="Content Placeholder 2"/>
          <p:cNvSpPr>
            <a:spLocks noGrp="1"/>
          </p:cNvSpPr>
          <p:nvPr>
            <p:ph idx="1"/>
          </p:nvPr>
        </p:nvSpPr>
        <p:spPr>
          <a:xfrm>
            <a:off x="1981200" y="1143001"/>
            <a:ext cx="8229600" cy="4983163"/>
          </a:xfrm>
        </p:spPr>
        <p:txBody>
          <a:bodyPr>
            <a:normAutofit fontScale="92500"/>
          </a:bodyPr>
          <a:lstStyle/>
          <a:p>
            <a:r>
              <a:rPr lang="en-US" dirty="0">
                <a:solidFill>
                  <a:srgbClr val="000000"/>
                </a:solidFill>
              </a:rPr>
              <a:t>Joint complaints are very common in childhood</a:t>
            </a:r>
          </a:p>
          <a:p>
            <a:r>
              <a:rPr lang="en-US" dirty="0">
                <a:solidFill>
                  <a:srgbClr val="000000"/>
                </a:solidFill>
              </a:rPr>
              <a:t>85% of children asked at a well visit will say they have joint pain</a:t>
            </a:r>
          </a:p>
          <a:p>
            <a:r>
              <a:rPr lang="en-US" dirty="0">
                <a:solidFill>
                  <a:srgbClr val="000000"/>
                </a:solidFill>
              </a:rPr>
              <a:t>Always look for red flags: </a:t>
            </a:r>
            <a:r>
              <a:rPr lang="en-US" dirty="0">
                <a:solidFill>
                  <a:srgbClr val="FF0000"/>
                </a:solidFill>
              </a:rPr>
              <a:t>night waking, unilateral pain, no relief with simple measure, growth disturbance</a:t>
            </a:r>
          </a:p>
          <a:p>
            <a:pPr>
              <a:buNone/>
            </a:pPr>
            <a:endParaRPr lang="en-US" dirty="0">
              <a:solidFill>
                <a:srgbClr val="FF0000"/>
              </a:solidFill>
            </a:endParaRPr>
          </a:p>
          <a:p>
            <a:pPr>
              <a:buNone/>
            </a:pPr>
            <a:r>
              <a:rPr lang="en-US" dirty="0">
                <a:solidFill>
                  <a:srgbClr val="000000"/>
                </a:solidFill>
              </a:rPr>
              <a:t>Think of:</a:t>
            </a:r>
          </a:p>
          <a:p>
            <a:r>
              <a:rPr lang="en-US" dirty="0" err="1">
                <a:solidFill>
                  <a:srgbClr val="000000"/>
                </a:solidFill>
              </a:rPr>
              <a:t>Hypermobility</a:t>
            </a:r>
            <a:r>
              <a:rPr lang="en-US" dirty="0">
                <a:solidFill>
                  <a:srgbClr val="000000"/>
                </a:solidFill>
              </a:rPr>
              <a:t> syndrome </a:t>
            </a:r>
          </a:p>
          <a:p>
            <a:r>
              <a:rPr lang="en-US" dirty="0">
                <a:solidFill>
                  <a:srgbClr val="000000"/>
                </a:solidFill>
              </a:rPr>
              <a:t>“Benign joint pains”</a:t>
            </a:r>
          </a:p>
          <a:p>
            <a:r>
              <a:rPr lang="en-US" dirty="0">
                <a:solidFill>
                  <a:srgbClr val="000000"/>
                </a:solidFill>
              </a:rPr>
              <a:t>Growing pains</a:t>
            </a:r>
          </a:p>
          <a:p>
            <a:endParaRPr lang="en-US" dirty="0">
              <a:solidFill>
                <a:srgbClr val="000000"/>
              </a:solidFill>
            </a:endParaRPr>
          </a:p>
          <a:p>
            <a:pPr>
              <a:buNone/>
            </a:pPr>
            <a:r>
              <a:rPr lang="en-US" dirty="0">
                <a:solidFill>
                  <a:srgbClr val="000000"/>
                </a:solidFill>
              </a:rPr>
              <a:t>Usually reassurance to child and parent that it will improve with time if sufficient treatment. PRN NSAID ok too.</a:t>
            </a:r>
          </a:p>
        </p:txBody>
      </p:sp>
    </p:spTree>
    <p:extLst>
      <p:ext uri="{BB962C8B-B14F-4D97-AF65-F5344CB8AC3E}">
        <p14:creationId xmlns:p14="http://schemas.microsoft.com/office/powerpoint/2010/main" val="234122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aziergang Mit Hund Im Central Park am Frühling Hellen Tag. New York City  Redaktionelles Stockfotografie - Bild von hunde, rosa: 2169098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9563" y="2334938"/>
            <a:ext cx="4889702" cy="3253874"/>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rot="19672370">
            <a:off x="6193178" y="1885414"/>
            <a:ext cx="2602723" cy="16764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 name="TextBox 6"/>
          <p:cNvSpPr txBox="1"/>
          <p:nvPr/>
        </p:nvSpPr>
        <p:spPr>
          <a:xfrm rot="19995350">
            <a:off x="6350589" y="2400448"/>
            <a:ext cx="2531883" cy="646331"/>
          </a:xfrm>
          <a:prstGeom prst="rect">
            <a:avLst/>
          </a:prstGeom>
          <a:noFill/>
        </p:spPr>
        <p:txBody>
          <a:bodyPr wrap="square" rtlCol="0">
            <a:spAutoFit/>
          </a:bodyPr>
          <a:lstStyle/>
          <a:p>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a:rPr>
              <a:t>Don’t worry, the boards are a walk in the park! </a:t>
            </a:r>
          </a:p>
        </p:txBody>
      </p:sp>
    </p:spTree>
    <p:extLst>
      <p:ext uri="{BB962C8B-B14F-4D97-AF65-F5344CB8AC3E}">
        <p14:creationId xmlns:p14="http://schemas.microsoft.com/office/powerpoint/2010/main" val="252159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81000"/>
            <a:ext cx="8229600" cy="6400800"/>
          </a:xfrm>
        </p:spPr>
        <p:txBody>
          <a:bodyPr>
            <a:normAutofit fontScale="92500" lnSpcReduction="20000"/>
          </a:bodyPr>
          <a:lstStyle/>
          <a:p>
            <a:pPr marL="0" indent="0">
              <a:buNone/>
            </a:pPr>
            <a:r>
              <a:rPr lang="en-US" sz="1800" dirty="0">
                <a:solidFill>
                  <a:schemeClr val="tx1"/>
                </a:solidFill>
              </a:rPr>
              <a:t>A 14-year-old girl presents with a 2-month history of joint pain that is responding poorly to over-the-counter anti-inflammatory medications. She reports some sores in her mouth and mild swelling around her eyes and ankles. On physical examination, her temperature is 37.0°C, heart rate is 76 beats/min, respiratory rate is 14 breaths/min, and blood pressure is 130/86 mm Hg. She has oral ulcers, mild </a:t>
            </a:r>
            <a:r>
              <a:rPr lang="en-US" sz="1800" dirty="0" err="1">
                <a:solidFill>
                  <a:schemeClr val="tx1"/>
                </a:solidFill>
              </a:rPr>
              <a:t>periorbital</a:t>
            </a:r>
            <a:r>
              <a:rPr lang="en-US" sz="1800" dirty="0">
                <a:solidFill>
                  <a:schemeClr val="tx1"/>
                </a:solidFill>
              </a:rPr>
              <a:t> and pretibial edema, and mild swelling of her wrists and knee joints. Laboratory findings include:</a:t>
            </a:r>
          </a:p>
          <a:p>
            <a:pPr marL="0" indent="0">
              <a:buNone/>
            </a:pPr>
            <a:endParaRPr lang="en-US" sz="1800" dirty="0">
              <a:solidFill>
                <a:schemeClr val="tx1"/>
              </a:solidFill>
            </a:endParaRPr>
          </a:p>
          <a:p>
            <a:r>
              <a:rPr lang="en-US" sz="1400" dirty="0">
                <a:solidFill>
                  <a:schemeClr val="tx1"/>
                </a:solidFill>
              </a:rPr>
              <a:t>Sodium, 136 </a:t>
            </a:r>
            <a:r>
              <a:rPr lang="en-US" sz="1400" dirty="0" err="1">
                <a:solidFill>
                  <a:schemeClr val="tx1"/>
                </a:solidFill>
              </a:rPr>
              <a:t>mEq</a:t>
            </a:r>
            <a:r>
              <a:rPr lang="en-US" sz="1400" dirty="0">
                <a:solidFill>
                  <a:schemeClr val="tx1"/>
                </a:solidFill>
              </a:rPr>
              <a:t>/L (136 </a:t>
            </a:r>
            <a:r>
              <a:rPr lang="en-US" sz="1400" dirty="0" err="1">
                <a:solidFill>
                  <a:schemeClr val="tx1"/>
                </a:solidFill>
              </a:rPr>
              <a:t>mmol</a:t>
            </a:r>
            <a:r>
              <a:rPr lang="en-US" sz="1400" dirty="0">
                <a:solidFill>
                  <a:schemeClr val="tx1"/>
                </a:solidFill>
              </a:rPr>
              <a:t>/L)</a:t>
            </a:r>
          </a:p>
          <a:p>
            <a:r>
              <a:rPr lang="en-US" sz="1400" dirty="0">
                <a:solidFill>
                  <a:schemeClr val="tx1"/>
                </a:solidFill>
              </a:rPr>
              <a:t>Potassium, 4.8 </a:t>
            </a:r>
            <a:r>
              <a:rPr lang="en-US" sz="1400" dirty="0" err="1">
                <a:solidFill>
                  <a:schemeClr val="tx1"/>
                </a:solidFill>
              </a:rPr>
              <a:t>mEq</a:t>
            </a:r>
            <a:r>
              <a:rPr lang="en-US" sz="1400" dirty="0">
                <a:solidFill>
                  <a:schemeClr val="tx1"/>
                </a:solidFill>
              </a:rPr>
              <a:t>/L (4.8 </a:t>
            </a:r>
            <a:r>
              <a:rPr lang="en-US" sz="1400" dirty="0" err="1">
                <a:solidFill>
                  <a:schemeClr val="tx1"/>
                </a:solidFill>
              </a:rPr>
              <a:t>mmol</a:t>
            </a:r>
            <a:r>
              <a:rPr lang="en-US" sz="1400" dirty="0">
                <a:solidFill>
                  <a:schemeClr val="tx1"/>
                </a:solidFill>
              </a:rPr>
              <a:t>/L)</a:t>
            </a:r>
          </a:p>
          <a:p>
            <a:r>
              <a:rPr lang="en-US" sz="1400" dirty="0">
                <a:solidFill>
                  <a:schemeClr val="tx1"/>
                </a:solidFill>
              </a:rPr>
              <a:t>Chloride, 100 </a:t>
            </a:r>
            <a:r>
              <a:rPr lang="en-US" sz="1400" dirty="0" err="1">
                <a:solidFill>
                  <a:schemeClr val="tx1"/>
                </a:solidFill>
              </a:rPr>
              <a:t>mEq</a:t>
            </a:r>
            <a:r>
              <a:rPr lang="en-US" sz="1400" dirty="0">
                <a:solidFill>
                  <a:schemeClr val="tx1"/>
                </a:solidFill>
              </a:rPr>
              <a:t>/L (100 </a:t>
            </a:r>
            <a:r>
              <a:rPr lang="en-US" sz="1400" dirty="0" err="1">
                <a:solidFill>
                  <a:schemeClr val="tx1"/>
                </a:solidFill>
              </a:rPr>
              <a:t>mmol</a:t>
            </a:r>
            <a:r>
              <a:rPr lang="en-US" sz="1400" dirty="0">
                <a:solidFill>
                  <a:schemeClr val="tx1"/>
                </a:solidFill>
              </a:rPr>
              <a:t>/L)</a:t>
            </a:r>
          </a:p>
          <a:p>
            <a:r>
              <a:rPr lang="en-US" sz="1400" dirty="0">
                <a:solidFill>
                  <a:schemeClr val="tx1"/>
                </a:solidFill>
              </a:rPr>
              <a:t>Bicarbonate, 22 </a:t>
            </a:r>
            <a:r>
              <a:rPr lang="en-US" sz="1400" dirty="0" err="1">
                <a:solidFill>
                  <a:schemeClr val="tx1"/>
                </a:solidFill>
              </a:rPr>
              <a:t>mEq</a:t>
            </a:r>
            <a:r>
              <a:rPr lang="en-US" sz="1400" dirty="0">
                <a:solidFill>
                  <a:schemeClr val="tx1"/>
                </a:solidFill>
              </a:rPr>
              <a:t>/L (22 </a:t>
            </a:r>
            <a:r>
              <a:rPr lang="en-US" sz="1400" dirty="0" err="1">
                <a:solidFill>
                  <a:schemeClr val="tx1"/>
                </a:solidFill>
              </a:rPr>
              <a:t>mmol</a:t>
            </a:r>
            <a:r>
              <a:rPr lang="en-US" sz="1400" dirty="0">
                <a:solidFill>
                  <a:schemeClr val="tx1"/>
                </a:solidFill>
              </a:rPr>
              <a:t>/L)</a:t>
            </a:r>
          </a:p>
          <a:p>
            <a:r>
              <a:rPr lang="en-US" sz="1400" dirty="0">
                <a:solidFill>
                  <a:schemeClr val="tx1"/>
                </a:solidFill>
              </a:rPr>
              <a:t>Blood urea nitrogen, 24.0 mg/</a:t>
            </a:r>
            <a:r>
              <a:rPr lang="en-US" sz="1400" dirty="0" err="1">
                <a:solidFill>
                  <a:schemeClr val="tx1"/>
                </a:solidFill>
              </a:rPr>
              <a:t>dL</a:t>
            </a:r>
            <a:r>
              <a:rPr lang="en-US" sz="1400" dirty="0">
                <a:solidFill>
                  <a:schemeClr val="tx1"/>
                </a:solidFill>
              </a:rPr>
              <a:t> (8.6 </a:t>
            </a:r>
            <a:r>
              <a:rPr lang="en-US" sz="1400" dirty="0" err="1">
                <a:solidFill>
                  <a:schemeClr val="tx1"/>
                </a:solidFill>
              </a:rPr>
              <a:t>mmol</a:t>
            </a:r>
            <a:r>
              <a:rPr lang="en-US" sz="1400" dirty="0">
                <a:solidFill>
                  <a:schemeClr val="tx1"/>
                </a:solidFill>
              </a:rPr>
              <a:t>/L)</a:t>
            </a:r>
          </a:p>
          <a:p>
            <a:r>
              <a:rPr lang="en-US" sz="1400" dirty="0" err="1">
                <a:solidFill>
                  <a:schemeClr val="tx1"/>
                </a:solidFill>
              </a:rPr>
              <a:t>Creatinine</a:t>
            </a:r>
            <a:r>
              <a:rPr lang="en-US" sz="1400" dirty="0">
                <a:solidFill>
                  <a:schemeClr val="tx1"/>
                </a:solidFill>
              </a:rPr>
              <a:t>, 1.3 mg/</a:t>
            </a:r>
            <a:r>
              <a:rPr lang="en-US" sz="1400" dirty="0" err="1">
                <a:solidFill>
                  <a:schemeClr val="tx1"/>
                </a:solidFill>
              </a:rPr>
              <a:t>dL</a:t>
            </a:r>
            <a:r>
              <a:rPr lang="en-US" sz="1400" dirty="0">
                <a:solidFill>
                  <a:schemeClr val="tx1"/>
                </a:solidFill>
              </a:rPr>
              <a:t> (114.9 </a:t>
            </a:r>
            <a:r>
              <a:rPr lang="en-US" sz="1400" dirty="0" err="1">
                <a:solidFill>
                  <a:schemeClr val="tx1"/>
                </a:solidFill>
              </a:rPr>
              <a:t>mcmol</a:t>
            </a:r>
            <a:r>
              <a:rPr lang="en-US" sz="1400" dirty="0">
                <a:solidFill>
                  <a:schemeClr val="tx1"/>
                </a:solidFill>
              </a:rPr>
              <a:t>/L)</a:t>
            </a:r>
          </a:p>
          <a:p>
            <a:r>
              <a:rPr lang="en-US" sz="1400" dirty="0">
                <a:solidFill>
                  <a:schemeClr val="tx1"/>
                </a:solidFill>
              </a:rPr>
              <a:t>Albumin, 2.5 g/</a:t>
            </a:r>
            <a:r>
              <a:rPr lang="en-US" sz="1400" dirty="0" err="1">
                <a:solidFill>
                  <a:schemeClr val="tx1"/>
                </a:solidFill>
              </a:rPr>
              <a:t>dL</a:t>
            </a:r>
            <a:r>
              <a:rPr lang="en-US" sz="1400" dirty="0">
                <a:solidFill>
                  <a:schemeClr val="tx1"/>
                </a:solidFill>
              </a:rPr>
              <a:t> (25.0 g/L)</a:t>
            </a:r>
          </a:p>
          <a:p>
            <a:r>
              <a:rPr lang="en-US" sz="1400" dirty="0">
                <a:solidFill>
                  <a:schemeClr val="tx1"/>
                </a:solidFill>
              </a:rPr>
              <a:t>Hemoglobin, 10.1 g/</a:t>
            </a:r>
            <a:r>
              <a:rPr lang="en-US" sz="1400" dirty="0" err="1">
                <a:solidFill>
                  <a:schemeClr val="tx1"/>
                </a:solidFill>
              </a:rPr>
              <a:t>dL</a:t>
            </a:r>
            <a:r>
              <a:rPr lang="en-US" sz="1400" dirty="0">
                <a:solidFill>
                  <a:schemeClr val="tx1"/>
                </a:solidFill>
              </a:rPr>
              <a:t> (101.0 g/L)</a:t>
            </a:r>
          </a:p>
          <a:p>
            <a:r>
              <a:rPr lang="en-US" sz="1400" dirty="0">
                <a:solidFill>
                  <a:schemeClr val="tx1"/>
                </a:solidFill>
              </a:rPr>
              <a:t>White blood cell count, 3.0x103/</a:t>
            </a:r>
            <a:r>
              <a:rPr lang="en-US" sz="1400" dirty="0" err="1">
                <a:solidFill>
                  <a:schemeClr val="tx1"/>
                </a:solidFill>
              </a:rPr>
              <a:t>mcL</a:t>
            </a:r>
            <a:r>
              <a:rPr lang="en-US" sz="1400" dirty="0">
                <a:solidFill>
                  <a:schemeClr val="tx1"/>
                </a:solidFill>
              </a:rPr>
              <a:t> (3.0x109/L)</a:t>
            </a:r>
          </a:p>
          <a:p>
            <a:r>
              <a:rPr lang="en-US" sz="1400" dirty="0">
                <a:solidFill>
                  <a:schemeClr val="tx1"/>
                </a:solidFill>
              </a:rPr>
              <a:t>Platelet count, 190x103/</a:t>
            </a:r>
            <a:r>
              <a:rPr lang="en-US" sz="1400" dirty="0" err="1">
                <a:solidFill>
                  <a:schemeClr val="tx1"/>
                </a:solidFill>
              </a:rPr>
              <a:t>mcL</a:t>
            </a:r>
            <a:r>
              <a:rPr lang="en-US" sz="1400" dirty="0">
                <a:solidFill>
                  <a:schemeClr val="tx1"/>
                </a:solidFill>
              </a:rPr>
              <a:t> (190x109/L)</a:t>
            </a:r>
          </a:p>
          <a:p>
            <a:r>
              <a:rPr lang="en-US" sz="1400" dirty="0">
                <a:solidFill>
                  <a:schemeClr val="tx1"/>
                </a:solidFill>
              </a:rPr>
              <a:t>Urinalysis: 3+ blood, 3+ protein, with 20 to 50 red blood cells/high-power field</a:t>
            </a:r>
          </a:p>
          <a:p>
            <a:r>
              <a:rPr lang="en-US" sz="1400" dirty="0">
                <a:solidFill>
                  <a:schemeClr val="tx1"/>
                </a:solidFill>
              </a:rPr>
              <a:t>Antinuclear antibody titer: 1:1,280</a:t>
            </a:r>
          </a:p>
          <a:p>
            <a:r>
              <a:rPr lang="en-US" sz="1400" dirty="0">
                <a:solidFill>
                  <a:schemeClr val="tx1"/>
                </a:solidFill>
              </a:rPr>
              <a:t>Anti-double-stranded DNA titer: 1:640</a:t>
            </a:r>
          </a:p>
          <a:p>
            <a:pPr marL="0" indent="0">
              <a:buNone/>
            </a:pPr>
            <a:endParaRPr lang="en-US" sz="1600" dirty="0">
              <a:solidFill>
                <a:schemeClr val="tx1"/>
              </a:solidFill>
            </a:endParaRPr>
          </a:p>
          <a:p>
            <a:pPr marL="0" indent="0">
              <a:buNone/>
            </a:pPr>
            <a:r>
              <a:rPr lang="en-US" sz="1900" dirty="0">
                <a:solidFill>
                  <a:schemeClr val="tx1"/>
                </a:solidFill>
              </a:rPr>
              <a:t>Of the following, the next BEST step in management is to:</a:t>
            </a:r>
          </a:p>
          <a:p>
            <a:pPr marL="0" indent="0">
              <a:buNone/>
            </a:pPr>
            <a:endParaRPr lang="en-US" sz="1900" dirty="0">
              <a:solidFill>
                <a:schemeClr val="tx1"/>
              </a:solidFill>
            </a:endParaRPr>
          </a:p>
          <a:p>
            <a:pPr marL="0" indent="0">
              <a:buNone/>
            </a:pPr>
            <a:r>
              <a:rPr lang="en-US" sz="1900" dirty="0">
                <a:solidFill>
                  <a:schemeClr val="tx1"/>
                </a:solidFill>
              </a:rPr>
              <a:t>A. Admit the patient for intravenous cyclophosphamide treatment</a:t>
            </a:r>
          </a:p>
          <a:p>
            <a:pPr marL="0" indent="0">
              <a:buNone/>
            </a:pPr>
            <a:r>
              <a:rPr lang="en-US" sz="1900" dirty="0">
                <a:solidFill>
                  <a:schemeClr val="tx1"/>
                </a:solidFill>
              </a:rPr>
              <a:t>B. Initiate treatment with ibuprofen</a:t>
            </a:r>
          </a:p>
          <a:p>
            <a:pPr marL="0" indent="0">
              <a:buNone/>
            </a:pPr>
            <a:r>
              <a:rPr lang="en-US" sz="1900" dirty="0">
                <a:solidFill>
                  <a:schemeClr val="tx1"/>
                </a:solidFill>
              </a:rPr>
              <a:t>C. order a 24-hour urine for protein collection</a:t>
            </a:r>
          </a:p>
          <a:p>
            <a:pPr marL="0" indent="0">
              <a:buNone/>
            </a:pPr>
            <a:r>
              <a:rPr lang="en-US" sz="1900" dirty="0">
                <a:solidFill>
                  <a:schemeClr val="tx1"/>
                </a:solidFill>
              </a:rPr>
              <a:t>D. refer the patient for a renal biopsy</a:t>
            </a:r>
          </a:p>
          <a:p>
            <a:pPr marL="0" indent="0">
              <a:buNone/>
            </a:pPr>
            <a:r>
              <a:rPr lang="en-US" sz="1900" dirty="0">
                <a:solidFill>
                  <a:schemeClr val="tx1"/>
                </a:solidFill>
              </a:rPr>
              <a:t>E  refer the patient for bone marrow aspiration</a:t>
            </a:r>
          </a:p>
          <a:p>
            <a:pPr marL="0" indent="0">
              <a:buNone/>
            </a:pPr>
            <a:endParaRPr lang="en-US" sz="1200" dirty="0">
              <a:solidFill>
                <a:schemeClr val="tx1"/>
              </a:solidFill>
            </a:endParaRPr>
          </a:p>
          <a:p>
            <a:pPr marL="0" indent="0">
              <a:buNone/>
            </a:pPr>
            <a:endParaRPr lang="en-US" sz="1800" dirty="0">
              <a:solidFill>
                <a:schemeClr val="tx1"/>
              </a:solidFill>
            </a:endParaRPr>
          </a:p>
        </p:txBody>
      </p:sp>
    </p:spTree>
    <p:extLst>
      <p:ext uri="{BB962C8B-B14F-4D97-AF65-F5344CB8AC3E}">
        <p14:creationId xmlns:p14="http://schemas.microsoft.com/office/powerpoint/2010/main" val="258017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1" end="21"/>
                                            </p:txEl>
                                          </p:spTgt>
                                        </p:tgtEl>
                                        <p:attrNameLst>
                                          <p:attrName>style.color</p:attrName>
                                        </p:attrNameLst>
                                      </p:cBhvr>
                                      <p:to>
                                        <a:srgbClr val="6E36B8"/>
                                      </p:to>
                                    </p:animClr>
                                    <p:animClr clrSpc="rgb" dir="cw">
                                      <p:cBhvr>
                                        <p:cTn id="7" dur="500" fill="hold"/>
                                        <p:tgtEl>
                                          <p:spTgt spid="3">
                                            <p:txEl>
                                              <p:pRg st="21" end="21"/>
                                            </p:txEl>
                                          </p:spTgt>
                                        </p:tgtEl>
                                        <p:attrNameLst>
                                          <p:attrName>fillcolor</p:attrName>
                                        </p:attrNameLst>
                                      </p:cBhvr>
                                      <p:to>
                                        <a:srgbClr val="6E36B8"/>
                                      </p:to>
                                    </p:animClr>
                                    <p:set>
                                      <p:cBhvr>
                                        <p:cTn id="8" dur="500" fill="hold"/>
                                        <p:tgtEl>
                                          <p:spTgt spid="3">
                                            <p:txEl>
                                              <p:pRg st="21" end="21"/>
                                            </p:txEl>
                                          </p:spTgt>
                                        </p:tgtEl>
                                        <p:attrNameLst>
                                          <p:attrName>fill.type</p:attrName>
                                        </p:attrNameLst>
                                      </p:cBhvr>
                                      <p:to>
                                        <p:strVal val="solid"/>
                                      </p:to>
                                    </p:set>
                                    <p:set>
                                      <p:cBhvr>
                                        <p:cTn id="9" dur="500" fill="hold"/>
                                        <p:tgtEl>
                                          <p:spTgt spid="3">
                                            <p:txEl>
                                              <p:pRg st="21" end="2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09800"/>
            <a:ext cx="8229600" cy="914400"/>
          </a:xfrm>
        </p:spPr>
        <p:txBody>
          <a:bodyPr/>
          <a:lstStyle/>
          <a:p>
            <a:r>
              <a:rPr lang="en-US" sz="3600" dirty="0"/>
              <a:t>Systemic Lupus Erythematosus</a:t>
            </a:r>
          </a:p>
        </p:txBody>
      </p:sp>
    </p:spTree>
    <p:extLst>
      <p:ext uri="{BB962C8B-B14F-4D97-AF65-F5344CB8AC3E}">
        <p14:creationId xmlns:p14="http://schemas.microsoft.com/office/powerpoint/2010/main" val="687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81200" y="304800"/>
            <a:ext cx="8229600" cy="1600200"/>
          </a:xfrm>
        </p:spPr>
        <p:txBody>
          <a:bodyPr/>
          <a:lstStyle/>
          <a:p>
            <a:pPr>
              <a:lnSpc>
                <a:spcPts val="3500"/>
              </a:lnSpc>
            </a:pPr>
            <a:r>
              <a:rPr lang="en-US" sz="2800" b="1" dirty="0"/>
              <a:t>SYSTEMIC LUPUS ERYTHEMATOSUS</a:t>
            </a:r>
            <a:br>
              <a:rPr lang="en-US" sz="2800" b="1" dirty="0"/>
            </a:br>
            <a:r>
              <a:rPr lang="en-US" sz="2800" b="1" dirty="0"/>
              <a:t/>
            </a:r>
            <a:br>
              <a:rPr lang="en-US" sz="2800" b="1" dirty="0"/>
            </a:br>
            <a:r>
              <a:rPr lang="en-US" sz="2800" b="1" dirty="0"/>
              <a:t>Clinical Manifestations</a:t>
            </a:r>
          </a:p>
        </p:txBody>
      </p:sp>
      <p:sp>
        <p:nvSpPr>
          <p:cNvPr id="80900" name="Rectangle 4"/>
          <p:cNvSpPr>
            <a:spLocks noGrp="1" noChangeArrowheads="1"/>
          </p:cNvSpPr>
          <p:nvPr>
            <p:ph sz="half" idx="2"/>
          </p:nvPr>
        </p:nvSpPr>
        <p:spPr>
          <a:xfrm>
            <a:off x="6235700" y="2921001"/>
            <a:ext cx="4038600" cy="4525963"/>
          </a:xfrm>
        </p:spPr>
        <p:txBody>
          <a:bodyPr/>
          <a:lstStyle/>
          <a:p>
            <a:endParaRPr lang="en-US" b="1" dirty="0">
              <a:solidFill>
                <a:schemeClr val="tx1"/>
              </a:solidFill>
            </a:endParaRPr>
          </a:p>
          <a:p>
            <a:r>
              <a:rPr lang="en-US" b="1" dirty="0">
                <a:solidFill>
                  <a:schemeClr val="bg1">
                    <a:lumMod val="50000"/>
                  </a:schemeClr>
                </a:solidFill>
              </a:rPr>
              <a:t>O</a:t>
            </a:r>
            <a:r>
              <a:rPr lang="en-US" dirty="0">
                <a:solidFill>
                  <a:schemeClr val="tx1"/>
                </a:solidFill>
              </a:rPr>
              <a:t>ral ulcers</a:t>
            </a:r>
          </a:p>
          <a:p>
            <a:r>
              <a:rPr lang="en-US" b="1" dirty="0">
                <a:solidFill>
                  <a:schemeClr val="bg1">
                    <a:lumMod val="50000"/>
                  </a:schemeClr>
                </a:solidFill>
              </a:rPr>
              <a:t>I</a:t>
            </a:r>
            <a:r>
              <a:rPr lang="en-US" dirty="0">
                <a:solidFill>
                  <a:schemeClr val="tx1"/>
                </a:solidFill>
              </a:rPr>
              <a:t>mmunologic disorder</a:t>
            </a:r>
          </a:p>
          <a:p>
            <a:pPr lvl="1"/>
            <a:r>
              <a:rPr lang="en-US" dirty="0">
                <a:solidFill>
                  <a:schemeClr val="tx1"/>
                </a:solidFill>
              </a:rPr>
              <a:t>(</a:t>
            </a:r>
            <a:r>
              <a:rPr lang="en-US" dirty="0" err="1">
                <a:solidFill>
                  <a:schemeClr val="tx1"/>
                </a:solidFill>
              </a:rPr>
              <a:t>dsDNA</a:t>
            </a:r>
            <a:r>
              <a:rPr lang="en-US" dirty="0">
                <a:solidFill>
                  <a:schemeClr val="tx1"/>
                </a:solidFill>
              </a:rPr>
              <a:t>, Anti-</a:t>
            </a:r>
            <a:r>
              <a:rPr lang="en-US" dirty="0" err="1">
                <a:solidFill>
                  <a:schemeClr val="tx1"/>
                </a:solidFill>
              </a:rPr>
              <a:t>Sm</a:t>
            </a:r>
            <a:r>
              <a:rPr lang="en-US" dirty="0">
                <a:solidFill>
                  <a:schemeClr val="tx1"/>
                </a:solidFill>
              </a:rPr>
              <a:t>, </a:t>
            </a:r>
            <a:r>
              <a:rPr lang="en-US" dirty="0" err="1">
                <a:solidFill>
                  <a:schemeClr val="tx1"/>
                </a:solidFill>
              </a:rPr>
              <a:t>Antiphospholipid</a:t>
            </a:r>
            <a:r>
              <a:rPr lang="en-US" dirty="0">
                <a:solidFill>
                  <a:schemeClr val="tx1"/>
                </a:solidFill>
              </a:rPr>
              <a:t> </a:t>
            </a:r>
            <a:r>
              <a:rPr lang="en-US" dirty="0" err="1">
                <a:solidFill>
                  <a:schemeClr val="tx1"/>
                </a:solidFill>
              </a:rPr>
              <a:t>Ab</a:t>
            </a:r>
            <a:r>
              <a:rPr lang="en-US" dirty="0">
                <a:solidFill>
                  <a:schemeClr val="tx1"/>
                </a:solidFill>
              </a:rPr>
              <a:t>)</a:t>
            </a:r>
          </a:p>
          <a:p>
            <a:r>
              <a:rPr lang="en-US" b="1" dirty="0">
                <a:solidFill>
                  <a:schemeClr val="bg1">
                    <a:lumMod val="50000"/>
                  </a:schemeClr>
                </a:solidFill>
              </a:rPr>
              <a:t>N</a:t>
            </a:r>
            <a:r>
              <a:rPr lang="en-US" dirty="0">
                <a:solidFill>
                  <a:schemeClr val="tx1"/>
                </a:solidFill>
              </a:rPr>
              <a:t>eurologic symptoms</a:t>
            </a:r>
          </a:p>
          <a:p>
            <a:r>
              <a:rPr lang="en-US" b="1" dirty="0">
                <a:solidFill>
                  <a:schemeClr val="bg1">
                    <a:lumMod val="50000"/>
                  </a:schemeClr>
                </a:solidFill>
              </a:rPr>
              <a:t>M</a:t>
            </a:r>
            <a:r>
              <a:rPr lang="en-US" dirty="0">
                <a:solidFill>
                  <a:schemeClr val="tx1"/>
                </a:solidFill>
              </a:rPr>
              <a:t>alar rash</a:t>
            </a:r>
          </a:p>
          <a:p>
            <a:r>
              <a:rPr lang="en-US" b="1" dirty="0">
                <a:solidFill>
                  <a:schemeClr val="bg1">
                    <a:lumMod val="50000"/>
                  </a:schemeClr>
                </a:solidFill>
              </a:rPr>
              <a:t>D</a:t>
            </a:r>
            <a:r>
              <a:rPr lang="en-US" dirty="0">
                <a:solidFill>
                  <a:schemeClr val="tx1"/>
                </a:solidFill>
              </a:rPr>
              <a:t>iscoid rash</a:t>
            </a:r>
          </a:p>
        </p:txBody>
      </p:sp>
      <p:sp>
        <p:nvSpPr>
          <p:cNvPr id="80899" name="Rectangle 3"/>
          <p:cNvSpPr>
            <a:spLocks noGrp="1" noChangeArrowheads="1"/>
          </p:cNvSpPr>
          <p:nvPr>
            <p:ph sz="quarter" idx="13"/>
          </p:nvPr>
        </p:nvSpPr>
        <p:spPr>
          <a:xfrm>
            <a:off x="1828800" y="1981200"/>
            <a:ext cx="8305800" cy="4572000"/>
          </a:xfrm>
          <a:prstGeom prst="rect">
            <a:avLst/>
          </a:prstGeom>
        </p:spPr>
        <p:txBody>
          <a:bodyPr/>
          <a:lstStyle/>
          <a:p>
            <a:pPr marL="0" indent="0">
              <a:buNone/>
            </a:pPr>
            <a:r>
              <a:rPr lang="en-US" b="1" u="sng" dirty="0">
                <a:solidFill>
                  <a:schemeClr val="tx1"/>
                </a:solidFill>
              </a:rPr>
              <a:t>ACR Criteria </a:t>
            </a:r>
            <a:r>
              <a:rPr lang="en-US" b="1" dirty="0">
                <a:solidFill>
                  <a:schemeClr val="tx1"/>
                </a:solidFill>
              </a:rPr>
              <a:t>(4/11 to meet criteria) </a:t>
            </a:r>
          </a:p>
          <a:p>
            <a:pPr marL="0" indent="0">
              <a:buNone/>
            </a:pPr>
            <a:r>
              <a:rPr lang="en-US" b="1" dirty="0">
                <a:solidFill>
                  <a:schemeClr val="tx1"/>
                </a:solidFill>
              </a:rPr>
              <a:t>“A RASH POINTs MD”</a:t>
            </a:r>
          </a:p>
          <a:p>
            <a:pPr marL="0" indent="0">
              <a:buNone/>
            </a:pPr>
            <a:endParaRPr lang="en-US" b="1" dirty="0">
              <a:solidFill>
                <a:schemeClr val="tx1"/>
              </a:solidFill>
            </a:endParaRPr>
          </a:p>
          <a:p>
            <a:r>
              <a:rPr lang="en-US" b="1" dirty="0">
                <a:solidFill>
                  <a:schemeClr val="bg1">
                    <a:lumMod val="50000"/>
                  </a:schemeClr>
                </a:solidFill>
              </a:rPr>
              <a:t>A</a:t>
            </a:r>
            <a:r>
              <a:rPr lang="en-US" dirty="0">
                <a:solidFill>
                  <a:schemeClr val="tx1"/>
                </a:solidFill>
              </a:rPr>
              <a:t>rthritis</a:t>
            </a:r>
          </a:p>
          <a:p>
            <a:r>
              <a:rPr lang="en-US" b="1" dirty="0">
                <a:solidFill>
                  <a:schemeClr val="bg1">
                    <a:lumMod val="50000"/>
                  </a:schemeClr>
                </a:solidFill>
              </a:rPr>
              <a:t>R</a:t>
            </a:r>
            <a:r>
              <a:rPr lang="en-US" dirty="0">
                <a:solidFill>
                  <a:schemeClr val="tx1"/>
                </a:solidFill>
              </a:rPr>
              <a:t>enal disease</a:t>
            </a:r>
          </a:p>
          <a:p>
            <a:r>
              <a:rPr lang="en-US" b="1" dirty="0">
                <a:solidFill>
                  <a:schemeClr val="bg1">
                    <a:lumMod val="50000"/>
                  </a:schemeClr>
                </a:solidFill>
              </a:rPr>
              <a:t>A</a:t>
            </a:r>
            <a:r>
              <a:rPr lang="en-US" dirty="0">
                <a:solidFill>
                  <a:schemeClr val="tx1"/>
                </a:solidFill>
              </a:rPr>
              <a:t>NA positive</a:t>
            </a:r>
          </a:p>
          <a:p>
            <a:r>
              <a:rPr lang="en-US" b="1" dirty="0" err="1">
                <a:solidFill>
                  <a:schemeClr val="bg1">
                    <a:lumMod val="50000"/>
                  </a:schemeClr>
                </a:solidFill>
              </a:rPr>
              <a:t>S</a:t>
            </a:r>
            <a:r>
              <a:rPr lang="en-US" dirty="0" err="1">
                <a:solidFill>
                  <a:schemeClr val="tx1"/>
                </a:solidFill>
              </a:rPr>
              <a:t>erositis</a:t>
            </a:r>
            <a:endParaRPr lang="en-US" dirty="0">
              <a:solidFill>
                <a:schemeClr val="tx1"/>
              </a:solidFill>
            </a:endParaRPr>
          </a:p>
          <a:p>
            <a:r>
              <a:rPr lang="en-US" b="1" dirty="0">
                <a:solidFill>
                  <a:schemeClr val="bg1">
                    <a:lumMod val="50000"/>
                  </a:schemeClr>
                </a:solidFill>
              </a:rPr>
              <a:t>H</a:t>
            </a:r>
            <a:r>
              <a:rPr lang="en-US" dirty="0">
                <a:solidFill>
                  <a:schemeClr val="tx1"/>
                </a:solidFill>
              </a:rPr>
              <a:t>ematologic disorder</a:t>
            </a:r>
          </a:p>
          <a:p>
            <a:r>
              <a:rPr lang="en-US" b="1" dirty="0">
                <a:solidFill>
                  <a:schemeClr val="bg1">
                    <a:lumMod val="50000"/>
                  </a:schemeClr>
                </a:solidFill>
              </a:rPr>
              <a:t>P</a:t>
            </a:r>
            <a:r>
              <a:rPr lang="en-US" dirty="0">
                <a:solidFill>
                  <a:schemeClr val="tx1"/>
                </a:solidFill>
              </a:rPr>
              <a:t>hotosensitivity</a:t>
            </a:r>
          </a:p>
        </p:txBody>
      </p:sp>
    </p:spTree>
    <p:extLst>
      <p:ext uri="{BB962C8B-B14F-4D97-AF65-F5344CB8AC3E}">
        <p14:creationId xmlns:p14="http://schemas.microsoft.com/office/powerpoint/2010/main" val="65304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81200" y="304800"/>
            <a:ext cx="8229600" cy="1600200"/>
          </a:xfrm>
        </p:spPr>
        <p:txBody>
          <a:bodyPr/>
          <a:lstStyle/>
          <a:p>
            <a:pPr>
              <a:lnSpc>
                <a:spcPts val="3500"/>
              </a:lnSpc>
            </a:pPr>
            <a:r>
              <a:rPr lang="en-US" sz="2800" b="1" dirty="0"/>
              <a:t>SYSTEMIC LUPUS ERYTHEMATOSUS</a:t>
            </a:r>
            <a:br>
              <a:rPr lang="en-US" sz="2800" b="1" dirty="0"/>
            </a:br>
            <a:r>
              <a:rPr lang="en-US" sz="2800" b="1" dirty="0"/>
              <a:t/>
            </a:r>
            <a:br>
              <a:rPr lang="en-US" sz="2800" b="1" dirty="0"/>
            </a:br>
            <a:r>
              <a:rPr lang="en-US" sz="2800" b="1" dirty="0"/>
              <a:t>Clinical Manifestations: Updated Criteria 2019</a:t>
            </a:r>
          </a:p>
        </p:txBody>
      </p:sp>
      <p:sp>
        <p:nvSpPr>
          <p:cNvPr id="3" name="Rectangle 2"/>
          <p:cNvSpPr/>
          <p:nvPr/>
        </p:nvSpPr>
        <p:spPr>
          <a:xfrm>
            <a:off x="8229600" y="2057400"/>
            <a:ext cx="95091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0564"/>
            <a:ext cx="8400469" cy="420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90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433" y="3857571"/>
            <a:ext cx="2331051" cy="2957854"/>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110" y="0"/>
            <a:ext cx="2970308" cy="4455462"/>
          </a:xfrm>
          <a:prstGeom prst="rect">
            <a:avLst/>
          </a:prstGeom>
        </p:spPr>
      </p:pic>
      <p:pic>
        <p:nvPicPr>
          <p:cNvPr id="10" name="Picture 5" descr="raynau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436775"/>
            <a:ext cx="3305018" cy="24040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1901" y="101601"/>
            <a:ext cx="2898583" cy="4347875"/>
          </a:xfrm>
          <a:prstGeom prst="rect">
            <a:avLst/>
          </a:prstGeom>
        </p:spPr>
      </p:pic>
    </p:spTree>
    <p:extLst>
      <p:ext uri="{BB962C8B-B14F-4D97-AF65-F5344CB8AC3E}">
        <p14:creationId xmlns:p14="http://schemas.microsoft.com/office/powerpoint/2010/main" val="1328745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30333D"/>
      </a:dk1>
      <a:lt1>
        <a:srgbClr val="FFFFFF"/>
      </a:lt1>
      <a:dk2>
        <a:srgbClr val="163155"/>
      </a:dk2>
      <a:lt2>
        <a:srgbClr val="E7E6E6"/>
      </a:lt2>
      <a:accent1>
        <a:srgbClr val="20A8A9"/>
      </a:accent1>
      <a:accent2>
        <a:srgbClr val="EBC778"/>
      </a:accent2>
      <a:accent3>
        <a:srgbClr val="CB3365"/>
      </a:accent3>
      <a:accent4>
        <a:srgbClr val="31559B"/>
      </a:accent4>
      <a:accent5>
        <a:srgbClr val="FB8B31"/>
      </a:accent5>
      <a:accent6>
        <a:srgbClr val="0099CB"/>
      </a:accent6>
      <a:hlink>
        <a:srgbClr val="60B5B8"/>
      </a:hlink>
      <a:folHlink>
        <a:srgbClr val="CB336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1">
                <a:alpha val="0"/>
              </a:schemeClr>
            </a:gs>
            <a:gs pos="100000">
              <a:schemeClr val="bg1">
                <a:alpha val="56000"/>
              </a:schemeClr>
            </a:gs>
          </a:gsLst>
          <a:lin ang="54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FAD5C3B36F3142AC828DE84AA759DB" ma:contentTypeVersion="8" ma:contentTypeDescription="Create a new document." ma:contentTypeScope="" ma:versionID="73320a3bdadd3efa71952ab9c4f10a97">
  <xsd:schema xmlns:xsd="http://www.w3.org/2001/XMLSchema" xmlns:xs="http://www.w3.org/2001/XMLSchema" xmlns:p="http://schemas.microsoft.com/office/2006/metadata/properties" xmlns:ns1="http://schemas.microsoft.com/sharepoint/v3" xmlns:ns3="bbac813f-1e62-483c-a207-afb749034ac5" targetNamespace="http://schemas.microsoft.com/office/2006/metadata/properties" ma:root="true" ma:fieldsID="ed8269310af63a9b7e76ec8d8c4fc763" ns1:_="" ns3:_="">
    <xsd:import namespace="http://schemas.microsoft.com/sharepoint/v3"/>
    <xsd:import namespace="bbac813f-1e62-483c-a207-afb749034ac5"/>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ac813f-1e62-483c-a207-afb749034a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549EB80-D632-43D0-BCCF-771B1434D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ac813f-1e62-483c-a207-afb749034a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2BA6E3-E3BF-4908-BCE3-5FE781237BD7}">
  <ds:schemaRefs>
    <ds:schemaRef ds:uri="http://schemas.microsoft.com/sharepoint/v3/contenttype/forms"/>
  </ds:schemaRefs>
</ds:datastoreItem>
</file>

<file path=customXml/itemProps3.xml><?xml version="1.0" encoding="utf-8"?>
<ds:datastoreItem xmlns:ds="http://schemas.openxmlformats.org/officeDocument/2006/customXml" ds:itemID="{F5266C48-7AB4-4968-90FD-BB2B67538BF7}">
  <ds:schemaRefs>
    <ds:schemaRef ds:uri="bbac813f-1e62-483c-a207-afb749034ac5"/>
    <ds:schemaRef ds:uri="http://schemas.microsoft.com/office/infopath/2007/PartnerControls"/>
    <ds:schemaRef ds:uri="http://schemas.microsoft.com/sharepoint/v3"/>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1258</TotalTime>
  <Words>2709</Words>
  <Application>Microsoft Office PowerPoint</Application>
  <PresentationFormat>Widescreen</PresentationFormat>
  <Paragraphs>476</Paragraphs>
  <Slides>43</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Aller</vt:lpstr>
      <vt:lpstr>Arial</vt:lpstr>
      <vt:lpstr>Asap</vt:lpstr>
      <vt:lpstr>Calibri</vt:lpstr>
      <vt:lpstr>Calibri Light</vt:lpstr>
      <vt:lpstr>Century Gothic</vt:lpstr>
      <vt:lpstr>Courier New</vt:lpstr>
      <vt:lpstr>Segoe UI Semibold</vt:lpstr>
      <vt:lpstr>Executive</vt:lpstr>
      <vt:lpstr>1_Office Theme</vt:lpstr>
      <vt:lpstr>RHEUMATOLOGY</vt:lpstr>
      <vt:lpstr>Disclosure of Relevant Relationship</vt:lpstr>
      <vt:lpstr>PowerPoint Presentation</vt:lpstr>
      <vt:lpstr>Question 1</vt:lpstr>
      <vt:lpstr>PowerPoint Presentation</vt:lpstr>
      <vt:lpstr>Systemic Lupus Erythematosus</vt:lpstr>
      <vt:lpstr>SYSTEMIC LUPUS ERYTHEMATOSUS  Clinical Manifestations</vt:lpstr>
      <vt:lpstr>SYSTEMIC LUPUS ERYTHEMATOSUS  Clinical Manifestations: Updated Criteria 2019</vt:lpstr>
      <vt:lpstr>PowerPoint Presentation</vt:lpstr>
      <vt:lpstr>SYSTEMIC LUPUS ERYTHEMATOSUS</vt:lpstr>
      <vt:lpstr>SYSTEMIC LUPUS ERYTHEMATOSUS</vt:lpstr>
      <vt:lpstr>NEONATAL LUPUS</vt:lpstr>
      <vt:lpstr>PowerPoint Presentation</vt:lpstr>
      <vt:lpstr>Juvenile Idiopathic Arthritis </vt:lpstr>
      <vt:lpstr>Juvenile Idiopathic Arthritis</vt:lpstr>
      <vt:lpstr>Juvenile Idiopathic Arthritis</vt:lpstr>
      <vt:lpstr>Juvenile Idiopathic Arthritis</vt:lpstr>
      <vt:lpstr>Other important causes of arthritis</vt:lpstr>
      <vt:lpstr>Other important causes of arthritis</vt:lpstr>
      <vt:lpstr>PowerPoint Presentation</vt:lpstr>
      <vt:lpstr>Vasculitis</vt:lpstr>
      <vt:lpstr>Vasculitis</vt:lpstr>
      <vt:lpstr>Kawasaki Disease</vt:lpstr>
      <vt:lpstr>Kawasaki Disease</vt:lpstr>
      <vt:lpstr>Kawasaki Disease</vt:lpstr>
      <vt:lpstr>Henoch-Schonlein Pupura (HSP)</vt:lpstr>
      <vt:lpstr>Henoch-Schonlein Pupura (HSP)</vt:lpstr>
      <vt:lpstr>Dermatomyositis</vt:lpstr>
      <vt:lpstr>Dermatomyosits</vt:lpstr>
      <vt:lpstr>Dermatomyositis</vt:lpstr>
      <vt:lpstr>Dermatomyositis</vt:lpstr>
      <vt:lpstr>Scleroderma</vt:lpstr>
      <vt:lpstr>Scleroderma</vt:lpstr>
      <vt:lpstr>PowerPoint Presentation</vt:lpstr>
      <vt:lpstr>Sarcoidosis</vt:lpstr>
      <vt:lpstr>Sarcoidosis</vt:lpstr>
      <vt:lpstr>PowerPoint Presentation</vt:lpstr>
      <vt:lpstr>Ehlers Danlos</vt:lpstr>
      <vt:lpstr>Marfan Syndrome</vt:lpstr>
      <vt:lpstr>PowerPoint Presentation</vt:lpstr>
      <vt:lpstr>PowerPoint Presentation</vt:lpstr>
      <vt:lpstr>Benign Causes of Joint Pain</vt:lpstr>
      <vt:lpstr>PowerPoint Presentation</vt:lpstr>
    </vt:vector>
  </TitlesOfParts>
  <Manager/>
  <Company>Miami Children's Health System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Ariel Llizo</dc:creator>
  <cp:keywords/>
  <dc:description/>
  <cp:lastModifiedBy>Gabriela Martinez</cp:lastModifiedBy>
  <cp:revision>26</cp:revision>
  <cp:lastPrinted>2023-05-18T01:20:20Z</cp:lastPrinted>
  <dcterms:created xsi:type="dcterms:W3CDTF">2017-03-01T22:08:17Z</dcterms:created>
  <dcterms:modified xsi:type="dcterms:W3CDTF">2024-05-17T04:10:40Z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0x01010000FAD5C3B36F3142AC828DE84AA759DB</vt:lpwstr>
  </property>
</Properties>
</file>