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9" r:id="rId2"/>
  </p:sldMasterIdLst>
  <p:notesMasterIdLst>
    <p:notesMasterId r:id="rId66"/>
  </p:notesMasterIdLst>
  <p:sldIdLst>
    <p:sldId id="326" r:id="rId3"/>
    <p:sldId id="327" r:id="rId4"/>
    <p:sldId id="259" r:id="rId5"/>
    <p:sldId id="260" r:id="rId6"/>
    <p:sldId id="261" r:id="rId7"/>
    <p:sldId id="262" r:id="rId8"/>
    <p:sldId id="263" r:id="rId9"/>
    <p:sldId id="264" r:id="rId10"/>
    <p:sldId id="265" r:id="rId11"/>
    <p:sldId id="266" r:id="rId12"/>
    <p:sldId id="267" r:id="rId13"/>
    <p:sldId id="268" r:id="rId14"/>
    <p:sldId id="328" r:id="rId15"/>
    <p:sldId id="270" r:id="rId16"/>
    <p:sldId id="271" r:id="rId17"/>
    <p:sldId id="273" r:id="rId18"/>
    <p:sldId id="274" r:id="rId19"/>
    <p:sldId id="276" r:id="rId20"/>
    <p:sldId id="278" r:id="rId21"/>
    <p:sldId id="333" r:id="rId22"/>
    <p:sldId id="334" r:id="rId23"/>
    <p:sldId id="331" r:id="rId24"/>
    <p:sldId id="280" r:id="rId25"/>
    <p:sldId id="282" r:id="rId26"/>
    <p:sldId id="281" r:id="rId27"/>
    <p:sldId id="329" r:id="rId28"/>
    <p:sldId id="283" r:id="rId29"/>
    <p:sldId id="284" r:id="rId30"/>
    <p:sldId id="285" r:id="rId31"/>
    <p:sldId id="286" r:id="rId32"/>
    <p:sldId id="287" r:id="rId33"/>
    <p:sldId id="288" r:id="rId34"/>
    <p:sldId id="332" r:id="rId35"/>
    <p:sldId id="289" r:id="rId36"/>
    <p:sldId id="290" r:id="rId37"/>
    <p:sldId id="292" r:id="rId38"/>
    <p:sldId id="293" r:id="rId39"/>
    <p:sldId id="294" r:id="rId40"/>
    <p:sldId id="330" r:id="rId41"/>
    <p:sldId id="295" r:id="rId42"/>
    <p:sldId id="296" r:id="rId43"/>
    <p:sldId id="297" r:id="rId44"/>
    <p:sldId id="298" r:id="rId45"/>
    <p:sldId id="299" r:id="rId46"/>
    <p:sldId id="300" r:id="rId47"/>
    <p:sldId id="302" r:id="rId48"/>
    <p:sldId id="301" r:id="rId49"/>
    <p:sldId id="303" r:id="rId50"/>
    <p:sldId id="304" r:id="rId51"/>
    <p:sldId id="305" r:id="rId52"/>
    <p:sldId id="306" r:id="rId53"/>
    <p:sldId id="307" r:id="rId54"/>
    <p:sldId id="310" r:id="rId55"/>
    <p:sldId id="311" r:id="rId56"/>
    <p:sldId id="312" r:id="rId57"/>
    <p:sldId id="313" r:id="rId58"/>
    <p:sldId id="314" r:id="rId59"/>
    <p:sldId id="315" r:id="rId60"/>
    <p:sldId id="316" r:id="rId61"/>
    <p:sldId id="317" r:id="rId62"/>
    <p:sldId id="318" r:id="rId63"/>
    <p:sldId id="319" r:id="rId64"/>
    <p:sldId id="32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BD2"/>
    <a:srgbClr val="99CC00"/>
    <a:srgbClr val="8BBC00"/>
    <a:srgbClr val="7CA8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C7CCC1-DB95-7E49-45B7-DBB7E6DB1CD6}" v="1" dt="2024-05-10T20:37:44.486"/>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51" autoAdjust="0"/>
    <p:restoredTop sz="82247"/>
  </p:normalViewPr>
  <p:slideViewPr>
    <p:cSldViewPr snapToGrid="0">
      <p:cViewPr varScale="1">
        <p:scale>
          <a:sx n="72" d="100"/>
          <a:sy n="72" d="100"/>
        </p:scale>
        <p:origin x="606" y="72"/>
      </p:cViewPr>
      <p:guideLst/>
    </p:cSldViewPr>
  </p:slideViewPr>
  <p:notesTextViewPr>
    <p:cViewPr>
      <p:scale>
        <a:sx n="1" d="1"/>
        <a:sy n="1" d="1"/>
      </p:scale>
      <p:origin x="0" y="0"/>
    </p:cViewPr>
  </p:notesTextViewPr>
  <p:notesViewPr>
    <p:cSldViewPr snapToGrid="0">
      <p:cViewPr varScale="1">
        <p:scale>
          <a:sx n="75" d="100"/>
          <a:sy n="75" d="100"/>
        </p:scale>
        <p:origin x="350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0F9D76-44E3-4498-9BE5-2C3A92520B93}" type="doc">
      <dgm:prSet loTypeId="urn:microsoft.com/office/officeart/2005/8/layout/orgChart1" loCatId="hierarchy" qsTypeId="urn:microsoft.com/office/officeart/2005/8/quickstyle/simple1" qsCatId="simple" csTypeId="urn:microsoft.com/office/officeart/2005/8/colors/accent1_2" csCatId="accent1" phldr="1"/>
      <dgm:spPr/>
    </dgm:pt>
    <dgm:pt modelId="{95134541-D72F-4B43-BF5B-54512D0E789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Garamond" pitchFamily="18" charset="0"/>
              <a:cs typeface="Arial" charset="0"/>
            </a:rPr>
            <a:t>Newborn screen</a:t>
          </a:r>
        </a:p>
      </dgm:t>
    </dgm:pt>
    <dgm:pt modelId="{71E8F048-EB31-4B60-938C-0DC7B16DFA74}" type="parTrans" cxnId="{ED3EDA23-9B6E-4BF8-8F11-A1B4627E748D}">
      <dgm:prSet/>
      <dgm:spPr/>
      <dgm:t>
        <a:bodyPr/>
        <a:lstStyle/>
        <a:p>
          <a:endParaRPr lang="en-US"/>
        </a:p>
      </dgm:t>
    </dgm:pt>
    <dgm:pt modelId="{FFD0B5B7-9E82-47CB-8FB0-7F4030EF2987}" type="sibTrans" cxnId="{ED3EDA23-9B6E-4BF8-8F11-A1B4627E748D}">
      <dgm:prSet/>
      <dgm:spPr/>
      <dgm:t>
        <a:bodyPr/>
        <a:lstStyle/>
        <a:p>
          <a:endParaRPr lang="en-US"/>
        </a:p>
      </dgm:t>
    </dgm:pt>
    <dgm:pt modelId="{7A84DD4D-F835-4DF8-8277-76FA15228BD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Normal</a:t>
          </a:r>
        </a:p>
      </dgm:t>
    </dgm:pt>
    <dgm:pt modelId="{F89B01C5-2AAC-4608-9FF9-250DD6B65F13}" type="parTrans" cxnId="{A8AF59B5-74E7-4F0A-8310-6AD5386987F7}">
      <dgm:prSet/>
      <dgm:spPr/>
      <dgm:t>
        <a:bodyPr/>
        <a:lstStyle/>
        <a:p>
          <a:endParaRPr lang="en-US"/>
        </a:p>
      </dgm:t>
    </dgm:pt>
    <dgm:pt modelId="{A8D035E5-35B5-437E-AB13-A7A5B93A50C5}" type="sibTrans" cxnId="{A8AF59B5-74E7-4F0A-8310-6AD5386987F7}">
      <dgm:prSet/>
      <dgm:spPr/>
      <dgm:t>
        <a:bodyPr/>
        <a:lstStyle/>
        <a:p>
          <a:endParaRPr lang="en-US"/>
        </a:p>
      </dgm:t>
    </dgm:pt>
    <dgm:pt modelId="{94D5A2B0-3054-4515-AEEB-F8467D255C9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Symptoms Persist</a:t>
          </a:r>
        </a:p>
      </dgm:t>
    </dgm:pt>
    <dgm:pt modelId="{EA521946-AD0B-4393-BC68-5E8B82677E1E}" type="parTrans" cxnId="{26FDA5B7-4F1C-4160-B672-AC0E5CE96DA5}">
      <dgm:prSet/>
      <dgm:spPr/>
      <dgm:t>
        <a:bodyPr/>
        <a:lstStyle/>
        <a:p>
          <a:endParaRPr lang="en-US"/>
        </a:p>
      </dgm:t>
    </dgm:pt>
    <dgm:pt modelId="{2254C458-D6C1-49A2-A310-86A53EFB68DF}" type="sibTrans" cxnId="{26FDA5B7-4F1C-4160-B672-AC0E5CE96DA5}">
      <dgm:prSet/>
      <dgm:spPr/>
      <dgm:t>
        <a:bodyPr/>
        <a:lstStyle/>
        <a:p>
          <a:endParaRPr lang="en-US"/>
        </a:p>
      </dgm:t>
    </dgm:pt>
    <dgm:pt modelId="{5A181CF2-559D-4B39-A268-D6670CA7D9F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Genetic consult</a:t>
          </a:r>
        </a:p>
      </dgm:t>
    </dgm:pt>
    <dgm:pt modelId="{756D0467-F7FC-4989-A91E-1AE44A13BC29}" type="parTrans" cxnId="{999C31FE-1063-40AE-A318-DFF5CF735B4B}">
      <dgm:prSet/>
      <dgm:spPr/>
      <dgm:t>
        <a:bodyPr/>
        <a:lstStyle/>
        <a:p>
          <a:endParaRPr lang="en-US"/>
        </a:p>
      </dgm:t>
    </dgm:pt>
    <dgm:pt modelId="{F16BE799-5018-41AF-AFEB-9FB0A00C71E2}" type="sibTrans" cxnId="{999C31FE-1063-40AE-A318-DFF5CF735B4B}">
      <dgm:prSet/>
      <dgm:spPr/>
      <dgm:t>
        <a:bodyPr/>
        <a:lstStyle/>
        <a:p>
          <a:endParaRPr lang="en-US"/>
        </a:p>
      </dgm:t>
    </dgm:pt>
    <dgm:pt modelId="{9B35C01B-73F3-4752-B777-BAB172133AD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No symptoms</a:t>
          </a:r>
        </a:p>
      </dgm:t>
    </dgm:pt>
    <dgm:pt modelId="{55C33049-A6B7-45A1-9281-E6BC47A37E7D}" type="parTrans" cxnId="{4576F116-EAE6-47E7-988E-3C7101F526F5}">
      <dgm:prSet/>
      <dgm:spPr/>
      <dgm:t>
        <a:bodyPr/>
        <a:lstStyle/>
        <a:p>
          <a:endParaRPr lang="en-US"/>
        </a:p>
      </dgm:t>
    </dgm:pt>
    <dgm:pt modelId="{3F136B66-2650-4591-8608-9817A5082416}" type="sibTrans" cxnId="{4576F116-EAE6-47E7-988E-3C7101F526F5}">
      <dgm:prSet/>
      <dgm:spPr/>
      <dgm:t>
        <a:bodyPr/>
        <a:lstStyle/>
        <a:p>
          <a:endParaRPr lang="en-US"/>
        </a:p>
      </dgm:t>
    </dgm:pt>
    <dgm:pt modelId="{5302CD26-E2B6-41B9-9C9E-47A683DA479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Abnormal</a:t>
          </a:r>
        </a:p>
      </dgm:t>
    </dgm:pt>
    <dgm:pt modelId="{481CA9B4-7415-438C-BC91-395FECEE0133}" type="parTrans" cxnId="{10E39FC0-63C1-4605-9594-74FEB417B5FC}">
      <dgm:prSet/>
      <dgm:spPr/>
      <dgm:t>
        <a:bodyPr/>
        <a:lstStyle/>
        <a:p>
          <a:endParaRPr lang="en-US"/>
        </a:p>
      </dgm:t>
    </dgm:pt>
    <dgm:pt modelId="{44A8DB4E-7A98-4D8D-8CBB-CF6D3C5EC90C}" type="sibTrans" cxnId="{10E39FC0-63C1-4605-9594-74FEB417B5FC}">
      <dgm:prSet/>
      <dgm:spPr/>
      <dgm:t>
        <a:bodyPr/>
        <a:lstStyle/>
        <a:p>
          <a:endParaRPr lang="en-US"/>
        </a:p>
      </dgm:t>
    </dgm:pt>
    <dgm:pt modelId="{701EAC5B-784C-4C54-9ED0-E0E3B6A43E4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Confirmatory test</a:t>
          </a:r>
        </a:p>
      </dgm:t>
    </dgm:pt>
    <dgm:pt modelId="{DD86ACD9-B502-4C80-ADA4-B150CC39D201}" type="parTrans" cxnId="{7878A4B2-BE57-4BEE-A2A5-58299279398C}">
      <dgm:prSet/>
      <dgm:spPr/>
      <dgm:t>
        <a:bodyPr/>
        <a:lstStyle/>
        <a:p>
          <a:endParaRPr lang="en-US"/>
        </a:p>
      </dgm:t>
    </dgm:pt>
    <dgm:pt modelId="{D0F99265-04C2-4E17-AC31-81D8FAAA2B1F}" type="sibTrans" cxnId="{7878A4B2-BE57-4BEE-A2A5-58299279398C}">
      <dgm:prSet/>
      <dgm:spPr/>
      <dgm:t>
        <a:bodyPr/>
        <a:lstStyle/>
        <a:p>
          <a:endParaRPr lang="en-US"/>
        </a:p>
      </dgm:t>
    </dgm:pt>
    <dgm:pt modelId="{EE173979-C9A9-4077-9DFE-18A710F3A3F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Negative</a:t>
          </a:r>
        </a:p>
      </dgm:t>
    </dgm:pt>
    <dgm:pt modelId="{B89CF7EE-3CE7-4437-9409-DC87B05DB60D}" type="parTrans" cxnId="{BC918373-7435-4E0E-A537-C7665DA41764}">
      <dgm:prSet/>
      <dgm:spPr/>
      <dgm:t>
        <a:bodyPr/>
        <a:lstStyle/>
        <a:p>
          <a:endParaRPr lang="en-US"/>
        </a:p>
      </dgm:t>
    </dgm:pt>
    <dgm:pt modelId="{78D53BD0-B83A-450E-90A5-D17FF7535E07}" type="sibTrans" cxnId="{BC918373-7435-4E0E-A537-C7665DA41764}">
      <dgm:prSet/>
      <dgm:spPr/>
      <dgm:t>
        <a:bodyPr/>
        <a:lstStyle/>
        <a:p>
          <a:endParaRPr lang="en-US"/>
        </a:p>
      </dgm:t>
    </dgm:pt>
    <dgm:pt modelId="{249A73F1-D287-4E8D-A8D4-91D9FBECE08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Reassure</a:t>
          </a:r>
        </a:p>
      </dgm:t>
    </dgm:pt>
    <dgm:pt modelId="{5379833A-4E01-4E17-A9E8-511457BD8C1D}" type="parTrans" cxnId="{BDE53043-935B-46E4-B84E-00594AAED4AC}">
      <dgm:prSet/>
      <dgm:spPr/>
      <dgm:t>
        <a:bodyPr/>
        <a:lstStyle/>
        <a:p>
          <a:endParaRPr lang="en-US"/>
        </a:p>
      </dgm:t>
    </dgm:pt>
    <dgm:pt modelId="{629331C1-48B5-4C8A-B6CC-0D1070E0C596}" type="sibTrans" cxnId="{BDE53043-935B-46E4-B84E-00594AAED4AC}">
      <dgm:prSet/>
      <dgm:spPr/>
      <dgm:t>
        <a:bodyPr/>
        <a:lstStyle/>
        <a:p>
          <a:endParaRPr lang="en-US"/>
        </a:p>
      </dgm:t>
    </dgm:pt>
    <dgm:pt modelId="{0AFAD12D-E445-4850-831A-00BAD174C9F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Positive</a:t>
          </a:r>
        </a:p>
      </dgm:t>
    </dgm:pt>
    <dgm:pt modelId="{6887D59C-F71D-4765-94DE-96907BE4C232}" type="parTrans" cxnId="{6018620C-992D-4928-9329-2E4C5012F535}">
      <dgm:prSet/>
      <dgm:spPr/>
      <dgm:t>
        <a:bodyPr/>
        <a:lstStyle/>
        <a:p>
          <a:endParaRPr lang="en-US"/>
        </a:p>
      </dgm:t>
    </dgm:pt>
    <dgm:pt modelId="{913CBF40-36D1-4E73-A78E-66F298E4D3C8}" type="sibTrans" cxnId="{6018620C-992D-4928-9329-2E4C5012F535}">
      <dgm:prSet/>
      <dgm:spPr/>
      <dgm:t>
        <a:bodyPr/>
        <a:lstStyle/>
        <a:p>
          <a:endParaRPr lang="en-US"/>
        </a:p>
      </dgm:t>
    </dgm:pt>
    <dgm:pt modelId="{B84EF154-3DD9-4C61-AAB5-E198DD23D65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Heterozygous</a:t>
          </a:r>
        </a:p>
      </dgm:t>
    </dgm:pt>
    <dgm:pt modelId="{E4E16825-AC3B-421B-9E7A-F51DC334735D}" type="parTrans" cxnId="{BDA0E207-AA3A-4083-9579-20D19E427BD7}">
      <dgm:prSet/>
      <dgm:spPr/>
      <dgm:t>
        <a:bodyPr/>
        <a:lstStyle/>
        <a:p>
          <a:endParaRPr lang="en-US"/>
        </a:p>
      </dgm:t>
    </dgm:pt>
    <dgm:pt modelId="{9D2FCDB2-D098-4C81-A451-DC31ACE29B03}" type="sibTrans" cxnId="{BDA0E207-AA3A-4083-9579-20D19E427BD7}">
      <dgm:prSet/>
      <dgm:spPr/>
      <dgm:t>
        <a:bodyPr/>
        <a:lstStyle/>
        <a:p>
          <a:endParaRPr lang="en-US"/>
        </a:p>
      </dgm:t>
    </dgm:pt>
    <dgm:pt modelId="{97C7D8E4-17E9-4928-8762-F0ED5948EED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Counsel</a:t>
          </a:r>
        </a:p>
      </dgm:t>
    </dgm:pt>
    <dgm:pt modelId="{5875336A-3478-46CC-B649-EC8EF02CC9EA}" type="parTrans" cxnId="{9FDBB162-151F-46BD-8F9C-6D5F15B8AF33}">
      <dgm:prSet/>
      <dgm:spPr/>
      <dgm:t>
        <a:bodyPr/>
        <a:lstStyle/>
        <a:p>
          <a:endParaRPr lang="en-US"/>
        </a:p>
      </dgm:t>
    </dgm:pt>
    <dgm:pt modelId="{EC8B8B08-440E-4BF0-87AC-CED011C14B9F}" type="sibTrans" cxnId="{9FDBB162-151F-46BD-8F9C-6D5F15B8AF33}">
      <dgm:prSet/>
      <dgm:spPr/>
      <dgm:t>
        <a:bodyPr/>
        <a:lstStyle/>
        <a:p>
          <a:endParaRPr lang="en-US"/>
        </a:p>
      </dgm:t>
    </dgm:pt>
    <dgm:pt modelId="{7187BE56-EEC1-4A29-BD22-9C38FBDF724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Disease</a:t>
          </a:r>
        </a:p>
      </dgm:t>
    </dgm:pt>
    <dgm:pt modelId="{2975E099-D992-4BDE-9426-F09D8F8AAAA6}" type="parTrans" cxnId="{2B8A5886-045C-4E31-B1DF-4E43EA888519}">
      <dgm:prSet/>
      <dgm:spPr/>
      <dgm:t>
        <a:bodyPr/>
        <a:lstStyle/>
        <a:p>
          <a:endParaRPr lang="en-US"/>
        </a:p>
      </dgm:t>
    </dgm:pt>
    <dgm:pt modelId="{03C2B78A-F755-4BEC-A37A-A4B758774934}" type="sibTrans" cxnId="{2B8A5886-045C-4E31-B1DF-4E43EA888519}">
      <dgm:prSet/>
      <dgm:spPr/>
      <dgm:t>
        <a:bodyPr/>
        <a:lstStyle/>
        <a:p>
          <a:endParaRPr lang="en-US"/>
        </a:p>
      </dgm:t>
    </dgm:pt>
    <dgm:pt modelId="{BCFD7C63-AB97-4951-B4B7-3AF6BEF49EC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Management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aramond" pitchFamily="18" charset="0"/>
              <a:cs typeface="Arial" charset="0"/>
            </a:rPr>
            <a:t>Genetic consult</a:t>
          </a:r>
        </a:p>
      </dgm:t>
    </dgm:pt>
    <dgm:pt modelId="{E2CCADE3-F2B2-4B0D-9D78-817830877A8D}" type="parTrans" cxnId="{16479778-B17B-4C40-85AE-63595112C92E}">
      <dgm:prSet/>
      <dgm:spPr/>
      <dgm:t>
        <a:bodyPr/>
        <a:lstStyle/>
        <a:p>
          <a:endParaRPr lang="en-US"/>
        </a:p>
      </dgm:t>
    </dgm:pt>
    <dgm:pt modelId="{745C4352-8937-483D-9E59-AE6BCA9A49F0}" type="sibTrans" cxnId="{16479778-B17B-4C40-85AE-63595112C92E}">
      <dgm:prSet/>
      <dgm:spPr/>
      <dgm:t>
        <a:bodyPr/>
        <a:lstStyle/>
        <a:p>
          <a:endParaRPr lang="en-US"/>
        </a:p>
      </dgm:t>
    </dgm:pt>
    <dgm:pt modelId="{865A61C5-511B-4DEE-88EF-5E5285E7490E}" type="pres">
      <dgm:prSet presAssocID="{860F9D76-44E3-4498-9BE5-2C3A92520B93}" presName="hierChild1" presStyleCnt="0">
        <dgm:presLayoutVars>
          <dgm:orgChart val="1"/>
          <dgm:chPref val="1"/>
          <dgm:dir/>
          <dgm:animOne val="branch"/>
          <dgm:animLvl val="lvl"/>
          <dgm:resizeHandles/>
        </dgm:presLayoutVars>
      </dgm:prSet>
      <dgm:spPr/>
    </dgm:pt>
    <dgm:pt modelId="{3E7592B4-3F5C-449C-A6AA-40E228BA96F6}" type="pres">
      <dgm:prSet presAssocID="{95134541-D72F-4B43-BF5B-54512D0E789A}" presName="hierRoot1" presStyleCnt="0">
        <dgm:presLayoutVars>
          <dgm:hierBranch/>
        </dgm:presLayoutVars>
      </dgm:prSet>
      <dgm:spPr/>
    </dgm:pt>
    <dgm:pt modelId="{2580E599-3F60-4FD5-B15D-6FEB39082936}" type="pres">
      <dgm:prSet presAssocID="{95134541-D72F-4B43-BF5B-54512D0E789A}" presName="rootComposite1" presStyleCnt="0"/>
      <dgm:spPr/>
    </dgm:pt>
    <dgm:pt modelId="{605A287B-1D34-46E0-BC8A-D25AEE0620B5}" type="pres">
      <dgm:prSet presAssocID="{95134541-D72F-4B43-BF5B-54512D0E789A}" presName="rootText1" presStyleLbl="node0" presStyleIdx="0" presStyleCnt="1">
        <dgm:presLayoutVars>
          <dgm:chPref val="3"/>
        </dgm:presLayoutVars>
      </dgm:prSet>
      <dgm:spPr/>
      <dgm:t>
        <a:bodyPr/>
        <a:lstStyle/>
        <a:p>
          <a:endParaRPr lang="en-US"/>
        </a:p>
      </dgm:t>
    </dgm:pt>
    <dgm:pt modelId="{186713EA-C612-4F60-BBCB-DA5F5DF8D47C}" type="pres">
      <dgm:prSet presAssocID="{95134541-D72F-4B43-BF5B-54512D0E789A}" presName="rootConnector1" presStyleLbl="node1" presStyleIdx="0" presStyleCnt="0"/>
      <dgm:spPr/>
      <dgm:t>
        <a:bodyPr/>
        <a:lstStyle/>
        <a:p>
          <a:endParaRPr lang="en-US"/>
        </a:p>
      </dgm:t>
    </dgm:pt>
    <dgm:pt modelId="{520CD407-DE16-406B-ABED-D601CB8D4E6A}" type="pres">
      <dgm:prSet presAssocID="{95134541-D72F-4B43-BF5B-54512D0E789A}" presName="hierChild2" presStyleCnt="0"/>
      <dgm:spPr/>
    </dgm:pt>
    <dgm:pt modelId="{D501CD1E-C2B8-4F7A-BE17-2C1C5A00E8AC}" type="pres">
      <dgm:prSet presAssocID="{F89B01C5-2AAC-4608-9FF9-250DD6B65F13}" presName="Name35" presStyleLbl="parChTrans1D2" presStyleIdx="0" presStyleCnt="2"/>
      <dgm:spPr/>
      <dgm:t>
        <a:bodyPr/>
        <a:lstStyle/>
        <a:p>
          <a:endParaRPr lang="en-US"/>
        </a:p>
      </dgm:t>
    </dgm:pt>
    <dgm:pt modelId="{B24E890E-0C58-48DD-B6B0-B98277CBF312}" type="pres">
      <dgm:prSet presAssocID="{7A84DD4D-F835-4DF8-8277-76FA15228BD7}" presName="hierRoot2" presStyleCnt="0">
        <dgm:presLayoutVars>
          <dgm:hierBranch/>
        </dgm:presLayoutVars>
      </dgm:prSet>
      <dgm:spPr/>
    </dgm:pt>
    <dgm:pt modelId="{46A0B21A-F389-448D-B4AB-F52DADC69C09}" type="pres">
      <dgm:prSet presAssocID="{7A84DD4D-F835-4DF8-8277-76FA15228BD7}" presName="rootComposite" presStyleCnt="0"/>
      <dgm:spPr/>
    </dgm:pt>
    <dgm:pt modelId="{9D79335A-35AF-41DA-8D93-E56ACB79C4A5}" type="pres">
      <dgm:prSet presAssocID="{7A84DD4D-F835-4DF8-8277-76FA15228BD7}" presName="rootText" presStyleLbl="node2" presStyleIdx="0" presStyleCnt="2">
        <dgm:presLayoutVars>
          <dgm:chPref val="3"/>
        </dgm:presLayoutVars>
      </dgm:prSet>
      <dgm:spPr/>
      <dgm:t>
        <a:bodyPr/>
        <a:lstStyle/>
        <a:p>
          <a:endParaRPr lang="en-US"/>
        </a:p>
      </dgm:t>
    </dgm:pt>
    <dgm:pt modelId="{A9E9D0A9-53A5-4589-92B8-AC8A81BF8D92}" type="pres">
      <dgm:prSet presAssocID="{7A84DD4D-F835-4DF8-8277-76FA15228BD7}" presName="rootConnector" presStyleLbl="node2" presStyleIdx="0" presStyleCnt="2"/>
      <dgm:spPr/>
      <dgm:t>
        <a:bodyPr/>
        <a:lstStyle/>
        <a:p>
          <a:endParaRPr lang="en-US"/>
        </a:p>
      </dgm:t>
    </dgm:pt>
    <dgm:pt modelId="{5B5BA89F-08D4-4D48-8184-BC8B716431EC}" type="pres">
      <dgm:prSet presAssocID="{7A84DD4D-F835-4DF8-8277-76FA15228BD7}" presName="hierChild4" presStyleCnt="0"/>
      <dgm:spPr/>
    </dgm:pt>
    <dgm:pt modelId="{E8E16126-3A7A-4B77-87A4-420F68877BBC}" type="pres">
      <dgm:prSet presAssocID="{EA521946-AD0B-4393-BC68-5E8B82677E1E}" presName="Name35" presStyleLbl="parChTrans1D3" presStyleIdx="0" presStyleCnt="3"/>
      <dgm:spPr/>
      <dgm:t>
        <a:bodyPr/>
        <a:lstStyle/>
        <a:p>
          <a:endParaRPr lang="en-US"/>
        </a:p>
      </dgm:t>
    </dgm:pt>
    <dgm:pt modelId="{733A03FD-32EF-4668-ACD9-6C8C25BCF3CC}" type="pres">
      <dgm:prSet presAssocID="{94D5A2B0-3054-4515-AEEB-F8467D255C94}" presName="hierRoot2" presStyleCnt="0">
        <dgm:presLayoutVars>
          <dgm:hierBranch/>
        </dgm:presLayoutVars>
      </dgm:prSet>
      <dgm:spPr/>
    </dgm:pt>
    <dgm:pt modelId="{FAB73EF7-CD19-459D-9C20-FEC89FCE10E3}" type="pres">
      <dgm:prSet presAssocID="{94D5A2B0-3054-4515-AEEB-F8467D255C94}" presName="rootComposite" presStyleCnt="0"/>
      <dgm:spPr/>
    </dgm:pt>
    <dgm:pt modelId="{93D5CF41-CF1F-4A5E-BEB2-48A6C6B147F5}" type="pres">
      <dgm:prSet presAssocID="{94D5A2B0-3054-4515-AEEB-F8467D255C94}" presName="rootText" presStyleLbl="node3" presStyleIdx="0" presStyleCnt="3" custScaleY="43542">
        <dgm:presLayoutVars>
          <dgm:chPref val="3"/>
        </dgm:presLayoutVars>
      </dgm:prSet>
      <dgm:spPr/>
      <dgm:t>
        <a:bodyPr/>
        <a:lstStyle/>
        <a:p>
          <a:endParaRPr lang="en-US"/>
        </a:p>
      </dgm:t>
    </dgm:pt>
    <dgm:pt modelId="{B125311E-5457-465E-8B13-FA65287122F4}" type="pres">
      <dgm:prSet presAssocID="{94D5A2B0-3054-4515-AEEB-F8467D255C94}" presName="rootConnector" presStyleLbl="node3" presStyleIdx="0" presStyleCnt="3"/>
      <dgm:spPr/>
      <dgm:t>
        <a:bodyPr/>
        <a:lstStyle/>
        <a:p>
          <a:endParaRPr lang="en-US"/>
        </a:p>
      </dgm:t>
    </dgm:pt>
    <dgm:pt modelId="{3DBEC8F3-6B3A-46F8-9253-9DF2492F35BE}" type="pres">
      <dgm:prSet presAssocID="{94D5A2B0-3054-4515-AEEB-F8467D255C94}" presName="hierChild4" presStyleCnt="0"/>
      <dgm:spPr/>
    </dgm:pt>
    <dgm:pt modelId="{48AB7EAB-AA31-40CD-B0E9-FE5A27126FF5}" type="pres">
      <dgm:prSet presAssocID="{756D0467-F7FC-4989-A91E-1AE44A13BC29}" presName="Name35" presStyleLbl="parChTrans1D4" presStyleIdx="0" presStyleCnt="8"/>
      <dgm:spPr/>
      <dgm:t>
        <a:bodyPr/>
        <a:lstStyle/>
        <a:p>
          <a:endParaRPr lang="en-US"/>
        </a:p>
      </dgm:t>
    </dgm:pt>
    <dgm:pt modelId="{6A48ED64-2F8D-483A-9FF0-D5678136F6B6}" type="pres">
      <dgm:prSet presAssocID="{5A181CF2-559D-4B39-A268-D6670CA7D9F8}" presName="hierRoot2" presStyleCnt="0">
        <dgm:presLayoutVars>
          <dgm:hierBranch val="r"/>
        </dgm:presLayoutVars>
      </dgm:prSet>
      <dgm:spPr/>
    </dgm:pt>
    <dgm:pt modelId="{E21CAEA0-A6C6-43BF-8FC3-672E1667F9E0}" type="pres">
      <dgm:prSet presAssocID="{5A181CF2-559D-4B39-A268-D6670CA7D9F8}" presName="rootComposite" presStyleCnt="0"/>
      <dgm:spPr/>
    </dgm:pt>
    <dgm:pt modelId="{8A56C15F-2B16-4366-92B1-B18796661A3D}" type="pres">
      <dgm:prSet presAssocID="{5A181CF2-559D-4B39-A268-D6670CA7D9F8}" presName="rootText" presStyleLbl="node4" presStyleIdx="0" presStyleCnt="8">
        <dgm:presLayoutVars>
          <dgm:chPref val="3"/>
        </dgm:presLayoutVars>
      </dgm:prSet>
      <dgm:spPr/>
      <dgm:t>
        <a:bodyPr/>
        <a:lstStyle/>
        <a:p>
          <a:endParaRPr lang="en-US"/>
        </a:p>
      </dgm:t>
    </dgm:pt>
    <dgm:pt modelId="{4DEAA1F4-A9D4-479E-A75B-0E213D0CE9CC}" type="pres">
      <dgm:prSet presAssocID="{5A181CF2-559D-4B39-A268-D6670CA7D9F8}" presName="rootConnector" presStyleLbl="node4" presStyleIdx="0" presStyleCnt="8"/>
      <dgm:spPr/>
      <dgm:t>
        <a:bodyPr/>
        <a:lstStyle/>
        <a:p>
          <a:endParaRPr lang="en-US"/>
        </a:p>
      </dgm:t>
    </dgm:pt>
    <dgm:pt modelId="{DAA93036-0889-4EEA-92A6-7235D2C09856}" type="pres">
      <dgm:prSet presAssocID="{5A181CF2-559D-4B39-A268-D6670CA7D9F8}" presName="hierChild4" presStyleCnt="0"/>
      <dgm:spPr/>
    </dgm:pt>
    <dgm:pt modelId="{7BC1D2F1-AFAA-4A6C-BC22-387185B29288}" type="pres">
      <dgm:prSet presAssocID="{5A181CF2-559D-4B39-A268-D6670CA7D9F8}" presName="hierChild5" presStyleCnt="0"/>
      <dgm:spPr/>
    </dgm:pt>
    <dgm:pt modelId="{F0F294D6-42A5-4514-8E5B-E0C36DF840A9}" type="pres">
      <dgm:prSet presAssocID="{94D5A2B0-3054-4515-AEEB-F8467D255C94}" presName="hierChild5" presStyleCnt="0"/>
      <dgm:spPr/>
    </dgm:pt>
    <dgm:pt modelId="{13EA903D-409A-4A4B-8011-1B2C276C5B80}" type="pres">
      <dgm:prSet presAssocID="{55C33049-A6B7-45A1-9281-E6BC47A37E7D}" presName="Name35" presStyleLbl="parChTrans1D3" presStyleIdx="1" presStyleCnt="3"/>
      <dgm:spPr/>
      <dgm:t>
        <a:bodyPr/>
        <a:lstStyle/>
        <a:p>
          <a:endParaRPr lang="en-US"/>
        </a:p>
      </dgm:t>
    </dgm:pt>
    <dgm:pt modelId="{55875086-A83A-457C-ACFE-4F287C0F5B98}" type="pres">
      <dgm:prSet presAssocID="{9B35C01B-73F3-4752-B777-BAB172133ADB}" presName="hierRoot2" presStyleCnt="0">
        <dgm:presLayoutVars>
          <dgm:hierBranch val="r"/>
        </dgm:presLayoutVars>
      </dgm:prSet>
      <dgm:spPr/>
    </dgm:pt>
    <dgm:pt modelId="{6F9BF2F8-C926-4AF3-A76F-832C5FA34F92}" type="pres">
      <dgm:prSet presAssocID="{9B35C01B-73F3-4752-B777-BAB172133ADB}" presName="rootComposite" presStyleCnt="0"/>
      <dgm:spPr/>
    </dgm:pt>
    <dgm:pt modelId="{60874CBE-58C0-431C-AF7A-5D1332989AEF}" type="pres">
      <dgm:prSet presAssocID="{9B35C01B-73F3-4752-B777-BAB172133ADB}" presName="rootText" presStyleLbl="node3" presStyleIdx="1" presStyleCnt="3" custScaleY="43542">
        <dgm:presLayoutVars>
          <dgm:chPref val="3"/>
        </dgm:presLayoutVars>
      </dgm:prSet>
      <dgm:spPr/>
      <dgm:t>
        <a:bodyPr/>
        <a:lstStyle/>
        <a:p>
          <a:endParaRPr lang="en-US"/>
        </a:p>
      </dgm:t>
    </dgm:pt>
    <dgm:pt modelId="{0796F3D4-E9BB-41D8-8470-E6E0C6C4CA00}" type="pres">
      <dgm:prSet presAssocID="{9B35C01B-73F3-4752-B777-BAB172133ADB}" presName="rootConnector" presStyleLbl="node3" presStyleIdx="1" presStyleCnt="3"/>
      <dgm:spPr/>
      <dgm:t>
        <a:bodyPr/>
        <a:lstStyle/>
        <a:p>
          <a:endParaRPr lang="en-US"/>
        </a:p>
      </dgm:t>
    </dgm:pt>
    <dgm:pt modelId="{B5049B68-4318-4923-BAEC-0AA929116818}" type="pres">
      <dgm:prSet presAssocID="{9B35C01B-73F3-4752-B777-BAB172133ADB}" presName="hierChild4" presStyleCnt="0"/>
      <dgm:spPr/>
    </dgm:pt>
    <dgm:pt modelId="{DED0DA7C-748F-4C9D-B886-975B5E0BB8D9}" type="pres">
      <dgm:prSet presAssocID="{9B35C01B-73F3-4752-B777-BAB172133ADB}" presName="hierChild5" presStyleCnt="0"/>
      <dgm:spPr/>
    </dgm:pt>
    <dgm:pt modelId="{8D683BA2-E3E7-4154-8321-D49F075EF756}" type="pres">
      <dgm:prSet presAssocID="{7A84DD4D-F835-4DF8-8277-76FA15228BD7}" presName="hierChild5" presStyleCnt="0"/>
      <dgm:spPr/>
    </dgm:pt>
    <dgm:pt modelId="{0291D769-A140-419B-86AB-4EF2B53D02C4}" type="pres">
      <dgm:prSet presAssocID="{481CA9B4-7415-438C-BC91-395FECEE0133}" presName="Name35" presStyleLbl="parChTrans1D2" presStyleIdx="1" presStyleCnt="2"/>
      <dgm:spPr/>
      <dgm:t>
        <a:bodyPr/>
        <a:lstStyle/>
        <a:p>
          <a:endParaRPr lang="en-US"/>
        </a:p>
      </dgm:t>
    </dgm:pt>
    <dgm:pt modelId="{80CEEBA5-E5C3-4D59-9571-553811FB56D6}" type="pres">
      <dgm:prSet presAssocID="{5302CD26-E2B6-41B9-9C9E-47A683DA479F}" presName="hierRoot2" presStyleCnt="0">
        <dgm:presLayoutVars>
          <dgm:hierBranch/>
        </dgm:presLayoutVars>
      </dgm:prSet>
      <dgm:spPr/>
    </dgm:pt>
    <dgm:pt modelId="{5344C233-6F08-4342-8502-C1E0FB1DC37B}" type="pres">
      <dgm:prSet presAssocID="{5302CD26-E2B6-41B9-9C9E-47A683DA479F}" presName="rootComposite" presStyleCnt="0"/>
      <dgm:spPr/>
    </dgm:pt>
    <dgm:pt modelId="{F12FBFDD-BF17-430F-81CE-29AE00865EFA}" type="pres">
      <dgm:prSet presAssocID="{5302CD26-E2B6-41B9-9C9E-47A683DA479F}" presName="rootText" presStyleLbl="node2" presStyleIdx="1" presStyleCnt="2">
        <dgm:presLayoutVars>
          <dgm:chPref val="3"/>
        </dgm:presLayoutVars>
      </dgm:prSet>
      <dgm:spPr/>
      <dgm:t>
        <a:bodyPr/>
        <a:lstStyle/>
        <a:p>
          <a:endParaRPr lang="en-US"/>
        </a:p>
      </dgm:t>
    </dgm:pt>
    <dgm:pt modelId="{6C171DE3-F12E-409D-9F23-7816D851194D}" type="pres">
      <dgm:prSet presAssocID="{5302CD26-E2B6-41B9-9C9E-47A683DA479F}" presName="rootConnector" presStyleLbl="node2" presStyleIdx="1" presStyleCnt="2"/>
      <dgm:spPr/>
      <dgm:t>
        <a:bodyPr/>
        <a:lstStyle/>
        <a:p>
          <a:endParaRPr lang="en-US"/>
        </a:p>
      </dgm:t>
    </dgm:pt>
    <dgm:pt modelId="{3F26760A-4102-4C09-9803-4BAF88022530}" type="pres">
      <dgm:prSet presAssocID="{5302CD26-E2B6-41B9-9C9E-47A683DA479F}" presName="hierChild4" presStyleCnt="0"/>
      <dgm:spPr/>
    </dgm:pt>
    <dgm:pt modelId="{6B6CE83D-3DE3-4199-BDC7-4A7628D50C80}" type="pres">
      <dgm:prSet presAssocID="{DD86ACD9-B502-4C80-ADA4-B150CC39D201}" presName="Name35" presStyleLbl="parChTrans1D3" presStyleIdx="2" presStyleCnt="3"/>
      <dgm:spPr/>
      <dgm:t>
        <a:bodyPr/>
        <a:lstStyle/>
        <a:p>
          <a:endParaRPr lang="en-US"/>
        </a:p>
      </dgm:t>
    </dgm:pt>
    <dgm:pt modelId="{D03E15E9-E8B8-444A-8A83-B50D1D5A536E}" type="pres">
      <dgm:prSet presAssocID="{701EAC5B-784C-4C54-9ED0-E0E3B6A43E46}" presName="hierRoot2" presStyleCnt="0">
        <dgm:presLayoutVars>
          <dgm:hierBranch/>
        </dgm:presLayoutVars>
      </dgm:prSet>
      <dgm:spPr/>
    </dgm:pt>
    <dgm:pt modelId="{665AC90D-215D-4130-AF7F-FAEB05C92D0E}" type="pres">
      <dgm:prSet presAssocID="{701EAC5B-784C-4C54-9ED0-E0E3B6A43E46}" presName="rootComposite" presStyleCnt="0"/>
      <dgm:spPr/>
    </dgm:pt>
    <dgm:pt modelId="{28ECCBC9-BD87-4F98-A644-7496B1B279DA}" type="pres">
      <dgm:prSet presAssocID="{701EAC5B-784C-4C54-9ED0-E0E3B6A43E46}" presName="rootText" presStyleLbl="node3" presStyleIdx="2" presStyleCnt="3" custScaleY="67181" custLinFactNeighborY="-11820">
        <dgm:presLayoutVars>
          <dgm:chPref val="3"/>
        </dgm:presLayoutVars>
      </dgm:prSet>
      <dgm:spPr/>
      <dgm:t>
        <a:bodyPr/>
        <a:lstStyle/>
        <a:p>
          <a:endParaRPr lang="en-US"/>
        </a:p>
      </dgm:t>
    </dgm:pt>
    <dgm:pt modelId="{C7F0A3CE-1B11-4BAD-912F-003EC504D26A}" type="pres">
      <dgm:prSet presAssocID="{701EAC5B-784C-4C54-9ED0-E0E3B6A43E46}" presName="rootConnector" presStyleLbl="node3" presStyleIdx="2" presStyleCnt="3"/>
      <dgm:spPr/>
      <dgm:t>
        <a:bodyPr/>
        <a:lstStyle/>
        <a:p>
          <a:endParaRPr lang="en-US"/>
        </a:p>
      </dgm:t>
    </dgm:pt>
    <dgm:pt modelId="{B18098B8-174F-4621-997A-72874D3F91A9}" type="pres">
      <dgm:prSet presAssocID="{701EAC5B-784C-4C54-9ED0-E0E3B6A43E46}" presName="hierChild4" presStyleCnt="0"/>
      <dgm:spPr/>
    </dgm:pt>
    <dgm:pt modelId="{564FC5E3-F1EC-47F5-88E5-D3E6E1049410}" type="pres">
      <dgm:prSet presAssocID="{B89CF7EE-3CE7-4437-9409-DC87B05DB60D}" presName="Name35" presStyleLbl="parChTrans1D4" presStyleIdx="1" presStyleCnt="8"/>
      <dgm:spPr/>
      <dgm:t>
        <a:bodyPr/>
        <a:lstStyle/>
        <a:p>
          <a:endParaRPr lang="en-US"/>
        </a:p>
      </dgm:t>
    </dgm:pt>
    <dgm:pt modelId="{C70D0DC7-B199-49DA-B950-41B743B34AC4}" type="pres">
      <dgm:prSet presAssocID="{EE173979-C9A9-4077-9DFE-18A710F3A3FC}" presName="hierRoot2" presStyleCnt="0">
        <dgm:presLayoutVars>
          <dgm:hierBranch/>
        </dgm:presLayoutVars>
      </dgm:prSet>
      <dgm:spPr/>
    </dgm:pt>
    <dgm:pt modelId="{2A5DC3D6-98E6-4E29-A8E3-9F129A3622C5}" type="pres">
      <dgm:prSet presAssocID="{EE173979-C9A9-4077-9DFE-18A710F3A3FC}" presName="rootComposite" presStyleCnt="0"/>
      <dgm:spPr/>
    </dgm:pt>
    <dgm:pt modelId="{3F8330D6-68DD-4733-9F18-B4EC878BCFB4}" type="pres">
      <dgm:prSet presAssocID="{EE173979-C9A9-4077-9DFE-18A710F3A3FC}" presName="rootText" presStyleLbl="node4" presStyleIdx="1" presStyleCnt="8" custScaleY="50771">
        <dgm:presLayoutVars>
          <dgm:chPref val="3"/>
        </dgm:presLayoutVars>
      </dgm:prSet>
      <dgm:spPr/>
      <dgm:t>
        <a:bodyPr/>
        <a:lstStyle/>
        <a:p>
          <a:endParaRPr lang="en-US"/>
        </a:p>
      </dgm:t>
    </dgm:pt>
    <dgm:pt modelId="{668F8663-8D21-472C-92DB-87054B927387}" type="pres">
      <dgm:prSet presAssocID="{EE173979-C9A9-4077-9DFE-18A710F3A3FC}" presName="rootConnector" presStyleLbl="node4" presStyleIdx="1" presStyleCnt="8"/>
      <dgm:spPr/>
      <dgm:t>
        <a:bodyPr/>
        <a:lstStyle/>
        <a:p>
          <a:endParaRPr lang="en-US"/>
        </a:p>
      </dgm:t>
    </dgm:pt>
    <dgm:pt modelId="{E744F9C4-FF02-41A5-8749-C9922AEAE918}" type="pres">
      <dgm:prSet presAssocID="{EE173979-C9A9-4077-9DFE-18A710F3A3FC}" presName="hierChild4" presStyleCnt="0"/>
      <dgm:spPr/>
    </dgm:pt>
    <dgm:pt modelId="{A309C2A2-D734-4296-A0C7-EEAC617C98AA}" type="pres">
      <dgm:prSet presAssocID="{5379833A-4E01-4E17-A9E8-511457BD8C1D}" presName="Name35" presStyleLbl="parChTrans1D4" presStyleIdx="2" presStyleCnt="8"/>
      <dgm:spPr/>
      <dgm:t>
        <a:bodyPr/>
        <a:lstStyle/>
        <a:p>
          <a:endParaRPr lang="en-US"/>
        </a:p>
      </dgm:t>
    </dgm:pt>
    <dgm:pt modelId="{FDC964B3-0406-4D23-91F3-05B523056F67}" type="pres">
      <dgm:prSet presAssocID="{249A73F1-D287-4E8D-A8D4-91D9FBECE087}" presName="hierRoot2" presStyleCnt="0">
        <dgm:presLayoutVars>
          <dgm:hierBranch val="r"/>
        </dgm:presLayoutVars>
      </dgm:prSet>
      <dgm:spPr/>
    </dgm:pt>
    <dgm:pt modelId="{9C0B2AD8-0D80-4E68-9DD1-145A32FB3FF3}" type="pres">
      <dgm:prSet presAssocID="{249A73F1-D287-4E8D-A8D4-91D9FBECE087}" presName="rootComposite" presStyleCnt="0"/>
      <dgm:spPr/>
    </dgm:pt>
    <dgm:pt modelId="{A7EA2A0F-7CD8-4DA6-9C51-73C0C2B390E5}" type="pres">
      <dgm:prSet presAssocID="{249A73F1-D287-4E8D-A8D4-91D9FBECE087}" presName="rootText" presStyleLbl="node4" presStyleIdx="2" presStyleCnt="8" custScaleY="60381">
        <dgm:presLayoutVars>
          <dgm:chPref val="3"/>
        </dgm:presLayoutVars>
      </dgm:prSet>
      <dgm:spPr/>
      <dgm:t>
        <a:bodyPr/>
        <a:lstStyle/>
        <a:p>
          <a:endParaRPr lang="en-US"/>
        </a:p>
      </dgm:t>
    </dgm:pt>
    <dgm:pt modelId="{D348B6A0-8A48-446E-BD5B-BEB7C6716311}" type="pres">
      <dgm:prSet presAssocID="{249A73F1-D287-4E8D-A8D4-91D9FBECE087}" presName="rootConnector" presStyleLbl="node4" presStyleIdx="2" presStyleCnt="8"/>
      <dgm:spPr/>
      <dgm:t>
        <a:bodyPr/>
        <a:lstStyle/>
        <a:p>
          <a:endParaRPr lang="en-US"/>
        </a:p>
      </dgm:t>
    </dgm:pt>
    <dgm:pt modelId="{E56E43F5-68CB-45EF-8D97-77BC806F1AB3}" type="pres">
      <dgm:prSet presAssocID="{249A73F1-D287-4E8D-A8D4-91D9FBECE087}" presName="hierChild4" presStyleCnt="0"/>
      <dgm:spPr/>
    </dgm:pt>
    <dgm:pt modelId="{5E5BF80D-4F23-4EF9-BB70-18F01D66681E}" type="pres">
      <dgm:prSet presAssocID="{249A73F1-D287-4E8D-A8D4-91D9FBECE087}" presName="hierChild5" presStyleCnt="0"/>
      <dgm:spPr/>
    </dgm:pt>
    <dgm:pt modelId="{2155887E-67B9-470B-A850-59A935B82F09}" type="pres">
      <dgm:prSet presAssocID="{EE173979-C9A9-4077-9DFE-18A710F3A3FC}" presName="hierChild5" presStyleCnt="0"/>
      <dgm:spPr/>
    </dgm:pt>
    <dgm:pt modelId="{65F85150-9333-4876-BFF5-07B132509526}" type="pres">
      <dgm:prSet presAssocID="{6887D59C-F71D-4765-94DE-96907BE4C232}" presName="Name35" presStyleLbl="parChTrans1D4" presStyleIdx="3" presStyleCnt="8"/>
      <dgm:spPr/>
      <dgm:t>
        <a:bodyPr/>
        <a:lstStyle/>
        <a:p>
          <a:endParaRPr lang="en-US"/>
        </a:p>
      </dgm:t>
    </dgm:pt>
    <dgm:pt modelId="{53307390-0CA3-46B4-B9A1-F7B1E14B5007}" type="pres">
      <dgm:prSet presAssocID="{0AFAD12D-E445-4850-831A-00BAD174C9FB}" presName="hierRoot2" presStyleCnt="0">
        <dgm:presLayoutVars>
          <dgm:hierBranch/>
        </dgm:presLayoutVars>
      </dgm:prSet>
      <dgm:spPr/>
    </dgm:pt>
    <dgm:pt modelId="{42B30A96-36AB-4A73-9EE9-D562F0B5AEB4}" type="pres">
      <dgm:prSet presAssocID="{0AFAD12D-E445-4850-831A-00BAD174C9FB}" presName="rootComposite" presStyleCnt="0"/>
      <dgm:spPr/>
    </dgm:pt>
    <dgm:pt modelId="{6218D0F4-E8EB-421E-89F2-86F057E631B1}" type="pres">
      <dgm:prSet presAssocID="{0AFAD12D-E445-4850-831A-00BAD174C9FB}" presName="rootText" presStyleLbl="node4" presStyleIdx="3" presStyleCnt="8" custScaleY="54918">
        <dgm:presLayoutVars>
          <dgm:chPref val="3"/>
        </dgm:presLayoutVars>
      </dgm:prSet>
      <dgm:spPr/>
      <dgm:t>
        <a:bodyPr/>
        <a:lstStyle/>
        <a:p>
          <a:endParaRPr lang="en-US"/>
        </a:p>
      </dgm:t>
    </dgm:pt>
    <dgm:pt modelId="{9F26CA7E-26EE-4840-9549-A2CF7FBA69F2}" type="pres">
      <dgm:prSet presAssocID="{0AFAD12D-E445-4850-831A-00BAD174C9FB}" presName="rootConnector" presStyleLbl="node4" presStyleIdx="3" presStyleCnt="8"/>
      <dgm:spPr/>
      <dgm:t>
        <a:bodyPr/>
        <a:lstStyle/>
        <a:p>
          <a:endParaRPr lang="en-US"/>
        </a:p>
      </dgm:t>
    </dgm:pt>
    <dgm:pt modelId="{3F533723-36B3-4F34-888F-F2A32220C424}" type="pres">
      <dgm:prSet presAssocID="{0AFAD12D-E445-4850-831A-00BAD174C9FB}" presName="hierChild4" presStyleCnt="0"/>
      <dgm:spPr/>
    </dgm:pt>
    <dgm:pt modelId="{AA714685-A879-4F41-8A3B-DC4BEFC7BF41}" type="pres">
      <dgm:prSet presAssocID="{E4E16825-AC3B-421B-9E7A-F51DC334735D}" presName="Name35" presStyleLbl="parChTrans1D4" presStyleIdx="4" presStyleCnt="8"/>
      <dgm:spPr/>
      <dgm:t>
        <a:bodyPr/>
        <a:lstStyle/>
        <a:p>
          <a:endParaRPr lang="en-US"/>
        </a:p>
      </dgm:t>
    </dgm:pt>
    <dgm:pt modelId="{F749CAAA-BC9C-4530-BF5A-D193B096FDFF}" type="pres">
      <dgm:prSet presAssocID="{B84EF154-3DD9-4C61-AAB5-E198DD23D65A}" presName="hierRoot2" presStyleCnt="0">
        <dgm:presLayoutVars>
          <dgm:hierBranch/>
        </dgm:presLayoutVars>
      </dgm:prSet>
      <dgm:spPr/>
    </dgm:pt>
    <dgm:pt modelId="{0BD74A47-573D-4258-88A6-73EFF5D20ADA}" type="pres">
      <dgm:prSet presAssocID="{B84EF154-3DD9-4C61-AAB5-E198DD23D65A}" presName="rootComposite" presStyleCnt="0"/>
      <dgm:spPr/>
    </dgm:pt>
    <dgm:pt modelId="{6E7639DA-FFDE-4273-A61F-63040D9BED89}" type="pres">
      <dgm:prSet presAssocID="{B84EF154-3DD9-4C61-AAB5-E198DD23D65A}" presName="rootText" presStyleLbl="node4" presStyleIdx="4" presStyleCnt="8" custScaleY="45739">
        <dgm:presLayoutVars>
          <dgm:chPref val="3"/>
        </dgm:presLayoutVars>
      </dgm:prSet>
      <dgm:spPr/>
      <dgm:t>
        <a:bodyPr/>
        <a:lstStyle/>
        <a:p>
          <a:endParaRPr lang="en-US"/>
        </a:p>
      </dgm:t>
    </dgm:pt>
    <dgm:pt modelId="{19F1DA6D-B03F-48B2-89C6-BF37EE9CB3BC}" type="pres">
      <dgm:prSet presAssocID="{B84EF154-3DD9-4C61-AAB5-E198DD23D65A}" presName="rootConnector" presStyleLbl="node4" presStyleIdx="4" presStyleCnt="8"/>
      <dgm:spPr/>
      <dgm:t>
        <a:bodyPr/>
        <a:lstStyle/>
        <a:p>
          <a:endParaRPr lang="en-US"/>
        </a:p>
      </dgm:t>
    </dgm:pt>
    <dgm:pt modelId="{4C955FEB-A7A8-409D-858E-FB3F2E7878D7}" type="pres">
      <dgm:prSet presAssocID="{B84EF154-3DD9-4C61-AAB5-E198DD23D65A}" presName="hierChild4" presStyleCnt="0"/>
      <dgm:spPr/>
    </dgm:pt>
    <dgm:pt modelId="{A3C04C50-9325-45C2-911B-3E97AA706161}" type="pres">
      <dgm:prSet presAssocID="{5875336A-3478-46CC-B649-EC8EF02CC9EA}" presName="Name35" presStyleLbl="parChTrans1D4" presStyleIdx="5" presStyleCnt="8"/>
      <dgm:spPr/>
      <dgm:t>
        <a:bodyPr/>
        <a:lstStyle/>
        <a:p>
          <a:endParaRPr lang="en-US"/>
        </a:p>
      </dgm:t>
    </dgm:pt>
    <dgm:pt modelId="{34E0DC5D-97C9-4793-BE61-097922CD9045}" type="pres">
      <dgm:prSet presAssocID="{97C7D8E4-17E9-4928-8762-F0ED5948EEDB}" presName="hierRoot2" presStyleCnt="0">
        <dgm:presLayoutVars>
          <dgm:hierBranch val="r"/>
        </dgm:presLayoutVars>
      </dgm:prSet>
      <dgm:spPr/>
    </dgm:pt>
    <dgm:pt modelId="{BED6FFCE-AFBC-46F0-ADF7-4405799705EC}" type="pres">
      <dgm:prSet presAssocID="{97C7D8E4-17E9-4928-8762-F0ED5948EEDB}" presName="rootComposite" presStyleCnt="0"/>
      <dgm:spPr/>
    </dgm:pt>
    <dgm:pt modelId="{D8FBB0B5-93F0-4B18-B1F0-38EB0CB9F852}" type="pres">
      <dgm:prSet presAssocID="{97C7D8E4-17E9-4928-8762-F0ED5948EEDB}" presName="rootText" presStyleLbl="node4" presStyleIdx="5" presStyleCnt="8" custScaleY="50770">
        <dgm:presLayoutVars>
          <dgm:chPref val="3"/>
        </dgm:presLayoutVars>
      </dgm:prSet>
      <dgm:spPr/>
      <dgm:t>
        <a:bodyPr/>
        <a:lstStyle/>
        <a:p>
          <a:endParaRPr lang="en-US"/>
        </a:p>
      </dgm:t>
    </dgm:pt>
    <dgm:pt modelId="{C004F5CB-E39C-4315-B7D8-5CA027DE8126}" type="pres">
      <dgm:prSet presAssocID="{97C7D8E4-17E9-4928-8762-F0ED5948EEDB}" presName="rootConnector" presStyleLbl="node4" presStyleIdx="5" presStyleCnt="8"/>
      <dgm:spPr/>
      <dgm:t>
        <a:bodyPr/>
        <a:lstStyle/>
        <a:p>
          <a:endParaRPr lang="en-US"/>
        </a:p>
      </dgm:t>
    </dgm:pt>
    <dgm:pt modelId="{FCB6A6CA-0DB3-4082-98E2-06C06E5203AD}" type="pres">
      <dgm:prSet presAssocID="{97C7D8E4-17E9-4928-8762-F0ED5948EEDB}" presName="hierChild4" presStyleCnt="0"/>
      <dgm:spPr/>
    </dgm:pt>
    <dgm:pt modelId="{C9C516DF-6716-4059-9861-06B1F29E8DBE}" type="pres">
      <dgm:prSet presAssocID="{97C7D8E4-17E9-4928-8762-F0ED5948EEDB}" presName="hierChild5" presStyleCnt="0"/>
      <dgm:spPr/>
    </dgm:pt>
    <dgm:pt modelId="{FD75F66F-75A6-4E6E-8EEE-5BEB274031D3}" type="pres">
      <dgm:prSet presAssocID="{B84EF154-3DD9-4C61-AAB5-E198DD23D65A}" presName="hierChild5" presStyleCnt="0"/>
      <dgm:spPr/>
    </dgm:pt>
    <dgm:pt modelId="{5747F534-F842-4EE0-837B-BC5B1645C033}" type="pres">
      <dgm:prSet presAssocID="{2975E099-D992-4BDE-9426-F09D8F8AAAA6}" presName="Name35" presStyleLbl="parChTrans1D4" presStyleIdx="6" presStyleCnt="8"/>
      <dgm:spPr/>
      <dgm:t>
        <a:bodyPr/>
        <a:lstStyle/>
        <a:p>
          <a:endParaRPr lang="en-US"/>
        </a:p>
      </dgm:t>
    </dgm:pt>
    <dgm:pt modelId="{E8BA4B4D-0E13-4EB9-813C-8F438B7BFF60}" type="pres">
      <dgm:prSet presAssocID="{7187BE56-EEC1-4A29-BD22-9C38FBDF7243}" presName="hierRoot2" presStyleCnt="0">
        <dgm:presLayoutVars>
          <dgm:hierBranch/>
        </dgm:presLayoutVars>
      </dgm:prSet>
      <dgm:spPr/>
    </dgm:pt>
    <dgm:pt modelId="{155E3F01-B6BE-4FA6-9D21-2258F4887818}" type="pres">
      <dgm:prSet presAssocID="{7187BE56-EEC1-4A29-BD22-9C38FBDF7243}" presName="rootComposite" presStyleCnt="0"/>
      <dgm:spPr/>
    </dgm:pt>
    <dgm:pt modelId="{66B5D7B4-56DC-45BE-BA7B-0145464C088A}" type="pres">
      <dgm:prSet presAssocID="{7187BE56-EEC1-4A29-BD22-9C38FBDF7243}" presName="rootText" presStyleLbl="node4" presStyleIdx="6" presStyleCnt="8" custScaleY="62149">
        <dgm:presLayoutVars>
          <dgm:chPref val="3"/>
        </dgm:presLayoutVars>
      </dgm:prSet>
      <dgm:spPr/>
      <dgm:t>
        <a:bodyPr/>
        <a:lstStyle/>
        <a:p>
          <a:endParaRPr lang="en-US"/>
        </a:p>
      </dgm:t>
    </dgm:pt>
    <dgm:pt modelId="{40364250-D7B8-45DC-A6A6-FC3065C7AF71}" type="pres">
      <dgm:prSet presAssocID="{7187BE56-EEC1-4A29-BD22-9C38FBDF7243}" presName="rootConnector" presStyleLbl="node4" presStyleIdx="6" presStyleCnt="8"/>
      <dgm:spPr/>
      <dgm:t>
        <a:bodyPr/>
        <a:lstStyle/>
        <a:p>
          <a:endParaRPr lang="en-US"/>
        </a:p>
      </dgm:t>
    </dgm:pt>
    <dgm:pt modelId="{B4A46BB6-1CB5-4E5B-97F9-53DCD6085AC2}" type="pres">
      <dgm:prSet presAssocID="{7187BE56-EEC1-4A29-BD22-9C38FBDF7243}" presName="hierChild4" presStyleCnt="0"/>
      <dgm:spPr/>
    </dgm:pt>
    <dgm:pt modelId="{D61A82E8-80AE-4EC4-91F4-E3A7F65E663C}" type="pres">
      <dgm:prSet presAssocID="{E2CCADE3-F2B2-4B0D-9D78-817830877A8D}" presName="Name35" presStyleLbl="parChTrans1D4" presStyleIdx="7" presStyleCnt="8"/>
      <dgm:spPr/>
      <dgm:t>
        <a:bodyPr/>
        <a:lstStyle/>
        <a:p>
          <a:endParaRPr lang="en-US"/>
        </a:p>
      </dgm:t>
    </dgm:pt>
    <dgm:pt modelId="{6B172D0B-D223-4F28-A136-853A3E26169E}" type="pres">
      <dgm:prSet presAssocID="{BCFD7C63-AB97-4951-B4B7-3AF6BEF49EC4}" presName="hierRoot2" presStyleCnt="0">
        <dgm:presLayoutVars>
          <dgm:hierBranch val="r"/>
        </dgm:presLayoutVars>
      </dgm:prSet>
      <dgm:spPr/>
    </dgm:pt>
    <dgm:pt modelId="{6A6DA54F-898D-44E5-BCE6-31302A0991A0}" type="pres">
      <dgm:prSet presAssocID="{BCFD7C63-AB97-4951-B4B7-3AF6BEF49EC4}" presName="rootComposite" presStyleCnt="0"/>
      <dgm:spPr/>
    </dgm:pt>
    <dgm:pt modelId="{AF9F25BF-220B-48A9-8DA4-444B42BD6B93}" type="pres">
      <dgm:prSet presAssocID="{BCFD7C63-AB97-4951-B4B7-3AF6BEF49EC4}" presName="rootText" presStyleLbl="node4" presStyleIdx="7" presStyleCnt="8" custScaleY="62149" custLinFactNeighborY="-11696">
        <dgm:presLayoutVars>
          <dgm:chPref val="3"/>
        </dgm:presLayoutVars>
      </dgm:prSet>
      <dgm:spPr/>
      <dgm:t>
        <a:bodyPr/>
        <a:lstStyle/>
        <a:p>
          <a:endParaRPr lang="en-US"/>
        </a:p>
      </dgm:t>
    </dgm:pt>
    <dgm:pt modelId="{745E1E8F-D8CD-43F1-8EFD-7532B375F94E}" type="pres">
      <dgm:prSet presAssocID="{BCFD7C63-AB97-4951-B4B7-3AF6BEF49EC4}" presName="rootConnector" presStyleLbl="node4" presStyleIdx="7" presStyleCnt="8"/>
      <dgm:spPr/>
      <dgm:t>
        <a:bodyPr/>
        <a:lstStyle/>
        <a:p>
          <a:endParaRPr lang="en-US"/>
        </a:p>
      </dgm:t>
    </dgm:pt>
    <dgm:pt modelId="{25A3C450-75B8-46EA-A68C-6A890169CC51}" type="pres">
      <dgm:prSet presAssocID="{BCFD7C63-AB97-4951-B4B7-3AF6BEF49EC4}" presName="hierChild4" presStyleCnt="0"/>
      <dgm:spPr/>
    </dgm:pt>
    <dgm:pt modelId="{7D12F95F-67C2-41AD-98C9-C029EE65B0F6}" type="pres">
      <dgm:prSet presAssocID="{BCFD7C63-AB97-4951-B4B7-3AF6BEF49EC4}" presName="hierChild5" presStyleCnt="0"/>
      <dgm:spPr/>
    </dgm:pt>
    <dgm:pt modelId="{DE756F88-36F2-4AE0-9209-D43E8BFCE43A}" type="pres">
      <dgm:prSet presAssocID="{7187BE56-EEC1-4A29-BD22-9C38FBDF7243}" presName="hierChild5" presStyleCnt="0"/>
      <dgm:spPr/>
    </dgm:pt>
    <dgm:pt modelId="{780DE54C-BF68-4091-8893-52F04178C891}" type="pres">
      <dgm:prSet presAssocID="{0AFAD12D-E445-4850-831A-00BAD174C9FB}" presName="hierChild5" presStyleCnt="0"/>
      <dgm:spPr/>
    </dgm:pt>
    <dgm:pt modelId="{7CFF184A-2978-4D6C-B137-797EBBFE7F93}" type="pres">
      <dgm:prSet presAssocID="{701EAC5B-784C-4C54-9ED0-E0E3B6A43E46}" presName="hierChild5" presStyleCnt="0"/>
      <dgm:spPr/>
    </dgm:pt>
    <dgm:pt modelId="{0EF4947D-B5BE-4CD1-A8AC-69C60097D6D2}" type="pres">
      <dgm:prSet presAssocID="{5302CD26-E2B6-41B9-9C9E-47A683DA479F}" presName="hierChild5" presStyleCnt="0"/>
      <dgm:spPr/>
    </dgm:pt>
    <dgm:pt modelId="{13D743E1-3C45-4270-BA10-9FB68D9020B7}" type="pres">
      <dgm:prSet presAssocID="{95134541-D72F-4B43-BF5B-54512D0E789A}" presName="hierChild3" presStyleCnt="0"/>
      <dgm:spPr/>
    </dgm:pt>
  </dgm:ptLst>
  <dgm:cxnLst>
    <dgm:cxn modelId="{3D8409AF-196F-492A-8495-F6ED476E0A74}" type="presOf" srcId="{9B35C01B-73F3-4752-B777-BAB172133ADB}" destId="{0796F3D4-E9BB-41D8-8470-E6E0C6C4CA00}" srcOrd="1" destOrd="0" presId="urn:microsoft.com/office/officeart/2005/8/layout/orgChart1"/>
    <dgm:cxn modelId="{B9FAFF37-5532-466F-B653-1DDEBC8227B7}" type="presOf" srcId="{481CA9B4-7415-438C-BC91-395FECEE0133}" destId="{0291D769-A140-419B-86AB-4EF2B53D02C4}" srcOrd="0" destOrd="0" presId="urn:microsoft.com/office/officeart/2005/8/layout/orgChart1"/>
    <dgm:cxn modelId="{3C482F4D-825B-4588-8635-333435866704}" type="presOf" srcId="{5A181CF2-559D-4B39-A268-D6670CA7D9F8}" destId="{4DEAA1F4-A9D4-479E-A75B-0E213D0CE9CC}" srcOrd="1" destOrd="0" presId="urn:microsoft.com/office/officeart/2005/8/layout/orgChart1"/>
    <dgm:cxn modelId="{2B8A5886-045C-4E31-B1DF-4E43EA888519}" srcId="{0AFAD12D-E445-4850-831A-00BAD174C9FB}" destId="{7187BE56-EEC1-4A29-BD22-9C38FBDF7243}" srcOrd="1" destOrd="0" parTransId="{2975E099-D992-4BDE-9426-F09D8F8AAAA6}" sibTransId="{03C2B78A-F755-4BEC-A37A-A4B758774934}"/>
    <dgm:cxn modelId="{1EEA1D73-85CE-404E-85E5-E958B69E4DF1}" type="presOf" srcId="{55C33049-A6B7-45A1-9281-E6BC47A37E7D}" destId="{13EA903D-409A-4A4B-8011-1B2C276C5B80}" srcOrd="0" destOrd="0" presId="urn:microsoft.com/office/officeart/2005/8/layout/orgChart1"/>
    <dgm:cxn modelId="{45D67C2B-661F-49EA-B2F4-D832E5CBD352}" type="presOf" srcId="{B89CF7EE-3CE7-4437-9409-DC87B05DB60D}" destId="{564FC5E3-F1EC-47F5-88E5-D3E6E1049410}" srcOrd="0" destOrd="0" presId="urn:microsoft.com/office/officeart/2005/8/layout/orgChart1"/>
    <dgm:cxn modelId="{EC522B4F-0FDF-485D-B104-9ED1F20B8512}" type="presOf" srcId="{E2CCADE3-F2B2-4B0D-9D78-817830877A8D}" destId="{D61A82E8-80AE-4EC4-91F4-E3A7F65E663C}" srcOrd="0" destOrd="0" presId="urn:microsoft.com/office/officeart/2005/8/layout/orgChart1"/>
    <dgm:cxn modelId="{60898159-8887-4F10-B04A-4496F3B277ED}" type="presOf" srcId="{EE173979-C9A9-4077-9DFE-18A710F3A3FC}" destId="{3F8330D6-68DD-4733-9F18-B4EC878BCFB4}" srcOrd="0" destOrd="0" presId="urn:microsoft.com/office/officeart/2005/8/layout/orgChart1"/>
    <dgm:cxn modelId="{C92908FA-CB42-4FB2-B64B-B3A5E3BD775C}" type="presOf" srcId="{7187BE56-EEC1-4A29-BD22-9C38FBDF7243}" destId="{66B5D7B4-56DC-45BE-BA7B-0145464C088A}" srcOrd="0" destOrd="0" presId="urn:microsoft.com/office/officeart/2005/8/layout/orgChart1"/>
    <dgm:cxn modelId="{A8AF59B5-74E7-4F0A-8310-6AD5386987F7}" srcId="{95134541-D72F-4B43-BF5B-54512D0E789A}" destId="{7A84DD4D-F835-4DF8-8277-76FA15228BD7}" srcOrd="0" destOrd="0" parTransId="{F89B01C5-2AAC-4608-9FF9-250DD6B65F13}" sibTransId="{A8D035E5-35B5-437E-AB13-A7A5B93A50C5}"/>
    <dgm:cxn modelId="{E2A87186-B22E-433D-90EB-469F2147E084}" type="presOf" srcId="{7A84DD4D-F835-4DF8-8277-76FA15228BD7}" destId="{A9E9D0A9-53A5-4589-92B8-AC8A81BF8D92}" srcOrd="1" destOrd="0" presId="urn:microsoft.com/office/officeart/2005/8/layout/orgChart1"/>
    <dgm:cxn modelId="{C276ED45-267B-4CE1-BC21-661AC1514747}" type="presOf" srcId="{94D5A2B0-3054-4515-AEEB-F8467D255C94}" destId="{93D5CF41-CF1F-4A5E-BEB2-48A6C6B147F5}" srcOrd="0" destOrd="0" presId="urn:microsoft.com/office/officeart/2005/8/layout/orgChart1"/>
    <dgm:cxn modelId="{3A329601-0ACA-44DB-BE78-DC10CD476E9F}" type="presOf" srcId="{BCFD7C63-AB97-4951-B4B7-3AF6BEF49EC4}" destId="{AF9F25BF-220B-48A9-8DA4-444B42BD6B93}" srcOrd="0" destOrd="0" presId="urn:microsoft.com/office/officeart/2005/8/layout/orgChart1"/>
    <dgm:cxn modelId="{A6C3228E-9C51-426E-BB0D-F581AE82AB62}" type="presOf" srcId="{756D0467-F7FC-4989-A91E-1AE44A13BC29}" destId="{48AB7EAB-AA31-40CD-B0E9-FE5A27126FF5}" srcOrd="0" destOrd="0" presId="urn:microsoft.com/office/officeart/2005/8/layout/orgChart1"/>
    <dgm:cxn modelId="{7C59A464-7978-4E56-A3AB-039A68FD1623}" type="presOf" srcId="{249A73F1-D287-4E8D-A8D4-91D9FBECE087}" destId="{D348B6A0-8A48-446E-BD5B-BEB7C6716311}" srcOrd="1" destOrd="0" presId="urn:microsoft.com/office/officeart/2005/8/layout/orgChart1"/>
    <dgm:cxn modelId="{B9C20DA6-6D52-4253-AFA7-F7B18B3BF1CF}" type="presOf" srcId="{9B35C01B-73F3-4752-B777-BAB172133ADB}" destId="{60874CBE-58C0-431C-AF7A-5D1332989AEF}" srcOrd="0" destOrd="0" presId="urn:microsoft.com/office/officeart/2005/8/layout/orgChart1"/>
    <dgm:cxn modelId="{D206BF98-AEB5-44A0-800B-7D28461823C7}" type="presOf" srcId="{95134541-D72F-4B43-BF5B-54512D0E789A}" destId="{186713EA-C612-4F60-BBCB-DA5F5DF8D47C}" srcOrd="1" destOrd="0" presId="urn:microsoft.com/office/officeart/2005/8/layout/orgChart1"/>
    <dgm:cxn modelId="{7EA4B481-9216-4A57-A6ED-E8B3A49FDC23}" type="presOf" srcId="{5A181CF2-559D-4B39-A268-D6670CA7D9F8}" destId="{8A56C15F-2B16-4366-92B1-B18796661A3D}" srcOrd="0" destOrd="0" presId="urn:microsoft.com/office/officeart/2005/8/layout/orgChart1"/>
    <dgm:cxn modelId="{49564263-4EC5-42FC-A059-F9F965C1CDE5}" type="presOf" srcId="{7A84DD4D-F835-4DF8-8277-76FA15228BD7}" destId="{9D79335A-35AF-41DA-8D93-E56ACB79C4A5}" srcOrd="0" destOrd="0" presId="urn:microsoft.com/office/officeart/2005/8/layout/orgChart1"/>
    <dgm:cxn modelId="{ED3EDA23-9B6E-4BF8-8F11-A1B4627E748D}" srcId="{860F9D76-44E3-4498-9BE5-2C3A92520B93}" destId="{95134541-D72F-4B43-BF5B-54512D0E789A}" srcOrd="0" destOrd="0" parTransId="{71E8F048-EB31-4B60-938C-0DC7B16DFA74}" sibTransId="{FFD0B5B7-9E82-47CB-8FB0-7F4030EF2987}"/>
    <dgm:cxn modelId="{C364C7B4-0B58-4E7A-8FB0-57E69A739F52}" type="presOf" srcId="{BCFD7C63-AB97-4951-B4B7-3AF6BEF49EC4}" destId="{745E1E8F-D8CD-43F1-8EFD-7532B375F94E}" srcOrd="1" destOrd="0" presId="urn:microsoft.com/office/officeart/2005/8/layout/orgChart1"/>
    <dgm:cxn modelId="{7526E0AE-1363-48E1-AA0C-62B181ECD008}" type="presOf" srcId="{0AFAD12D-E445-4850-831A-00BAD174C9FB}" destId="{6218D0F4-E8EB-421E-89F2-86F057E631B1}" srcOrd="0" destOrd="0" presId="urn:microsoft.com/office/officeart/2005/8/layout/orgChart1"/>
    <dgm:cxn modelId="{9FDBB162-151F-46BD-8F9C-6D5F15B8AF33}" srcId="{B84EF154-3DD9-4C61-AAB5-E198DD23D65A}" destId="{97C7D8E4-17E9-4928-8762-F0ED5948EEDB}" srcOrd="0" destOrd="0" parTransId="{5875336A-3478-46CC-B649-EC8EF02CC9EA}" sibTransId="{EC8B8B08-440E-4BF0-87AC-CED011C14B9F}"/>
    <dgm:cxn modelId="{10E39FC0-63C1-4605-9594-74FEB417B5FC}" srcId="{95134541-D72F-4B43-BF5B-54512D0E789A}" destId="{5302CD26-E2B6-41B9-9C9E-47A683DA479F}" srcOrd="1" destOrd="0" parTransId="{481CA9B4-7415-438C-BC91-395FECEE0133}" sibTransId="{44A8DB4E-7A98-4D8D-8CBB-CF6D3C5EC90C}"/>
    <dgm:cxn modelId="{7878A4B2-BE57-4BEE-A2A5-58299279398C}" srcId="{5302CD26-E2B6-41B9-9C9E-47A683DA479F}" destId="{701EAC5B-784C-4C54-9ED0-E0E3B6A43E46}" srcOrd="0" destOrd="0" parTransId="{DD86ACD9-B502-4C80-ADA4-B150CC39D201}" sibTransId="{D0F99265-04C2-4E17-AC31-81D8FAAA2B1F}"/>
    <dgm:cxn modelId="{6018620C-992D-4928-9329-2E4C5012F535}" srcId="{701EAC5B-784C-4C54-9ED0-E0E3B6A43E46}" destId="{0AFAD12D-E445-4850-831A-00BAD174C9FB}" srcOrd="1" destOrd="0" parTransId="{6887D59C-F71D-4765-94DE-96907BE4C232}" sibTransId="{913CBF40-36D1-4E73-A78E-66F298E4D3C8}"/>
    <dgm:cxn modelId="{2810F78B-50A4-4881-9599-E673C9167E67}" type="presOf" srcId="{EA521946-AD0B-4393-BC68-5E8B82677E1E}" destId="{E8E16126-3A7A-4B77-87A4-420F68877BBC}" srcOrd="0" destOrd="0" presId="urn:microsoft.com/office/officeart/2005/8/layout/orgChart1"/>
    <dgm:cxn modelId="{A23D6093-013E-4C1B-BF0A-944BF58B1777}" type="presOf" srcId="{B84EF154-3DD9-4C61-AAB5-E198DD23D65A}" destId="{19F1DA6D-B03F-48B2-89C6-BF37EE9CB3BC}" srcOrd="1" destOrd="0" presId="urn:microsoft.com/office/officeart/2005/8/layout/orgChart1"/>
    <dgm:cxn modelId="{06633FB6-E144-4BF5-80FB-D48B46FEAB4B}" type="presOf" srcId="{7187BE56-EEC1-4A29-BD22-9C38FBDF7243}" destId="{40364250-D7B8-45DC-A6A6-FC3065C7AF71}" srcOrd="1" destOrd="0" presId="urn:microsoft.com/office/officeart/2005/8/layout/orgChart1"/>
    <dgm:cxn modelId="{BBF93986-242C-4BD8-8CED-D9B9EAF00BC5}" type="presOf" srcId="{701EAC5B-784C-4C54-9ED0-E0E3B6A43E46}" destId="{28ECCBC9-BD87-4F98-A644-7496B1B279DA}" srcOrd="0" destOrd="0" presId="urn:microsoft.com/office/officeart/2005/8/layout/orgChart1"/>
    <dgm:cxn modelId="{BDE53043-935B-46E4-B84E-00594AAED4AC}" srcId="{EE173979-C9A9-4077-9DFE-18A710F3A3FC}" destId="{249A73F1-D287-4E8D-A8D4-91D9FBECE087}" srcOrd="0" destOrd="0" parTransId="{5379833A-4E01-4E17-A9E8-511457BD8C1D}" sibTransId="{629331C1-48B5-4C8A-B6CC-0D1070E0C596}"/>
    <dgm:cxn modelId="{4576F116-EAE6-47E7-988E-3C7101F526F5}" srcId="{7A84DD4D-F835-4DF8-8277-76FA15228BD7}" destId="{9B35C01B-73F3-4752-B777-BAB172133ADB}" srcOrd="1" destOrd="0" parTransId="{55C33049-A6B7-45A1-9281-E6BC47A37E7D}" sibTransId="{3F136B66-2650-4591-8608-9817A5082416}"/>
    <dgm:cxn modelId="{999C31FE-1063-40AE-A318-DFF5CF735B4B}" srcId="{94D5A2B0-3054-4515-AEEB-F8467D255C94}" destId="{5A181CF2-559D-4B39-A268-D6670CA7D9F8}" srcOrd="0" destOrd="0" parTransId="{756D0467-F7FC-4989-A91E-1AE44A13BC29}" sibTransId="{F16BE799-5018-41AF-AFEB-9FB0A00C71E2}"/>
    <dgm:cxn modelId="{26FDA5B7-4F1C-4160-B672-AC0E5CE96DA5}" srcId="{7A84DD4D-F835-4DF8-8277-76FA15228BD7}" destId="{94D5A2B0-3054-4515-AEEB-F8467D255C94}" srcOrd="0" destOrd="0" parTransId="{EA521946-AD0B-4393-BC68-5E8B82677E1E}" sibTransId="{2254C458-D6C1-49A2-A310-86A53EFB68DF}"/>
    <dgm:cxn modelId="{DD5B4994-73C3-41A8-B909-6770E54442EE}" type="presOf" srcId="{97C7D8E4-17E9-4928-8762-F0ED5948EEDB}" destId="{C004F5CB-E39C-4315-B7D8-5CA027DE8126}" srcOrd="1" destOrd="0" presId="urn:microsoft.com/office/officeart/2005/8/layout/orgChart1"/>
    <dgm:cxn modelId="{E1430628-90FB-4099-8BD6-950680F07E1F}" type="presOf" srcId="{F89B01C5-2AAC-4608-9FF9-250DD6B65F13}" destId="{D501CD1E-C2B8-4F7A-BE17-2C1C5A00E8AC}" srcOrd="0" destOrd="0" presId="urn:microsoft.com/office/officeart/2005/8/layout/orgChart1"/>
    <dgm:cxn modelId="{17E98815-FCD1-4BEE-B216-7C7ECCA05CB4}" type="presOf" srcId="{6887D59C-F71D-4765-94DE-96907BE4C232}" destId="{65F85150-9333-4876-BFF5-07B132509526}" srcOrd="0" destOrd="0" presId="urn:microsoft.com/office/officeart/2005/8/layout/orgChart1"/>
    <dgm:cxn modelId="{8AD958B9-CCED-4976-8837-B3E8AC88DAFE}" type="presOf" srcId="{860F9D76-44E3-4498-9BE5-2C3A92520B93}" destId="{865A61C5-511B-4DEE-88EF-5E5285E7490E}" srcOrd="0" destOrd="0" presId="urn:microsoft.com/office/officeart/2005/8/layout/orgChart1"/>
    <dgm:cxn modelId="{BDA0E207-AA3A-4083-9579-20D19E427BD7}" srcId="{0AFAD12D-E445-4850-831A-00BAD174C9FB}" destId="{B84EF154-3DD9-4C61-AAB5-E198DD23D65A}" srcOrd="0" destOrd="0" parTransId="{E4E16825-AC3B-421B-9E7A-F51DC334735D}" sibTransId="{9D2FCDB2-D098-4C81-A451-DC31ACE29B03}"/>
    <dgm:cxn modelId="{BC918373-7435-4E0E-A537-C7665DA41764}" srcId="{701EAC5B-784C-4C54-9ED0-E0E3B6A43E46}" destId="{EE173979-C9A9-4077-9DFE-18A710F3A3FC}" srcOrd="0" destOrd="0" parTransId="{B89CF7EE-3CE7-4437-9409-DC87B05DB60D}" sibTransId="{78D53BD0-B83A-450E-90A5-D17FF7535E07}"/>
    <dgm:cxn modelId="{053FB1ED-07BB-4CD7-A882-FBD807765333}" type="presOf" srcId="{DD86ACD9-B502-4C80-ADA4-B150CC39D201}" destId="{6B6CE83D-3DE3-4199-BDC7-4A7628D50C80}" srcOrd="0" destOrd="0" presId="urn:microsoft.com/office/officeart/2005/8/layout/orgChart1"/>
    <dgm:cxn modelId="{447C5EBF-8D4E-4E20-8F7E-0E5388F36E86}" type="presOf" srcId="{5302CD26-E2B6-41B9-9C9E-47A683DA479F}" destId="{6C171DE3-F12E-409D-9F23-7816D851194D}" srcOrd="1" destOrd="0" presId="urn:microsoft.com/office/officeart/2005/8/layout/orgChart1"/>
    <dgm:cxn modelId="{0C0AD571-4FFD-4D06-8914-65AC3E50F08F}" type="presOf" srcId="{5302CD26-E2B6-41B9-9C9E-47A683DA479F}" destId="{F12FBFDD-BF17-430F-81CE-29AE00865EFA}" srcOrd="0" destOrd="0" presId="urn:microsoft.com/office/officeart/2005/8/layout/orgChart1"/>
    <dgm:cxn modelId="{DD5C65B0-0323-41CB-9482-0F6922978AC0}" type="presOf" srcId="{249A73F1-D287-4E8D-A8D4-91D9FBECE087}" destId="{A7EA2A0F-7CD8-4DA6-9C51-73C0C2B390E5}" srcOrd="0" destOrd="0" presId="urn:microsoft.com/office/officeart/2005/8/layout/orgChart1"/>
    <dgm:cxn modelId="{991696A7-07DF-4192-B943-E7A1BED8E8F3}" type="presOf" srcId="{2975E099-D992-4BDE-9426-F09D8F8AAAA6}" destId="{5747F534-F842-4EE0-837B-BC5B1645C033}" srcOrd="0" destOrd="0" presId="urn:microsoft.com/office/officeart/2005/8/layout/orgChart1"/>
    <dgm:cxn modelId="{9119ACEE-4D17-4632-80E1-966146807225}" type="presOf" srcId="{94D5A2B0-3054-4515-AEEB-F8467D255C94}" destId="{B125311E-5457-465E-8B13-FA65287122F4}" srcOrd="1" destOrd="0" presId="urn:microsoft.com/office/officeart/2005/8/layout/orgChart1"/>
    <dgm:cxn modelId="{8FCF8E08-4116-43FC-A8FC-2D046CCDA158}" type="presOf" srcId="{97C7D8E4-17E9-4928-8762-F0ED5948EEDB}" destId="{D8FBB0B5-93F0-4B18-B1F0-38EB0CB9F852}" srcOrd="0" destOrd="0" presId="urn:microsoft.com/office/officeart/2005/8/layout/orgChart1"/>
    <dgm:cxn modelId="{70281988-3D98-4B16-A6E3-BC999BD22FC8}" type="presOf" srcId="{95134541-D72F-4B43-BF5B-54512D0E789A}" destId="{605A287B-1D34-46E0-BC8A-D25AEE0620B5}" srcOrd="0" destOrd="0" presId="urn:microsoft.com/office/officeart/2005/8/layout/orgChart1"/>
    <dgm:cxn modelId="{119A4175-29D1-408A-B1C7-3E7A2C3A84CF}" type="presOf" srcId="{E4E16825-AC3B-421B-9E7A-F51DC334735D}" destId="{AA714685-A879-4F41-8A3B-DC4BEFC7BF41}" srcOrd="0" destOrd="0" presId="urn:microsoft.com/office/officeart/2005/8/layout/orgChart1"/>
    <dgm:cxn modelId="{CFC9E5AF-2B77-4DBE-B38C-1D6099D70E8D}" type="presOf" srcId="{701EAC5B-784C-4C54-9ED0-E0E3B6A43E46}" destId="{C7F0A3CE-1B11-4BAD-912F-003EC504D26A}" srcOrd="1" destOrd="0" presId="urn:microsoft.com/office/officeart/2005/8/layout/orgChart1"/>
    <dgm:cxn modelId="{408F3DA2-315B-4A48-B17D-C46C988D1438}" type="presOf" srcId="{B84EF154-3DD9-4C61-AAB5-E198DD23D65A}" destId="{6E7639DA-FFDE-4273-A61F-63040D9BED89}" srcOrd="0" destOrd="0" presId="urn:microsoft.com/office/officeart/2005/8/layout/orgChart1"/>
    <dgm:cxn modelId="{5704D655-6FCD-453D-AEDF-0BFBDF20517B}" type="presOf" srcId="{5875336A-3478-46CC-B649-EC8EF02CC9EA}" destId="{A3C04C50-9325-45C2-911B-3E97AA706161}" srcOrd="0" destOrd="0" presId="urn:microsoft.com/office/officeart/2005/8/layout/orgChart1"/>
    <dgm:cxn modelId="{3A6B3675-5287-4A8B-AFE1-0F985DD69EB4}" type="presOf" srcId="{5379833A-4E01-4E17-A9E8-511457BD8C1D}" destId="{A309C2A2-D734-4296-A0C7-EEAC617C98AA}" srcOrd="0" destOrd="0" presId="urn:microsoft.com/office/officeart/2005/8/layout/orgChart1"/>
    <dgm:cxn modelId="{16479778-B17B-4C40-85AE-63595112C92E}" srcId="{7187BE56-EEC1-4A29-BD22-9C38FBDF7243}" destId="{BCFD7C63-AB97-4951-B4B7-3AF6BEF49EC4}" srcOrd="0" destOrd="0" parTransId="{E2CCADE3-F2B2-4B0D-9D78-817830877A8D}" sibTransId="{745C4352-8937-483D-9E59-AE6BCA9A49F0}"/>
    <dgm:cxn modelId="{8BE7BB09-4844-46A9-873C-4B05244BF81F}" type="presOf" srcId="{0AFAD12D-E445-4850-831A-00BAD174C9FB}" destId="{9F26CA7E-26EE-4840-9549-A2CF7FBA69F2}" srcOrd="1" destOrd="0" presId="urn:microsoft.com/office/officeart/2005/8/layout/orgChart1"/>
    <dgm:cxn modelId="{3894D0D0-0D96-42DD-8269-5180BFCB5252}" type="presOf" srcId="{EE173979-C9A9-4077-9DFE-18A710F3A3FC}" destId="{668F8663-8D21-472C-92DB-87054B927387}" srcOrd="1" destOrd="0" presId="urn:microsoft.com/office/officeart/2005/8/layout/orgChart1"/>
    <dgm:cxn modelId="{B6019D4F-B101-42E4-9A57-6B6DBBE7E16E}" type="presParOf" srcId="{865A61C5-511B-4DEE-88EF-5E5285E7490E}" destId="{3E7592B4-3F5C-449C-A6AA-40E228BA96F6}" srcOrd="0" destOrd="0" presId="urn:microsoft.com/office/officeart/2005/8/layout/orgChart1"/>
    <dgm:cxn modelId="{F223ECBC-979B-4BE1-A0EB-7AA8154A0138}" type="presParOf" srcId="{3E7592B4-3F5C-449C-A6AA-40E228BA96F6}" destId="{2580E599-3F60-4FD5-B15D-6FEB39082936}" srcOrd="0" destOrd="0" presId="urn:microsoft.com/office/officeart/2005/8/layout/orgChart1"/>
    <dgm:cxn modelId="{EE54FE26-3238-42AA-AF49-3719705C9BD4}" type="presParOf" srcId="{2580E599-3F60-4FD5-B15D-6FEB39082936}" destId="{605A287B-1D34-46E0-BC8A-D25AEE0620B5}" srcOrd="0" destOrd="0" presId="urn:microsoft.com/office/officeart/2005/8/layout/orgChart1"/>
    <dgm:cxn modelId="{A84187E9-AC02-400A-930D-1CFCC219F30E}" type="presParOf" srcId="{2580E599-3F60-4FD5-B15D-6FEB39082936}" destId="{186713EA-C612-4F60-BBCB-DA5F5DF8D47C}" srcOrd="1" destOrd="0" presId="urn:microsoft.com/office/officeart/2005/8/layout/orgChart1"/>
    <dgm:cxn modelId="{D055BF9D-7DA2-428E-BE3A-CFAD6EE98E69}" type="presParOf" srcId="{3E7592B4-3F5C-449C-A6AA-40E228BA96F6}" destId="{520CD407-DE16-406B-ABED-D601CB8D4E6A}" srcOrd="1" destOrd="0" presId="urn:microsoft.com/office/officeart/2005/8/layout/orgChart1"/>
    <dgm:cxn modelId="{135C292F-6427-4ED0-A2D0-275751A0762B}" type="presParOf" srcId="{520CD407-DE16-406B-ABED-D601CB8D4E6A}" destId="{D501CD1E-C2B8-4F7A-BE17-2C1C5A00E8AC}" srcOrd="0" destOrd="0" presId="urn:microsoft.com/office/officeart/2005/8/layout/orgChart1"/>
    <dgm:cxn modelId="{A1935187-1A8A-4964-9B37-C1102296F84C}" type="presParOf" srcId="{520CD407-DE16-406B-ABED-D601CB8D4E6A}" destId="{B24E890E-0C58-48DD-B6B0-B98277CBF312}" srcOrd="1" destOrd="0" presId="urn:microsoft.com/office/officeart/2005/8/layout/orgChart1"/>
    <dgm:cxn modelId="{669478C7-D6A5-4AAD-9CA2-4FE26AF1DB0A}" type="presParOf" srcId="{B24E890E-0C58-48DD-B6B0-B98277CBF312}" destId="{46A0B21A-F389-448D-B4AB-F52DADC69C09}" srcOrd="0" destOrd="0" presId="urn:microsoft.com/office/officeart/2005/8/layout/orgChart1"/>
    <dgm:cxn modelId="{F5F7E0A7-6705-463E-8001-A367D7A9ACF9}" type="presParOf" srcId="{46A0B21A-F389-448D-B4AB-F52DADC69C09}" destId="{9D79335A-35AF-41DA-8D93-E56ACB79C4A5}" srcOrd="0" destOrd="0" presId="urn:microsoft.com/office/officeart/2005/8/layout/orgChart1"/>
    <dgm:cxn modelId="{F6A40F61-537A-4AA8-A472-B70A754EDA83}" type="presParOf" srcId="{46A0B21A-F389-448D-B4AB-F52DADC69C09}" destId="{A9E9D0A9-53A5-4589-92B8-AC8A81BF8D92}" srcOrd="1" destOrd="0" presId="urn:microsoft.com/office/officeart/2005/8/layout/orgChart1"/>
    <dgm:cxn modelId="{EABAED18-E2BE-46B5-B464-01C2B1ADADE1}" type="presParOf" srcId="{B24E890E-0C58-48DD-B6B0-B98277CBF312}" destId="{5B5BA89F-08D4-4D48-8184-BC8B716431EC}" srcOrd="1" destOrd="0" presId="urn:microsoft.com/office/officeart/2005/8/layout/orgChart1"/>
    <dgm:cxn modelId="{27416566-072A-4B30-9782-6C27624E3856}" type="presParOf" srcId="{5B5BA89F-08D4-4D48-8184-BC8B716431EC}" destId="{E8E16126-3A7A-4B77-87A4-420F68877BBC}" srcOrd="0" destOrd="0" presId="urn:microsoft.com/office/officeart/2005/8/layout/orgChart1"/>
    <dgm:cxn modelId="{86F06652-B19E-4BD1-A047-2D22B5F0CC13}" type="presParOf" srcId="{5B5BA89F-08D4-4D48-8184-BC8B716431EC}" destId="{733A03FD-32EF-4668-ACD9-6C8C25BCF3CC}" srcOrd="1" destOrd="0" presId="urn:microsoft.com/office/officeart/2005/8/layout/orgChart1"/>
    <dgm:cxn modelId="{DCBCFAE4-4D39-4F2E-97CC-0BA33157CDFC}" type="presParOf" srcId="{733A03FD-32EF-4668-ACD9-6C8C25BCF3CC}" destId="{FAB73EF7-CD19-459D-9C20-FEC89FCE10E3}" srcOrd="0" destOrd="0" presId="urn:microsoft.com/office/officeart/2005/8/layout/orgChart1"/>
    <dgm:cxn modelId="{CC18CE65-1236-4DA7-8527-F05DBC3ACC8C}" type="presParOf" srcId="{FAB73EF7-CD19-459D-9C20-FEC89FCE10E3}" destId="{93D5CF41-CF1F-4A5E-BEB2-48A6C6B147F5}" srcOrd="0" destOrd="0" presId="urn:microsoft.com/office/officeart/2005/8/layout/orgChart1"/>
    <dgm:cxn modelId="{C48D404F-9BD8-4B89-848D-28558100F98E}" type="presParOf" srcId="{FAB73EF7-CD19-459D-9C20-FEC89FCE10E3}" destId="{B125311E-5457-465E-8B13-FA65287122F4}" srcOrd="1" destOrd="0" presId="urn:microsoft.com/office/officeart/2005/8/layout/orgChart1"/>
    <dgm:cxn modelId="{1151F962-3D94-4E3B-B032-17B3A5351002}" type="presParOf" srcId="{733A03FD-32EF-4668-ACD9-6C8C25BCF3CC}" destId="{3DBEC8F3-6B3A-46F8-9253-9DF2492F35BE}" srcOrd="1" destOrd="0" presId="urn:microsoft.com/office/officeart/2005/8/layout/orgChart1"/>
    <dgm:cxn modelId="{BED98857-BE1D-4D3B-BA0A-A9576024AEC8}" type="presParOf" srcId="{3DBEC8F3-6B3A-46F8-9253-9DF2492F35BE}" destId="{48AB7EAB-AA31-40CD-B0E9-FE5A27126FF5}" srcOrd="0" destOrd="0" presId="urn:microsoft.com/office/officeart/2005/8/layout/orgChart1"/>
    <dgm:cxn modelId="{5DC564B7-BFFF-4BC2-B136-09C9BF4C4A78}" type="presParOf" srcId="{3DBEC8F3-6B3A-46F8-9253-9DF2492F35BE}" destId="{6A48ED64-2F8D-483A-9FF0-D5678136F6B6}" srcOrd="1" destOrd="0" presId="urn:microsoft.com/office/officeart/2005/8/layout/orgChart1"/>
    <dgm:cxn modelId="{46C8C5C6-4A06-47A5-B080-2C868C1385A9}" type="presParOf" srcId="{6A48ED64-2F8D-483A-9FF0-D5678136F6B6}" destId="{E21CAEA0-A6C6-43BF-8FC3-672E1667F9E0}" srcOrd="0" destOrd="0" presId="urn:microsoft.com/office/officeart/2005/8/layout/orgChart1"/>
    <dgm:cxn modelId="{11C31606-1556-44B4-870F-BCDF23509023}" type="presParOf" srcId="{E21CAEA0-A6C6-43BF-8FC3-672E1667F9E0}" destId="{8A56C15F-2B16-4366-92B1-B18796661A3D}" srcOrd="0" destOrd="0" presId="urn:microsoft.com/office/officeart/2005/8/layout/orgChart1"/>
    <dgm:cxn modelId="{86E1B4E0-0F06-46A0-BF59-8417743FDD9E}" type="presParOf" srcId="{E21CAEA0-A6C6-43BF-8FC3-672E1667F9E0}" destId="{4DEAA1F4-A9D4-479E-A75B-0E213D0CE9CC}" srcOrd="1" destOrd="0" presId="urn:microsoft.com/office/officeart/2005/8/layout/orgChart1"/>
    <dgm:cxn modelId="{75140CF5-1234-4768-9529-146627DBC28E}" type="presParOf" srcId="{6A48ED64-2F8D-483A-9FF0-D5678136F6B6}" destId="{DAA93036-0889-4EEA-92A6-7235D2C09856}" srcOrd="1" destOrd="0" presId="urn:microsoft.com/office/officeart/2005/8/layout/orgChart1"/>
    <dgm:cxn modelId="{B161A641-8476-432F-9A85-B965278544BF}" type="presParOf" srcId="{6A48ED64-2F8D-483A-9FF0-D5678136F6B6}" destId="{7BC1D2F1-AFAA-4A6C-BC22-387185B29288}" srcOrd="2" destOrd="0" presId="urn:microsoft.com/office/officeart/2005/8/layout/orgChart1"/>
    <dgm:cxn modelId="{C9FAA7ED-A9FF-4BEB-87F1-1F309AC388CE}" type="presParOf" srcId="{733A03FD-32EF-4668-ACD9-6C8C25BCF3CC}" destId="{F0F294D6-42A5-4514-8E5B-E0C36DF840A9}" srcOrd="2" destOrd="0" presId="urn:microsoft.com/office/officeart/2005/8/layout/orgChart1"/>
    <dgm:cxn modelId="{D81CF3D3-272B-492C-9A6B-33A89ADBF45D}" type="presParOf" srcId="{5B5BA89F-08D4-4D48-8184-BC8B716431EC}" destId="{13EA903D-409A-4A4B-8011-1B2C276C5B80}" srcOrd="2" destOrd="0" presId="urn:microsoft.com/office/officeart/2005/8/layout/orgChart1"/>
    <dgm:cxn modelId="{595BE5E8-D3CE-41A8-B0D7-22A9E4088A89}" type="presParOf" srcId="{5B5BA89F-08D4-4D48-8184-BC8B716431EC}" destId="{55875086-A83A-457C-ACFE-4F287C0F5B98}" srcOrd="3" destOrd="0" presId="urn:microsoft.com/office/officeart/2005/8/layout/orgChart1"/>
    <dgm:cxn modelId="{E9D3FCF8-D56E-4AF1-9172-1900378C6807}" type="presParOf" srcId="{55875086-A83A-457C-ACFE-4F287C0F5B98}" destId="{6F9BF2F8-C926-4AF3-A76F-832C5FA34F92}" srcOrd="0" destOrd="0" presId="urn:microsoft.com/office/officeart/2005/8/layout/orgChart1"/>
    <dgm:cxn modelId="{6DF841F4-D77C-4C9E-A1FC-531CFD4F528C}" type="presParOf" srcId="{6F9BF2F8-C926-4AF3-A76F-832C5FA34F92}" destId="{60874CBE-58C0-431C-AF7A-5D1332989AEF}" srcOrd="0" destOrd="0" presId="urn:microsoft.com/office/officeart/2005/8/layout/orgChart1"/>
    <dgm:cxn modelId="{E7DCFC19-611B-4F8D-9387-E1C6E2E27065}" type="presParOf" srcId="{6F9BF2F8-C926-4AF3-A76F-832C5FA34F92}" destId="{0796F3D4-E9BB-41D8-8470-E6E0C6C4CA00}" srcOrd="1" destOrd="0" presId="urn:microsoft.com/office/officeart/2005/8/layout/orgChart1"/>
    <dgm:cxn modelId="{62ED294A-659C-4FE9-B2C1-B7DC8CF615B3}" type="presParOf" srcId="{55875086-A83A-457C-ACFE-4F287C0F5B98}" destId="{B5049B68-4318-4923-BAEC-0AA929116818}" srcOrd="1" destOrd="0" presId="urn:microsoft.com/office/officeart/2005/8/layout/orgChart1"/>
    <dgm:cxn modelId="{92D3F3D4-54F5-411B-964F-251F43F09F01}" type="presParOf" srcId="{55875086-A83A-457C-ACFE-4F287C0F5B98}" destId="{DED0DA7C-748F-4C9D-B886-975B5E0BB8D9}" srcOrd="2" destOrd="0" presId="urn:microsoft.com/office/officeart/2005/8/layout/orgChart1"/>
    <dgm:cxn modelId="{146974B2-487F-492C-8765-DBD1ED18410A}" type="presParOf" srcId="{B24E890E-0C58-48DD-B6B0-B98277CBF312}" destId="{8D683BA2-E3E7-4154-8321-D49F075EF756}" srcOrd="2" destOrd="0" presId="urn:microsoft.com/office/officeart/2005/8/layout/orgChart1"/>
    <dgm:cxn modelId="{586A9F0C-B8EA-4DFF-A1E2-C2E20A7B1F35}" type="presParOf" srcId="{520CD407-DE16-406B-ABED-D601CB8D4E6A}" destId="{0291D769-A140-419B-86AB-4EF2B53D02C4}" srcOrd="2" destOrd="0" presId="urn:microsoft.com/office/officeart/2005/8/layout/orgChart1"/>
    <dgm:cxn modelId="{E423891A-6104-48C6-99B1-1D67AF388150}" type="presParOf" srcId="{520CD407-DE16-406B-ABED-D601CB8D4E6A}" destId="{80CEEBA5-E5C3-4D59-9571-553811FB56D6}" srcOrd="3" destOrd="0" presId="urn:microsoft.com/office/officeart/2005/8/layout/orgChart1"/>
    <dgm:cxn modelId="{880BC490-7F98-4E7C-8ED5-C7B90E5C3072}" type="presParOf" srcId="{80CEEBA5-E5C3-4D59-9571-553811FB56D6}" destId="{5344C233-6F08-4342-8502-C1E0FB1DC37B}" srcOrd="0" destOrd="0" presId="urn:microsoft.com/office/officeart/2005/8/layout/orgChart1"/>
    <dgm:cxn modelId="{A392EC8D-F169-4A6E-85B2-B95F61FA3ED0}" type="presParOf" srcId="{5344C233-6F08-4342-8502-C1E0FB1DC37B}" destId="{F12FBFDD-BF17-430F-81CE-29AE00865EFA}" srcOrd="0" destOrd="0" presId="urn:microsoft.com/office/officeart/2005/8/layout/orgChart1"/>
    <dgm:cxn modelId="{47DAA117-A33D-453E-B381-E20FEFD87B20}" type="presParOf" srcId="{5344C233-6F08-4342-8502-C1E0FB1DC37B}" destId="{6C171DE3-F12E-409D-9F23-7816D851194D}" srcOrd="1" destOrd="0" presId="urn:microsoft.com/office/officeart/2005/8/layout/orgChart1"/>
    <dgm:cxn modelId="{144E357F-56D7-4F0A-BD9B-95BFF548D289}" type="presParOf" srcId="{80CEEBA5-E5C3-4D59-9571-553811FB56D6}" destId="{3F26760A-4102-4C09-9803-4BAF88022530}" srcOrd="1" destOrd="0" presId="urn:microsoft.com/office/officeart/2005/8/layout/orgChart1"/>
    <dgm:cxn modelId="{D89E3686-E246-4588-8FF8-8A3B4C4EE849}" type="presParOf" srcId="{3F26760A-4102-4C09-9803-4BAF88022530}" destId="{6B6CE83D-3DE3-4199-BDC7-4A7628D50C80}" srcOrd="0" destOrd="0" presId="urn:microsoft.com/office/officeart/2005/8/layout/orgChart1"/>
    <dgm:cxn modelId="{44CBE30F-E66A-495D-AF55-7F0BDB63AF57}" type="presParOf" srcId="{3F26760A-4102-4C09-9803-4BAF88022530}" destId="{D03E15E9-E8B8-444A-8A83-B50D1D5A536E}" srcOrd="1" destOrd="0" presId="urn:microsoft.com/office/officeart/2005/8/layout/orgChart1"/>
    <dgm:cxn modelId="{67C29410-6990-459F-BEAB-BEBFDAF63A85}" type="presParOf" srcId="{D03E15E9-E8B8-444A-8A83-B50D1D5A536E}" destId="{665AC90D-215D-4130-AF7F-FAEB05C92D0E}" srcOrd="0" destOrd="0" presId="urn:microsoft.com/office/officeart/2005/8/layout/orgChart1"/>
    <dgm:cxn modelId="{72513EBE-B544-4772-9AAD-F5714FC062B0}" type="presParOf" srcId="{665AC90D-215D-4130-AF7F-FAEB05C92D0E}" destId="{28ECCBC9-BD87-4F98-A644-7496B1B279DA}" srcOrd="0" destOrd="0" presId="urn:microsoft.com/office/officeart/2005/8/layout/orgChart1"/>
    <dgm:cxn modelId="{295CFBFF-2115-42CA-AA15-C0C0274DC2E7}" type="presParOf" srcId="{665AC90D-215D-4130-AF7F-FAEB05C92D0E}" destId="{C7F0A3CE-1B11-4BAD-912F-003EC504D26A}" srcOrd="1" destOrd="0" presId="urn:microsoft.com/office/officeart/2005/8/layout/orgChart1"/>
    <dgm:cxn modelId="{615A8028-81E5-4E3E-804D-5DE9C8DFF4F3}" type="presParOf" srcId="{D03E15E9-E8B8-444A-8A83-B50D1D5A536E}" destId="{B18098B8-174F-4621-997A-72874D3F91A9}" srcOrd="1" destOrd="0" presId="urn:microsoft.com/office/officeart/2005/8/layout/orgChart1"/>
    <dgm:cxn modelId="{4EB53888-074D-4226-9CF0-BBCBA70795E2}" type="presParOf" srcId="{B18098B8-174F-4621-997A-72874D3F91A9}" destId="{564FC5E3-F1EC-47F5-88E5-D3E6E1049410}" srcOrd="0" destOrd="0" presId="urn:microsoft.com/office/officeart/2005/8/layout/orgChart1"/>
    <dgm:cxn modelId="{B50DD214-04A7-47EE-BB5A-8015ACD75F43}" type="presParOf" srcId="{B18098B8-174F-4621-997A-72874D3F91A9}" destId="{C70D0DC7-B199-49DA-B950-41B743B34AC4}" srcOrd="1" destOrd="0" presId="urn:microsoft.com/office/officeart/2005/8/layout/orgChart1"/>
    <dgm:cxn modelId="{D119554B-F51F-454F-AB1C-16E0BA416E53}" type="presParOf" srcId="{C70D0DC7-B199-49DA-B950-41B743B34AC4}" destId="{2A5DC3D6-98E6-4E29-A8E3-9F129A3622C5}" srcOrd="0" destOrd="0" presId="urn:microsoft.com/office/officeart/2005/8/layout/orgChart1"/>
    <dgm:cxn modelId="{49A1738E-4400-409F-9393-225338BD14BC}" type="presParOf" srcId="{2A5DC3D6-98E6-4E29-A8E3-9F129A3622C5}" destId="{3F8330D6-68DD-4733-9F18-B4EC878BCFB4}" srcOrd="0" destOrd="0" presId="urn:microsoft.com/office/officeart/2005/8/layout/orgChart1"/>
    <dgm:cxn modelId="{66E53D97-74A6-4145-981E-2BB4C8C829AA}" type="presParOf" srcId="{2A5DC3D6-98E6-4E29-A8E3-9F129A3622C5}" destId="{668F8663-8D21-472C-92DB-87054B927387}" srcOrd="1" destOrd="0" presId="urn:microsoft.com/office/officeart/2005/8/layout/orgChart1"/>
    <dgm:cxn modelId="{EE4DD08F-A9E6-4D9E-8283-B68271143747}" type="presParOf" srcId="{C70D0DC7-B199-49DA-B950-41B743B34AC4}" destId="{E744F9C4-FF02-41A5-8749-C9922AEAE918}" srcOrd="1" destOrd="0" presId="urn:microsoft.com/office/officeart/2005/8/layout/orgChart1"/>
    <dgm:cxn modelId="{9C789D73-0C32-420D-80C6-FEBF9A581F8D}" type="presParOf" srcId="{E744F9C4-FF02-41A5-8749-C9922AEAE918}" destId="{A309C2A2-D734-4296-A0C7-EEAC617C98AA}" srcOrd="0" destOrd="0" presId="urn:microsoft.com/office/officeart/2005/8/layout/orgChart1"/>
    <dgm:cxn modelId="{EF8AFDDC-1F66-4A7C-9CB0-6A28BF688357}" type="presParOf" srcId="{E744F9C4-FF02-41A5-8749-C9922AEAE918}" destId="{FDC964B3-0406-4D23-91F3-05B523056F67}" srcOrd="1" destOrd="0" presId="urn:microsoft.com/office/officeart/2005/8/layout/orgChart1"/>
    <dgm:cxn modelId="{DC83BEA4-F33C-4DBB-BA28-0DEBED35F6DA}" type="presParOf" srcId="{FDC964B3-0406-4D23-91F3-05B523056F67}" destId="{9C0B2AD8-0D80-4E68-9DD1-145A32FB3FF3}" srcOrd="0" destOrd="0" presId="urn:microsoft.com/office/officeart/2005/8/layout/orgChart1"/>
    <dgm:cxn modelId="{AFF41DCB-FDF7-49FE-9564-01F946A61FC4}" type="presParOf" srcId="{9C0B2AD8-0D80-4E68-9DD1-145A32FB3FF3}" destId="{A7EA2A0F-7CD8-4DA6-9C51-73C0C2B390E5}" srcOrd="0" destOrd="0" presId="urn:microsoft.com/office/officeart/2005/8/layout/orgChart1"/>
    <dgm:cxn modelId="{59B6C64D-BB5E-4352-939D-A9316CC11E68}" type="presParOf" srcId="{9C0B2AD8-0D80-4E68-9DD1-145A32FB3FF3}" destId="{D348B6A0-8A48-446E-BD5B-BEB7C6716311}" srcOrd="1" destOrd="0" presId="urn:microsoft.com/office/officeart/2005/8/layout/orgChart1"/>
    <dgm:cxn modelId="{D8D72F1E-D795-4163-8EAF-FA39C9CA4877}" type="presParOf" srcId="{FDC964B3-0406-4D23-91F3-05B523056F67}" destId="{E56E43F5-68CB-45EF-8D97-77BC806F1AB3}" srcOrd="1" destOrd="0" presId="urn:microsoft.com/office/officeart/2005/8/layout/orgChart1"/>
    <dgm:cxn modelId="{5AE1B2C5-4704-482D-99D3-20F9F7237F21}" type="presParOf" srcId="{FDC964B3-0406-4D23-91F3-05B523056F67}" destId="{5E5BF80D-4F23-4EF9-BB70-18F01D66681E}" srcOrd="2" destOrd="0" presId="urn:microsoft.com/office/officeart/2005/8/layout/orgChart1"/>
    <dgm:cxn modelId="{B88BD0DD-76D9-4896-AB76-0577BB9A80B3}" type="presParOf" srcId="{C70D0DC7-B199-49DA-B950-41B743B34AC4}" destId="{2155887E-67B9-470B-A850-59A935B82F09}" srcOrd="2" destOrd="0" presId="urn:microsoft.com/office/officeart/2005/8/layout/orgChart1"/>
    <dgm:cxn modelId="{3628CBC1-0CAA-430A-8E24-2F0ADE461476}" type="presParOf" srcId="{B18098B8-174F-4621-997A-72874D3F91A9}" destId="{65F85150-9333-4876-BFF5-07B132509526}" srcOrd="2" destOrd="0" presId="urn:microsoft.com/office/officeart/2005/8/layout/orgChart1"/>
    <dgm:cxn modelId="{2E6C592A-1555-4AD5-9944-2F74C5DDF2BD}" type="presParOf" srcId="{B18098B8-174F-4621-997A-72874D3F91A9}" destId="{53307390-0CA3-46B4-B9A1-F7B1E14B5007}" srcOrd="3" destOrd="0" presId="urn:microsoft.com/office/officeart/2005/8/layout/orgChart1"/>
    <dgm:cxn modelId="{6893559C-E9E0-40AB-9A21-894E4509E737}" type="presParOf" srcId="{53307390-0CA3-46B4-B9A1-F7B1E14B5007}" destId="{42B30A96-36AB-4A73-9EE9-D562F0B5AEB4}" srcOrd="0" destOrd="0" presId="urn:microsoft.com/office/officeart/2005/8/layout/orgChart1"/>
    <dgm:cxn modelId="{A22ED0B0-127B-4FE2-8ABF-860499877210}" type="presParOf" srcId="{42B30A96-36AB-4A73-9EE9-D562F0B5AEB4}" destId="{6218D0F4-E8EB-421E-89F2-86F057E631B1}" srcOrd="0" destOrd="0" presId="urn:microsoft.com/office/officeart/2005/8/layout/orgChart1"/>
    <dgm:cxn modelId="{1A3FF7A8-474A-4A6B-AB71-E2771D214EAA}" type="presParOf" srcId="{42B30A96-36AB-4A73-9EE9-D562F0B5AEB4}" destId="{9F26CA7E-26EE-4840-9549-A2CF7FBA69F2}" srcOrd="1" destOrd="0" presId="urn:microsoft.com/office/officeart/2005/8/layout/orgChart1"/>
    <dgm:cxn modelId="{B8049CF2-6A78-4A01-9EB8-932C214F6D90}" type="presParOf" srcId="{53307390-0CA3-46B4-B9A1-F7B1E14B5007}" destId="{3F533723-36B3-4F34-888F-F2A32220C424}" srcOrd="1" destOrd="0" presId="urn:microsoft.com/office/officeart/2005/8/layout/orgChart1"/>
    <dgm:cxn modelId="{4D9A437C-C219-488B-ABBC-0E816ED1F24C}" type="presParOf" srcId="{3F533723-36B3-4F34-888F-F2A32220C424}" destId="{AA714685-A879-4F41-8A3B-DC4BEFC7BF41}" srcOrd="0" destOrd="0" presId="urn:microsoft.com/office/officeart/2005/8/layout/orgChart1"/>
    <dgm:cxn modelId="{4E7FCEBE-447F-43CB-BA43-6DEA87A8BD69}" type="presParOf" srcId="{3F533723-36B3-4F34-888F-F2A32220C424}" destId="{F749CAAA-BC9C-4530-BF5A-D193B096FDFF}" srcOrd="1" destOrd="0" presId="urn:microsoft.com/office/officeart/2005/8/layout/orgChart1"/>
    <dgm:cxn modelId="{46EEDF31-1124-4478-9B32-48E039A1281E}" type="presParOf" srcId="{F749CAAA-BC9C-4530-BF5A-D193B096FDFF}" destId="{0BD74A47-573D-4258-88A6-73EFF5D20ADA}" srcOrd="0" destOrd="0" presId="urn:microsoft.com/office/officeart/2005/8/layout/orgChart1"/>
    <dgm:cxn modelId="{094D61C8-A0A8-483A-8C16-B70947680569}" type="presParOf" srcId="{0BD74A47-573D-4258-88A6-73EFF5D20ADA}" destId="{6E7639DA-FFDE-4273-A61F-63040D9BED89}" srcOrd="0" destOrd="0" presId="urn:microsoft.com/office/officeart/2005/8/layout/orgChart1"/>
    <dgm:cxn modelId="{5665F9A1-CD37-4C6F-860C-58565545BDDC}" type="presParOf" srcId="{0BD74A47-573D-4258-88A6-73EFF5D20ADA}" destId="{19F1DA6D-B03F-48B2-89C6-BF37EE9CB3BC}" srcOrd="1" destOrd="0" presId="urn:microsoft.com/office/officeart/2005/8/layout/orgChart1"/>
    <dgm:cxn modelId="{1494A59D-9DF2-4187-9FA9-62F27DD0D0AD}" type="presParOf" srcId="{F749CAAA-BC9C-4530-BF5A-D193B096FDFF}" destId="{4C955FEB-A7A8-409D-858E-FB3F2E7878D7}" srcOrd="1" destOrd="0" presId="urn:microsoft.com/office/officeart/2005/8/layout/orgChart1"/>
    <dgm:cxn modelId="{06FE7F53-C006-4429-9C7F-C0119B185CF7}" type="presParOf" srcId="{4C955FEB-A7A8-409D-858E-FB3F2E7878D7}" destId="{A3C04C50-9325-45C2-911B-3E97AA706161}" srcOrd="0" destOrd="0" presId="urn:microsoft.com/office/officeart/2005/8/layout/orgChart1"/>
    <dgm:cxn modelId="{80D0EAF4-8510-46DF-9BBC-BF19F8FF4A73}" type="presParOf" srcId="{4C955FEB-A7A8-409D-858E-FB3F2E7878D7}" destId="{34E0DC5D-97C9-4793-BE61-097922CD9045}" srcOrd="1" destOrd="0" presId="urn:microsoft.com/office/officeart/2005/8/layout/orgChart1"/>
    <dgm:cxn modelId="{38B73136-E2AD-437A-8CA7-1D2E0AFD0C71}" type="presParOf" srcId="{34E0DC5D-97C9-4793-BE61-097922CD9045}" destId="{BED6FFCE-AFBC-46F0-ADF7-4405799705EC}" srcOrd="0" destOrd="0" presId="urn:microsoft.com/office/officeart/2005/8/layout/orgChart1"/>
    <dgm:cxn modelId="{276D41CC-14D0-4FD9-B3F9-BFECE50C6749}" type="presParOf" srcId="{BED6FFCE-AFBC-46F0-ADF7-4405799705EC}" destId="{D8FBB0B5-93F0-4B18-B1F0-38EB0CB9F852}" srcOrd="0" destOrd="0" presId="urn:microsoft.com/office/officeart/2005/8/layout/orgChart1"/>
    <dgm:cxn modelId="{71122309-3207-4417-AF64-5C481A7EBE8A}" type="presParOf" srcId="{BED6FFCE-AFBC-46F0-ADF7-4405799705EC}" destId="{C004F5CB-E39C-4315-B7D8-5CA027DE8126}" srcOrd="1" destOrd="0" presId="urn:microsoft.com/office/officeart/2005/8/layout/orgChart1"/>
    <dgm:cxn modelId="{CDF5AA57-800B-4FD6-8C99-739168BA5530}" type="presParOf" srcId="{34E0DC5D-97C9-4793-BE61-097922CD9045}" destId="{FCB6A6CA-0DB3-4082-98E2-06C06E5203AD}" srcOrd="1" destOrd="0" presId="urn:microsoft.com/office/officeart/2005/8/layout/orgChart1"/>
    <dgm:cxn modelId="{7392FE0E-3794-4BBA-ADD6-2E2A491874D4}" type="presParOf" srcId="{34E0DC5D-97C9-4793-BE61-097922CD9045}" destId="{C9C516DF-6716-4059-9861-06B1F29E8DBE}" srcOrd="2" destOrd="0" presId="urn:microsoft.com/office/officeart/2005/8/layout/orgChart1"/>
    <dgm:cxn modelId="{6FF61830-06EA-448E-A433-8F12FFCE3010}" type="presParOf" srcId="{F749CAAA-BC9C-4530-BF5A-D193B096FDFF}" destId="{FD75F66F-75A6-4E6E-8EEE-5BEB274031D3}" srcOrd="2" destOrd="0" presId="urn:microsoft.com/office/officeart/2005/8/layout/orgChart1"/>
    <dgm:cxn modelId="{0934F23F-E23D-4E7E-BFC5-F4A3F0DCE483}" type="presParOf" srcId="{3F533723-36B3-4F34-888F-F2A32220C424}" destId="{5747F534-F842-4EE0-837B-BC5B1645C033}" srcOrd="2" destOrd="0" presId="urn:microsoft.com/office/officeart/2005/8/layout/orgChart1"/>
    <dgm:cxn modelId="{1BCFB058-86F8-4981-8ACD-5C24BDFAD92A}" type="presParOf" srcId="{3F533723-36B3-4F34-888F-F2A32220C424}" destId="{E8BA4B4D-0E13-4EB9-813C-8F438B7BFF60}" srcOrd="3" destOrd="0" presId="urn:microsoft.com/office/officeart/2005/8/layout/orgChart1"/>
    <dgm:cxn modelId="{720AF0BC-2453-439B-BDA2-AFEB57CF35B8}" type="presParOf" srcId="{E8BA4B4D-0E13-4EB9-813C-8F438B7BFF60}" destId="{155E3F01-B6BE-4FA6-9D21-2258F4887818}" srcOrd="0" destOrd="0" presId="urn:microsoft.com/office/officeart/2005/8/layout/orgChart1"/>
    <dgm:cxn modelId="{C30C10C0-20D5-4426-8F3F-D2A05AF7DAFE}" type="presParOf" srcId="{155E3F01-B6BE-4FA6-9D21-2258F4887818}" destId="{66B5D7B4-56DC-45BE-BA7B-0145464C088A}" srcOrd="0" destOrd="0" presId="urn:microsoft.com/office/officeart/2005/8/layout/orgChart1"/>
    <dgm:cxn modelId="{BC9F4C36-BE78-488B-9DA3-129F30329A74}" type="presParOf" srcId="{155E3F01-B6BE-4FA6-9D21-2258F4887818}" destId="{40364250-D7B8-45DC-A6A6-FC3065C7AF71}" srcOrd="1" destOrd="0" presId="urn:microsoft.com/office/officeart/2005/8/layout/orgChart1"/>
    <dgm:cxn modelId="{C22EE921-3FDA-4C1A-8F9C-6792542F56B4}" type="presParOf" srcId="{E8BA4B4D-0E13-4EB9-813C-8F438B7BFF60}" destId="{B4A46BB6-1CB5-4E5B-97F9-53DCD6085AC2}" srcOrd="1" destOrd="0" presId="urn:microsoft.com/office/officeart/2005/8/layout/orgChart1"/>
    <dgm:cxn modelId="{C591D9E9-EAA8-480B-B104-2817DF1D11F4}" type="presParOf" srcId="{B4A46BB6-1CB5-4E5B-97F9-53DCD6085AC2}" destId="{D61A82E8-80AE-4EC4-91F4-E3A7F65E663C}" srcOrd="0" destOrd="0" presId="urn:microsoft.com/office/officeart/2005/8/layout/orgChart1"/>
    <dgm:cxn modelId="{1EEF472B-BBC5-485A-ADBB-DC3A7989A347}" type="presParOf" srcId="{B4A46BB6-1CB5-4E5B-97F9-53DCD6085AC2}" destId="{6B172D0B-D223-4F28-A136-853A3E26169E}" srcOrd="1" destOrd="0" presId="urn:microsoft.com/office/officeart/2005/8/layout/orgChart1"/>
    <dgm:cxn modelId="{56279643-1BC5-4E4D-A76F-37956F0A12D4}" type="presParOf" srcId="{6B172D0B-D223-4F28-A136-853A3E26169E}" destId="{6A6DA54F-898D-44E5-BCE6-31302A0991A0}" srcOrd="0" destOrd="0" presId="urn:microsoft.com/office/officeart/2005/8/layout/orgChart1"/>
    <dgm:cxn modelId="{B6C15930-6B18-4B8F-89A9-5B6270067386}" type="presParOf" srcId="{6A6DA54F-898D-44E5-BCE6-31302A0991A0}" destId="{AF9F25BF-220B-48A9-8DA4-444B42BD6B93}" srcOrd="0" destOrd="0" presId="urn:microsoft.com/office/officeart/2005/8/layout/orgChart1"/>
    <dgm:cxn modelId="{E1DB9D33-4027-4501-A847-89DC1397527B}" type="presParOf" srcId="{6A6DA54F-898D-44E5-BCE6-31302A0991A0}" destId="{745E1E8F-D8CD-43F1-8EFD-7532B375F94E}" srcOrd="1" destOrd="0" presId="urn:microsoft.com/office/officeart/2005/8/layout/orgChart1"/>
    <dgm:cxn modelId="{4E8B29A4-5A3A-4C2D-8BE1-F961326A2CE5}" type="presParOf" srcId="{6B172D0B-D223-4F28-A136-853A3E26169E}" destId="{25A3C450-75B8-46EA-A68C-6A890169CC51}" srcOrd="1" destOrd="0" presId="urn:microsoft.com/office/officeart/2005/8/layout/orgChart1"/>
    <dgm:cxn modelId="{9E2BD788-534C-4FB6-ACEA-FC7B7B1B4CF5}" type="presParOf" srcId="{6B172D0B-D223-4F28-A136-853A3E26169E}" destId="{7D12F95F-67C2-41AD-98C9-C029EE65B0F6}" srcOrd="2" destOrd="0" presId="urn:microsoft.com/office/officeart/2005/8/layout/orgChart1"/>
    <dgm:cxn modelId="{4DB81088-4C68-4E99-B8CF-6E620FA79CEE}" type="presParOf" srcId="{E8BA4B4D-0E13-4EB9-813C-8F438B7BFF60}" destId="{DE756F88-36F2-4AE0-9209-D43E8BFCE43A}" srcOrd="2" destOrd="0" presId="urn:microsoft.com/office/officeart/2005/8/layout/orgChart1"/>
    <dgm:cxn modelId="{57C8D3A9-5B6C-434E-984C-BDFBE7864BE7}" type="presParOf" srcId="{53307390-0CA3-46B4-B9A1-F7B1E14B5007}" destId="{780DE54C-BF68-4091-8893-52F04178C891}" srcOrd="2" destOrd="0" presId="urn:microsoft.com/office/officeart/2005/8/layout/orgChart1"/>
    <dgm:cxn modelId="{6BA42A1E-5ECF-48E6-A110-05FC5DF9DC5E}" type="presParOf" srcId="{D03E15E9-E8B8-444A-8A83-B50D1D5A536E}" destId="{7CFF184A-2978-4D6C-B137-797EBBFE7F93}" srcOrd="2" destOrd="0" presId="urn:microsoft.com/office/officeart/2005/8/layout/orgChart1"/>
    <dgm:cxn modelId="{ECAA487F-4AC7-4C2B-91C0-49AF25E49CC4}" type="presParOf" srcId="{80CEEBA5-E5C3-4D59-9571-553811FB56D6}" destId="{0EF4947D-B5BE-4CD1-A8AC-69C60097D6D2}" srcOrd="2" destOrd="0" presId="urn:microsoft.com/office/officeart/2005/8/layout/orgChart1"/>
    <dgm:cxn modelId="{91CE5929-6E19-4D6B-BEB1-BB8DDA922C48}" type="presParOf" srcId="{3E7592B4-3F5C-449C-A6AA-40E228BA96F6}" destId="{13D743E1-3C45-4270-BA10-9FB68D9020B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A82E8-80AE-4EC4-91F4-E3A7F65E663C}">
      <dsp:nvSpPr>
        <dsp:cNvPr id="0" name=""/>
        <dsp:cNvSpPr/>
      </dsp:nvSpPr>
      <dsp:spPr>
        <a:xfrm>
          <a:off x="8189532" y="6195563"/>
          <a:ext cx="91440" cy="281435"/>
        </a:xfrm>
        <a:custGeom>
          <a:avLst/>
          <a:gdLst/>
          <a:ahLst/>
          <a:cxnLst/>
          <a:rect l="0" t="0" r="0" b="0"/>
          <a:pathLst>
            <a:path>
              <a:moveTo>
                <a:pt x="45720" y="0"/>
              </a:moveTo>
              <a:lnTo>
                <a:pt x="45720" y="2814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7F534-F842-4EE0-837B-BC5B1645C033}">
      <dsp:nvSpPr>
        <dsp:cNvPr id="0" name=""/>
        <dsp:cNvSpPr/>
      </dsp:nvSpPr>
      <dsp:spPr>
        <a:xfrm>
          <a:off x="7111516" y="5228324"/>
          <a:ext cx="1123735" cy="390056"/>
        </a:xfrm>
        <a:custGeom>
          <a:avLst/>
          <a:gdLst/>
          <a:ahLst/>
          <a:cxnLst/>
          <a:rect l="0" t="0" r="0" b="0"/>
          <a:pathLst>
            <a:path>
              <a:moveTo>
                <a:pt x="0" y="0"/>
              </a:moveTo>
              <a:lnTo>
                <a:pt x="0" y="195028"/>
              </a:lnTo>
              <a:lnTo>
                <a:pt x="1123735" y="195028"/>
              </a:lnTo>
              <a:lnTo>
                <a:pt x="1123735" y="3900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C04C50-9325-45C2-911B-3E97AA706161}">
      <dsp:nvSpPr>
        <dsp:cNvPr id="0" name=""/>
        <dsp:cNvSpPr/>
      </dsp:nvSpPr>
      <dsp:spPr>
        <a:xfrm>
          <a:off x="5942061" y="6043162"/>
          <a:ext cx="91440" cy="390056"/>
        </a:xfrm>
        <a:custGeom>
          <a:avLst/>
          <a:gdLst/>
          <a:ahLst/>
          <a:cxnLst/>
          <a:rect l="0" t="0" r="0" b="0"/>
          <a:pathLst>
            <a:path>
              <a:moveTo>
                <a:pt x="45720" y="0"/>
              </a:moveTo>
              <a:lnTo>
                <a:pt x="45720" y="3900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714685-A879-4F41-8A3B-DC4BEFC7BF41}">
      <dsp:nvSpPr>
        <dsp:cNvPr id="0" name=""/>
        <dsp:cNvSpPr/>
      </dsp:nvSpPr>
      <dsp:spPr>
        <a:xfrm>
          <a:off x="5987781" y="5228324"/>
          <a:ext cx="1123735" cy="390056"/>
        </a:xfrm>
        <a:custGeom>
          <a:avLst/>
          <a:gdLst/>
          <a:ahLst/>
          <a:cxnLst/>
          <a:rect l="0" t="0" r="0" b="0"/>
          <a:pathLst>
            <a:path>
              <a:moveTo>
                <a:pt x="1123735" y="0"/>
              </a:moveTo>
              <a:lnTo>
                <a:pt x="1123735" y="195028"/>
              </a:lnTo>
              <a:lnTo>
                <a:pt x="0" y="195028"/>
              </a:lnTo>
              <a:lnTo>
                <a:pt x="0" y="3900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F85150-9333-4876-BFF5-07B132509526}">
      <dsp:nvSpPr>
        <dsp:cNvPr id="0" name=""/>
        <dsp:cNvSpPr/>
      </dsp:nvSpPr>
      <dsp:spPr>
        <a:xfrm>
          <a:off x="5425913" y="4218466"/>
          <a:ext cx="1685602" cy="499830"/>
        </a:xfrm>
        <a:custGeom>
          <a:avLst/>
          <a:gdLst/>
          <a:ahLst/>
          <a:cxnLst/>
          <a:rect l="0" t="0" r="0" b="0"/>
          <a:pathLst>
            <a:path>
              <a:moveTo>
                <a:pt x="0" y="0"/>
              </a:moveTo>
              <a:lnTo>
                <a:pt x="0" y="304801"/>
              </a:lnTo>
              <a:lnTo>
                <a:pt x="1685602" y="304801"/>
              </a:lnTo>
              <a:lnTo>
                <a:pt x="1685602" y="49983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09C2A2-D734-4296-A0C7-EEAC617C98AA}">
      <dsp:nvSpPr>
        <dsp:cNvPr id="0" name=""/>
        <dsp:cNvSpPr/>
      </dsp:nvSpPr>
      <dsp:spPr>
        <a:xfrm>
          <a:off x="3694591" y="5189810"/>
          <a:ext cx="91440" cy="390056"/>
        </a:xfrm>
        <a:custGeom>
          <a:avLst/>
          <a:gdLst/>
          <a:ahLst/>
          <a:cxnLst/>
          <a:rect l="0" t="0" r="0" b="0"/>
          <a:pathLst>
            <a:path>
              <a:moveTo>
                <a:pt x="45720" y="0"/>
              </a:moveTo>
              <a:lnTo>
                <a:pt x="45720" y="3900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4FC5E3-F1EC-47F5-88E5-D3E6E1049410}">
      <dsp:nvSpPr>
        <dsp:cNvPr id="0" name=""/>
        <dsp:cNvSpPr/>
      </dsp:nvSpPr>
      <dsp:spPr>
        <a:xfrm>
          <a:off x="3740311" y="4218466"/>
          <a:ext cx="1685602" cy="499830"/>
        </a:xfrm>
        <a:custGeom>
          <a:avLst/>
          <a:gdLst/>
          <a:ahLst/>
          <a:cxnLst/>
          <a:rect l="0" t="0" r="0" b="0"/>
          <a:pathLst>
            <a:path>
              <a:moveTo>
                <a:pt x="1685602" y="0"/>
              </a:moveTo>
              <a:lnTo>
                <a:pt x="1685602" y="304801"/>
              </a:lnTo>
              <a:lnTo>
                <a:pt x="0" y="304801"/>
              </a:lnTo>
              <a:lnTo>
                <a:pt x="0" y="49983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6CE83D-3DE3-4199-BDC7-4A7628D50C80}">
      <dsp:nvSpPr>
        <dsp:cNvPr id="0" name=""/>
        <dsp:cNvSpPr/>
      </dsp:nvSpPr>
      <dsp:spPr>
        <a:xfrm>
          <a:off x="5380193" y="3314268"/>
          <a:ext cx="91440" cy="280283"/>
        </a:xfrm>
        <a:custGeom>
          <a:avLst/>
          <a:gdLst/>
          <a:ahLst/>
          <a:cxnLst/>
          <a:rect l="0" t="0" r="0" b="0"/>
          <a:pathLst>
            <a:path>
              <a:moveTo>
                <a:pt x="45720" y="0"/>
              </a:moveTo>
              <a:lnTo>
                <a:pt x="45720" y="28028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91D769-A140-419B-86AB-4EF2B53D02C4}">
      <dsp:nvSpPr>
        <dsp:cNvPr id="0" name=""/>
        <dsp:cNvSpPr/>
      </dsp:nvSpPr>
      <dsp:spPr>
        <a:xfrm>
          <a:off x="3740311" y="1995504"/>
          <a:ext cx="1685602" cy="390056"/>
        </a:xfrm>
        <a:custGeom>
          <a:avLst/>
          <a:gdLst/>
          <a:ahLst/>
          <a:cxnLst/>
          <a:rect l="0" t="0" r="0" b="0"/>
          <a:pathLst>
            <a:path>
              <a:moveTo>
                <a:pt x="0" y="0"/>
              </a:moveTo>
              <a:lnTo>
                <a:pt x="0" y="195028"/>
              </a:lnTo>
              <a:lnTo>
                <a:pt x="1685602" y="195028"/>
              </a:lnTo>
              <a:lnTo>
                <a:pt x="1685602" y="3900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EA903D-409A-4A4B-8011-1B2C276C5B80}">
      <dsp:nvSpPr>
        <dsp:cNvPr id="0" name=""/>
        <dsp:cNvSpPr/>
      </dsp:nvSpPr>
      <dsp:spPr>
        <a:xfrm>
          <a:off x="2054708" y="3314268"/>
          <a:ext cx="1123735" cy="390056"/>
        </a:xfrm>
        <a:custGeom>
          <a:avLst/>
          <a:gdLst/>
          <a:ahLst/>
          <a:cxnLst/>
          <a:rect l="0" t="0" r="0" b="0"/>
          <a:pathLst>
            <a:path>
              <a:moveTo>
                <a:pt x="0" y="0"/>
              </a:moveTo>
              <a:lnTo>
                <a:pt x="0" y="195028"/>
              </a:lnTo>
              <a:lnTo>
                <a:pt x="1123735" y="195028"/>
              </a:lnTo>
              <a:lnTo>
                <a:pt x="1123735" y="3900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AB7EAB-AA31-40CD-B0E9-FE5A27126FF5}">
      <dsp:nvSpPr>
        <dsp:cNvPr id="0" name=""/>
        <dsp:cNvSpPr/>
      </dsp:nvSpPr>
      <dsp:spPr>
        <a:xfrm>
          <a:off x="885252" y="4108703"/>
          <a:ext cx="91440" cy="390056"/>
        </a:xfrm>
        <a:custGeom>
          <a:avLst/>
          <a:gdLst/>
          <a:ahLst/>
          <a:cxnLst/>
          <a:rect l="0" t="0" r="0" b="0"/>
          <a:pathLst>
            <a:path>
              <a:moveTo>
                <a:pt x="45720" y="0"/>
              </a:moveTo>
              <a:lnTo>
                <a:pt x="45720" y="3900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E16126-3A7A-4B77-87A4-420F68877BBC}">
      <dsp:nvSpPr>
        <dsp:cNvPr id="0" name=""/>
        <dsp:cNvSpPr/>
      </dsp:nvSpPr>
      <dsp:spPr>
        <a:xfrm>
          <a:off x="930972" y="3314268"/>
          <a:ext cx="1123735" cy="390056"/>
        </a:xfrm>
        <a:custGeom>
          <a:avLst/>
          <a:gdLst/>
          <a:ahLst/>
          <a:cxnLst/>
          <a:rect l="0" t="0" r="0" b="0"/>
          <a:pathLst>
            <a:path>
              <a:moveTo>
                <a:pt x="1123735" y="0"/>
              </a:moveTo>
              <a:lnTo>
                <a:pt x="1123735" y="195028"/>
              </a:lnTo>
              <a:lnTo>
                <a:pt x="0" y="195028"/>
              </a:lnTo>
              <a:lnTo>
                <a:pt x="0" y="3900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01CD1E-C2B8-4F7A-BE17-2C1C5A00E8AC}">
      <dsp:nvSpPr>
        <dsp:cNvPr id="0" name=""/>
        <dsp:cNvSpPr/>
      </dsp:nvSpPr>
      <dsp:spPr>
        <a:xfrm>
          <a:off x="2054708" y="1995504"/>
          <a:ext cx="1685602" cy="390056"/>
        </a:xfrm>
        <a:custGeom>
          <a:avLst/>
          <a:gdLst/>
          <a:ahLst/>
          <a:cxnLst/>
          <a:rect l="0" t="0" r="0" b="0"/>
          <a:pathLst>
            <a:path>
              <a:moveTo>
                <a:pt x="1685602" y="0"/>
              </a:moveTo>
              <a:lnTo>
                <a:pt x="1685602" y="195028"/>
              </a:lnTo>
              <a:lnTo>
                <a:pt x="0" y="195028"/>
              </a:lnTo>
              <a:lnTo>
                <a:pt x="0" y="3900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5A287B-1D34-46E0-BC8A-D25AEE0620B5}">
      <dsp:nvSpPr>
        <dsp:cNvPr id="0" name=""/>
        <dsp:cNvSpPr/>
      </dsp:nvSpPr>
      <dsp:spPr>
        <a:xfrm>
          <a:off x="2811604" y="1066797"/>
          <a:ext cx="1857413" cy="928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kern="1200" cap="none" normalizeH="0" baseline="0" dirty="0">
              <a:ln>
                <a:noFill/>
              </a:ln>
              <a:solidFill>
                <a:schemeClr val="tx1"/>
              </a:solidFill>
              <a:effectLst/>
              <a:latin typeface="Garamond" pitchFamily="18" charset="0"/>
              <a:cs typeface="Arial" charset="0"/>
            </a:rPr>
            <a:t>Newborn screen</a:t>
          </a:r>
        </a:p>
      </dsp:txBody>
      <dsp:txXfrm>
        <a:off x="2811604" y="1066797"/>
        <a:ext cx="1857413" cy="928706"/>
      </dsp:txXfrm>
    </dsp:sp>
    <dsp:sp modelId="{9D79335A-35AF-41DA-8D93-E56ACB79C4A5}">
      <dsp:nvSpPr>
        <dsp:cNvPr id="0" name=""/>
        <dsp:cNvSpPr/>
      </dsp:nvSpPr>
      <dsp:spPr>
        <a:xfrm>
          <a:off x="1126001" y="2385561"/>
          <a:ext cx="1857413" cy="928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Normal</a:t>
          </a:r>
        </a:p>
      </dsp:txBody>
      <dsp:txXfrm>
        <a:off x="1126001" y="2385561"/>
        <a:ext cx="1857413" cy="928706"/>
      </dsp:txXfrm>
    </dsp:sp>
    <dsp:sp modelId="{93D5CF41-CF1F-4A5E-BEB2-48A6C6B147F5}">
      <dsp:nvSpPr>
        <dsp:cNvPr id="0" name=""/>
        <dsp:cNvSpPr/>
      </dsp:nvSpPr>
      <dsp:spPr>
        <a:xfrm>
          <a:off x="2265" y="3704325"/>
          <a:ext cx="1857413" cy="40437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Symptoms Persist</a:t>
          </a:r>
        </a:p>
      </dsp:txBody>
      <dsp:txXfrm>
        <a:off x="2265" y="3704325"/>
        <a:ext cx="1857413" cy="404377"/>
      </dsp:txXfrm>
    </dsp:sp>
    <dsp:sp modelId="{8A56C15F-2B16-4366-92B1-B18796661A3D}">
      <dsp:nvSpPr>
        <dsp:cNvPr id="0" name=""/>
        <dsp:cNvSpPr/>
      </dsp:nvSpPr>
      <dsp:spPr>
        <a:xfrm>
          <a:off x="2265" y="4498759"/>
          <a:ext cx="1857413" cy="928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Genetic consult</a:t>
          </a:r>
        </a:p>
      </dsp:txBody>
      <dsp:txXfrm>
        <a:off x="2265" y="4498759"/>
        <a:ext cx="1857413" cy="928706"/>
      </dsp:txXfrm>
    </dsp:sp>
    <dsp:sp modelId="{60874CBE-58C0-431C-AF7A-5D1332989AEF}">
      <dsp:nvSpPr>
        <dsp:cNvPr id="0" name=""/>
        <dsp:cNvSpPr/>
      </dsp:nvSpPr>
      <dsp:spPr>
        <a:xfrm>
          <a:off x="2249736" y="3704325"/>
          <a:ext cx="1857413" cy="40437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No symptoms</a:t>
          </a:r>
        </a:p>
      </dsp:txBody>
      <dsp:txXfrm>
        <a:off x="2249736" y="3704325"/>
        <a:ext cx="1857413" cy="404377"/>
      </dsp:txXfrm>
    </dsp:sp>
    <dsp:sp modelId="{F12FBFDD-BF17-430F-81CE-29AE00865EFA}">
      <dsp:nvSpPr>
        <dsp:cNvPr id="0" name=""/>
        <dsp:cNvSpPr/>
      </dsp:nvSpPr>
      <dsp:spPr>
        <a:xfrm>
          <a:off x="4497207" y="2385561"/>
          <a:ext cx="1857413" cy="928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Abnormal</a:t>
          </a:r>
        </a:p>
      </dsp:txBody>
      <dsp:txXfrm>
        <a:off x="4497207" y="2385561"/>
        <a:ext cx="1857413" cy="928706"/>
      </dsp:txXfrm>
    </dsp:sp>
    <dsp:sp modelId="{28ECCBC9-BD87-4F98-A644-7496B1B279DA}">
      <dsp:nvSpPr>
        <dsp:cNvPr id="0" name=""/>
        <dsp:cNvSpPr/>
      </dsp:nvSpPr>
      <dsp:spPr>
        <a:xfrm>
          <a:off x="4497207" y="3594552"/>
          <a:ext cx="1857413" cy="6239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Confirmatory test</a:t>
          </a:r>
        </a:p>
      </dsp:txBody>
      <dsp:txXfrm>
        <a:off x="4497207" y="3594552"/>
        <a:ext cx="1857413" cy="623914"/>
      </dsp:txXfrm>
    </dsp:sp>
    <dsp:sp modelId="{3F8330D6-68DD-4733-9F18-B4EC878BCFB4}">
      <dsp:nvSpPr>
        <dsp:cNvPr id="0" name=""/>
        <dsp:cNvSpPr/>
      </dsp:nvSpPr>
      <dsp:spPr>
        <a:xfrm>
          <a:off x="2811604" y="4718296"/>
          <a:ext cx="1857413" cy="4715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Negative</a:t>
          </a:r>
        </a:p>
      </dsp:txBody>
      <dsp:txXfrm>
        <a:off x="2811604" y="4718296"/>
        <a:ext cx="1857413" cy="471513"/>
      </dsp:txXfrm>
    </dsp:sp>
    <dsp:sp modelId="{A7EA2A0F-7CD8-4DA6-9C51-73C0C2B390E5}">
      <dsp:nvSpPr>
        <dsp:cNvPr id="0" name=""/>
        <dsp:cNvSpPr/>
      </dsp:nvSpPr>
      <dsp:spPr>
        <a:xfrm>
          <a:off x="2811604" y="5579867"/>
          <a:ext cx="1857413" cy="5607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Reassure</a:t>
          </a:r>
        </a:p>
      </dsp:txBody>
      <dsp:txXfrm>
        <a:off x="2811604" y="5579867"/>
        <a:ext cx="1857413" cy="560762"/>
      </dsp:txXfrm>
    </dsp:sp>
    <dsp:sp modelId="{6218D0F4-E8EB-421E-89F2-86F057E631B1}">
      <dsp:nvSpPr>
        <dsp:cNvPr id="0" name=""/>
        <dsp:cNvSpPr/>
      </dsp:nvSpPr>
      <dsp:spPr>
        <a:xfrm>
          <a:off x="6182810" y="4718296"/>
          <a:ext cx="1857413" cy="5100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Positive</a:t>
          </a:r>
        </a:p>
      </dsp:txBody>
      <dsp:txXfrm>
        <a:off x="6182810" y="4718296"/>
        <a:ext cx="1857413" cy="510027"/>
      </dsp:txXfrm>
    </dsp:sp>
    <dsp:sp modelId="{6E7639DA-FFDE-4273-A61F-63040D9BED89}">
      <dsp:nvSpPr>
        <dsp:cNvPr id="0" name=""/>
        <dsp:cNvSpPr/>
      </dsp:nvSpPr>
      <dsp:spPr>
        <a:xfrm>
          <a:off x="5059074" y="5618381"/>
          <a:ext cx="1857413" cy="42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Heterozygous</a:t>
          </a:r>
        </a:p>
      </dsp:txBody>
      <dsp:txXfrm>
        <a:off x="5059074" y="5618381"/>
        <a:ext cx="1857413" cy="424781"/>
      </dsp:txXfrm>
    </dsp:sp>
    <dsp:sp modelId="{D8FBB0B5-93F0-4B18-B1F0-38EB0CB9F852}">
      <dsp:nvSpPr>
        <dsp:cNvPr id="0" name=""/>
        <dsp:cNvSpPr/>
      </dsp:nvSpPr>
      <dsp:spPr>
        <a:xfrm>
          <a:off x="5059074" y="6433219"/>
          <a:ext cx="1857413" cy="4715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Counsel</a:t>
          </a:r>
        </a:p>
      </dsp:txBody>
      <dsp:txXfrm>
        <a:off x="5059074" y="6433219"/>
        <a:ext cx="1857413" cy="471504"/>
      </dsp:txXfrm>
    </dsp:sp>
    <dsp:sp modelId="{66B5D7B4-56DC-45BE-BA7B-0145464C088A}">
      <dsp:nvSpPr>
        <dsp:cNvPr id="0" name=""/>
        <dsp:cNvSpPr/>
      </dsp:nvSpPr>
      <dsp:spPr>
        <a:xfrm>
          <a:off x="7306545" y="5618381"/>
          <a:ext cx="1857413" cy="5771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Disease</a:t>
          </a:r>
        </a:p>
      </dsp:txBody>
      <dsp:txXfrm>
        <a:off x="7306545" y="5618381"/>
        <a:ext cx="1857413" cy="577182"/>
      </dsp:txXfrm>
    </dsp:sp>
    <dsp:sp modelId="{AF9F25BF-220B-48A9-8DA4-444B42BD6B93}">
      <dsp:nvSpPr>
        <dsp:cNvPr id="0" name=""/>
        <dsp:cNvSpPr/>
      </dsp:nvSpPr>
      <dsp:spPr>
        <a:xfrm>
          <a:off x="7306545" y="6476998"/>
          <a:ext cx="1857413" cy="5771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Management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Garamond" pitchFamily="18" charset="0"/>
              <a:cs typeface="Arial" charset="0"/>
            </a:rPr>
            <a:t>Genetic consult</a:t>
          </a:r>
        </a:p>
      </dsp:txBody>
      <dsp:txXfrm>
        <a:off x="7306545" y="6476998"/>
        <a:ext cx="1857413" cy="57718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13CFD5-B87E-47DE-B50A-EDEEDD5B23C2}"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35E30-DEFD-451A-838D-A017CB091A56}" type="slidenum">
              <a:rPr lang="en-US" smtClean="0"/>
              <a:t>‹#›</a:t>
            </a:fld>
            <a:endParaRPr lang="en-US"/>
          </a:p>
        </p:txBody>
      </p:sp>
    </p:spTree>
    <p:extLst>
      <p:ext uri="{BB962C8B-B14F-4D97-AF65-F5344CB8AC3E}">
        <p14:creationId xmlns:p14="http://schemas.microsoft.com/office/powerpoint/2010/main" val="2204301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Monilial = yeast</a:t>
            </a:r>
          </a:p>
        </p:txBody>
      </p:sp>
      <p:sp>
        <p:nvSpPr>
          <p:cNvPr id="4" name="Slide Number Placeholder 3"/>
          <p:cNvSpPr>
            <a:spLocks noGrp="1"/>
          </p:cNvSpPr>
          <p:nvPr>
            <p:ph type="sldNum" sz="quarter" idx="5"/>
          </p:nvPr>
        </p:nvSpPr>
        <p:spPr/>
        <p:txBody>
          <a:bodyPr/>
          <a:lstStyle/>
          <a:p>
            <a:fld id="{EB635E30-DEFD-451A-838D-A017CB091A56}" type="slidenum">
              <a:rPr lang="en-US" smtClean="0"/>
              <a:t>4</a:t>
            </a:fld>
            <a:endParaRPr lang="en-US"/>
          </a:p>
        </p:txBody>
      </p:sp>
    </p:spTree>
    <p:extLst>
      <p:ext uri="{BB962C8B-B14F-4D97-AF65-F5344CB8AC3E}">
        <p14:creationId xmlns:p14="http://schemas.microsoft.com/office/powerpoint/2010/main" val="3976862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049F31-6D2E-40C8-A0A8-8C544310FC31}" type="slidenum">
              <a:rPr lang="en-US">
                <a:solidFill>
                  <a:srgbClr val="000000"/>
                </a:solidFill>
              </a:rPr>
              <a:pPr/>
              <a:t>40</a:t>
            </a:fld>
            <a:endParaRPr lang="en-US">
              <a:solidFill>
                <a:srgbClr val="000000"/>
              </a:solidFill>
            </a:endParaRPr>
          </a:p>
        </p:txBody>
      </p:sp>
      <p:sp>
        <p:nvSpPr>
          <p:cNvPr id="726018" name="Rectangle 2"/>
          <p:cNvSpPr>
            <a:spLocks noGrp="1" noRot="1" noChangeAspect="1" noChangeArrowheads="1" noTextEdit="1"/>
          </p:cNvSpPr>
          <p:nvPr>
            <p:ph type="sldImg"/>
          </p:nvPr>
        </p:nvSpPr>
        <p:spPr>
          <a:ln/>
        </p:spPr>
      </p:sp>
      <p:sp>
        <p:nvSpPr>
          <p:cNvPr id="726019" name="Rectangle 3"/>
          <p:cNvSpPr>
            <a:spLocks noGrp="1" noChangeArrowheads="1"/>
          </p:cNvSpPr>
          <p:nvPr>
            <p:ph type="body" idx="1"/>
          </p:nvPr>
        </p:nvSpPr>
        <p:spPr/>
        <p:txBody>
          <a:bodyPr/>
          <a:lstStyle/>
          <a:p>
            <a:r>
              <a:rPr lang="en-US" dirty="0"/>
              <a:t>A</a:t>
            </a:r>
          </a:p>
        </p:txBody>
      </p:sp>
    </p:spTree>
    <p:extLst>
      <p:ext uri="{BB962C8B-B14F-4D97-AF65-F5344CB8AC3E}">
        <p14:creationId xmlns:p14="http://schemas.microsoft.com/office/powerpoint/2010/main" val="2479596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48B4DB6-D086-4B6C-A546-302415945F1E}" type="slidenum">
              <a:rPr lang="en-US" smtClean="0">
                <a:solidFill>
                  <a:srgbClr val="000000"/>
                </a:solidFill>
              </a:rPr>
              <a:pPr/>
              <a:t>46</a:t>
            </a:fld>
            <a:endParaRPr lang="en-US">
              <a:solidFill>
                <a:srgbClr val="000000"/>
              </a:solidFill>
            </a:endParaRPr>
          </a:p>
        </p:txBody>
      </p:sp>
      <p:sp>
        <p:nvSpPr>
          <p:cNvPr id="67587" name="Rectangle 2"/>
          <p:cNvSpPr>
            <a:spLocks noGrp="1" noRot="1" noChangeAspect="1" noChangeArrowheads="1" noTextEdit="1"/>
          </p:cNvSpPr>
          <p:nvPr>
            <p:ph type="sldImg"/>
          </p:nvPr>
        </p:nvSpPr>
        <p:spPr>
          <a:xfrm>
            <a:off x="382588" y="685800"/>
            <a:ext cx="6096000" cy="3429000"/>
          </a:xfrm>
          <a:ln/>
        </p:spPr>
      </p:sp>
      <p:sp>
        <p:nvSpPr>
          <p:cNvPr id="67588" name="Rectangle 3"/>
          <p:cNvSpPr>
            <a:spLocks noGrp="1" noChangeArrowheads="1"/>
          </p:cNvSpPr>
          <p:nvPr>
            <p:ph type="body" idx="1"/>
          </p:nvPr>
        </p:nvSpPr>
        <p:spPr>
          <a:xfrm>
            <a:off x="190500" y="4343400"/>
            <a:ext cx="6403975" cy="4454525"/>
          </a:xfrm>
          <a:noFill/>
          <a:ln/>
        </p:spPr>
        <p:txBody>
          <a:bodyPr/>
          <a:lstStyle/>
          <a:p>
            <a:pPr eaLnBrk="1" hangingPunct="1"/>
            <a:r>
              <a:rPr lang="en-US" dirty="0"/>
              <a:t>This slide depicts some of the more overt signs and symptoms of MPS I. Ideally, a diagnosis should be made and treatment initiated prior to the development of these signs and symptoms, as they are generally irreversible.</a:t>
            </a:r>
          </a:p>
          <a:p>
            <a:pPr eaLnBrk="1" hangingPunct="1"/>
            <a:r>
              <a:rPr lang="en-US" dirty="0"/>
              <a:t>Patients at the severe end of the spectrum demonstrate skeletal manifestations of MPS I early in life, by about 6 months of age. At that time, it is common to observe mild bone abnormalities (detected by radiological methods), particularly within the hip; ovoid vertebrae; and widening of the ribs. At the clinical level, skeletal involvement does not become obvious until the age of 10 to 14 months, when a gibbus deformity of the back, or </a:t>
            </a:r>
            <a:r>
              <a:rPr lang="en-US" dirty="0" err="1"/>
              <a:t>dorsolumbar</a:t>
            </a:r>
            <a:r>
              <a:rPr lang="en-US" dirty="0"/>
              <a:t> kyphosis, is observed in severely affected patients. The joints may become stiffened by the age of 2 years and progressive </a:t>
            </a:r>
            <a:r>
              <a:rPr lang="en-US" dirty="0" err="1"/>
              <a:t>arthropathy</a:t>
            </a:r>
            <a:r>
              <a:rPr lang="en-US" dirty="0"/>
              <a:t> affects all joints. Reduced range of motion of virtually all joints is present to some degree.  In addition, infiltration of the joints causes stiffness and pain. The hands take on a characteristic claw deformity resulting from both phalangeal dysostosis and synovial thickening. Carpal tunnel syndrome and other nerve entrapments or nerve compressions are common in many patients with MPS I.  Most patients lack typical symptoms until severe compression occurs, making early diagnosis of carpal tunnel syndrome challenging. Eventually, progressive skeletal dysplasia involving all bones is seen in all types of MPS I. The enlarged liver and spleen, in addition to abnormal connective tissue, may cause hernias to develop. Inguinal and umbilical hernias are common in MPS I. They are occasionally present at birth or develop within the first several months of life, and are often one of the first clinical signs noted. It is important to check the liver and spleen of a child that presents with a hernia or protruding abdomen. Also as a result of GAG storage, progressive corneal clouding is common in MPS I, and can begin as early as the first year of life. Clouding of the cornea has a ground-glass appearance and may lead to blindness. Other common ocular problems include retinal degeneration, which results in decreased peripheral vision and night blindness, glaucoma, and optic nerve disease that may lead to blindness.</a:t>
            </a:r>
          </a:p>
          <a:p>
            <a:pPr eaLnBrk="1" hangingPunct="1"/>
            <a:endParaRPr lang="en-US" dirty="0"/>
          </a:p>
          <a:p>
            <a:pPr eaLnBrk="1" hangingPunct="1"/>
            <a:r>
              <a:rPr lang="en-US" sz="900" dirty="0"/>
              <a:t>Clarke LA. Clinical diagnosis of lysosomal storage diseases. In: </a:t>
            </a:r>
            <a:r>
              <a:rPr lang="en-US" sz="900" dirty="0" err="1"/>
              <a:t>Applegarth</a:t>
            </a:r>
            <a:r>
              <a:rPr lang="en-US" sz="900" dirty="0"/>
              <a:t> DA, </a:t>
            </a:r>
            <a:r>
              <a:rPr lang="en-US" sz="900" dirty="0" err="1"/>
              <a:t>Dimmick</a:t>
            </a:r>
            <a:r>
              <a:rPr lang="en-US" sz="900" dirty="0"/>
              <a:t> JE, Hall JG, eds. </a:t>
            </a:r>
            <a:r>
              <a:rPr lang="en-US" sz="900" i="1" dirty="0"/>
              <a:t>Organelle Diseases: Clinical Features, Diagnosis, Pathogenesis and Management.</a:t>
            </a:r>
            <a:r>
              <a:rPr lang="en-US" sz="900" dirty="0"/>
              <a:t> London, England: Chapman and Hall Medical; 1997:37.</a:t>
            </a:r>
          </a:p>
          <a:p>
            <a:pPr eaLnBrk="1" hangingPunct="1"/>
            <a:r>
              <a:rPr lang="en-US" sz="900" dirty="0"/>
              <a:t>Cleary MA, Wraith JE. The presenting features of mucopolysaccharidosis type 1H (Hurler syndrome). </a:t>
            </a:r>
            <a:r>
              <a:rPr lang="en-US" sz="900" i="1" dirty="0"/>
              <a:t>Acta </a:t>
            </a:r>
            <a:r>
              <a:rPr lang="en-US" sz="900" i="1" dirty="0" err="1"/>
              <a:t>Paediatr</a:t>
            </a:r>
            <a:r>
              <a:rPr lang="en-US" sz="900" i="1" dirty="0"/>
              <a:t>. </a:t>
            </a:r>
            <a:r>
              <a:rPr lang="en-US" sz="900" dirty="0"/>
              <a:t>1995;84:337.</a:t>
            </a:r>
          </a:p>
          <a:p>
            <a:pPr eaLnBrk="1" hangingPunct="1"/>
            <a:r>
              <a:rPr lang="en-US" sz="900" dirty="0"/>
              <a:t>Neufeld EF, </a:t>
            </a:r>
            <a:r>
              <a:rPr lang="en-US" sz="900" dirty="0" err="1"/>
              <a:t>Muenzer</a:t>
            </a:r>
            <a:r>
              <a:rPr lang="en-US" sz="900" dirty="0"/>
              <a:t> J.  The mucopolysaccharidoses.  In: Scriver C, </a:t>
            </a:r>
            <a:r>
              <a:rPr lang="en-US" sz="900" dirty="0" err="1"/>
              <a:t>Beaudet</a:t>
            </a:r>
            <a:r>
              <a:rPr lang="en-US" sz="900" dirty="0"/>
              <a:t> A, Sly W, Valle D, eds. </a:t>
            </a:r>
            <a:r>
              <a:rPr lang="en-US" sz="900" i="1" dirty="0"/>
              <a:t>The Metabolic and Molecular Bases of Inherited Disease.</a:t>
            </a:r>
            <a:r>
              <a:rPr lang="en-US" sz="900" dirty="0"/>
              <a:t>  New York, NY: McGraw-Hill; 2001:3421-3452.</a:t>
            </a:r>
          </a:p>
        </p:txBody>
      </p:sp>
    </p:spTree>
    <p:extLst>
      <p:ext uri="{BB962C8B-B14F-4D97-AF65-F5344CB8AC3E}">
        <p14:creationId xmlns:p14="http://schemas.microsoft.com/office/powerpoint/2010/main" val="3179387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Four clinically indistinguishable biochemically distinct forms</a:t>
            </a:r>
            <a:endParaRPr lang="en-US" dirty="0"/>
          </a:p>
        </p:txBody>
      </p:sp>
      <p:sp>
        <p:nvSpPr>
          <p:cNvPr id="4" name="Slide Number Placeholder 3"/>
          <p:cNvSpPr>
            <a:spLocks noGrp="1"/>
          </p:cNvSpPr>
          <p:nvPr>
            <p:ph type="sldNum" sz="quarter" idx="5"/>
          </p:nvPr>
        </p:nvSpPr>
        <p:spPr/>
        <p:txBody>
          <a:bodyPr/>
          <a:lstStyle/>
          <a:p>
            <a:fld id="{EB635E30-DEFD-451A-838D-A017CB091A56}" type="slidenum">
              <a:rPr lang="en-US" smtClean="0"/>
              <a:t>48</a:t>
            </a:fld>
            <a:endParaRPr lang="en-US"/>
          </a:p>
        </p:txBody>
      </p:sp>
    </p:spTree>
    <p:extLst>
      <p:ext uri="{BB962C8B-B14F-4D97-AF65-F5344CB8AC3E}">
        <p14:creationId xmlns:p14="http://schemas.microsoft.com/office/powerpoint/2010/main" val="77687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a:solidFill>
                  <a:srgbClr val="FFFFFF"/>
                </a:solidFill>
              </a:rPr>
              <a:t>lgwilliams.blogspot.com</a:t>
            </a:r>
            <a:endParaRPr lang="en-US" dirty="0">
              <a:solidFill>
                <a:srgbClr val="FFFFFF"/>
              </a:solidFill>
            </a:endParaRPr>
          </a:p>
        </p:txBody>
      </p:sp>
      <p:sp>
        <p:nvSpPr>
          <p:cNvPr id="4" name="Slide Number Placeholder 3"/>
          <p:cNvSpPr>
            <a:spLocks noGrp="1"/>
          </p:cNvSpPr>
          <p:nvPr>
            <p:ph type="sldNum" sz="quarter" idx="5"/>
          </p:nvPr>
        </p:nvSpPr>
        <p:spPr/>
        <p:txBody>
          <a:bodyPr/>
          <a:lstStyle/>
          <a:p>
            <a:fld id="{EB635E30-DEFD-451A-838D-A017CB091A56}" type="slidenum">
              <a:rPr lang="en-US" smtClean="0"/>
              <a:t>53</a:t>
            </a:fld>
            <a:endParaRPr lang="en-US"/>
          </a:p>
        </p:txBody>
      </p:sp>
    </p:spTree>
    <p:extLst>
      <p:ext uri="{BB962C8B-B14F-4D97-AF65-F5344CB8AC3E}">
        <p14:creationId xmlns:p14="http://schemas.microsoft.com/office/powerpoint/2010/main" val="230221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Ochronosis</a:t>
            </a:r>
            <a:r>
              <a:rPr lang="en-US" dirty="0"/>
              <a:t> = accumulation of homogentisic acid in tissues</a:t>
            </a:r>
          </a:p>
        </p:txBody>
      </p:sp>
      <p:sp>
        <p:nvSpPr>
          <p:cNvPr id="4" name="Slide Number Placeholder 3"/>
          <p:cNvSpPr>
            <a:spLocks noGrp="1"/>
          </p:cNvSpPr>
          <p:nvPr>
            <p:ph type="sldNum" sz="quarter" idx="5"/>
          </p:nvPr>
        </p:nvSpPr>
        <p:spPr/>
        <p:txBody>
          <a:bodyPr/>
          <a:lstStyle/>
          <a:p>
            <a:fld id="{EB635E30-DEFD-451A-838D-A017CB091A56}" type="slidenum">
              <a:rPr lang="en-US" smtClean="0"/>
              <a:t>6</a:t>
            </a:fld>
            <a:endParaRPr lang="en-US"/>
          </a:p>
        </p:txBody>
      </p:sp>
    </p:spTree>
    <p:extLst>
      <p:ext uri="{BB962C8B-B14F-4D97-AF65-F5344CB8AC3E}">
        <p14:creationId xmlns:p14="http://schemas.microsoft.com/office/powerpoint/2010/main" val="2742340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36E6CF7-6F15-48F5-A305-3A8DA8769988}" type="slidenum">
              <a:rPr lang="en-US" smtClean="0">
                <a:solidFill>
                  <a:srgbClr val="000000"/>
                </a:solidFill>
              </a:rPr>
              <a:pPr/>
              <a:t>18</a:t>
            </a:fld>
            <a:endParaRPr lang="en-US">
              <a:solidFill>
                <a:srgbClr val="000000"/>
              </a:solidFill>
            </a:endParaRPr>
          </a:p>
        </p:txBody>
      </p:sp>
      <p:sp>
        <p:nvSpPr>
          <p:cNvPr id="65539" name="Rectangle 2"/>
          <p:cNvSpPr>
            <a:spLocks noGrp="1" noRot="1" noChangeAspect="1" noChangeArrowheads="1" noTextEdit="1"/>
          </p:cNvSpPr>
          <p:nvPr>
            <p:ph type="sldImg"/>
          </p:nvPr>
        </p:nvSpPr>
        <p:spPr>
          <a:xfrm>
            <a:off x="393700" y="692150"/>
            <a:ext cx="6070600" cy="3416300"/>
          </a:xfrm>
          <a:ln w="12700" cap="flat"/>
        </p:spPr>
      </p:sp>
      <p:sp>
        <p:nvSpPr>
          <p:cNvPr id="65540" name="Rectangle 3"/>
          <p:cNvSpPr>
            <a:spLocks noGrp="1" noChangeArrowheads="1"/>
          </p:cNvSpPr>
          <p:nvPr>
            <p:ph type="body" idx="1"/>
          </p:nvPr>
        </p:nvSpPr>
        <p:spPr>
          <a:xfrm>
            <a:off x="914400" y="4343400"/>
            <a:ext cx="5029200" cy="4114800"/>
          </a:xfrm>
          <a:noFill/>
          <a:ln/>
        </p:spPr>
        <p:txBody>
          <a:bodyPr lIns="90488" tIns="44450" rIns="90488" bIns="44450"/>
          <a:lstStyle/>
          <a:p>
            <a:pPr lvl="1" eaLnBrk="1" hangingPunct="1"/>
            <a:r>
              <a:rPr lang="en-US" sz="2400" dirty="0">
                <a:effectLst/>
              </a:rPr>
              <a:t>Liver: failure, cirrhosis, ascites, coagulopathy, fasting intolerance</a:t>
            </a:r>
          </a:p>
          <a:p>
            <a:pPr lvl="1" eaLnBrk="1" hangingPunct="1"/>
            <a:r>
              <a:rPr lang="en-US" sz="2400" dirty="0">
                <a:effectLst/>
              </a:rPr>
              <a:t>Kidney: enlargement, dysfunction (renal Fanconi syndrome)</a:t>
            </a:r>
          </a:p>
          <a:p>
            <a:pPr lvl="1" eaLnBrk="1" hangingPunct="1"/>
            <a:r>
              <a:rPr lang="en-US" sz="2400" dirty="0">
                <a:effectLst/>
              </a:rPr>
              <a:t>Skeletal: rickets</a:t>
            </a:r>
          </a:p>
          <a:p>
            <a:pPr lvl="1" eaLnBrk="1" hangingPunct="1"/>
            <a:r>
              <a:rPr lang="en-US" sz="2400" dirty="0">
                <a:effectLst/>
              </a:rPr>
              <a:t>Neurologic: crises secondary to porphyria disturbances</a:t>
            </a:r>
          </a:p>
          <a:p>
            <a:pPr lvl="1" eaLnBrk="1" hangingPunct="1"/>
            <a:r>
              <a:rPr lang="en-US" sz="2400" dirty="0">
                <a:effectLst/>
              </a:rPr>
              <a:t>Hepatic: carcinoma (40% by 5 years)</a:t>
            </a:r>
          </a:p>
          <a:p>
            <a:pPr eaLnBrk="1" hangingPunct="1"/>
            <a:endParaRPr lang="en-US" dirty="0"/>
          </a:p>
        </p:txBody>
      </p:sp>
    </p:spTree>
    <p:extLst>
      <p:ext uri="{BB962C8B-B14F-4D97-AF65-F5344CB8AC3E}">
        <p14:creationId xmlns:p14="http://schemas.microsoft.com/office/powerpoint/2010/main" val="6589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Betaine = methyl donor (</a:t>
            </a:r>
            <a:r>
              <a:rPr lang="en-US" dirty="0" err="1"/>
              <a:t>trimethylglycine</a:t>
            </a:r>
            <a:r>
              <a:rPr lang="en-US" dirty="0"/>
              <a:t>)</a:t>
            </a:r>
          </a:p>
          <a:p>
            <a:endParaRPr lang="en-US" dirty="0"/>
          </a:p>
        </p:txBody>
      </p:sp>
      <p:sp>
        <p:nvSpPr>
          <p:cNvPr id="4" name="Slide Number Placeholder 3"/>
          <p:cNvSpPr>
            <a:spLocks noGrp="1"/>
          </p:cNvSpPr>
          <p:nvPr>
            <p:ph type="sldNum" sz="quarter" idx="5"/>
          </p:nvPr>
        </p:nvSpPr>
        <p:spPr/>
        <p:txBody>
          <a:bodyPr/>
          <a:lstStyle/>
          <a:p>
            <a:fld id="{EB635E30-DEFD-451A-838D-A017CB091A56}" type="slidenum">
              <a:rPr lang="en-US" smtClean="0"/>
              <a:t>19</a:t>
            </a:fld>
            <a:endParaRPr lang="en-US"/>
          </a:p>
        </p:txBody>
      </p:sp>
    </p:spTree>
    <p:extLst>
      <p:ext uri="{BB962C8B-B14F-4D97-AF65-F5344CB8AC3E}">
        <p14:creationId xmlns:p14="http://schemas.microsoft.com/office/powerpoint/2010/main" val="192771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AB12AD7-6430-4398-B961-70454CC0F137}" type="slidenum">
              <a:rPr lang="en-US" smtClean="0">
                <a:solidFill>
                  <a:srgbClr val="000000"/>
                </a:solidFill>
              </a:rPr>
              <a:pPr/>
              <a:t>20</a:t>
            </a:fld>
            <a:endParaRPr lang="en-US">
              <a:solidFill>
                <a:srgbClr val="000000"/>
              </a:solidFill>
            </a:endParaRPr>
          </a:p>
        </p:txBody>
      </p:sp>
      <p:sp>
        <p:nvSpPr>
          <p:cNvPr id="66563" name="Rectangle 2"/>
          <p:cNvSpPr>
            <a:spLocks noGrp="1" noRot="1" noChangeAspect="1" noChangeArrowheads="1" noTextEdit="1"/>
          </p:cNvSpPr>
          <p:nvPr>
            <p:ph type="sldImg"/>
          </p:nvPr>
        </p:nvSpPr>
        <p:spPr>
          <a:xfrm>
            <a:off x="393700" y="692150"/>
            <a:ext cx="6070600" cy="3416300"/>
          </a:xfrm>
          <a:ln w="12700" cap="flat"/>
        </p:spPr>
      </p:sp>
      <p:sp>
        <p:nvSpPr>
          <p:cNvPr id="66564" name="Rectangle 3"/>
          <p:cNvSpPr>
            <a:spLocks noGrp="1" noChangeArrowheads="1"/>
          </p:cNvSpPr>
          <p:nvPr>
            <p:ph type="body" idx="1"/>
          </p:nvPr>
        </p:nvSpPr>
        <p:spPr>
          <a:xfrm>
            <a:off x="914400" y="4343400"/>
            <a:ext cx="5029200" cy="4114800"/>
          </a:xfrm>
          <a:noFill/>
          <a:ln/>
        </p:spPr>
        <p:txBody>
          <a:bodyPr lIns="90488" tIns="44450" rIns="90488" bIns="44450"/>
          <a:lstStyle/>
          <a:p>
            <a:pPr eaLnBrk="1" hangingPunct="1"/>
            <a:endParaRPr lang="en-US"/>
          </a:p>
        </p:txBody>
      </p:sp>
    </p:spTree>
    <p:extLst>
      <p:ext uri="{BB962C8B-B14F-4D97-AF65-F5344CB8AC3E}">
        <p14:creationId xmlns:p14="http://schemas.microsoft.com/office/powerpoint/2010/main" val="3743897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AB12AD7-6430-4398-B961-70454CC0F137}" type="slidenum">
              <a:rPr lang="en-US" smtClean="0">
                <a:solidFill>
                  <a:srgbClr val="000000"/>
                </a:solidFill>
              </a:rPr>
              <a:pPr/>
              <a:t>22</a:t>
            </a:fld>
            <a:endParaRPr lang="en-US">
              <a:solidFill>
                <a:srgbClr val="000000"/>
              </a:solidFill>
            </a:endParaRPr>
          </a:p>
        </p:txBody>
      </p:sp>
      <p:sp>
        <p:nvSpPr>
          <p:cNvPr id="66563" name="Rectangle 2"/>
          <p:cNvSpPr>
            <a:spLocks noGrp="1" noRot="1" noChangeAspect="1" noChangeArrowheads="1" noTextEdit="1"/>
          </p:cNvSpPr>
          <p:nvPr>
            <p:ph type="sldImg"/>
          </p:nvPr>
        </p:nvSpPr>
        <p:spPr>
          <a:xfrm>
            <a:off x="393700" y="692150"/>
            <a:ext cx="6070600" cy="3416300"/>
          </a:xfrm>
          <a:ln w="12700" cap="flat"/>
        </p:spPr>
      </p:sp>
      <p:sp>
        <p:nvSpPr>
          <p:cNvPr id="66564" name="Rectangle 3"/>
          <p:cNvSpPr>
            <a:spLocks noGrp="1" noChangeArrowheads="1"/>
          </p:cNvSpPr>
          <p:nvPr>
            <p:ph type="body" idx="1"/>
          </p:nvPr>
        </p:nvSpPr>
        <p:spPr>
          <a:xfrm>
            <a:off x="914400" y="4343400"/>
            <a:ext cx="5029200" cy="4114800"/>
          </a:xfrm>
          <a:noFill/>
          <a:ln/>
        </p:spPr>
        <p:txBody>
          <a:bodyPr lIns="90488" tIns="44450" rIns="90488" bIns="44450"/>
          <a:lstStyle/>
          <a:p>
            <a:pPr eaLnBrk="1" hangingPunct="1"/>
            <a:endParaRPr lang="en-US"/>
          </a:p>
        </p:txBody>
      </p:sp>
    </p:spTree>
    <p:extLst>
      <p:ext uri="{BB962C8B-B14F-4D97-AF65-F5344CB8AC3E}">
        <p14:creationId xmlns:p14="http://schemas.microsoft.com/office/powerpoint/2010/main" val="345737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AB12AD7-6430-4398-B961-70454CC0F137}" type="slidenum">
              <a:rPr lang="en-US" smtClean="0">
                <a:solidFill>
                  <a:srgbClr val="000000"/>
                </a:solidFill>
              </a:rPr>
              <a:pPr/>
              <a:t>26</a:t>
            </a:fld>
            <a:endParaRPr lang="en-US">
              <a:solidFill>
                <a:srgbClr val="000000"/>
              </a:solidFill>
            </a:endParaRPr>
          </a:p>
        </p:txBody>
      </p:sp>
      <p:sp>
        <p:nvSpPr>
          <p:cNvPr id="66563" name="Rectangle 2"/>
          <p:cNvSpPr>
            <a:spLocks noGrp="1" noRot="1" noChangeAspect="1" noChangeArrowheads="1" noTextEdit="1"/>
          </p:cNvSpPr>
          <p:nvPr>
            <p:ph type="sldImg"/>
          </p:nvPr>
        </p:nvSpPr>
        <p:spPr>
          <a:xfrm>
            <a:off x="393700" y="692150"/>
            <a:ext cx="6070600" cy="3416300"/>
          </a:xfrm>
          <a:ln w="12700" cap="flat"/>
        </p:spPr>
      </p:sp>
      <p:sp>
        <p:nvSpPr>
          <p:cNvPr id="66564" name="Rectangle 3"/>
          <p:cNvSpPr>
            <a:spLocks noGrp="1" noChangeArrowheads="1"/>
          </p:cNvSpPr>
          <p:nvPr>
            <p:ph type="body" idx="1"/>
          </p:nvPr>
        </p:nvSpPr>
        <p:spPr>
          <a:xfrm>
            <a:off x="914400" y="4343400"/>
            <a:ext cx="5029200" cy="4114800"/>
          </a:xfrm>
          <a:noFill/>
          <a:ln/>
        </p:spPr>
        <p:txBody>
          <a:bodyPr lIns="90488" tIns="44450" rIns="90488" bIns="44450"/>
          <a:lstStyle/>
          <a:p>
            <a:pPr eaLnBrk="1" hangingPunct="1"/>
            <a:endParaRPr lang="en-US"/>
          </a:p>
        </p:txBody>
      </p:sp>
    </p:spTree>
    <p:extLst>
      <p:ext uri="{BB962C8B-B14F-4D97-AF65-F5344CB8AC3E}">
        <p14:creationId xmlns:p14="http://schemas.microsoft.com/office/powerpoint/2010/main" val="2893124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AB12AD7-6430-4398-B961-70454CC0F137}" type="slidenum">
              <a:rPr lang="en-US" smtClean="0">
                <a:solidFill>
                  <a:srgbClr val="000000"/>
                </a:solidFill>
              </a:rPr>
              <a:pPr/>
              <a:t>27</a:t>
            </a:fld>
            <a:endParaRPr lang="en-US">
              <a:solidFill>
                <a:srgbClr val="000000"/>
              </a:solidFill>
            </a:endParaRPr>
          </a:p>
        </p:txBody>
      </p:sp>
      <p:sp>
        <p:nvSpPr>
          <p:cNvPr id="66563" name="Rectangle 2"/>
          <p:cNvSpPr>
            <a:spLocks noGrp="1" noRot="1" noChangeAspect="1" noChangeArrowheads="1" noTextEdit="1"/>
          </p:cNvSpPr>
          <p:nvPr>
            <p:ph type="sldImg"/>
          </p:nvPr>
        </p:nvSpPr>
        <p:spPr>
          <a:xfrm>
            <a:off x="393700" y="692150"/>
            <a:ext cx="6070600" cy="3416300"/>
          </a:xfrm>
          <a:ln w="12700" cap="flat"/>
        </p:spPr>
      </p:sp>
      <p:sp>
        <p:nvSpPr>
          <p:cNvPr id="66564" name="Rectangle 3"/>
          <p:cNvSpPr>
            <a:spLocks noGrp="1" noChangeArrowheads="1"/>
          </p:cNvSpPr>
          <p:nvPr>
            <p:ph type="body" idx="1"/>
          </p:nvPr>
        </p:nvSpPr>
        <p:spPr>
          <a:xfrm>
            <a:off x="914400" y="4343400"/>
            <a:ext cx="5029200" cy="4114800"/>
          </a:xfrm>
          <a:noFill/>
          <a:ln/>
        </p:spPr>
        <p:txBody>
          <a:bodyPr lIns="90488" tIns="44450" rIns="90488" bIns="44450"/>
          <a:lstStyle/>
          <a:p>
            <a:pPr eaLnBrk="1" hangingPunct="1"/>
            <a:endParaRPr lang="en-US"/>
          </a:p>
        </p:txBody>
      </p:sp>
    </p:spTree>
    <p:extLst>
      <p:ext uri="{BB962C8B-B14F-4D97-AF65-F5344CB8AC3E}">
        <p14:creationId xmlns:p14="http://schemas.microsoft.com/office/powerpoint/2010/main" val="4070887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
            </a:r>
            <a:r>
              <a:rPr lang="en-US" dirty="0" err="1"/>
              <a:t>acetylaspartic</a:t>
            </a:r>
            <a:r>
              <a:rPr lang="en-US" dirty="0"/>
              <a:t> acid</a:t>
            </a:r>
          </a:p>
        </p:txBody>
      </p:sp>
      <p:sp>
        <p:nvSpPr>
          <p:cNvPr id="4" name="Slide Number Placeholder 3"/>
          <p:cNvSpPr>
            <a:spLocks noGrp="1"/>
          </p:cNvSpPr>
          <p:nvPr>
            <p:ph type="sldNum" sz="quarter" idx="5"/>
          </p:nvPr>
        </p:nvSpPr>
        <p:spPr/>
        <p:txBody>
          <a:bodyPr/>
          <a:lstStyle/>
          <a:p>
            <a:fld id="{EB635E30-DEFD-451A-838D-A017CB091A56}" type="slidenum">
              <a:rPr lang="en-US" smtClean="0"/>
              <a:t>30</a:t>
            </a:fld>
            <a:endParaRPr lang="en-US"/>
          </a:p>
        </p:txBody>
      </p:sp>
    </p:spTree>
    <p:extLst>
      <p:ext uri="{BB962C8B-B14F-4D97-AF65-F5344CB8AC3E}">
        <p14:creationId xmlns:p14="http://schemas.microsoft.com/office/powerpoint/2010/main" val="1845358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sp>
        <p:nvSpPr>
          <p:cNvPr id="69643"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6964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3119956C-D9D9-453D-AD87-4E4CEB96C2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0765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3C21E2-C0A1-41C8-8655-336F03FB831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43526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EF9F94-D52E-47E2-991D-DC2BDDDD49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3765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D859CE3-3E16-4145-90F8-D7D5D1F8693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71928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6E9CCC96-2E1A-47E8-A18F-7D714AE22EB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0445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40F353F-18BF-49C0-B05E-15AA7DEB922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3761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3190724-6C79-499B-9372-01682A81ACA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6555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51C0C2D3-C980-49D6-A2F9-CD11322CA154}"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00245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A317CD5-7E4E-489C-B492-F35D4A782BE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8163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AC98E2E-82AB-46DD-94D8-3C4896C7636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79408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005" y="1122363"/>
            <a:ext cx="11013990" cy="2387600"/>
          </a:xfrm>
        </p:spPr>
        <p:txBody>
          <a:bodyPr anchor="b">
            <a:normAutofit/>
          </a:bodyPr>
          <a:lstStyle>
            <a:lvl1pPr algn="ctr">
              <a:defRPr sz="6600" b="1" i="0">
                <a:solidFill>
                  <a:schemeClr val="accent3"/>
                </a:solidFill>
                <a:latin typeface="Asap" panose="020F0504030202060203"/>
              </a:defRPr>
            </a:lvl1pPr>
          </a:lstStyle>
          <a:p>
            <a:r>
              <a:rPr lang="en-US"/>
              <a:t>Click to edit Master title style</a:t>
            </a:r>
            <a:endParaRPr lang="en-US" dirty="0"/>
          </a:p>
        </p:txBody>
      </p:sp>
      <p:sp>
        <p:nvSpPr>
          <p:cNvPr id="7" name="Rounded Rectangle 6">
            <a:extLst>
              <a:ext uri="{FF2B5EF4-FFF2-40B4-BE49-F238E27FC236}">
                <a16:creationId xmlns:a16="http://schemas.microsoft.com/office/drawing/2014/main" id="{B94AB795-15BE-862C-CDA4-90603E3ACB0B}"/>
              </a:ext>
            </a:extLst>
          </p:cNvPr>
          <p:cNvSpPr/>
          <p:nvPr/>
        </p:nvSpPr>
        <p:spPr>
          <a:xfrm>
            <a:off x="2028497" y="557048"/>
            <a:ext cx="8029903" cy="451945"/>
          </a:xfrm>
          <a:prstGeom prst="roundRect">
            <a:avLst/>
          </a:prstGeom>
          <a:solidFill>
            <a:srgbClr val="07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sap" panose="020F0504030202060203" pitchFamily="34" charset="77"/>
              </a:rPr>
              <a:t>The Annual General Pediatric Review &amp; Self Assessment</a:t>
            </a:r>
          </a:p>
        </p:txBody>
      </p:sp>
      <p:sp>
        <p:nvSpPr>
          <p:cNvPr id="3" name="Subtitle 2"/>
          <p:cNvSpPr>
            <a:spLocks noGrp="1"/>
          </p:cNvSpPr>
          <p:nvPr>
            <p:ph type="subTitle" idx="1"/>
          </p:nvPr>
        </p:nvSpPr>
        <p:spPr>
          <a:xfrm>
            <a:off x="589005" y="3602038"/>
            <a:ext cx="11013990" cy="623973"/>
          </a:xfrm>
        </p:spPr>
        <p:txBody>
          <a:bodyPr anchor="ctr" anchorCtr="0">
            <a:noAutofit/>
          </a:bodyPr>
          <a:lstStyle>
            <a:lvl1pPr marL="0" indent="0" algn="ctr">
              <a:buNone/>
              <a:defRPr sz="44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CBD0801E-FBF9-B24B-57F0-2A0422903F46}"/>
              </a:ext>
            </a:extLst>
          </p:cNvPr>
          <p:cNvSpPr>
            <a:spLocks noGrp="1"/>
          </p:cNvSpPr>
          <p:nvPr>
            <p:ph type="body" sz="quarter" idx="13"/>
          </p:nvPr>
        </p:nvSpPr>
        <p:spPr>
          <a:xfrm>
            <a:off x="588964" y="4373563"/>
            <a:ext cx="11013990" cy="1982787"/>
          </a:xfrm>
        </p:spPr>
        <p:txBody>
          <a:bodyPr>
            <a:norm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51551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7CF8F4C-6F72-402A-92A7-A35A2D625F8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87582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35746"/>
            <a:ext cx="10515600" cy="1325563"/>
          </a:xfrm>
        </p:spPr>
        <p:txBody>
          <a:bodyPr anchor="b" anchorCtr="0">
            <a:normAutofit/>
          </a:bodyPr>
          <a:lstStyle>
            <a:lvl1pPr algn="ctr">
              <a:defRPr lang="en-US" sz="4000" b="1" i="0" kern="1200" dirty="0">
                <a:solidFill>
                  <a:schemeClr val="accent3"/>
                </a:solidFill>
                <a:latin typeface="Asap" panose="020F0504030202060203"/>
                <a:ea typeface="+mj-ea"/>
                <a:cs typeface="+mj-cs"/>
              </a:defRPr>
            </a:lvl1pPr>
          </a:lstStyle>
          <a:p>
            <a:r>
              <a:rPr lang="en-US"/>
              <a:t>Click to edit Master title style</a:t>
            </a:r>
            <a:endParaRPr lang="en-US" dirty="0"/>
          </a:p>
        </p:txBody>
      </p:sp>
      <p:sp>
        <p:nvSpPr>
          <p:cNvPr id="3" name="Content Placeholder 2"/>
          <p:cNvSpPr>
            <a:spLocks noGrp="1"/>
          </p:cNvSpPr>
          <p:nvPr>
            <p:ph idx="1"/>
          </p:nvPr>
        </p:nvSpPr>
        <p:spPr>
          <a:xfrm>
            <a:off x="838200" y="2161309"/>
            <a:ext cx="10515600" cy="4015654"/>
          </a:xfrm>
          <a:solidFill>
            <a:schemeClr val="bg1">
              <a:alpha val="50000"/>
            </a:schemeClr>
          </a:solidFill>
        </p:spPr>
        <p:txBody>
          <a:bodyPr lIns="137160" tIns="137160" rIns="137160" bIns="137160">
            <a:normAutofit/>
          </a:bodyPr>
          <a:lstStyle>
            <a:lvl1pPr>
              <a:defRPr sz="2400">
                <a:solidFill>
                  <a:schemeClr val="accent6"/>
                </a:solidFill>
              </a:defRPr>
            </a:lvl1pPr>
            <a:lvl2pPr>
              <a:defRPr sz="2400">
                <a:solidFill>
                  <a:schemeClr val="accent6"/>
                </a:solidFill>
              </a:defRPr>
            </a:lvl2pPr>
            <a:lvl3pPr>
              <a:defRPr sz="2400">
                <a:solidFill>
                  <a:schemeClr val="accent6"/>
                </a:solidFill>
              </a:defRPr>
            </a:lvl3pPr>
            <a:lvl4pPr>
              <a:defRPr sz="2400">
                <a:solidFill>
                  <a:schemeClr val="accent6"/>
                </a:solidFill>
              </a:defRPr>
            </a:lvl4pPr>
            <a:lvl5pPr>
              <a:defRPr sz="24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101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176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753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80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211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878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104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22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152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50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261A1E7-FE5B-44D1-AC7B-AF4554EA4C6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96876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63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1F1178-4797-45C7-8949-1BA5AEFA61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983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F9607CB-FDD3-4FB8-8EA1-ED875BB88999}"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4612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096C3717-75E8-469B-999A-6EAC94DAA23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8284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6A8AB8BF-4EBF-4028-9C3B-584EECE11E7E}"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645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CB63CC7-2905-452C-B0CA-DA985BCAF8D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278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040509-DCE3-4E3E-B41E-08A0323F3B08}"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3686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fontAlgn="base">
              <a:spcBef>
                <a:spcPct val="0"/>
              </a:spcBef>
              <a:spcAft>
                <a:spcPct val="0"/>
              </a:spcAft>
              <a:defRPr/>
            </a:pPr>
            <a:endParaRPr lang="en-US">
              <a:solidFill>
                <a:srgbClr val="FFFFFF"/>
              </a:solidFill>
            </a:endParaRPr>
          </a:p>
        </p:txBody>
      </p:sp>
      <p:sp>
        <p:nvSpPr>
          <p:cNvPr id="68611" name="Rectangle 3"/>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fontAlgn="base">
              <a:spcBef>
                <a:spcPct val="0"/>
              </a:spcBef>
              <a:spcAft>
                <a:spcPct val="0"/>
              </a:spcAft>
              <a:defRPr/>
            </a:pPr>
            <a:fld id="{1C56C83A-5479-4568-A2EF-115F01352861}" type="slidenum">
              <a:rPr lang="en-US">
                <a:solidFill>
                  <a:srgbClr val="FFFFFF"/>
                </a:solidFill>
              </a:rPr>
              <a:pPr fontAlgn="base">
                <a:spcBef>
                  <a:spcPct val="0"/>
                </a:spcBef>
                <a:spcAft>
                  <a:spcPct val="0"/>
                </a:spcAft>
                <a:defRPr/>
              </a:pPr>
              <a:t>‹#›</a:t>
            </a:fld>
            <a:endParaRPr lang="en-US">
              <a:solidFill>
                <a:srgbClr val="FFFFFF"/>
              </a:solidFill>
            </a:endParaRPr>
          </a:p>
        </p:txBody>
      </p:sp>
      <p:grpSp>
        <p:nvGrpSpPr>
          <p:cNvPr id="4100" name="Group 4"/>
          <p:cNvGrpSpPr>
            <a:grpSpLocks/>
          </p:cNvGrpSpPr>
          <p:nvPr/>
        </p:nvGrpSpPr>
        <p:grpSpPr bwMode="auto">
          <a:xfrm>
            <a:off x="0" y="7937"/>
            <a:ext cx="12187767" cy="6850063"/>
            <a:chOff x="0" y="0"/>
            <a:chExt cx="5758" cy="4315"/>
          </a:xfrm>
        </p:grpSpPr>
        <p:grpSp>
          <p:nvGrpSpPr>
            <p:cNvPr id="4104" name="Group 5"/>
            <p:cNvGrpSpPr>
              <a:grpSpLocks/>
            </p:cNvGrpSpPr>
            <p:nvPr userDrawn="1"/>
          </p:nvGrpSpPr>
          <p:grpSpPr bwMode="auto">
            <a:xfrm>
              <a:off x="1728" y="2230"/>
              <a:ext cx="4027" cy="2085"/>
              <a:chOff x="1728" y="2230"/>
              <a:chExt cx="4027" cy="2085"/>
            </a:xfrm>
          </p:grpSpPr>
          <p:sp>
            <p:nvSpPr>
              <p:cNvPr id="6861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861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861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861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861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sp>
          <p:nvSpPr>
            <p:cNvPr id="6861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862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sp>
        <p:nvSpPr>
          <p:cNvPr id="68621" name="Rectangle 13"/>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8622"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fontAlgn="base">
              <a:spcBef>
                <a:spcPct val="0"/>
              </a:spcBef>
              <a:spcAft>
                <a:spcPct val="0"/>
              </a:spcAft>
              <a:defRPr/>
            </a:pPr>
            <a:endParaRPr lang="en-US">
              <a:solidFill>
                <a:srgbClr val="FFFFFF"/>
              </a:solidFill>
            </a:endParaRPr>
          </a:p>
        </p:txBody>
      </p:sp>
      <p:sp>
        <p:nvSpPr>
          <p:cNvPr id="68623" name="Rectangle 15"/>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33144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rtl="0" eaLnBrk="0" fontAlgn="base" hangingPunct="0">
        <a:spcBef>
          <a:spcPct val="0"/>
        </a:spcBef>
        <a:spcAft>
          <a:spcPct val="0"/>
        </a:spcAft>
        <a:defRPr sz="5400" b="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0" i="0">
          <a:solidFill>
            <a:schemeClr val="tx1"/>
          </a:solidFill>
          <a:effectLst>
            <a:outerShdw blurRad="38100" dist="38100" dir="2700000" algn="tl">
              <a:srgbClr val="000000"/>
            </a:outerShdw>
          </a:effectLst>
          <a:latin typeface="Calibri Light" panose="020F0302020204030204" pitchFamily="34" charset="0"/>
          <a:ea typeface="+mn-ea"/>
          <a:cs typeface="Calibri Light" panose="020F0302020204030204"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0" i="0">
          <a:solidFill>
            <a:schemeClr val="tx1"/>
          </a:solidFill>
          <a:effectLst>
            <a:outerShdw blurRad="38100" dist="38100" dir="2700000" algn="tl">
              <a:srgbClr val="000000"/>
            </a:outerShdw>
          </a:effectLst>
          <a:latin typeface="Calibri Light" panose="020F0302020204030204" pitchFamily="34" charset="0"/>
          <a:cs typeface="Calibri Light" panose="020F0302020204030204"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0" i="0">
          <a:solidFill>
            <a:schemeClr val="tx1"/>
          </a:solidFill>
          <a:effectLst>
            <a:outerShdw blurRad="38100" dist="38100" dir="2700000" algn="tl">
              <a:srgbClr val="000000"/>
            </a:outerShdw>
          </a:effectLst>
          <a:latin typeface="Calibri Light" panose="020F0302020204030204" pitchFamily="34" charset="0"/>
          <a:cs typeface="Calibri Light" panose="020F0302020204030204"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0" i="0">
          <a:solidFill>
            <a:schemeClr val="tx1"/>
          </a:solidFill>
          <a:effectLst>
            <a:outerShdw blurRad="38100" dist="38100" dir="2700000" algn="tl">
              <a:srgbClr val="000000"/>
            </a:outerShdw>
          </a:effectLst>
          <a:latin typeface="Calibri Light" panose="020F0302020204030204" pitchFamily="34" charset="0"/>
          <a:cs typeface="Calibri Light" panose="020F0302020204030204"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0" i="0">
          <a:solidFill>
            <a:schemeClr val="tx1"/>
          </a:solidFill>
          <a:effectLst>
            <a:outerShdw blurRad="38100" dist="38100" dir="2700000" algn="tl">
              <a:srgbClr val="000000"/>
            </a:outerShdw>
          </a:effectLst>
          <a:latin typeface="Calibri Light" panose="020F0302020204030204" pitchFamily="34" charset="0"/>
          <a:cs typeface="Calibri Light" panose="020F0302020204030204"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D18AB6E-5996-CC59-DF0A-58B60A42B152}"/>
              </a:ext>
            </a:extLst>
          </p:cNvPr>
          <p:cNvSpPr/>
          <p:nvPr/>
        </p:nvSpPr>
        <p:spPr>
          <a:xfrm>
            <a:off x="2028497" y="557048"/>
            <a:ext cx="8029903" cy="451945"/>
          </a:xfrm>
          <a:prstGeom prst="roundRect">
            <a:avLst/>
          </a:prstGeom>
          <a:solidFill>
            <a:srgbClr val="07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sap" panose="020F0504030202060203" pitchFamily="34" charset="77"/>
              </a:rPr>
              <a:t>The Annual General Pediatric Review &amp; Self Assessment</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46436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6.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oleObject" Target="NULL"/><Relationship Id="rId5" Type="http://schemas.openxmlformats.org/officeDocument/2006/relationships/image" Target="../media/image69.jpeg"/><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77.emf"/></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b="1" dirty="0">
                <a:solidFill>
                  <a:schemeClr val="accent3"/>
                </a:solidFill>
                <a:latin typeface="Asap" panose="02000506040000020004"/>
              </a:rPr>
              <a:t>METABOLISM</a:t>
            </a:r>
          </a:p>
        </p:txBody>
      </p:sp>
      <p:sp>
        <p:nvSpPr>
          <p:cNvPr id="3" name="Subtitle 2"/>
          <p:cNvSpPr>
            <a:spLocks noGrp="1"/>
          </p:cNvSpPr>
          <p:nvPr>
            <p:ph type="subTitle" idx="1"/>
          </p:nvPr>
        </p:nvSpPr>
        <p:spPr/>
        <p:txBody>
          <a:bodyPr>
            <a:normAutofit fontScale="92500" lnSpcReduction="10000"/>
          </a:bodyPr>
          <a:lstStyle/>
          <a:p>
            <a:r>
              <a:rPr lang="en-US" sz="4400" b="1" dirty="0">
                <a:solidFill>
                  <a:schemeClr val="accent6"/>
                </a:solidFill>
              </a:rPr>
              <a:t>Sajel Lala Kana, MD FAAP </a:t>
            </a:r>
            <a:r>
              <a:rPr lang="en-US" sz="4400" b="1" dirty="0" smtClean="0">
                <a:solidFill>
                  <a:schemeClr val="accent6"/>
                </a:solidFill>
              </a:rPr>
              <a:t>FACMG</a:t>
            </a:r>
            <a:endParaRPr lang="en-US" sz="4400" b="1" dirty="0">
              <a:solidFill>
                <a:schemeClr val="accent6"/>
              </a:solidFill>
            </a:endParaRPr>
          </a:p>
        </p:txBody>
      </p:sp>
      <p:sp>
        <p:nvSpPr>
          <p:cNvPr id="4" name="Text Placeholder 3"/>
          <p:cNvSpPr>
            <a:spLocks noGrp="1"/>
          </p:cNvSpPr>
          <p:nvPr>
            <p:ph type="body" sz="quarter" idx="13"/>
          </p:nvPr>
        </p:nvSpPr>
        <p:spPr/>
        <p:txBody>
          <a:bodyPr>
            <a:normAutofit lnSpcReduction="10000"/>
          </a:bodyPr>
          <a:lstStyle/>
          <a:p>
            <a:r>
              <a:rPr lang="en-US" dirty="0"/>
              <a:t>Attending, Genetics &amp; Metabolism</a:t>
            </a:r>
          </a:p>
          <a:p>
            <a:r>
              <a:rPr lang="en-US" dirty="0"/>
              <a:t>Nicklaus Children’s Pediatric Specialists</a:t>
            </a:r>
          </a:p>
          <a:p>
            <a:r>
              <a:rPr lang="en-US" dirty="0"/>
              <a:t>Nicklaus Children’s Hospital</a:t>
            </a:r>
          </a:p>
          <a:p>
            <a:r>
              <a:rPr lang="en-US" dirty="0"/>
              <a:t>Miami, </a:t>
            </a:r>
            <a:r>
              <a:rPr lang="en-US" dirty="0" smtClean="0"/>
              <a:t>Florida</a:t>
            </a:r>
            <a:endParaRPr lang="en-US" dirty="0"/>
          </a:p>
        </p:txBody>
      </p:sp>
    </p:spTree>
    <p:extLst>
      <p:ext uri="{BB962C8B-B14F-4D97-AF65-F5344CB8AC3E}">
        <p14:creationId xmlns:p14="http://schemas.microsoft.com/office/powerpoint/2010/main" val="4093173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A 1 pre crisis(Simon Martinez) 5"/>
          <p:cNvPicPr>
            <a:picLocks noGrp="1" noChangeAspect="1" noChangeArrowheads="1"/>
          </p:cNvPicPr>
          <p:nvPr>
            <p:ph sz="quarter" idx="1"/>
          </p:nvPr>
        </p:nvPicPr>
        <p:blipFill>
          <a:blip r:embed="rId2" cstate="email">
            <a:extLst>
              <a:ext uri="{28A0092B-C50C-407E-A947-70E740481C1C}">
                <a14:useLocalDpi xmlns:a14="http://schemas.microsoft.com/office/drawing/2010/main"/>
              </a:ext>
            </a:extLst>
          </a:blip>
          <a:srcRect/>
          <a:stretch>
            <a:fillRect/>
          </a:stretch>
        </p:blipFill>
        <p:spPr>
          <a:xfrm>
            <a:off x="1524000" y="822325"/>
            <a:ext cx="4191000" cy="3219450"/>
          </a:xfrm>
          <a:noFill/>
        </p:spPr>
      </p:pic>
      <p:pic>
        <p:nvPicPr>
          <p:cNvPr id="15363" name="Picture 3" descr="GA 1 pre crisis(Simon Martinez) 2"/>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a:xfrm>
            <a:off x="1524000" y="3943350"/>
            <a:ext cx="4191000" cy="2914650"/>
          </a:xfrm>
          <a:noFill/>
        </p:spPr>
      </p:pic>
      <p:pic>
        <p:nvPicPr>
          <p:cNvPr id="15364" name="Picture 4" descr="GA 1"/>
          <p:cNvPicPr>
            <a:picLocks noGrp="1" noChangeAspect="1" noChangeArrowheads="1"/>
          </p:cNvPicPr>
          <p:nvPr>
            <p:ph sz="half" idx="3"/>
          </p:nvPr>
        </p:nvPicPr>
        <p:blipFill>
          <a:blip r:embed="rId4" cstate="email">
            <a:extLst>
              <a:ext uri="{28A0092B-C50C-407E-A947-70E740481C1C}">
                <a14:useLocalDpi xmlns:a14="http://schemas.microsoft.com/office/drawing/2010/main"/>
              </a:ext>
            </a:extLst>
          </a:blip>
          <a:srcRect/>
          <a:stretch>
            <a:fillRect/>
          </a:stretch>
        </p:blipFill>
        <p:spPr>
          <a:xfrm>
            <a:off x="6153150" y="762000"/>
            <a:ext cx="4514850" cy="6096000"/>
          </a:xfrm>
          <a:noFill/>
        </p:spPr>
      </p:pic>
      <p:sp>
        <p:nvSpPr>
          <p:cNvPr id="15365" name="Text Box 5"/>
          <p:cNvSpPr txBox="1">
            <a:spLocks noChangeArrowheads="1"/>
          </p:cNvSpPr>
          <p:nvPr/>
        </p:nvSpPr>
        <p:spPr bwMode="auto">
          <a:xfrm>
            <a:off x="1371600" y="0"/>
            <a:ext cx="4648200" cy="830997"/>
          </a:xfrm>
          <a:prstGeom prst="rect">
            <a:avLst/>
          </a:prstGeom>
          <a:noFill/>
          <a:ln w="9525">
            <a:noFill/>
            <a:miter lim="800000"/>
            <a:headEnd/>
            <a:tailEnd/>
          </a:ln>
        </p:spPr>
        <p:txBody>
          <a:bodyPr>
            <a:spAutoFit/>
          </a:bodyPr>
          <a:lstStyle/>
          <a:p>
            <a:pPr algn="ctr" eaLnBrk="0" fontAlgn="base" hangingPunct="0">
              <a:spcAft>
                <a:spcPct val="0"/>
              </a:spcAft>
            </a:pPr>
            <a:r>
              <a:rPr lang="en-US" sz="2400" dirty="0">
                <a:solidFill>
                  <a:srgbClr val="FFFFFF"/>
                </a:solidFill>
                <a:latin typeface="Calibri" panose="020F0502020204030204" pitchFamily="34" charset="0"/>
                <a:cs typeface="Calibri" panose="020F0502020204030204" pitchFamily="34" charset="0"/>
              </a:rPr>
              <a:t>NORMAL DEVELOPMENT</a:t>
            </a:r>
          </a:p>
          <a:p>
            <a:pPr algn="ctr" eaLnBrk="0" fontAlgn="base" hangingPunct="0">
              <a:spcAft>
                <a:spcPct val="0"/>
              </a:spcAft>
            </a:pPr>
            <a:r>
              <a:rPr lang="en-US" sz="2400" dirty="0">
                <a:solidFill>
                  <a:srgbClr val="FFFFFF"/>
                </a:solidFill>
                <a:latin typeface="Calibri" panose="020F0502020204030204" pitchFamily="34" charset="0"/>
                <a:cs typeface="Calibri" panose="020F0502020204030204" pitchFamily="34" charset="0"/>
              </a:rPr>
              <a:t>AT 5 MONTHS</a:t>
            </a:r>
          </a:p>
        </p:txBody>
      </p:sp>
      <p:sp>
        <p:nvSpPr>
          <p:cNvPr id="15366" name="Text Box 6"/>
          <p:cNvSpPr txBox="1">
            <a:spLocks noChangeArrowheads="1"/>
          </p:cNvSpPr>
          <p:nvPr/>
        </p:nvSpPr>
        <p:spPr bwMode="auto">
          <a:xfrm>
            <a:off x="6248400" y="228601"/>
            <a:ext cx="4419600" cy="366713"/>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a:solidFill>
                <a:srgbClr val="FFFFFF"/>
              </a:solidFill>
            </a:endParaRPr>
          </a:p>
        </p:txBody>
      </p:sp>
      <p:sp>
        <p:nvSpPr>
          <p:cNvPr id="15367" name="Text Box 7"/>
          <p:cNvSpPr txBox="1">
            <a:spLocks noChangeArrowheads="1"/>
          </p:cNvSpPr>
          <p:nvPr/>
        </p:nvSpPr>
        <p:spPr bwMode="auto">
          <a:xfrm>
            <a:off x="5943600" y="1"/>
            <a:ext cx="4724400" cy="830997"/>
          </a:xfrm>
          <a:prstGeom prst="rect">
            <a:avLst/>
          </a:prstGeom>
          <a:noFill/>
          <a:ln w="9525">
            <a:noFill/>
            <a:miter lim="800000"/>
            <a:headEnd/>
            <a:tailEnd/>
          </a:ln>
        </p:spPr>
        <p:txBody>
          <a:bodyPr>
            <a:spAutoFit/>
          </a:bodyPr>
          <a:lstStyle/>
          <a:p>
            <a:pPr algn="ctr" eaLnBrk="0" fontAlgn="base" hangingPunct="0">
              <a:spcAft>
                <a:spcPct val="0"/>
              </a:spcAft>
            </a:pPr>
            <a:r>
              <a:rPr lang="en-US" sz="2400" dirty="0">
                <a:solidFill>
                  <a:srgbClr val="FFFFFF"/>
                </a:solidFill>
                <a:latin typeface="Calibri" panose="020F0502020204030204" pitchFamily="34" charset="0"/>
                <a:cs typeface="Calibri" panose="020F0502020204030204" pitchFamily="34" charset="0"/>
              </a:rPr>
              <a:t>NEUROREGRESSION</a:t>
            </a:r>
          </a:p>
          <a:p>
            <a:pPr algn="ctr" eaLnBrk="0" fontAlgn="base" hangingPunct="0">
              <a:spcAft>
                <a:spcPct val="0"/>
              </a:spcAft>
            </a:pPr>
            <a:r>
              <a:rPr lang="en-US" sz="2400" dirty="0" err="1">
                <a:solidFill>
                  <a:srgbClr val="FFFFFF"/>
                </a:solidFill>
                <a:latin typeface="Calibri" panose="020F0502020204030204" pitchFamily="34" charset="0"/>
                <a:cs typeface="Calibri" panose="020F0502020204030204" pitchFamily="34" charset="0"/>
              </a:rPr>
              <a:t>DX’ed</a:t>
            </a:r>
            <a:r>
              <a:rPr lang="en-US" sz="2400" dirty="0">
                <a:solidFill>
                  <a:srgbClr val="FFFFFF"/>
                </a:solidFill>
                <a:latin typeface="Calibri" panose="020F0502020204030204" pitchFamily="34" charset="0"/>
                <a:cs typeface="Calibri" panose="020F0502020204030204" pitchFamily="34" charset="0"/>
              </a:rPr>
              <a:t> WITH GLUTARIC ACIDURIA 1</a:t>
            </a:r>
          </a:p>
        </p:txBody>
      </p:sp>
      <p:sp>
        <p:nvSpPr>
          <p:cNvPr id="15368" name="Oval 8"/>
          <p:cNvSpPr>
            <a:spLocks noChangeArrowheads="1"/>
          </p:cNvSpPr>
          <p:nvPr/>
        </p:nvSpPr>
        <p:spPr bwMode="auto">
          <a:xfrm>
            <a:off x="3124200" y="2133600"/>
            <a:ext cx="304800" cy="1524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5369" name="Oval 9"/>
          <p:cNvSpPr>
            <a:spLocks noChangeArrowheads="1"/>
          </p:cNvSpPr>
          <p:nvPr/>
        </p:nvSpPr>
        <p:spPr bwMode="auto">
          <a:xfrm>
            <a:off x="3657600" y="2133600"/>
            <a:ext cx="228600" cy="1524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5370" name="Oval 10"/>
          <p:cNvSpPr>
            <a:spLocks noChangeArrowheads="1"/>
          </p:cNvSpPr>
          <p:nvPr/>
        </p:nvSpPr>
        <p:spPr bwMode="auto">
          <a:xfrm>
            <a:off x="3124200" y="4419600"/>
            <a:ext cx="990600" cy="1524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5371" name="Oval 11"/>
          <p:cNvSpPr>
            <a:spLocks noChangeArrowheads="1"/>
          </p:cNvSpPr>
          <p:nvPr/>
        </p:nvSpPr>
        <p:spPr bwMode="auto">
          <a:xfrm>
            <a:off x="7772400" y="2438400"/>
            <a:ext cx="533400" cy="5334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5372" name="Oval 12"/>
          <p:cNvSpPr>
            <a:spLocks noChangeArrowheads="1"/>
          </p:cNvSpPr>
          <p:nvPr/>
        </p:nvSpPr>
        <p:spPr bwMode="auto">
          <a:xfrm>
            <a:off x="8458200" y="2819400"/>
            <a:ext cx="533400" cy="3810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5373" name="Oval 13"/>
          <p:cNvSpPr>
            <a:spLocks noChangeArrowheads="1"/>
          </p:cNvSpPr>
          <p:nvPr/>
        </p:nvSpPr>
        <p:spPr bwMode="auto">
          <a:xfrm>
            <a:off x="3352800" y="5715000"/>
            <a:ext cx="381000" cy="762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5374" name="Oval 14"/>
          <p:cNvSpPr>
            <a:spLocks noChangeArrowheads="1"/>
          </p:cNvSpPr>
          <p:nvPr/>
        </p:nvSpPr>
        <p:spPr bwMode="auto">
          <a:xfrm>
            <a:off x="3886200" y="5638800"/>
            <a:ext cx="304800" cy="762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1875464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0" y="0"/>
            <a:ext cx="12192000" cy="1143000"/>
          </a:xfrm>
        </p:spPr>
        <p:txBody>
          <a:bodyPr/>
          <a:lstStyle/>
          <a:p>
            <a:pPr eaLnBrk="1" hangingPunct="1"/>
            <a:r>
              <a:rPr lang="en-US" sz="3400" b="0" dirty="0">
                <a:solidFill>
                  <a:schemeClr val="tx1"/>
                </a:solidFill>
                <a:effectLst/>
              </a:rPr>
              <a:t>DISORDERS RECOMMENDED FOR NEWBORN SCREENING USING TANDEM MASS SPECTROMETRY</a:t>
            </a:r>
          </a:p>
        </p:txBody>
      </p:sp>
      <p:sp>
        <p:nvSpPr>
          <p:cNvPr id="15363" name="Rectangle 3"/>
          <p:cNvSpPr>
            <a:spLocks noGrp="1" noChangeArrowheads="1"/>
          </p:cNvSpPr>
          <p:nvPr>
            <p:ph type="body" sz="half" idx="1"/>
          </p:nvPr>
        </p:nvSpPr>
        <p:spPr>
          <a:xfrm>
            <a:off x="1752600" y="1066800"/>
            <a:ext cx="4267200" cy="4953000"/>
          </a:xfrm>
        </p:spPr>
        <p:txBody>
          <a:bodyPr/>
          <a:lstStyle/>
          <a:p>
            <a:pPr eaLnBrk="1" hangingPunct="1">
              <a:lnSpc>
                <a:spcPct val="90000"/>
              </a:lnSpc>
              <a:defRPr/>
            </a:pPr>
            <a:r>
              <a:rPr lang="en-US" sz="2000"/>
              <a:t>Amino acidemias</a:t>
            </a:r>
          </a:p>
          <a:p>
            <a:pPr lvl="1" eaLnBrk="1" hangingPunct="1">
              <a:lnSpc>
                <a:spcPct val="90000"/>
              </a:lnSpc>
              <a:defRPr/>
            </a:pPr>
            <a:r>
              <a:rPr lang="en-US" sz="1600"/>
              <a:t>PKU</a:t>
            </a:r>
          </a:p>
          <a:p>
            <a:pPr lvl="1" eaLnBrk="1" hangingPunct="1">
              <a:lnSpc>
                <a:spcPct val="90000"/>
              </a:lnSpc>
              <a:defRPr/>
            </a:pPr>
            <a:r>
              <a:rPr lang="en-US" sz="1600"/>
              <a:t>MSUD</a:t>
            </a:r>
          </a:p>
          <a:p>
            <a:pPr lvl="1" eaLnBrk="1" hangingPunct="1">
              <a:lnSpc>
                <a:spcPct val="90000"/>
              </a:lnSpc>
              <a:defRPr/>
            </a:pPr>
            <a:r>
              <a:rPr lang="en-US" sz="1600"/>
              <a:t>HCY</a:t>
            </a:r>
          </a:p>
          <a:p>
            <a:pPr lvl="1" eaLnBrk="1" hangingPunct="1">
              <a:lnSpc>
                <a:spcPct val="90000"/>
              </a:lnSpc>
              <a:defRPr/>
            </a:pPr>
            <a:r>
              <a:rPr lang="en-US" sz="1600"/>
              <a:t>ASA</a:t>
            </a:r>
          </a:p>
          <a:p>
            <a:pPr lvl="1" eaLnBrk="1" hangingPunct="1">
              <a:lnSpc>
                <a:spcPct val="90000"/>
              </a:lnSpc>
              <a:defRPr/>
            </a:pPr>
            <a:r>
              <a:rPr lang="en-US" sz="1600"/>
              <a:t>Citrulinemia</a:t>
            </a:r>
          </a:p>
          <a:p>
            <a:pPr lvl="1" eaLnBrk="1" hangingPunct="1">
              <a:lnSpc>
                <a:spcPct val="90000"/>
              </a:lnSpc>
              <a:defRPr/>
            </a:pPr>
            <a:r>
              <a:rPr lang="en-US" sz="1600"/>
              <a:t>Tyrosinemia I and II</a:t>
            </a:r>
          </a:p>
          <a:p>
            <a:pPr eaLnBrk="1" hangingPunct="1">
              <a:lnSpc>
                <a:spcPct val="90000"/>
              </a:lnSpc>
              <a:defRPr/>
            </a:pPr>
            <a:r>
              <a:rPr lang="en-US" sz="2000"/>
              <a:t>Organic Acidemias</a:t>
            </a:r>
          </a:p>
          <a:p>
            <a:pPr lvl="1" eaLnBrk="1" hangingPunct="1">
              <a:lnSpc>
                <a:spcPct val="90000"/>
              </a:lnSpc>
              <a:defRPr/>
            </a:pPr>
            <a:r>
              <a:rPr lang="en-US" sz="1600"/>
              <a:t>PA</a:t>
            </a:r>
          </a:p>
          <a:p>
            <a:pPr lvl="1" eaLnBrk="1" hangingPunct="1">
              <a:lnSpc>
                <a:spcPct val="90000"/>
              </a:lnSpc>
              <a:defRPr/>
            </a:pPr>
            <a:r>
              <a:rPr lang="en-US" sz="1600"/>
              <a:t>IVA</a:t>
            </a:r>
          </a:p>
          <a:p>
            <a:pPr lvl="1" eaLnBrk="1" hangingPunct="1">
              <a:lnSpc>
                <a:spcPct val="90000"/>
              </a:lnSpc>
              <a:defRPr/>
            </a:pPr>
            <a:r>
              <a:rPr lang="en-US" sz="1600"/>
              <a:t>3-MCCD</a:t>
            </a:r>
          </a:p>
          <a:p>
            <a:pPr lvl="1" eaLnBrk="1" hangingPunct="1">
              <a:lnSpc>
                <a:spcPct val="90000"/>
              </a:lnSpc>
              <a:defRPr/>
            </a:pPr>
            <a:r>
              <a:rPr lang="en-US" sz="1600"/>
              <a:t>HMG</a:t>
            </a:r>
          </a:p>
          <a:p>
            <a:pPr lvl="1" eaLnBrk="1" hangingPunct="1">
              <a:lnSpc>
                <a:spcPct val="90000"/>
              </a:lnSpc>
              <a:defRPr/>
            </a:pPr>
            <a:r>
              <a:rPr lang="en-US" sz="1600"/>
              <a:t>SKAT</a:t>
            </a:r>
          </a:p>
          <a:p>
            <a:pPr lvl="1" eaLnBrk="1" hangingPunct="1">
              <a:lnSpc>
                <a:spcPct val="90000"/>
              </a:lnSpc>
              <a:defRPr/>
            </a:pPr>
            <a:r>
              <a:rPr lang="en-US" sz="1600"/>
              <a:t>GA 1</a:t>
            </a:r>
          </a:p>
          <a:p>
            <a:pPr lvl="1" eaLnBrk="1" hangingPunct="1">
              <a:lnSpc>
                <a:spcPct val="90000"/>
              </a:lnSpc>
              <a:defRPr/>
            </a:pPr>
            <a:r>
              <a:rPr lang="en-US" sz="1600"/>
              <a:t>MMA</a:t>
            </a:r>
          </a:p>
          <a:p>
            <a:pPr lvl="1" eaLnBrk="1" hangingPunct="1">
              <a:lnSpc>
                <a:spcPct val="90000"/>
              </a:lnSpc>
              <a:defRPr/>
            </a:pPr>
            <a:r>
              <a:rPr lang="en-US" sz="1600"/>
              <a:t>MCD</a:t>
            </a:r>
          </a:p>
          <a:p>
            <a:pPr lvl="1" eaLnBrk="1" hangingPunct="1">
              <a:lnSpc>
                <a:spcPct val="90000"/>
              </a:lnSpc>
              <a:defRPr/>
            </a:pPr>
            <a:endParaRPr lang="en-US" sz="1600"/>
          </a:p>
          <a:p>
            <a:pPr lvl="2" eaLnBrk="1" hangingPunct="1">
              <a:lnSpc>
                <a:spcPct val="90000"/>
              </a:lnSpc>
              <a:buFont typeface="Wingdings" pitchFamily="2" charset="2"/>
              <a:buNone/>
              <a:defRPr/>
            </a:pPr>
            <a:endParaRPr lang="en-US" sz="1600"/>
          </a:p>
        </p:txBody>
      </p:sp>
      <p:sp>
        <p:nvSpPr>
          <p:cNvPr id="15364" name="Rectangle 4"/>
          <p:cNvSpPr>
            <a:spLocks noGrp="1" noChangeArrowheads="1"/>
          </p:cNvSpPr>
          <p:nvPr>
            <p:ph type="body" sz="half" idx="2"/>
          </p:nvPr>
        </p:nvSpPr>
        <p:spPr>
          <a:xfrm>
            <a:off x="5638800" y="1138238"/>
            <a:ext cx="5029200" cy="3738562"/>
          </a:xfrm>
        </p:spPr>
        <p:txBody>
          <a:bodyPr/>
          <a:lstStyle/>
          <a:p>
            <a:pPr eaLnBrk="1" hangingPunct="1">
              <a:lnSpc>
                <a:spcPct val="90000"/>
              </a:lnSpc>
              <a:defRPr/>
            </a:pPr>
            <a:r>
              <a:rPr lang="en-US" sz="1800" b="1" dirty="0"/>
              <a:t>Fatty acid oxidation defects</a:t>
            </a:r>
          </a:p>
          <a:p>
            <a:pPr lvl="1" eaLnBrk="1" hangingPunct="1">
              <a:lnSpc>
                <a:spcPct val="90000"/>
              </a:lnSpc>
              <a:defRPr/>
            </a:pPr>
            <a:r>
              <a:rPr lang="en-US" sz="1600" dirty="0"/>
              <a:t>Carnitine metabolism (CAT, CUD, CPTI and II)</a:t>
            </a:r>
          </a:p>
          <a:p>
            <a:pPr lvl="1" eaLnBrk="1" hangingPunct="1">
              <a:lnSpc>
                <a:spcPct val="90000"/>
              </a:lnSpc>
              <a:defRPr/>
            </a:pPr>
            <a:r>
              <a:rPr lang="en-US" sz="1600" dirty="0"/>
              <a:t>SCAD</a:t>
            </a:r>
          </a:p>
          <a:p>
            <a:pPr lvl="1" eaLnBrk="1" hangingPunct="1">
              <a:lnSpc>
                <a:spcPct val="90000"/>
              </a:lnSpc>
              <a:defRPr/>
            </a:pPr>
            <a:r>
              <a:rPr lang="en-US" sz="1600" dirty="0"/>
              <a:t>GAII/MADD</a:t>
            </a:r>
          </a:p>
          <a:p>
            <a:pPr lvl="1" eaLnBrk="1" hangingPunct="1">
              <a:lnSpc>
                <a:spcPct val="90000"/>
              </a:lnSpc>
              <a:defRPr/>
            </a:pPr>
            <a:r>
              <a:rPr lang="en-US" sz="1600" dirty="0"/>
              <a:t>MCAD</a:t>
            </a:r>
          </a:p>
          <a:p>
            <a:pPr lvl="1" eaLnBrk="1" hangingPunct="1">
              <a:lnSpc>
                <a:spcPct val="90000"/>
              </a:lnSpc>
              <a:defRPr/>
            </a:pPr>
            <a:r>
              <a:rPr lang="en-US" sz="1600" dirty="0"/>
              <a:t>LCHAD</a:t>
            </a:r>
          </a:p>
          <a:p>
            <a:pPr lvl="1" eaLnBrk="1" hangingPunct="1">
              <a:lnSpc>
                <a:spcPct val="90000"/>
              </a:lnSpc>
              <a:defRPr/>
            </a:pPr>
            <a:r>
              <a:rPr lang="en-US" sz="1600" dirty="0"/>
              <a:t>TFP</a:t>
            </a:r>
          </a:p>
          <a:p>
            <a:pPr lvl="1" eaLnBrk="1" hangingPunct="1">
              <a:lnSpc>
                <a:spcPct val="90000"/>
              </a:lnSpc>
              <a:defRPr/>
            </a:pPr>
            <a:r>
              <a:rPr lang="en-US" sz="1600" dirty="0"/>
              <a:t>VLCAD</a:t>
            </a:r>
          </a:p>
          <a:p>
            <a:pPr eaLnBrk="1" hangingPunct="1">
              <a:lnSpc>
                <a:spcPct val="90000"/>
              </a:lnSpc>
              <a:defRPr/>
            </a:pPr>
            <a:r>
              <a:rPr lang="en-US" sz="1800" b="1" dirty="0"/>
              <a:t>Endocrine Disorders</a:t>
            </a:r>
          </a:p>
          <a:p>
            <a:pPr lvl="1" eaLnBrk="1" hangingPunct="1">
              <a:lnSpc>
                <a:spcPct val="90000"/>
              </a:lnSpc>
              <a:defRPr/>
            </a:pPr>
            <a:r>
              <a:rPr lang="en-US" sz="1600" dirty="0"/>
              <a:t>CAH</a:t>
            </a:r>
          </a:p>
          <a:p>
            <a:pPr lvl="1" eaLnBrk="1" hangingPunct="1">
              <a:lnSpc>
                <a:spcPct val="90000"/>
              </a:lnSpc>
              <a:defRPr/>
            </a:pPr>
            <a:r>
              <a:rPr lang="en-US" sz="1600" dirty="0"/>
              <a:t>CH</a:t>
            </a:r>
          </a:p>
          <a:p>
            <a:pPr eaLnBrk="1" hangingPunct="1">
              <a:lnSpc>
                <a:spcPct val="90000"/>
              </a:lnSpc>
              <a:defRPr/>
            </a:pPr>
            <a:r>
              <a:rPr lang="en-US" sz="1800" b="1" dirty="0"/>
              <a:t>Enzyme disorders:</a:t>
            </a:r>
          </a:p>
          <a:p>
            <a:pPr lvl="1" eaLnBrk="1" hangingPunct="1">
              <a:lnSpc>
                <a:spcPct val="90000"/>
              </a:lnSpc>
              <a:defRPr/>
            </a:pPr>
            <a:r>
              <a:rPr lang="en-US" sz="1600" dirty="0"/>
              <a:t>GALT</a:t>
            </a:r>
          </a:p>
          <a:p>
            <a:pPr lvl="1" eaLnBrk="1" hangingPunct="1">
              <a:lnSpc>
                <a:spcPct val="90000"/>
              </a:lnSpc>
              <a:defRPr/>
            </a:pPr>
            <a:r>
              <a:rPr lang="en-US" sz="1600" dirty="0"/>
              <a:t>BIOT</a:t>
            </a:r>
          </a:p>
          <a:p>
            <a:pPr eaLnBrk="1" hangingPunct="1">
              <a:lnSpc>
                <a:spcPct val="90000"/>
              </a:lnSpc>
              <a:defRPr/>
            </a:pPr>
            <a:r>
              <a:rPr lang="en-US" sz="1800" b="1" dirty="0"/>
              <a:t>Hemoglobinopathies</a:t>
            </a:r>
          </a:p>
          <a:p>
            <a:pPr lvl="1" eaLnBrk="1" hangingPunct="1">
              <a:lnSpc>
                <a:spcPct val="90000"/>
              </a:lnSpc>
              <a:defRPr/>
            </a:pPr>
            <a:r>
              <a:rPr lang="en-US" sz="1600" dirty="0"/>
              <a:t>Hgb SC, BARTS, Sickle B </a:t>
            </a:r>
            <a:r>
              <a:rPr lang="en-US" sz="1600" dirty="0" err="1"/>
              <a:t>thal</a:t>
            </a:r>
            <a:r>
              <a:rPr lang="en-US" sz="1600" dirty="0"/>
              <a:t>.</a:t>
            </a:r>
          </a:p>
          <a:p>
            <a:pPr lvl="1" eaLnBrk="1" hangingPunct="1">
              <a:lnSpc>
                <a:spcPct val="90000"/>
              </a:lnSpc>
              <a:defRPr/>
            </a:pPr>
            <a:endParaRPr lang="en-US" sz="1600" dirty="0"/>
          </a:p>
        </p:txBody>
      </p:sp>
      <p:sp>
        <p:nvSpPr>
          <p:cNvPr id="16389" name="Rectangle 5"/>
          <p:cNvSpPr>
            <a:spLocks noRot="1" noChangeArrowheads="1"/>
          </p:cNvSpPr>
          <p:nvPr/>
        </p:nvSpPr>
        <p:spPr bwMode="auto">
          <a:xfrm>
            <a:off x="286719" y="5753100"/>
            <a:ext cx="8001000" cy="838200"/>
          </a:xfrm>
          <a:prstGeom prst="rect">
            <a:avLst/>
          </a:prstGeom>
          <a:noFill/>
          <a:ln w="9525">
            <a:noFill/>
            <a:miter lim="800000"/>
            <a:headEnd/>
            <a:tailEnd/>
          </a:ln>
        </p:spPr>
        <p:txBody>
          <a:bodyPr anchor="ctr"/>
          <a:lstStyle/>
          <a:p>
            <a:pPr fontAlgn="base">
              <a:spcBef>
                <a:spcPct val="0"/>
              </a:spcBef>
              <a:spcAft>
                <a:spcPct val="0"/>
              </a:spcAft>
            </a:pPr>
            <a:r>
              <a:rPr lang="en-US" sz="2400" dirty="0">
                <a:solidFill>
                  <a:srgbClr val="FFCC00"/>
                </a:solidFill>
                <a:latin typeface="Calibri Light" panose="020F0302020204030204" pitchFamily="34" charset="0"/>
                <a:cs typeface="Calibri Light" panose="020F0302020204030204" pitchFamily="34" charset="0"/>
              </a:rPr>
              <a:t/>
            </a:r>
            <a:br>
              <a:rPr lang="en-US" sz="2400" dirty="0">
                <a:solidFill>
                  <a:srgbClr val="FFCC00"/>
                </a:solidFill>
                <a:latin typeface="Calibri Light" panose="020F0302020204030204" pitchFamily="34" charset="0"/>
                <a:cs typeface="Calibri Light" panose="020F0302020204030204" pitchFamily="34" charset="0"/>
              </a:rPr>
            </a:br>
            <a:r>
              <a:rPr lang="en-US" sz="2800" dirty="0">
                <a:solidFill>
                  <a:srgbClr val="FFCC00"/>
                </a:solidFill>
                <a:latin typeface="Calibri Light" panose="020F0302020204030204" pitchFamily="34" charset="0"/>
                <a:cs typeface="Calibri Light" panose="020F0302020204030204" pitchFamily="34" charset="0"/>
              </a:rPr>
              <a:t>False positives- parental nutrition, antibiotics </a:t>
            </a:r>
            <a:br>
              <a:rPr lang="en-US" sz="2800" dirty="0">
                <a:solidFill>
                  <a:srgbClr val="FFCC00"/>
                </a:solidFill>
                <a:latin typeface="Calibri Light" panose="020F0302020204030204" pitchFamily="34" charset="0"/>
                <a:cs typeface="Calibri Light" panose="020F0302020204030204" pitchFamily="34" charset="0"/>
              </a:rPr>
            </a:br>
            <a:r>
              <a:rPr lang="en-US" sz="2800" dirty="0">
                <a:solidFill>
                  <a:srgbClr val="FFCC00"/>
                </a:solidFill>
                <a:latin typeface="Calibri Light" panose="020F0302020204030204" pitchFamily="34" charset="0"/>
                <a:cs typeface="Calibri Light" panose="020F0302020204030204" pitchFamily="34" charset="0"/>
              </a:rPr>
              <a:t>False negatives- rare, enzyme immaturity</a:t>
            </a:r>
            <a:br>
              <a:rPr lang="en-US" sz="2800" dirty="0">
                <a:solidFill>
                  <a:srgbClr val="FFCC00"/>
                </a:solidFill>
                <a:latin typeface="Calibri Light" panose="020F0302020204030204" pitchFamily="34" charset="0"/>
                <a:cs typeface="Calibri Light" panose="020F0302020204030204" pitchFamily="34" charset="0"/>
              </a:rPr>
            </a:br>
            <a:endParaRPr lang="en-US" sz="2800" dirty="0">
              <a:solidFill>
                <a:srgbClr val="FFCC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62042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996958986"/>
              </p:ext>
            </p:extLst>
          </p:nvPr>
        </p:nvGraphicFramePr>
        <p:xfrm>
          <a:off x="1524001" y="-490781"/>
          <a:ext cx="9166225" cy="822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3174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eaLnBrk="1" hangingPunct="1">
              <a:defRPr/>
            </a:pPr>
            <a:r>
              <a:rPr lang="en-US" sz="5400" dirty="0">
                <a:effectLst/>
              </a:rPr>
              <a:t>OVERVIEW OF METABOLIC DISORDERS</a:t>
            </a:r>
            <a:r>
              <a:rPr lang="en-US" sz="5400" dirty="0"/>
              <a:t> </a:t>
            </a:r>
            <a:endParaRPr lang="en-US" sz="6600" dirty="0"/>
          </a:p>
        </p:txBody>
      </p:sp>
      <p:sp>
        <p:nvSpPr>
          <p:cNvPr id="6147" name="Rectangle 3"/>
          <p:cNvSpPr>
            <a:spLocks noGrp="1" noChangeArrowheads="1"/>
          </p:cNvSpPr>
          <p:nvPr>
            <p:ph type="body" idx="1"/>
          </p:nvPr>
        </p:nvSpPr>
        <p:spPr>
          <a:xfrm>
            <a:off x="2438400" y="1828801"/>
            <a:ext cx="7696200" cy="4525963"/>
          </a:xfrm>
        </p:spPr>
        <p:txBody>
          <a:bodyPr/>
          <a:lstStyle/>
          <a:p>
            <a:pPr eaLnBrk="1" hangingPunct="1">
              <a:defRPr/>
            </a:pPr>
            <a:r>
              <a:rPr lang="en-US" sz="4000" dirty="0"/>
              <a:t>Classification</a:t>
            </a:r>
          </a:p>
          <a:p>
            <a:pPr eaLnBrk="1" hangingPunct="1">
              <a:defRPr/>
            </a:pPr>
            <a:r>
              <a:rPr lang="en-US" sz="4000" dirty="0"/>
              <a:t>Clinical presentation</a:t>
            </a:r>
          </a:p>
          <a:p>
            <a:pPr eaLnBrk="1" hangingPunct="1">
              <a:defRPr/>
            </a:pPr>
            <a:r>
              <a:rPr lang="en-US" sz="4000" dirty="0"/>
              <a:t>Newborn screen</a:t>
            </a:r>
          </a:p>
          <a:p>
            <a:pPr eaLnBrk="1" hangingPunct="1">
              <a:defRPr/>
            </a:pPr>
            <a:r>
              <a:rPr lang="en-US" sz="4000" dirty="0">
                <a:solidFill>
                  <a:srgbClr val="FFFF00"/>
                </a:solidFill>
              </a:rPr>
              <a:t>Common metabolic disorders</a:t>
            </a:r>
          </a:p>
          <a:p>
            <a:pPr eaLnBrk="1" hangingPunct="1">
              <a:defRPr/>
            </a:pPr>
            <a:r>
              <a:rPr lang="en-US" sz="4000" dirty="0"/>
              <a:t>Principles of treatment</a:t>
            </a:r>
          </a:p>
          <a:p>
            <a:pPr eaLnBrk="1" hangingPunct="1">
              <a:defRPr/>
            </a:pPr>
            <a:endParaRPr lang="en-US" sz="4000" dirty="0"/>
          </a:p>
        </p:txBody>
      </p:sp>
    </p:spTree>
    <p:extLst>
      <p:ext uri="{BB962C8B-B14F-4D97-AF65-F5344CB8AC3E}">
        <p14:creationId xmlns:p14="http://schemas.microsoft.com/office/powerpoint/2010/main" val="30251106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0" y="1752600"/>
            <a:ext cx="12192000" cy="1143000"/>
          </a:xfrm>
        </p:spPr>
        <p:txBody>
          <a:bodyPr/>
          <a:lstStyle/>
          <a:p>
            <a:pPr eaLnBrk="1" hangingPunct="1">
              <a:defRPr/>
            </a:pPr>
            <a:r>
              <a:rPr lang="en-US" sz="7200" dirty="0"/>
              <a:t>AMINO ACIDOPATHIES</a:t>
            </a:r>
            <a:endParaRPr lang="en-US" sz="7200" b="0" dirty="0"/>
          </a:p>
        </p:txBody>
      </p:sp>
    </p:spTree>
    <p:extLst>
      <p:ext uri="{BB962C8B-B14F-4D97-AF65-F5344CB8AC3E}">
        <p14:creationId xmlns:p14="http://schemas.microsoft.com/office/powerpoint/2010/main" val="1988081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0" y="298342"/>
            <a:ext cx="12192000" cy="1155700"/>
          </a:xfrm>
        </p:spPr>
        <p:txBody>
          <a:bodyPr/>
          <a:lstStyle/>
          <a:p>
            <a:pPr eaLnBrk="1" hangingPunct="1"/>
            <a:r>
              <a:rPr lang="en-US" sz="5400" dirty="0">
                <a:effectLst/>
              </a:rPr>
              <a:t>PHENYLKETONURIA (PKU)</a:t>
            </a:r>
          </a:p>
        </p:txBody>
      </p:sp>
      <p:sp>
        <p:nvSpPr>
          <p:cNvPr id="19459" name="Rectangle 3"/>
          <p:cNvSpPr>
            <a:spLocks noGrp="1" noChangeArrowheads="1"/>
          </p:cNvSpPr>
          <p:nvPr>
            <p:ph type="body" idx="1"/>
          </p:nvPr>
        </p:nvSpPr>
        <p:spPr>
          <a:xfrm>
            <a:off x="809627" y="1367241"/>
            <a:ext cx="8896350" cy="4953000"/>
          </a:xfrm>
        </p:spPr>
        <p:txBody>
          <a:bodyPr/>
          <a:lstStyle/>
          <a:p>
            <a:pPr eaLnBrk="1" hangingPunct="1">
              <a:defRPr/>
            </a:pPr>
            <a:r>
              <a:rPr lang="en-US" sz="2400" dirty="0">
                <a:solidFill>
                  <a:schemeClr val="tx2"/>
                </a:solidFill>
                <a:effectLst/>
              </a:rPr>
              <a:t>1:10000 (Caucasians)</a:t>
            </a:r>
          </a:p>
          <a:p>
            <a:pPr eaLnBrk="1" hangingPunct="1">
              <a:defRPr/>
            </a:pPr>
            <a:r>
              <a:rPr lang="en-US" sz="2400" dirty="0">
                <a:solidFill>
                  <a:schemeClr val="tx2"/>
                </a:solidFill>
                <a:effectLst/>
              </a:rPr>
              <a:t>Deficiency of phenylalanine hydroxylase (PAH)</a:t>
            </a:r>
          </a:p>
          <a:p>
            <a:pPr eaLnBrk="1" hangingPunct="1">
              <a:defRPr/>
            </a:pPr>
            <a:r>
              <a:rPr lang="en-US" sz="2400" dirty="0" err="1">
                <a:solidFill>
                  <a:schemeClr val="tx2"/>
                </a:solidFill>
                <a:effectLst/>
              </a:rPr>
              <a:t>Sx</a:t>
            </a:r>
            <a:r>
              <a:rPr lang="en-US" sz="2400" dirty="0">
                <a:solidFill>
                  <a:schemeClr val="tx2"/>
                </a:solidFill>
                <a:effectLst/>
              </a:rPr>
              <a:t>:</a:t>
            </a:r>
          </a:p>
          <a:p>
            <a:pPr marL="692150" lvl="1" indent="-347663" eaLnBrk="1" hangingPunct="1">
              <a:defRPr/>
            </a:pPr>
            <a:r>
              <a:rPr lang="en-US" sz="2000" dirty="0">
                <a:solidFill>
                  <a:schemeClr val="tx2"/>
                </a:solidFill>
                <a:effectLst/>
              </a:rPr>
              <a:t>Developmental delay</a:t>
            </a:r>
          </a:p>
          <a:p>
            <a:pPr marL="692150" lvl="1" indent="-347663" eaLnBrk="1" hangingPunct="1">
              <a:defRPr/>
            </a:pPr>
            <a:r>
              <a:rPr lang="en-US" sz="2000" dirty="0">
                <a:solidFill>
                  <a:schemeClr val="tx2"/>
                </a:solidFill>
                <a:effectLst/>
              </a:rPr>
              <a:t>Seizures</a:t>
            </a:r>
          </a:p>
          <a:p>
            <a:pPr marL="692150" lvl="1" indent="-347663" eaLnBrk="1" hangingPunct="1">
              <a:defRPr/>
            </a:pPr>
            <a:r>
              <a:rPr lang="en-US" sz="2000" dirty="0">
                <a:solidFill>
                  <a:schemeClr val="tx2"/>
                </a:solidFill>
                <a:effectLst/>
              </a:rPr>
              <a:t>Eczema</a:t>
            </a:r>
          </a:p>
          <a:p>
            <a:pPr marL="692150" lvl="1" indent="-347663" eaLnBrk="1" hangingPunct="1">
              <a:defRPr/>
            </a:pPr>
            <a:r>
              <a:rPr lang="en-US" sz="2000" dirty="0">
                <a:solidFill>
                  <a:schemeClr val="tx2"/>
                </a:solidFill>
                <a:effectLst/>
              </a:rPr>
              <a:t>Microcephaly</a:t>
            </a:r>
          </a:p>
          <a:p>
            <a:pPr eaLnBrk="1" hangingPunct="1">
              <a:defRPr/>
            </a:pPr>
            <a:r>
              <a:rPr lang="en-US" sz="2400" dirty="0" err="1">
                <a:solidFill>
                  <a:schemeClr val="tx2"/>
                </a:solidFill>
                <a:effectLst/>
              </a:rPr>
              <a:t>Dx</a:t>
            </a:r>
            <a:r>
              <a:rPr lang="en-US" sz="2400" dirty="0">
                <a:solidFill>
                  <a:schemeClr val="tx2"/>
                </a:solidFill>
                <a:effectLst/>
              </a:rPr>
              <a:t>:</a:t>
            </a:r>
          </a:p>
          <a:p>
            <a:pPr marL="692150" lvl="1" indent="-347663" eaLnBrk="1" hangingPunct="1">
              <a:defRPr/>
            </a:pPr>
            <a:r>
              <a:rPr lang="en-US" sz="2000" dirty="0">
                <a:solidFill>
                  <a:schemeClr val="tx2"/>
                </a:solidFill>
                <a:effectLst/>
              </a:rPr>
              <a:t>Classic PKU - phenylalanine levels &gt;20</a:t>
            </a:r>
          </a:p>
          <a:p>
            <a:pPr marL="692150" lvl="1" indent="-347663" eaLnBrk="1" hangingPunct="1">
              <a:defRPr/>
            </a:pPr>
            <a:r>
              <a:rPr lang="en-US" sz="2000" dirty="0" err="1">
                <a:solidFill>
                  <a:schemeClr val="tx2"/>
                </a:solidFill>
                <a:effectLst/>
              </a:rPr>
              <a:t>Hyperphenylalanemia</a:t>
            </a:r>
            <a:r>
              <a:rPr lang="en-US" sz="2000" dirty="0">
                <a:solidFill>
                  <a:schemeClr val="tx2"/>
                </a:solidFill>
                <a:effectLst/>
              </a:rPr>
              <a:t> - phenylalanine levels 2-20</a:t>
            </a:r>
          </a:p>
          <a:p>
            <a:pPr marL="292100" indent="-347663" eaLnBrk="1" hangingPunct="1">
              <a:defRPr/>
            </a:pPr>
            <a:r>
              <a:rPr lang="en-US" sz="2400" dirty="0">
                <a:solidFill>
                  <a:schemeClr val="tx2"/>
                </a:solidFill>
                <a:effectLst/>
              </a:rPr>
              <a:t>Tx:</a:t>
            </a:r>
          </a:p>
          <a:p>
            <a:pPr marL="692150" lvl="1" indent="-347663" eaLnBrk="1" hangingPunct="1">
              <a:defRPr/>
            </a:pPr>
            <a:r>
              <a:rPr lang="en-US" sz="2000" dirty="0">
                <a:solidFill>
                  <a:schemeClr val="tx2"/>
                </a:solidFill>
                <a:effectLst/>
              </a:rPr>
              <a:t>Low phenylalanine diet (lifelong)</a:t>
            </a:r>
          </a:p>
          <a:p>
            <a:pPr marL="692150" lvl="1" indent="-347663" eaLnBrk="1" hangingPunct="1">
              <a:defRPr/>
            </a:pPr>
            <a:r>
              <a:rPr lang="en-US" sz="2000" dirty="0" err="1">
                <a:solidFill>
                  <a:schemeClr val="tx2"/>
                </a:solidFill>
                <a:effectLst/>
              </a:rPr>
              <a:t>Palynziq</a:t>
            </a:r>
            <a:r>
              <a:rPr lang="en-US" sz="2000" dirty="0">
                <a:solidFill>
                  <a:schemeClr val="tx2"/>
                </a:solidFill>
                <a:effectLst/>
              </a:rPr>
              <a:t> injections – </a:t>
            </a:r>
            <a:r>
              <a:rPr lang="en-US" sz="2000" dirty="0" err="1">
                <a:solidFill>
                  <a:schemeClr val="tx2"/>
                </a:solidFill>
                <a:effectLst/>
              </a:rPr>
              <a:t>pegvaliase-pqpz</a:t>
            </a:r>
            <a:r>
              <a:rPr lang="en-US" sz="2000" dirty="0">
                <a:solidFill>
                  <a:schemeClr val="tx2"/>
                </a:solidFill>
                <a:effectLst/>
              </a:rPr>
              <a:t> (</a:t>
            </a:r>
            <a:r>
              <a:rPr lang="en-US" sz="2000" dirty="0" err="1">
                <a:solidFill>
                  <a:schemeClr val="tx2"/>
                </a:solidFill>
                <a:effectLst/>
              </a:rPr>
              <a:t>phe</a:t>
            </a:r>
            <a:r>
              <a:rPr lang="en-US" sz="2000" dirty="0">
                <a:solidFill>
                  <a:schemeClr val="tx2"/>
                </a:solidFill>
                <a:effectLst/>
              </a:rPr>
              <a:t> metabolizing enzyme)</a:t>
            </a:r>
          </a:p>
          <a:p>
            <a:pPr marL="692150" lvl="1" indent="-347663" eaLnBrk="1" hangingPunct="1">
              <a:defRPr/>
            </a:pPr>
            <a:endParaRPr lang="en-US" sz="2000" dirty="0">
              <a:solidFill>
                <a:schemeClr val="tx2"/>
              </a:solidFill>
              <a:effectLst/>
            </a:endParaRPr>
          </a:p>
          <a:p>
            <a:pPr eaLnBrk="1" hangingPunct="1">
              <a:defRPr/>
            </a:pPr>
            <a:endParaRPr lang="en-US" sz="2400" dirty="0">
              <a:solidFill>
                <a:schemeClr val="tx2"/>
              </a:solidFill>
              <a:effectLst/>
            </a:endParaRPr>
          </a:p>
        </p:txBody>
      </p:sp>
      <p:pic>
        <p:nvPicPr>
          <p:cNvPr id="2" name="Picture 1">
            <a:extLst>
              <a:ext uri="{FF2B5EF4-FFF2-40B4-BE49-F238E27FC236}">
                <a16:creationId xmlns:a16="http://schemas.microsoft.com/office/drawing/2014/main" id="{8426C670-1456-764F-B0B5-B33F2F3D11A2}"/>
              </a:ext>
            </a:extLst>
          </p:cNvPr>
          <p:cNvPicPr>
            <a:picLocks noChangeAspect="1"/>
          </p:cNvPicPr>
          <p:nvPr/>
        </p:nvPicPr>
        <p:blipFill>
          <a:blip r:embed="rId2"/>
          <a:stretch>
            <a:fillRect/>
          </a:stretch>
        </p:blipFill>
        <p:spPr>
          <a:xfrm>
            <a:off x="6996785" y="2464553"/>
            <a:ext cx="4882081" cy="2758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985585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defRPr/>
            </a:pPr>
            <a:r>
              <a:rPr lang="en-US" dirty="0"/>
              <a:t>PHENYLKETONURIA: MATERNAL PKU</a:t>
            </a:r>
          </a:p>
        </p:txBody>
      </p:sp>
      <p:sp>
        <p:nvSpPr>
          <p:cNvPr id="21507" name="Rectangle 3"/>
          <p:cNvSpPr>
            <a:spLocks noGrp="1" noChangeArrowheads="1"/>
          </p:cNvSpPr>
          <p:nvPr>
            <p:ph type="body" idx="1"/>
          </p:nvPr>
        </p:nvSpPr>
        <p:spPr>
          <a:xfrm>
            <a:off x="449451" y="1720312"/>
            <a:ext cx="11132949" cy="4680488"/>
          </a:xfrm>
        </p:spPr>
        <p:txBody>
          <a:bodyPr/>
          <a:lstStyle/>
          <a:p>
            <a:pPr lvl="1" eaLnBrk="1" hangingPunct="1">
              <a:lnSpc>
                <a:spcPct val="150000"/>
              </a:lnSpc>
            </a:pPr>
            <a:r>
              <a:rPr lang="en-US" sz="3200" dirty="0">
                <a:solidFill>
                  <a:schemeClr val="tx2"/>
                </a:solidFill>
                <a:effectLst/>
              </a:rPr>
              <a:t>Teratogenic effects on the fetus from </a:t>
            </a:r>
            <a:r>
              <a:rPr lang="en-US" sz="3200" dirty="0">
                <a:solidFill>
                  <a:srgbClr val="FF0000"/>
                </a:solidFill>
                <a:effectLst/>
              </a:rPr>
              <a:t>maternally-elevated phenylalanine</a:t>
            </a:r>
            <a:r>
              <a:rPr lang="en-US" sz="3200" dirty="0">
                <a:solidFill>
                  <a:schemeClr val="tx2"/>
                </a:solidFill>
                <a:effectLst/>
              </a:rPr>
              <a:t> (mother not on diet)</a:t>
            </a:r>
          </a:p>
          <a:p>
            <a:pPr lvl="2" eaLnBrk="1" hangingPunct="1">
              <a:lnSpc>
                <a:spcPct val="150000"/>
              </a:lnSpc>
            </a:pPr>
            <a:r>
              <a:rPr lang="en-US" sz="2800" dirty="0">
                <a:solidFill>
                  <a:schemeClr val="tx2"/>
                </a:solidFill>
                <a:effectLst/>
              </a:rPr>
              <a:t>Microcephaly, cleft lip/palate, congenital heart defects, and IUGR</a:t>
            </a:r>
          </a:p>
          <a:p>
            <a:pPr lvl="2" eaLnBrk="1" hangingPunct="1">
              <a:lnSpc>
                <a:spcPct val="150000"/>
              </a:lnSpc>
            </a:pPr>
            <a:r>
              <a:rPr lang="en-US" sz="2800" dirty="0">
                <a:solidFill>
                  <a:schemeClr val="tx2"/>
                </a:solidFill>
                <a:effectLst/>
              </a:rPr>
              <a:t>Dietary management/treatment must begin </a:t>
            </a:r>
            <a:r>
              <a:rPr lang="en-US" sz="2800" b="1" dirty="0">
                <a:solidFill>
                  <a:schemeClr val="tx2"/>
                </a:solidFill>
                <a:effectLst/>
              </a:rPr>
              <a:t>prior to conception</a:t>
            </a:r>
          </a:p>
        </p:txBody>
      </p:sp>
    </p:spTree>
    <p:extLst>
      <p:ext uri="{BB962C8B-B14F-4D97-AF65-F5344CB8AC3E}">
        <p14:creationId xmlns:p14="http://schemas.microsoft.com/office/powerpoint/2010/main" val="33633779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IMG000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4828" y="752103"/>
            <a:ext cx="4648200" cy="309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532" name="Text Box 4"/>
          <p:cNvSpPr txBox="1">
            <a:spLocks noChangeArrowheads="1"/>
          </p:cNvSpPr>
          <p:nvPr/>
        </p:nvSpPr>
        <p:spPr bwMode="auto">
          <a:xfrm>
            <a:off x="8992467" y="1443105"/>
            <a:ext cx="1729353" cy="369332"/>
          </a:xfrm>
          <a:prstGeom prst="rect">
            <a:avLst/>
          </a:prstGeom>
          <a:noFill/>
          <a:ln w="12700" cap="sq">
            <a:noFill/>
            <a:miter lim="800000"/>
            <a:headEnd type="none" w="sm" len="sm"/>
            <a:tailEnd type="none" w="sm" len="sm"/>
          </a:ln>
        </p:spPr>
        <p:txBody>
          <a:bodyPr wrap="square">
            <a:spAutoFit/>
          </a:bodyPr>
          <a:lstStyle/>
          <a:p>
            <a:pPr eaLnBrk="0" fontAlgn="base" hangingPunct="0">
              <a:spcBef>
                <a:spcPct val="50000"/>
              </a:spcBef>
              <a:spcAft>
                <a:spcPct val="0"/>
              </a:spcAft>
            </a:pPr>
            <a:r>
              <a:rPr lang="en-US" dirty="0">
                <a:solidFill>
                  <a:srgbClr val="FFFFFF"/>
                </a:solidFill>
                <a:latin typeface="Tahoma" pitchFamily="34" charset="0"/>
              </a:rPr>
              <a:t>TREATED PKU</a:t>
            </a:r>
          </a:p>
        </p:txBody>
      </p:sp>
      <p:sp>
        <p:nvSpPr>
          <p:cNvPr id="22533" name="Text Box 5"/>
          <p:cNvSpPr txBox="1">
            <a:spLocks noChangeArrowheads="1"/>
          </p:cNvSpPr>
          <p:nvPr/>
        </p:nvSpPr>
        <p:spPr bwMode="auto">
          <a:xfrm>
            <a:off x="1964296" y="206419"/>
            <a:ext cx="2366483" cy="366713"/>
          </a:xfrm>
          <a:prstGeom prst="rect">
            <a:avLst/>
          </a:prstGeom>
          <a:noFill/>
          <a:ln w="12700" cap="sq">
            <a:noFill/>
            <a:miter lim="800000"/>
            <a:headEnd type="none" w="sm" len="sm"/>
            <a:tailEnd type="none" w="sm" len="sm"/>
          </a:ln>
        </p:spPr>
        <p:txBody>
          <a:bodyPr wrap="square">
            <a:spAutoFit/>
          </a:bodyPr>
          <a:lstStyle/>
          <a:p>
            <a:pPr eaLnBrk="0" fontAlgn="base" hangingPunct="0">
              <a:spcBef>
                <a:spcPct val="50000"/>
              </a:spcBef>
              <a:spcAft>
                <a:spcPct val="0"/>
              </a:spcAft>
            </a:pPr>
            <a:r>
              <a:rPr lang="en-US" dirty="0">
                <a:solidFill>
                  <a:srgbClr val="FFFFFF"/>
                </a:solidFill>
                <a:latin typeface="Tahoma" pitchFamily="34" charset="0"/>
              </a:rPr>
              <a:t>UNTREATED PKU</a:t>
            </a:r>
          </a:p>
        </p:txBody>
      </p:sp>
      <p:pic>
        <p:nvPicPr>
          <p:cNvPr id="22537" name="Picture 9" descr="PKU 00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95043" y="2009127"/>
            <a:ext cx="31242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oup 6">
            <a:extLst>
              <a:ext uri="{FF2B5EF4-FFF2-40B4-BE49-F238E27FC236}">
                <a16:creationId xmlns:a16="http://schemas.microsoft.com/office/drawing/2014/main" id="{52ED3E59-0912-7544-9403-DAF8D37AEDEB}"/>
              </a:ext>
            </a:extLst>
          </p:cNvPr>
          <p:cNvGrpSpPr/>
          <p:nvPr/>
        </p:nvGrpSpPr>
        <p:grpSpPr>
          <a:xfrm>
            <a:off x="364378" y="3723627"/>
            <a:ext cx="3458387" cy="2231147"/>
            <a:chOff x="928129" y="2105152"/>
            <a:chExt cx="4038600" cy="2590800"/>
          </a:xfrm>
        </p:grpSpPr>
        <p:pic>
          <p:nvPicPr>
            <p:cNvPr id="8" name="Picture 8" descr="IMG0001">
              <a:extLst>
                <a:ext uri="{FF2B5EF4-FFF2-40B4-BE49-F238E27FC236}">
                  <a16:creationId xmlns:a16="http://schemas.microsoft.com/office/drawing/2014/main" id="{1B9D7DA1-1BBB-554D-8F4F-443C31C78E7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8129" y="2105152"/>
              <a:ext cx="40386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Line 9">
              <a:extLst>
                <a:ext uri="{FF2B5EF4-FFF2-40B4-BE49-F238E27FC236}">
                  <a16:creationId xmlns:a16="http://schemas.microsoft.com/office/drawing/2014/main" id="{613E58E2-BB99-7A4D-A789-068CB347E1D5}"/>
                </a:ext>
              </a:extLst>
            </p:cNvPr>
            <p:cNvSpPr>
              <a:spLocks noChangeShapeType="1"/>
            </p:cNvSpPr>
            <p:nvPr/>
          </p:nvSpPr>
          <p:spPr bwMode="auto">
            <a:xfrm>
              <a:off x="3290329" y="2562352"/>
              <a:ext cx="457200" cy="0"/>
            </a:xfrm>
            <a:prstGeom prst="line">
              <a:avLst/>
            </a:prstGeom>
            <a:noFill/>
            <a:ln w="28575">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
          <p:nvSpPr>
            <p:cNvPr id="10" name="Text Box 10">
              <a:extLst>
                <a:ext uri="{FF2B5EF4-FFF2-40B4-BE49-F238E27FC236}">
                  <a16:creationId xmlns:a16="http://schemas.microsoft.com/office/drawing/2014/main" id="{4E4F858B-3957-1A4D-ADE1-C0691C2E8BE2}"/>
                </a:ext>
              </a:extLst>
            </p:cNvPr>
            <p:cNvSpPr txBox="1">
              <a:spLocks noChangeArrowheads="1"/>
            </p:cNvSpPr>
            <p:nvPr/>
          </p:nvSpPr>
          <p:spPr bwMode="auto">
            <a:xfrm>
              <a:off x="2147329" y="2333753"/>
              <a:ext cx="1219200" cy="366713"/>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b="1">
                  <a:solidFill>
                    <a:srgbClr val="000514"/>
                  </a:solidFill>
                </a:rPr>
                <a:t>Blond hair</a:t>
              </a:r>
            </a:p>
          </p:txBody>
        </p:sp>
      </p:grpSp>
      <p:grpSp>
        <p:nvGrpSpPr>
          <p:cNvPr id="11" name="Group 10">
            <a:extLst>
              <a:ext uri="{FF2B5EF4-FFF2-40B4-BE49-F238E27FC236}">
                <a16:creationId xmlns:a16="http://schemas.microsoft.com/office/drawing/2014/main" id="{BFC5D17E-A886-664B-AC83-4E9A5CD60CB8}"/>
              </a:ext>
            </a:extLst>
          </p:cNvPr>
          <p:cNvGrpSpPr/>
          <p:nvPr/>
        </p:nvGrpSpPr>
        <p:grpSpPr>
          <a:xfrm>
            <a:off x="2556034" y="1788086"/>
            <a:ext cx="4621543" cy="4658546"/>
            <a:chOff x="3733800" y="0"/>
            <a:chExt cx="6934200" cy="6858000"/>
          </a:xfrm>
        </p:grpSpPr>
        <p:pic>
          <p:nvPicPr>
            <p:cNvPr id="12" name="Picture 2" descr="metabolic pictures 027">
              <a:extLst>
                <a:ext uri="{FF2B5EF4-FFF2-40B4-BE49-F238E27FC236}">
                  <a16:creationId xmlns:a16="http://schemas.microsoft.com/office/drawing/2014/main" id="{3FE13CBC-0E57-CD4B-8603-E6F7FE83523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62600" y="0"/>
              <a:ext cx="51054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a:extLst>
                <a:ext uri="{FF2B5EF4-FFF2-40B4-BE49-F238E27FC236}">
                  <a16:creationId xmlns:a16="http://schemas.microsoft.com/office/drawing/2014/main" id="{87CDA1DD-F20B-6840-9AF1-6177177A555B}"/>
                </a:ext>
              </a:extLst>
            </p:cNvPr>
            <p:cNvGrpSpPr/>
            <p:nvPr/>
          </p:nvGrpSpPr>
          <p:grpSpPr>
            <a:xfrm>
              <a:off x="3733800" y="2057401"/>
              <a:ext cx="6781801" cy="3276599"/>
              <a:chOff x="3733800" y="2057401"/>
              <a:chExt cx="6781801" cy="3276599"/>
            </a:xfrm>
          </p:grpSpPr>
          <p:sp>
            <p:nvSpPr>
              <p:cNvPr id="14" name="Text Box 4">
                <a:extLst>
                  <a:ext uri="{FF2B5EF4-FFF2-40B4-BE49-F238E27FC236}">
                    <a16:creationId xmlns:a16="http://schemas.microsoft.com/office/drawing/2014/main" id="{8D8A5E6B-5385-994E-8D6C-1F38C5E19F16}"/>
                  </a:ext>
                </a:extLst>
              </p:cNvPr>
              <p:cNvSpPr txBox="1">
                <a:spLocks noChangeArrowheads="1"/>
              </p:cNvSpPr>
              <p:nvPr/>
            </p:nvSpPr>
            <p:spPr bwMode="auto">
              <a:xfrm>
                <a:off x="3733800" y="4876800"/>
                <a:ext cx="1981200" cy="4572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400" b="1">
                    <a:solidFill>
                      <a:srgbClr val="000000"/>
                    </a:solidFill>
                  </a:rPr>
                  <a:t>Eczema</a:t>
                </a:r>
              </a:p>
            </p:txBody>
          </p:sp>
          <p:sp>
            <p:nvSpPr>
              <p:cNvPr id="15" name="Line 5">
                <a:extLst>
                  <a:ext uri="{FF2B5EF4-FFF2-40B4-BE49-F238E27FC236}">
                    <a16:creationId xmlns:a16="http://schemas.microsoft.com/office/drawing/2014/main" id="{124D930D-233E-9A40-9807-D8E41FEE5B92}"/>
                  </a:ext>
                </a:extLst>
              </p:cNvPr>
              <p:cNvSpPr>
                <a:spLocks noChangeShapeType="1"/>
              </p:cNvSpPr>
              <p:nvPr/>
            </p:nvSpPr>
            <p:spPr bwMode="auto">
              <a:xfrm flipV="1">
                <a:off x="4876800" y="5029200"/>
                <a:ext cx="1524000" cy="76200"/>
              </a:xfrm>
              <a:prstGeom prst="line">
                <a:avLst/>
              </a:prstGeom>
              <a:noFill/>
              <a:ln w="9525">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
            <p:nvSpPr>
              <p:cNvPr id="16" name="Text Box 6">
                <a:extLst>
                  <a:ext uri="{FF2B5EF4-FFF2-40B4-BE49-F238E27FC236}">
                    <a16:creationId xmlns:a16="http://schemas.microsoft.com/office/drawing/2014/main" id="{34E1500D-90BC-814E-9701-4E4CA315044A}"/>
                  </a:ext>
                </a:extLst>
              </p:cNvPr>
              <p:cNvSpPr txBox="1">
                <a:spLocks noChangeArrowheads="1"/>
              </p:cNvSpPr>
              <p:nvPr/>
            </p:nvSpPr>
            <p:spPr bwMode="auto">
              <a:xfrm>
                <a:off x="8034420" y="2057401"/>
                <a:ext cx="2481181" cy="1267658"/>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sz="2400" b="1" dirty="0">
                    <a:solidFill>
                      <a:srgbClr val="000000"/>
                    </a:solidFill>
                  </a:rPr>
                  <a:t>strabismus</a:t>
                </a:r>
              </a:p>
              <a:p>
                <a:pPr eaLnBrk="0" fontAlgn="base" hangingPunct="0">
                  <a:spcBef>
                    <a:spcPct val="50000"/>
                  </a:spcBef>
                  <a:spcAft>
                    <a:spcPct val="0"/>
                  </a:spcAft>
                </a:pPr>
                <a:endParaRPr lang="en-US" sz="2400" b="1" dirty="0">
                  <a:solidFill>
                    <a:srgbClr val="000000"/>
                  </a:solidFill>
                </a:endParaRPr>
              </a:p>
            </p:txBody>
          </p:sp>
          <p:sp>
            <p:nvSpPr>
              <p:cNvPr id="17" name="Line 7">
                <a:extLst>
                  <a:ext uri="{FF2B5EF4-FFF2-40B4-BE49-F238E27FC236}">
                    <a16:creationId xmlns:a16="http://schemas.microsoft.com/office/drawing/2014/main" id="{39F690AE-7261-3541-9A79-00861F6EDC5B}"/>
                  </a:ext>
                </a:extLst>
              </p:cNvPr>
              <p:cNvSpPr>
                <a:spLocks noChangeShapeType="1"/>
              </p:cNvSpPr>
              <p:nvPr/>
            </p:nvSpPr>
            <p:spPr bwMode="auto">
              <a:xfrm flipH="1">
                <a:off x="8991600" y="2438400"/>
                <a:ext cx="228600" cy="381000"/>
              </a:xfrm>
              <a:prstGeom prst="line">
                <a:avLst/>
              </a:prstGeom>
              <a:noFill/>
              <a:ln w="9525">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grpSp>
      </p:grpSp>
    </p:spTree>
    <p:extLst>
      <p:ext uri="{BB962C8B-B14F-4D97-AF65-F5344CB8AC3E}">
        <p14:creationId xmlns:p14="http://schemas.microsoft.com/office/powerpoint/2010/main" val="41547332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vert="horz" wrap="square" lIns="90488" tIns="44450" rIns="90488" bIns="44450" numCol="1" anchor="ctr" anchorCtr="0" compatLnSpc="1">
            <a:prstTxWarp prst="textNoShape">
              <a:avLst/>
            </a:prstTxWarp>
          </a:bodyPr>
          <a:lstStyle/>
          <a:p>
            <a:pPr eaLnBrk="1" hangingPunct="1">
              <a:defRPr/>
            </a:pPr>
            <a:r>
              <a:rPr lang="en-US" b="0" dirty="0">
                <a:solidFill>
                  <a:schemeClr val="tx1"/>
                </a:solidFill>
              </a:rPr>
              <a:t>TYROSINEMIA TYPE I</a:t>
            </a:r>
          </a:p>
        </p:txBody>
      </p:sp>
      <p:sp>
        <p:nvSpPr>
          <p:cNvPr id="24579" name="Rectangle 3"/>
          <p:cNvSpPr>
            <a:spLocks noGrp="1" noChangeArrowheads="1"/>
          </p:cNvSpPr>
          <p:nvPr>
            <p:ph type="body" sz="half" idx="1"/>
          </p:nvPr>
        </p:nvSpPr>
        <p:spPr>
          <a:xfrm>
            <a:off x="609600" y="1577976"/>
            <a:ext cx="7310034" cy="4570412"/>
          </a:xfrm>
        </p:spPr>
        <p:txBody>
          <a:bodyPr vert="horz" wrap="square" lIns="90488" tIns="44450" rIns="90488" bIns="44450" numCol="1" anchor="t" anchorCtr="0" compatLnSpc="1">
            <a:prstTxWarp prst="textNoShape">
              <a:avLst/>
            </a:prstTxWarp>
          </a:bodyPr>
          <a:lstStyle/>
          <a:p>
            <a:pPr eaLnBrk="1" hangingPunct="1"/>
            <a:r>
              <a:rPr lang="en-US" sz="2000" dirty="0">
                <a:effectLst/>
              </a:rPr>
              <a:t>1:110000 live births</a:t>
            </a:r>
          </a:p>
          <a:p>
            <a:pPr eaLnBrk="1" hangingPunct="1"/>
            <a:r>
              <a:rPr lang="en-US" sz="2000" dirty="0">
                <a:effectLst/>
              </a:rPr>
              <a:t>Deficiency of </a:t>
            </a:r>
            <a:r>
              <a:rPr lang="en-US" sz="2000" dirty="0" err="1">
                <a:effectLst/>
              </a:rPr>
              <a:t>fumarylacetoacetase</a:t>
            </a:r>
            <a:r>
              <a:rPr lang="en-US" sz="2000" dirty="0">
                <a:effectLst/>
              </a:rPr>
              <a:t> hydrolase (FAH)</a:t>
            </a:r>
          </a:p>
          <a:p>
            <a:pPr eaLnBrk="1" hangingPunct="1"/>
            <a:r>
              <a:rPr lang="en-US" sz="2400" dirty="0" err="1">
                <a:effectLst/>
              </a:rPr>
              <a:t>Sx</a:t>
            </a:r>
            <a:r>
              <a:rPr lang="en-US" sz="2400" dirty="0">
                <a:effectLst/>
              </a:rPr>
              <a:t>:</a:t>
            </a:r>
          </a:p>
          <a:p>
            <a:pPr lvl="1" eaLnBrk="1" hangingPunct="1"/>
            <a:r>
              <a:rPr lang="en-US" sz="2000" dirty="0">
                <a:effectLst/>
              </a:rPr>
              <a:t>Liver, Kidney, Skeletal (rickets), Neurologic abnormalities</a:t>
            </a:r>
          </a:p>
          <a:p>
            <a:pPr lvl="1" eaLnBrk="1" hangingPunct="1"/>
            <a:r>
              <a:rPr lang="en-US" sz="2000" dirty="0">
                <a:effectLst/>
              </a:rPr>
              <a:t>40% hepatic carcinoma by 5 years</a:t>
            </a:r>
          </a:p>
          <a:p>
            <a:pPr eaLnBrk="1" hangingPunct="1"/>
            <a:r>
              <a:rPr lang="en-US" sz="2400" dirty="0" err="1">
                <a:solidFill>
                  <a:srgbClr val="FFFFFF"/>
                </a:solidFill>
                <a:effectLst/>
              </a:rPr>
              <a:t>Dx</a:t>
            </a:r>
            <a:r>
              <a:rPr lang="en-US" sz="2400" dirty="0">
                <a:solidFill>
                  <a:srgbClr val="FFFFFF"/>
                </a:solidFill>
                <a:effectLst/>
              </a:rPr>
              <a:t>:</a:t>
            </a:r>
          </a:p>
          <a:p>
            <a:pPr lvl="1" eaLnBrk="1" hangingPunct="1"/>
            <a:r>
              <a:rPr lang="en-US" sz="2000" dirty="0">
                <a:solidFill>
                  <a:srgbClr val="FFFFFF"/>
                </a:solidFill>
                <a:effectLst/>
              </a:rPr>
              <a:t>PAA - i</a:t>
            </a:r>
            <a:r>
              <a:rPr lang="en-US" sz="2000" dirty="0">
                <a:solidFill>
                  <a:srgbClr val="FFFFFF"/>
                </a:solidFill>
              </a:rPr>
              <a:t>ncreased Tyrosine</a:t>
            </a:r>
          </a:p>
          <a:p>
            <a:pPr lvl="1" eaLnBrk="1" hangingPunct="1"/>
            <a:r>
              <a:rPr lang="en-US" sz="2000" dirty="0">
                <a:solidFill>
                  <a:srgbClr val="FFFFFF"/>
                </a:solidFill>
              </a:rPr>
              <a:t>NBS: </a:t>
            </a:r>
            <a:r>
              <a:rPr lang="en-US" sz="2000" dirty="0" err="1">
                <a:solidFill>
                  <a:srgbClr val="FFFFFF"/>
                </a:solidFill>
              </a:rPr>
              <a:t>Succinylacetone</a:t>
            </a:r>
            <a:r>
              <a:rPr lang="en-US" sz="2000" dirty="0">
                <a:solidFill>
                  <a:srgbClr val="FFFFFF"/>
                </a:solidFill>
              </a:rPr>
              <a:t> +</a:t>
            </a:r>
          </a:p>
          <a:p>
            <a:pPr>
              <a:spcBef>
                <a:spcPct val="0"/>
              </a:spcBef>
            </a:pPr>
            <a:r>
              <a:rPr lang="en-US" sz="2400" dirty="0">
                <a:solidFill>
                  <a:srgbClr val="FFFFFF"/>
                </a:solidFill>
              </a:rPr>
              <a:t>Tx:</a:t>
            </a:r>
          </a:p>
          <a:p>
            <a:pPr lvl="1">
              <a:spcBef>
                <a:spcPct val="0"/>
              </a:spcBef>
            </a:pPr>
            <a:r>
              <a:rPr lang="en-US" sz="2000" dirty="0">
                <a:solidFill>
                  <a:srgbClr val="FFFFFF"/>
                </a:solidFill>
              </a:rPr>
              <a:t>NTBC </a:t>
            </a:r>
          </a:p>
          <a:p>
            <a:pPr lvl="1">
              <a:spcBef>
                <a:spcPct val="0"/>
              </a:spcBef>
            </a:pPr>
            <a:r>
              <a:rPr lang="en-US" sz="2000" dirty="0">
                <a:solidFill>
                  <a:srgbClr val="FFFFFF"/>
                </a:solidFill>
              </a:rPr>
              <a:t>Low phenylalanine   </a:t>
            </a:r>
          </a:p>
          <a:p>
            <a:pPr lvl="1">
              <a:spcBef>
                <a:spcPct val="0"/>
              </a:spcBef>
            </a:pPr>
            <a:r>
              <a:rPr lang="en-US" sz="2000" dirty="0">
                <a:solidFill>
                  <a:srgbClr val="FFFFFF"/>
                </a:solidFill>
              </a:rPr>
              <a:t>Low  tyrosine diet </a:t>
            </a:r>
          </a:p>
          <a:p>
            <a:pPr eaLnBrk="1" hangingPunct="1"/>
            <a:endParaRPr lang="en-US" sz="2400" dirty="0">
              <a:effectLst/>
            </a:endParaRPr>
          </a:p>
        </p:txBody>
      </p:sp>
      <p:sp>
        <p:nvSpPr>
          <p:cNvPr id="24580" name="Rectangle 4"/>
          <p:cNvSpPr>
            <a:spLocks noChangeArrowheads="1"/>
          </p:cNvSpPr>
          <p:nvPr/>
        </p:nvSpPr>
        <p:spPr bwMode="auto">
          <a:xfrm>
            <a:off x="2438400" y="2265363"/>
            <a:ext cx="9144000" cy="369332"/>
          </a:xfrm>
          <a:prstGeom prst="rect">
            <a:avLst/>
          </a:prstGeom>
          <a:noFill/>
          <a:ln w="9525">
            <a:noFill/>
            <a:miter lim="800000"/>
            <a:headEnd/>
            <a:tailEnd/>
          </a:ln>
        </p:spPr>
        <p:txBody>
          <a:bodyPr>
            <a:spAutoFit/>
          </a:bodyPr>
          <a:lstStyle/>
          <a:p>
            <a:pPr eaLnBrk="0" fontAlgn="base" hangingPunct="0">
              <a:spcBef>
                <a:spcPct val="0"/>
              </a:spcBef>
              <a:spcAft>
                <a:spcPct val="0"/>
              </a:spcAft>
            </a:pPr>
            <a:endParaRPr lang="en-US">
              <a:solidFill>
                <a:srgbClr val="FFFFFF"/>
              </a:solidFill>
            </a:endParaRPr>
          </a:p>
        </p:txBody>
      </p:sp>
      <p:pic>
        <p:nvPicPr>
          <p:cNvPr id="8" name="Picture 4" descr="http://www.scielo.br/img/revistas/jped/v84n4s0/en_4s1a03f1.gif">
            <a:extLst>
              <a:ext uri="{FF2B5EF4-FFF2-40B4-BE49-F238E27FC236}">
                <a16:creationId xmlns:a16="http://schemas.microsoft.com/office/drawing/2014/main" id="{633BD636-6B10-2A4C-9168-FAF8882828A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4096" y="1881188"/>
            <a:ext cx="3939152" cy="4267200"/>
          </a:xfrm>
          <a:prstGeom prst="rect">
            <a:avLst/>
          </a:prstGeom>
          <a:noFill/>
          <a:ln w="9525">
            <a:noFill/>
            <a:miter lim="800000"/>
            <a:headEnd/>
            <a:tailEnd/>
          </a:ln>
        </p:spPr>
      </p:pic>
      <p:sp>
        <p:nvSpPr>
          <p:cNvPr id="4" name="Rectangle 3">
            <a:extLst>
              <a:ext uri="{FF2B5EF4-FFF2-40B4-BE49-F238E27FC236}">
                <a16:creationId xmlns:a16="http://schemas.microsoft.com/office/drawing/2014/main" id="{F2AD3DA0-CF5E-8646-BD6B-38A678A5D8D5}"/>
              </a:ext>
            </a:extLst>
          </p:cNvPr>
          <p:cNvSpPr/>
          <p:nvPr/>
        </p:nvSpPr>
        <p:spPr bwMode="auto">
          <a:xfrm>
            <a:off x="8601559" y="5269424"/>
            <a:ext cx="1890794" cy="23247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0" name="Rectangle 9">
            <a:extLst>
              <a:ext uri="{FF2B5EF4-FFF2-40B4-BE49-F238E27FC236}">
                <a16:creationId xmlns:a16="http://schemas.microsoft.com/office/drawing/2014/main" id="{994C8F13-D44B-3F4B-BE06-9AA2A4489672}"/>
              </a:ext>
            </a:extLst>
          </p:cNvPr>
          <p:cNvSpPr/>
          <p:nvPr/>
        </p:nvSpPr>
        <p:spPr bwMode="auto">
          <a:xfrm>
            <a:off x="7656162" y="3719585"/>
            <a:ext cx="1766807" cy="170490"/>
          </a:xfrm>
          <a:prstGeom prst="rect">
            <a:avLst/>
          </a:prstGeom>
          <a:solidFill>
            <a:schemeClr val="accent1">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313387165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etabolic pictures 02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4238" y="698180"/>
            <a:ext cx="2123268" cy="2986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627" name="Text Box 3"/>
          <p:cNvSpPr txBox="1">
            <a:spLocks noChangeArrowheads="1"/>
          </p:cNvSpPr>
          <p:nvPr/>
        </p:nvSpPr>
        <p:spPr bwMode="auto">
          <a:xfrm>
            <a:off x="-185967" y="236515"/>
            <a:ext cx="6912231" cy="923330"/>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sz="5400" dirty="0">
                <a:solidFill>
                  <a:srgbClr val="E5E5FF"/>
                </a:solidFill>
                <a:latin typeface="Calibri" panose="020F0502020204030204" pitchFamily="34" charset="0"/>
                <a:cs typeface="Calibri" panose="020F0502020204030204" pitchFamily="34" charset="0"/>
              </a:rPr>
              <a:t>HOMOCYSTINURIA</a:t>
            </a:r>
          </a:p>
        </p:txBody>
      </p:sp>
      <p:sp>
        <p:nvSpPr>
          <p:cNvPr id="28676" name="Text Box 4"/>
          <p:cNvSpPr txBox="1">
            <a:spLocks noChangeArrowheads="1"/>
          </p:cNvSpPr>
          <p:nvPr/>
        </p:nvSpPr>
        <p:spPr bwMode="auto">
          <a:xfrm>
            <a:off x="340963" y="1159845"/>
            <a:ext cx="6633275" cy="5584606"/>
          </a:xfrm>
          <a:prstGeom prst="rect">
            <a:avLst/>
          </a:prstGeom>
          <a:noFill/>
          <a:ln w="9525">
            <a:noFill/>
            <a:miter lim="800000"/>
            <a:headEnd/>
            <a:tailEnd/>
          </a:ln>
          <a:effectLst/>
        </p:spPr>
        <p:txBody>
          <a:bodyPr wrap="square">
            <a:spAutoFit/>
          </a:bodyPr>
          <a:lstStyle/>
          <a:p>
            <a:pPr marL="342900" indent="-342900" eaLnBrk="0" fontAlgn="base" hangingPunct="0">
              <a:lnSpc>
                <a:spcPct val="150000"/>
              </a:lnSpc>
              <a:spcBef>
                <a:spcPct val="0"/>
              </a:spcBef>
              <a:spcAft>
                <a:spcPct val="0"/>
              </a:spcAft>
              <a:buFont typeface="Wingdings" pitchFamily="2" charset="2"/>
              <a:buChar char="§"/>
              <a:defRPr/>
            </a:pPr>
            <a:r>
              <a:rPr lang="en-US" sz="2000" dirty="0">
                <a:solidFill>
                  <a:srgbClr val="FFFFFF"/>
                </a:solidFill>
                <a:latin typeface="Calibri Light" panose="020F0302020204030204" pitchFamily="34" charset="0"/>
                <a:cs typeface="Calibri Light" panose="020F0302020204030204" pitchFamily="34" charset="0"/>
              </a:rPr>
              <a:t>1:300000 live births</a:t>
            </a:r>
          </a:p>
          <a:p>
            <a:pPr marL="342900" indent="-342900" eaLnBrk="0" fontAlgn="base" hangingPunct="0">
              <a:lnSpc>
                <a:spcPct val="150000"/>
              </a:lnSpc>
              <a:spcBef>
                <a:spcPct val="0"/>
              </a:spcBef>
              <a:spcAft>
                <a:spcPct val="0"/>
              </a:spcAft>
              <a:buFont typeface="Wingdings" pitchFamily="2" charset="2"/>
              <a:buChar char="§"/>
              <a:defRPr/>
            </a:pPr>
            <a:r>
              <a:rPr lang="en-US" sz="2000" dirty="0">
                <a:solidFill>
                  <a:srgbClr val="FFFFFF"/>
                </a:solidFill>
                <a:latin typeface="Calibri Light" panose="020F0302020204030204" pitchFamily="34" charset="0"/>
                <a:cs typeface="Calibri Light" panose="020F0302020204030204" pitchFamily="34" charset="0"/>
              </a:rPr>
              <a:t>Deficiency of </a:t>
            </a:r>
            <a:r>
              <a:rPr lang="en-US" sz="2000" dirty="0" err="1">
                <a:solidFill>
                  <a:srgbClr val="FFFFFF"/>
                </a:solidFill>
                <a:latin typeface="Calibri Light" panose="020F0302020204030204" pitchFamily="34" charset="0"/>
                <a:cs typeface="Calibri Light" panose="020F0302020204030204" pitchFamily="34" charset="0"/>
              </a:rPr>
              <a:t>cystathione</a:t>
            </a:r>
            <a:r>
              <a:rPr lang="en-US" sz="2000" dirty="0">
                <a:solidFill>
                  <a:srgbClr val="FFFFFF"/>
                </a:solidFill>
                <a:latin typeface="Calibri Light" panose="020F0302020204030204" pitchFamily="34" charset="0"/>
                <a:cs typeface="Calibri Light" panose="020F0302020204030204" pitchFamily="34" charset="0"/>
              </a:rPr>
              <a:t> B </a:t>
            </a:r>
            <a:r>
              <a:rPr lang="en-US" sz="2000" dirty="0" err="1">
                <a:solidFill>
                  <a:srgbClr val="FFFFFF"/>
                </a:solidFill>
                <a:latin typeface="Calibri Light" panose="020F0302020204030204" pitchFamily="34" charset="0"/>
                <a:cs typeface="Calibri Light" panose="020F0302020204030204" pitchFamily="34" charset="0"/>
              </a:rPr>
              <a:t>synthetase</a:t>
            </a:r>
            <a:endParaRPr lang="en-US" sz="2000" dirty="0">
              <a:solidFill>
                <a:srgbClr val="FFFFFF"/>
              </a:solidFill>
              <a:latin typeface="Calibri Light" panose="020F0302020204030204" pitchFamily="34" charset="0"/>
              <a:cs typeface="Calibri Light" panose="020F0302020204030204" pitchFamily="34" charset="0"/>
            </a:endParaRPr>
          </a:p>
          <a:p>
            <a:pPr marL="342900" indent="-342900" eaLnBrk="0" fontAlgn="base" hangingPunct="0">
              <a:lnSpc>
                <a:spcPct val="150000"/>
              </a:lnSpc>
              <a:spcBef>
                <a:spcPct val="0"/>
              </a:spcBef>
              <a:spcAft>
                <a:spcPct val="0"/>
              </a:spcAft>
              <a:buFont typeface="Wingdings" pitchFamily="2" charset="2"/>
              <a:buChar char="§"/>
              <a:defRPr/>
            </a:pPr>
            <a:r>
              <a:rPr lang="en-US" sz="2000" dirty="0" err="1">
                <a:solidFill>
                  <a:srgbClr val="FFFFFF"/>
                </a:solidFill>
                <a:latin typeface="Calibri Light" panose="020F0302020204030204" pitchFamily="34" charset="0"/>
                <a:cs typeface="Calibri Light" panose="020F0302020204030204" pitchFamily="34" charset="0"/>
              </a:rPr>
              <a:t>Sx</a:t>
            </a:r>
            <a:r>
              <a:rPr lang="en-US" sz="2000" dirty="0">
                <a:solidFill>
                  <a:srgbClr val="FFFFFF"/>
                </a:solidFill>
                <a:latin typeface="Calibri Light" panose="020F0302020204030204" pitchFamily="34" charset="0"/>
                <a:cs typeface="Calibri Light" panose="020F0302020204030204" pitchFamily="34" charset="0"/>
              </a:rPr>
              <a:t>:</a:t>
            </a:r>
          </a:p>
          <a:p>
            <a:pPr marL="800100" lvl="1" indent="-342900" eaLnBrk="0" fontAlgn="base" hangingPunct="0">
              <a:lnSpc>
                <a:spcPct val="150000"/>
              </a:lnSpc>
              <a:spcBef>
                <a:spcPct val="0"/>
              </a:spcBef>
              <a:spcAft>
                <a:spcPct val="0"/>
              </a:spcAft>
              <a:buFont typeface="Wingdings" pitchFamily="2" charset="2"/>
              <a:buChar char="§"/>
              <a:defRPr/>
            </a:pPr>
            <a:r>
              <a:rPr lang="en-US" sz="2000" dirty="0">
                <a:solidFill>
                  <a:srgbClr val="FF0000"/>
                </a:solidFill>
                <a:latin typeface="Calibri Light" panose="020F0302020204030204" pitchFamily="34" charset="0"/>
                <a:cs typeface="Calibri Light" panose="020F0302020204030204" pitchFamily="34" charset="0"/>
              </a:rPr>
              <a:t>Marfanoid</a:t>
            </a:r>
            <a:r>
              <a:rPr lang="en-US" sz="2000" dirty="0">
                <a:solidFill>
                  <a:srgbClr val="FFFFFF"/>
                </a:solidFill>
                <a:latin typeface="Calibri Light" panose="020F0302020204030204" pitchFamily="34" charset="0"/>
                <a:cs typeface="Calibri Light" panose="020F0302020204030204" pitchFamily="34" charset="0"/>
              </a:rPr>
              <a:t>: unusually tall, long limbs/arachnodactyly, pectus, osteoporosis, scoliosis, myopia, dislocated lenses, ID, psych abnormalities, seizures, thromboembolism</a:t>
            </a:r>
          </a:p>
          <a:p>
            <a:pPr marL="342900" indent="-342900" eaLnBrk="0" fontAlgn="base" hangingPunct="0">
              <a:lnSpc>
                <a:spcPct val="150000"/>
              </a:lnSpc>
              <a:spcBef>
                <a:spcPct val="0"/>
              </a:spcBef>
              <a:spcAft>
                <a:spcPct val="0"/>
              </a:spcAft>
              <a:buFont typeface="Wingdings" pitchFamily="2" charset="2"/>
              <a:buChar char="§"/>
              <a:defRPr/>
            </a:pPr>
            <a:r>
              <a:rPr lang="en-US" sz="2000" dirty="0" err="1">
                <a:solidFill>
                  <a:srgbClr val="FFFFFF"/>
                </a:solidFill>
                <a:latin typeface="Calibri Light" panose="020F0302020204030204" pitchFamily="34" charset="0"/>
                <a:cs typeface="Calibri Light" panose="020F0302020204030204" pitchFamily="34" charset="0"/>
              </a:rPr>
              <a:t>Dx</a:t>
            </a:r>
            <a:r>
              <a:rPr lang="en-US" sz="2000" dirty="0">
                <a:solidFill>
                  <a:srgbClr val="FFFFFF"/>
                </a:solidFill>
                <a:latin typeface="Calibri Light" panose="020F0302020204030204" pitchFamily="34" charset="0"/>
                <a:cs typeface="Calibri Light" panose="020F0302020204030204" pitchFamily="34" charset="0"/>
              </a:rPr>
              <a:t>:</a:t>
            </a:r>
          </a:p>
          <a:p>
            <a:pPr marL="800100" lvl="1" indent="-342900" eaLnBrk="0" fontAlgn="base" hangingPunct="0">
              <a:lnSpc>
                <a:spcPct val="150000"/>
              </a:lnSpc>
              <a:spcBef>
                <a:spcPct val="0"/>
              </a:spcBef>
              <a:spcAft>
                <a:spcPct val="0"/>
              </a:spcAft>
              <a:buFont typeface="Wingdings" pitchFamily="2" charset="2"/>
              <a:buChar char="§"/>
              <a:defRPr/>
            </a:pPr>
            <a:r>
              <a:rPr lang="en-US" sz="2000" dirty="0">
                <a:solidFill>
                  <a:srgbClr val="FF0000"/>
                </a:solidFill>
                <a:latin typeface="Calibri Light" panose="020F0302020204030204" pitchFamily="34" charset="0"/>
                <a:cs typeface="Calibri Light" panose="020F0302020204030204" pitchFamily="34" charset="0"/>
              </a:rPr>
              <a:t>Plasma amino acids - increased methionine</a:t>
            </a:r>
          </a:p>
          <a:p>
            <a:pPr marL="800100" lvl="1" indent="-342900" eaLnBrk="0" fontAlgn="base" hangingPunct="0">
              <a:lnSpc>
                <a:spcPct val="150000"/>
              </a:lnSpc>
              <a:spcBef>
                <a:spcPct val="0"/>
              </a:spcBef>
              <a:spcAft>
                <a:spcPct val="0"/>
              </a:spcAft>
              <a:buFont typeface="Wingdings" pitchFamily="2" charset="2"/>
              <a:buChar char="§"/>
              <a:defRPr/>
            </a:pPr>
            <a:r>
              <a:rPr lang="en-US" sz="2000" dirty="0">
                <a:solidFill>
                  <a:srgbClr val="FFFFFF"/>
                </a:solidFill>
                <a:latin typeface="Calibri Light" panose="020F0302020204030204" pitchFamily="34" charset="0"/>
                <a:cs typeface="Calibri Light" panose="020F0302020204030204" pitchFamily="34" charset="0"/>
              </a:rPr>
              <a:t>Increased homocysteine</a:t>
            </a:r>
          </a:p>
          <a:p>
            <a:pPr marL="342900" indent="-342900" eaLnBrk="0" fontAlgn="base" hangingPunct="0">
              <a:lnSpc>
                <a:spcPct val="150000"/>
              </a:lnSpc>
              <a:spcBef>
                <a:spcPct val="0"/>
              </a:spcBef>
              <a:spcAft>
                <a:spcPct val="0"/>
              </a:spcAft>
              <a:buFont typeface="Wingdings" pitchFamily="2" charset="2"/>
              <a:buChar char="§"/>
              <a:defRPr/>
            </a:pPr>
            <a:r>
              <a:rPr lang="en-US" sz="2000" dirty="0">
                <a:solidFill>
                  <a:srgbClr val="FFFFFF"/>
                </a:solidFill>
                <a:latin typeface="Calibri Light" panose="020F0302020204030204" pitchFamily="34" charset="0"/>
                <a:cs typeface="Calibri Light" panose="020F0302020204030204" pitchFamily="34" charset="0"/>
              </a:rPr>
              <a:t>Tx:</a:t>
            </a:r>
          </a:p>
          <a:p>
            <a:pPr marL="800100" lvl="1" indent="-342900" eaLnBrk="0" fontAlgn="base" hangingPunct="0">
              <a:lnSpc>
                <a:spcPct val="150000"/>
              </a:lnSpc>
              <a:spcBef>
                <a:spcPct val="0"/>
              </a:spcBef>
              <a:spcAft>
                <a:spcPct val="0"/>
              </a:spcAft>
              <a:buFont typeface="Wingdings" pitchFamily="2" charset="2"/>
              <a:buChar char="§"/>
              <a:defRPr/>
            </a:pPr>
            <a:r>
              <a:rPr lang="en-US" sz="2000" dirty="0">
                <a:solidFill>
                  <a:srgbClr val="FFFFFF"/>
                </a:solidFill>
                <a:latin typeface="Calibri Light" panose="020F0302020204030204" pitchFamily="34" charset="0"/>
                <a:cs typeface="Calibri Light" panose="020F0302020204030204" pitchFamily="34" charset="0"/>
              </a:rPr>
              <a:t>B6, B12, folate, betaine, Methionine restriction</a:t>
            </a:r>
          </a:p>
        </p:txBody>
      </p:sp>
      <p:pic>
        <p:nvPicPr>
          <p:cNvPr id="7" name="Picture 2" descr="An external file that holds a picture, illustration, etc., usually as some form of binary object. The name of referred object is homocystinuriaf1.jpg. ">
            <a:extLst>
              <a:ext uri="{FF2B5EF4-FFF2-40B4-BE49-F238E27FC236}">
                <a16:creationId xmlns:a16="http://schemas.microsoft.com/office/drawing/2014/main" id="{BE98216D-D505-C742-A36D-3F97C040687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46198" y="3316637"/>
            <a:ext cx="4432368" cy="3071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530529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C5FBC-A55E-C4B8-22B1-EDAC2A62BABF}"/>
              </a:ext>
            </a:extLst>
          </p:cNvPr>
          <p:cNvSpPr>
            <a:spLocks noGrp="1"/>
          </p:cNvSpPr>
          <p:nvPr>
            <p:ph type="title"/>
          </p:nvPr>
        </p:nvSpPr>
        <p:spPr/>
        <p:txBody>
          <a:bodyPr/>
          <a:lstStyle/>
          <a:p>
            <a:r>
              <a:rPr lang="en-US" dirty="0"/>
              <a:t>Disclosure of Relevant Relationship</a:t>
            </a:r>
          </a:p>
        </p:txBody>
      </p:sp>
      <p:sp>
        <p:nvSpPr>
          <p:cNvPr id="3" name="Content Placeholder 2">
            <a:extLst>
              <a:ext uri="{FF2B5EF4-FFF2-40B4-BE49-F238E27FC236}">
                <a16:creationId xmlns:a16="http://schemas.microsoft.com/office/drawing/2014/main" id="{E66F8518-AD1C-DCF4-83BF-A1FF7C49F18E}"/>
              </a:ext>
            </a:extLst>
          </p:cNvPr>
          <p:cNvSpPr>
            <a:spLocks noGrp="1"/>
          </p:cNvSpPr>
          <p:nvPr>
            <p:ph idx="1"/>
          </p:nvPr>
        </p:nvSpPr>
        <p:spPr>
          <a:xfrm>
            <a:off x="838200" y="2161309"/>
            <a:ext cx="10515600" cy="4015654"/>
          </a:xfrm>
        </p:spPr>
        <p:txBody>
          <a:bodyPr/>
          <a:lstStyle/>
          <a:p>
            <a:pPr marL="0" indent="0">
              <a:buNone/>
            </a:pPr>
            <a:r>
              <a:rPr lang="en-US" dirty="0"/>
              <a:t>Dr. Lala Kana (or spouse/partner) has not had (in the past 12 months) any conflicts of interest to resolve or relevant financial relationship with the manufacturers of products or services that will be discussed in this CME activity or in his presentation. </a:t>
            </a:r>
            <a:br>
              <a:rPr lang="en-US" dirty="0"/>
            </a:br>
            <a:endParaRPr lang="en-US" dirty="0"/>
          </a:p>
          <a:p>
            <a:pPr marL="0" indent="0">
              <a:buNone/>
            </a:pPr>
            <a:r>
              <a:rPr lang="en-US" dirty="0"/>
              <a:t>Dr. Lala Kana will support this presentation and clinical recommendations with the “best available evidence” from medical literature.</a:t>
            </a:r>
          </a:p>
          <a:p>
            <a:pPr marL="0" indent="0">
              <a:buNone/>
            </a:pPr>
            <a:endParaRPr lang="en-US" dirty="0"/>
          </a:p>
          <a:p>
            <a:pPr marL="0" indent="0">
              <a:buNone/>
            </a:pPr>
            <a:r>
              <a:rPr lang="en-US" dirty="0"/>
              <a:t>Dr. Lala Kana does not intend to discuss an unapproved/investigative use of a commercial product/device in this presentation.</a:t>
            </a:r>
          </a:p>
          <a:p>
            <a:pPr marL="0" indent="0">
              <a:buNone/>
            </a:pPr>
            <a:endParaRPr lang="en-US" dirty="0"/>
          </a:p>
        </p:txBody>
      </p:sp>
    </p:spTree>
    <p:extLst>
      <p:ext uri="{BB962C8B-B14F-4D97-AF65-F5344CB8AC3E}">
        <p14:creationId xmlns:p14="http://schemas.microsoft.com/office/powerpoint/2010/main" val="2914715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a:xfrm>
            <a:off x="685800" y="2701954"/>
            <a:ext cx="10972800" cy="1143000"/>
          </a:xfrm>
          <a:noFill/>
        </p:spPr>
        <p:txBody>
          <a:bodyPr/>
          <a:lstStyle/>
          <a:p>
            <a:pPr eaLnBrk="1" hangingPunct="1"/>
            <a:r>
              <a:rPr lang="en-US" b="0" dirty="0">
                <a:effectLst/>
              </a:rPr>
              <a:t>ORGANIC ACIDEMIAS</a:t>
            </a:r>
          </a:p>
        </p:txBody>
      </p:sp>
      <p:sp>
        <p:nvSpPr>
          <p:cNvPr id="31749" name="Rectangle 5"/>
          <p:cNvSpPr>
            <a:spLocks noChangeArrowheads="1"/>
          </p:cNvSpPr>
          <p:nvPr/>
        </p:nvSpPr>
        <p:spPr bwMode="auto">
          <a:xfrm>
            <a:off x="3429000" y="51816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endParaRPr lang="en-US" sz="4000">
              <a:solidFill>
                <a:srgbClr val="E5E5FF"/>
              </a:solidFill>
              <a:effectLst>
                <a:outerShdw blurRad="38100" dist="38100" dir="2700000" algn="tl">
                  <a:srgbClr val="000000"/>
                </a:outerShdw>
              </a:effectLst>
            </a:endParaRPr>
          </a:p>
        </p:txBody>
      </p:sp>
    </p:spTree>
    <p:extLst>
      <p:ext uri="{BB962C8B-B14F-4D97-AF65-F5344CB8AC3E}">
        <p14:creationId xmlns:p14="http://schemas.microsoft.com/office/powerpoint/2010/main" val="139877614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3363155" y="79607"/>
            <a:ext cx="10972800" cy="1143000"/>
          </a:xfrm>
        </p:spPr>
        <p:txBody>
          <a:bodyPr/>
          <a:lstStyle/>
          <a:p>
            <a:pPr eaLnBrk="1" hangingPunct="1">
              <a:defRPr/>
            </a:pPr>
            <a:r>
              <a:rPr lang="en-US" dirty="0"/>
              <a:t>ORGANIC ACIDEMIAS</a:t>
            </a:r>
          </a:p>
        </p:txBody>
      </p:sp>
      <p:sp>
        <p:nvSpPr>
          <p:cNvPr id="29699" name="Rectangle 3"/>
          <p:cNvSpPr>
            <a:spLocks noGrp="1" noChangeArrowheads="1"/>
          </p:cNvSpPr>
          <p:nvPr>
            <p:ph type="body" sz="half" idx="1"/>
          </p:nvPr>
        </p:nvSpPr>
        <p:spPr>
          <a:xfrm>
            <a:off x="451012" y="233930"/>
            <a:ext cx="5384800" cy="4525963"/>
          </a:xfrm>
        </p:spPr>
        <p:txBody>
          <a:bodyPr/>
          <a:lstStyle/>
          <a:p>
            <a:pPr eaLnBrk="1" hangingPunct="1">
              <a:defRPr/>
            </a:pPr>
            <a:r>
              <a:rPr lang="en-US" sz="1800" dirty="0"/>
              <a:t>~1:100000 live births</a:t>
            </a:r>
          </a:p>
          <a:p>
            <a:pPr eaLnBrk="1" hangingPunct="1">
              <a:defRPr/>
            </a:pPr>
            <a:r>
              <a:rPr lang="en-US" sz="1800" dirty="0" err="1"/>
              <a:t>Sx</a:t>
            </a:r>
            <a:r>
              <a:rPr lang="en-US" sz="1800" dirty="0"/>
              <a:t>:</a:t>
            </a:r>
          </a:p>
          <a:p>
            <a:pPr lvl="1" eaLnBrk="1" hangingPunct="1">
              <a:defRPr/>
            </a:pPr>
            <a:r>
              <a:rPr lang="en-US" sz="1800" dirty="0">
                <a:solidFill>
                  <a:srgbClr val="FF0000"/>
                </a:solidFill>
              </a:rPr>
              <a:t>1st week: poor feeding, vomiting, lethargy, hypotonia, metabolic acidosis (HIGH AG)</a:t>
            </a:r>
          </a:p>
          <a:p>
            <a:pPr lvl="1" eaLnBrk="1" hangingPunct="1">
              <a:defRPr/>
            </a:pPr>
            <a:r>
              <a:rPr lang="en-US" sz="1800" dirty="0"/>
              <a:t>Later onset: lethargy, vomiting, FTT, seizures, </a:t>
            </a:r>
            <a:r>
              <a:rPr lang="en-US" sz="1800" dirty="0">
                <a:solidFill>
                  <a:srgbClr val="FF0000"/>
                </a:solidFill>
              </a:rPr>
              <a:t>acute metabolic decompensation associated with intercurrent illness</a:t>
            </a:r>
          </a:p>
          <a:p>
            <a:pPr lvl="1" eaLnBrk="1" hangingPunct="1">
              <a:defRPr/>
            </a:pPr>
            <a:r>
              <a:rPr lang="en-US" sz="1800" dirty="0"/>
              <a:t>Cerebral OA (GA1) – later onset</a:t>
            </a:r>
          </a:p>
          <a:p>
            <a:pPr lvl="1" eaLnBrk="1" hangingPunct="1">
              <a:defRPr/>
            </a:pPr>
            <a:r>
              <a:rPr lang="en-US" sz="1800" dirty="0"/>
              <a:t>Hyperammonemia</a:t>
            </a:r>
          </a:p>
          <a:p>
            <a:pPr lvl="1" eaLnBrk="1" hangingPunct="1">
              <a:defRPr/>
            </a:pPr>
            <a:r>
              <a:rPr lang="en-US" sz="1800" b="1" u="sng" dirty="0"/>
              <a:t>Metabolic acidosis (HIGH anion gap)</a:t>
            </a:r>
          </a:p>
          <a:p>
            <a:pPr lvl="1" eaLnBrk="1" hangingPunct="1">
              <a:defRPr/>
            </a:pPr>
            <a:r>
              <a:rPr lang="en-US" sz="1800" b="1" dirty="0"/>
              <a:t>BM suppression, dehydration</a:t>
            </a:r>
          </a:p>
          <a:p>
            <a:pPr eaLnBrk="1" hangingPunct="1">
              <a:defRPr/>
            </a:pPr>
            <a:r>
              <a:rPr lang="en-US" sz="1800" dirty="0" err="1"/>
              <a:t>Dx</a:t>
            </a:r>
            <a:r>
              <a:rPr lang="en-US" sz="1800" dirty="0"/>
              <a:t>:</a:t>
            </a:r>
            <a:endParaRPr lang="en-US" sz="1800" b="1" dirty="0"/>
          </a:p>
          <a:p>
            <a:pPr lvl="1" eaLnBrk="1" hangingPunct="1">
              <a:defRPr/>
            </a:pPr>
            <a:r>
              <a:rPr lang="en-US" sz="1800" dirty="0">
                <a:solidFill>
                  <a:srgbClr val="FF0000"/>
                </a:solidFill>
              </a:rPr>
              <a:t>Acylcarnitine profile + Urine Organic Acids</a:t>
            </a:r>
          </a:p>
          <a:p>
            <a:pPr eaLnBrk="1" hangingPunct="1">
              <a:defRPr/>
            </a:pPr>
            <a:r>
              <a:rPr lang="en-US" sz="1800" dirty="0"/>
              <a:t>Tx:</a:t>
            </a:r>
          </a:p>
          <a:p>
            <a:pPr lvl="1" eaLnBrk="1" hangingPunct="1">
              <a:defRPr/>
            </a:pPr>
            <a:r>
              <a:rPr lang="en-US" sz="1800" dirty="0"/>
              <a:t>Stop insult (PROTEIN)</a:t>
            </a:r>
          </a:p>
          <a:p>
            <a:pPr lvl="1" eaLnBrk="1" hangingPunct="1">
              <a:defRPr/>
            </a:pPr>
            <a:r>
              <a:rPr lang="en-US" sz="1800" dirty="0"/>
              <a:t>Divert metabolism from protein to carb/fat (high glucose, high lipid!)</a:t>
            </a:r>
          </a:p>
          <a:p>
            <a:pPr lvl="1" eaLnBrk="1" hangingPunct="1">
              <a:defRPr/>
            </a:pPr>
            <a:r>
              <a:rPr lang="en-US" sz="1800" dirty="0">
                <a:solidFill>
                  <a:srgbClr val="FF0000"/>
                </a:solidFill>
              </a:rPr>
              <a:t>Fix source of catabolism (ex. infection, trauma, surgery)</a:t>
            </a:r>
          </a:p>
          <a:p>
            <a:pPr lvl="1" eaLnBrk="1" hangingPunct="1">
              <a:defRPr/>
            </a:pPr>
            <a:r>
              <a:rPr lang="en-US" sz="1800" dirty="0"/>
              <a:t>Ammonia scavengers</a:t>
            </a:r>
          </a:p>
          <a:p>
            <a:pPr marL="457200" lvl="1" indent="0" eaLnBrk="1" hangingPunct="1">
              <a:buNone/>
              <a:defRPr/>
            </a:pPr>
            <a:endParaRPr lang="en-US" sz="1800" dirty="0"/>
          </a:p>
        </p:txBody>
      </p:sp>
      <p:sp>
        <p:nvSpPr>
          <p:cNvPr id="28677" name="Text Box 5"/>
          <p:cNvSpPr txBox="1">
            <a:spLocks noChangeArrowheads="1"/>
          </p:cNvSpPr>
          <p:nvPr/>
        </p:nvSpPr>
        <p:spPr bwMode="auto">
          <a:xfrm>
            <a:off x="1524000" y="6477001"/>
            <a:ext cx="4800600" cy="366713"/>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a:solidFill>
                <a:srgbClr val="FFFFFF"/>
              </a:solidFill>
            </a:endParaRPr>
          </a:p>
        </p:txBody>
      </p:sp>
      <p:pic>
        <p:nvPicPr>
          <p:cNvPr id="2" name="Picture 1">
            <a:extLst>
              <a:ext uri="{FF2B5EF4-FFF2-40B4-BE49-F238E27FC236}">
                <a16:creationId xmlns:a16="http://schemas.microsoft.com/office/drawing/2014/main" id="{10F909F2-A184-EF47-9931-90953715DD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5812" y="1964266"/>
            <a:ext cx="6027486" cy="3390461"/>
          </a:xfrm>
          <a:prstGeom prst="rect">
            <a:avLst/>
          </a:prstGeom>
        </p:spPr>
      </p:pic>
    </p:spTree>
    <p:extLst>
      <p:ext uri="{BB962C8B-B14F-4D97-AF65-F5344CB8AC3E}">
        <p14:creationId xmlns:p14="http://schemas.microsoft.com/office/powerpoint/2010/main" val="63084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a:xfrm>
            <a:off x="685800" y="2701954"/>
            <a:ext cx="10972800" cy="1143000"/>
          </a:xfrm>
          <a:noFill/>
        </p:spPr>
        <p:txBody>
          <a:bodyPr/>
          <a:lstStyle/>
          <a:p>
            <a:pPr eaLnBrk="1" hangingPunct="1"/>
            <a:r>
              <a:rPr lang="en-US" b="0" dirty="0">
                <a:effectLst/>
              </a:rPr>
              <a:t>UREA CYCLE DISORDERS</a:t>
            </a:r>
          </a:p>
        </p:txBody>
      </p:sp>
      <p:sp>
        <p:nvSpPr>
          <p:cNvPr id="31749" name="Rectangle 5"/>
          <p:cNvSpPr>
            <a:spLocks noChangeArrowheads="1"/>
          </p:cNvSpPr>
          <p:nvPr/>
        </p:nvSpPr>
        <p:spPr bwMode="auto">
          <a:xfrm>
            <a:off x="3429000" y="51816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endParaRPr lang="en-US" sz="4000">
              <a:solidFill>
                <a:srgbClr val="E5E5FF"/>
              </a:solidFill>
              <a:effectLst>
                <a:outerShdw blurRad="38100" dist="38100" dir="2700000" algn="tl">
                  <a:srgbClr val="000000"/>
                </a:outerShdw>
              </a:effectLst>
            </a:endParaRPr>
          </a:p>
        </p:txBody>
      </p:sp>
    </p:spTree>
    <p:extLst>
      <p:ext uri="{BB962C8B-B14F-4D97-AF65-F5344CB8AC3E}">
        <p14:creationId xmlns:p14="http://schemas.microsoft.com/office/powerpoint/2010/main" val="14171108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3185622" y="272970"/>
            <a:ext cx="10972800" cy="1143000"/>
          </a:xfrm>
        </p:spPr>
        <p:txBody>
          <a:bodyPr/>
          <a:lstStyle/>
          <a:p>
            <a:pPr eaLnBrk="1" hangingPunct="1">
              <a:defRPr/>
            </a:pPr>
            <a:r>
              <a:rPr lang="en-US" dirty="0"/>
              <a:t>UREA CYCLE DEFECTS</a:t>
            </a:r>
          </a:p>
        </p:txBody>
      </p:sp>
      <p:sp>
        <p:nvSpPr>
          <p:cNvPr id="29699" name="Rectangle 3"/>
          <p:cNvSpPr>
            <a:spLocks noGrp="1" noChangeArrowheads="1"/>
          </p:cNvSpPr>
          <p:nvPr>
            <p:ph type="body" sz="half" idx="1"/>
          </p:nvPr>
        </p:nvSpPr>
        <p:spPr>
          <a:xfrm>
            <a:off x="493222" y="651107"/>
            <a:ext cx="5384800" cy="4525963"/>
          </a:xfrm>
        </p:spPr>
        <p:txBody>
          <a:bodyPr/>
          <a:lstStyle/>
          <a:p>
            <a:pPr eaLnBrk="1" hangingPunct="1">
              <a:defRPr/>
            </a:pPr>
            <a:r>
              <a:rPr lang="en-US" sz="2000" dirty="0"/>
              <a:t>1:30000 live births</a:t>
            </a:r>
          </a:p>
          <a:p>
            <a:pPr eaLnBrk="1" hangingPunct="1">
              <a:defRPr/>
            </a:pPr>
            <a:r>
              <a:rPr lang="en-US" sz="2000" dirty="0" err="1"/>
              <a:t>Sx</a:t>
            </a:r>
            <a:r>
              <a:rPr lang="en-US" sz="2000" dirty="0"/>
              <a:t>:</a:t>
            </a:r>
          </a:p>
          <a:p>
            <a:pPr lvl="1" eaLnBrk="1" hangingPunct="1">
              <a:defRPr/>
            </a:pPr>
            <a:r>
              <a:rPr lang="en-US" sz="2000" dirty="0">
                <a:solidFill>
                  <a:srgbClr val="FF0000"/>
                </a:solidFill>
              </a:rPr>
              <a:t>1st week: poor feeding, tachypnea, vomiting, lethargy (hyperammonemia)</a:t>
            </a:r>
          </a:p>
          <a:p>
            <a:pPr lvl="1" eaLnBrk="1" hangingPunct="1">
              <a:defRPr/>
            </a:pPr>
            <a:r>
              <a:rPr lang="en-US" sz="2000" dirty="0"/>
              <a:t>Seizures</a:t>
            </a:r>
          </a:p>
          <a:p>
            <a:pPr lvl="1" eaLnBrk="1" hangingPunct="1">
              <a:defRPr/>
            </a:pPr>
            <a:r>
              <a:rPr lang="en-US" sz="2000" dirty="0"/>
              <a:t>Neonatal coma</a:t>
            </a:r>
          </a:p>
          <a:p>
            <a:pPr eaLnBrk="1" hangingPunct="1">
              <a:defRPr/>
            </a:pPr>
            <a:r>
              <a:rPr lang="en-US" sz="2000" dirty="0" err="1"/>
              <a:t>Dx</a:t>
            </a:r>
            <a:r>
              <a:rPr lang="en-US" sz="2000" dirty="0"/>
              <a:t>:</a:t>
            </a:r>
          </a:p>
          <a:p>
            <a:pPr lvl="1" eaLnBrk="1" hangingPunct="1">
              <a:defRPr/>
            </a:pPr>
            <a:r>
              <a:rPr lang="en-US" sz="2000" dirty="0"/>
              <a:t>Hyperammonemia</a:t>
            </a:r>
          </a:p>
          <a:p>
            <a:pPr lvl="1" eaLnBrk="1" hangingPunct="1">
              <a:defRPr/>
            </a:pPr>
            <a:r>
              <a:rPr lang="en-US" sz="2000" b="1" u="sng" dirty="0"/>
              <a:t>Respiratory alkalosis</a:t>
            </a:r>
          </a:p>
          <a:p>
            <a:pPr lvl="1" eaLnBrk="1" hangingPunct="1">
              <a:defRPr/>
            </a:pPr>
            <a:r>
              <a:rPr lang="en-US" sz="2000" dirty="0"/>
              <a:t>Absence of ketoacidosis</a:t>
            </a:r>
          </a:p>
          <a:p>
            <a:pPr lvl="1" eaLnBrk="1" hangingPunct="1">
              <a:defRPr/>
            </a:pPr>
            <a:r>
              <a:rPr lang="en-US" sz="2000" dirty="0">
                <a:solidFill>
                  <a:srgbClr val="FF0000"/>
                </a:solidFill>
              </a:rPr>
              <a:t>Normal/low BUN</a:t>
            </a:r>
          </a:p>
          <a:p>
            <a:pPr eaLnBrk="1" hangingPunct="1">
              <a:defRPr/>
            </a:pPr>
            <a:r>
              <a:rPr lang="en-US" sz="2000" dirty="0"/>
              <a:t>Tx:</a:t>
            </a:r>
          </a:p>
          <a:p>
            <a:pPr lvl="1" eaLnBrk="1" hangingPunct="1">
              <a:defRPr/>
            </a:pPr>
            <a:r>
              <a:rPr lang="en-US" sz="2000" dirty="0"/>
              <a:t>Stop insult (PROTEIN)</a:t>
            </a:r>
          </a:p>
          <a:p>
            <a:pPr lvl="1" eaLnBrk="1" hangingPunct="1">
              <a:defRPr/>
            </a:pPr>
            <a:r>
              <a:rPr lang="en-US" sz="2000" dirty="0"/>
              <a:t>Divert metabolism from protein to carb/fat (high glucose, high lipid!)</a:t>
            </a:r>
          </a:p>
          <a:p>
            <a:pPr lvl="1" eaLnBrk="1" hangingPunct="1">
              <a:defRPr/>
            </a:pPr>
            <a:r>
              <a:rPr lang="en-US" sz="2000" dirty="0"/>
              <a:t>Ammonia scavengers</a:t>
            </a:r>
          </a:p>
        </p:txBody>
      </p:sp>
      <p:sp>
        <p:nvSpPr>
          <p:cNvPr id="28677" name="Text Box 5"/>
          <p:cNvSpPr txBox="1">
            <a:spLocks noChangeArrowheads="1"/>
          </p:cNvSpPr>
          <p:nvPr/>
        </p:nvSpPr>
        <p:spPr bwMode="auto">
          <a:xfrm>
            <a:off x="1524000" y="6477001"/>
            <a:ext cx="4800600" cy="366713"/>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a:solidFill>
                <a:srgbClr val="FFFFFF"/>
              </a:solidFill>
            </a:endParaRPr>
          </a:p>
        </p:txBody>
      </p:sp>
      <p:pic>
        <p:nvPicPr>
          <p:cNvPr id="4" name="Picture 3">
            <a:extLst>
              <a:ext uri="{FF2B5EF4-FFF2-40B4-BE49-F238E27FC236}">
                <a16:creationId xmlns:a16="http://schemas.microsoft.com/office/drawing/2014/main" id="{5BDBB816-9B21-9E4F-A4A9-48DE44D38D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49961" y="1777644"/>
            <a:ext cx="5399188" cy="4049391"/>
          </a:xfrm>
          <a:prstGeom prst="rect">
            <a:avLst/>
          </a:prstGeom>
        </p:spPr>
      </p:pic>
    </p:spTree>
    <p:extLst>
      <p:ext uri="{BB962C8B-B14F-4D97-AF65-F5344CB8AC3E}">
        <p14:creationId xmlns:p14="http://schemas.microsoft.com/office/powerpoint/2010/main" val="1482327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9" name="Text Box 9"/>
          <p:cNvSpPr txBox="1">
            <a:spLocks noChangeArrowheads="1"/>
          </p:cNvSpPr>
          <p:nvPr/>
        </p:nvSpPr>
        <p:spPr bwMode="auto">
          <a:xfrm>
            <a:off x="0" y="0"/>
            <a:ext cx="12192000" cy="823913"/>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sz="4800" dirty="0">
                <a:solidFill>
                  <a:srgbClr val="FFFFFF"/>
                </a:solidFill>
                <a:latin typeface="Calibri" panose="020F0502020204030204" pitchFamily="34" charset="0"/>
                <a:cs typeface="Calibri" panose="020F0502020204030204" pitchFamily="34" charset="0"/>
              </a:rPr>
              <a:t>OTC – </a:t>
            </a:r>
            <a:r>
              <a:rPr lang="en-US" sz="4800" dirty="0">
                <a:solidFill>
                  <a:srgbClr val="FF0000"/>
                </a:solidFill>
                <a:latin typeface="Calibri" panose="020F0502020204030204" pitchFamily="34" charset="0"/>
                <a:cs typeface="Calibri" panose="020F0502020204030204" pitchFamily="34" charset="0"/>
              </a:rPr>
              <a:t>X-LINKED!</a:t>
            </a:r>
            <a:r>
              <a:rPr lang="en-US" sz="4800" dirty="0">
                <a:solidFill>
                  <a:srgbClr val="FFFFFF"/>
                </a:solidFill>
                <a:latin typeface="Calibri" panose="020F0502020204030204" pitchFamily="34" charset="0"/>
                <a:cs typeface="Calibri" panose="020F0502020204030204" pitchFamily="34" charset="0"/>
              </a:rPr>
              <a:t> </a:t>
            </a:r>
          </a:p>
        </p:txBody>
      </p:sp>
      <p:grpSp>
        <p:nvGrpSpPr>
          <p:cNvPr id="2" name="Group 1">
            <a:extLst>
              <a:ext uri="{FF2B5EF4-FFF2-40B4-BE49-F238E27FC236}">
                <a16:creationId xmlns:a16="http://schemas.microsoft.com/office/drawing/2014/main" id="{4DE6CB24-63C0-C44A-9691-D60479F28F89}"/>
              </a:ext>
            </a:extLst>
          </p:cNvPr>
          <p:cNvGrpSpPr/>
          <p:nvPr/>
        </p:nvGrpSpPr>
        <p:grpSpPr>
          <a:xfrm>
            <a:off x="2451215" y="1064029"/>
            <a:ext cx="7289569" cy="5378336"/>
            <a:chOff x="2057400" y="798514"/>
            <a:chExt cx="8382000" cy="6059487"/>
          </a:xfrm>
        </p:grpSpPr>
        <p:pic>
          <p:nvPicPr>
            <p:cNvPr id="30722" name="Picture 2" descr="OT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7400" y="798514"/>
              <a:ext cx="8229600" cy="6059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23" name="Line 3"/>
            <p:cNvSpPr>
              <a:spLocks noChangeShapeType="1"/>
            </p:cNvSpPr>
            <p:nvPr/>
          </p:nvSpPr>
          <p:spPr bwMode="auto">
            <a:xfrm flipH="1">
              <a:off x="7620000" y="4114800"/>
              <a:ext cx="762000" cy="0"/>
            </a:xfrm>
            <a:prstGeom prst="line">
              <a:avLst/>
            </a:prstGeom>
            <a:noFill/>
            <a:ln w="57150">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
          <p:nvSpPr>
            <p:cNvPr id="30724" name="Line 4"/>
            <p:cNvSpPr>
              <a:spLocks noChangeShapeType="1"/>
            </p:cNvSpPr>
            <p:nvPr/>
          </p:nvSpPr>
          <p:spPr bwMode="auto">
            <a:xfrm>
              <a:off x="6096000" y="1447800"/>
              <a:ext cx="0" cy="533400"/>
            </a:xfrm>
            <a:prstGeom prst="line">
              <a:avLst/>
            </a:prstGeom>
            <a:noFill/>
            <a:ln w="57150">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
          <p:nvSpPr>
            <p:cNvPr id="30725" name="Line 5"/>
            <p:cNvSpPr>
              <a:spLocks noChangeShapeType="1"/>
            </p:cNvSpPr>
            <p:nvPr/>
          </p:nvSpPr>
          <p:spPr bwMode="auto">
            <a:xfrm>
              <a:off x="2667000" y="3733800"/>
              <a:ext cx="838200" cy="0"/>
            </a:xfrm>
            <a:prstGeom prst="line">
              <a:avLst/>
            </a:prstGeom>
            <a:noFill/>
            <a:ln w="57150">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
          <p:nvSpPr>
            <p:cNvPr id="30726" name="Text Box 6"/>
            <p:cNvSpPr txBox="1">
              <a:spLocks noChangeArrowheads="1"/>
            </p:cNvSpPr>
            <p:nvPr/>
          </p:nvSpPr>
          <p:spPr bwMode="auto">
            <a:xfrm>
              <a:off x="8458200" y="3886200"/>
              <a:ext cx="1981200" cy="641350"/>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b="1">
                  <a:solidFill>
                    <a:srgbClr val="000000"/>
                  </a:solidFill>
                </a:rPr>
                <a:t>OTC- post Liver Transplant</a:t>
              </a:r>
            </a:p>
          </p:txBody>
        </p:sp>
        <p:sp>
          <p:nvSpPr>
            <p:cNvPr id="30727" name="Text Box 7"/>
            <p:cNvSpPr txBox="1">
              <a:spLocks noChangeArrowheads="1"/>
            </p:cNvSpPr>
            <p:nvPr/>
          </p:nvSpPr>
          <p:spPr bwMode="auto">
            <a:xfrm>
              <a:off x="5562600" y="1066801"/>
              <a:ext cx="2133600" cy="366713"/>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b="1">
                  <a:solidFill>
                    <a:srgbClr val="000000"/>
                  </a:solidFill>
                </a:rPr>
                <a:t>Carrier OTC</a:t>
              </a:r>
            </a:p>
          </p:txBody>
        </p:sp>
        <p:sp>
          <p:nvSpPr>
            <p:cNvPr id="30728" name="Text Box 8"/>
            <p:cNvSpPr txBox="1">
              <a:spLocks noChangeArrowheads="1"/>
            </p:cNvSpPr>
            <p:nvPr/>
          </p:nvSpPr>
          <p:spPr bwMode="auto">
            <a:xfrm>
              <a:off x="2286000" y="3276601"/>
              <a:ext cx="1219200" cy="366713"/>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b="1">
                  <a:solidFill>
                    <a:srgbClr val="000000"/>
                  </a:solidFill>
                </a:rPr>
                <a:t>Normal</a:t>
              </a:r>
            </a:p>
          </p:txBody>
        </p:sp>
        <p:sp>
          <p:nvSpPr>
            <p:cNvPr id="30730" name="Rectangle 10"/>
            <p:cNvSpPr>
              <a:spLocks noChangeArrowheads="1"/>
            </p:cNvSpPr>
            <p:nvPr/>
          </p:nvSpPr>
          <p:spPr bwMode="auto">
            <a:xfrm>
              <a:off x="4114800" y="3657600"/>
              <a:ext cx="762000" cy="152400"/>
            </a:xfrm>
            <a:prstGeom prst="rect">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30731" name="Rectangle 11"/>
            <p:cNvSpPr>
              <a:spLocks noChangeArrowheads="1"/>
            </p:cNvSpPr>
            <p:nvPr/>
          </p:nvSpPr>
          <p:spPr bwMode="auto">
            <a:xfrm>
              <a:off x="6019800" y="2819400"/>
              <a:ext cx="762000" cy="152400"/>
            </a:xfrm>
            <a:prstGeom prst="rect">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30732" name="Rectangle 12"/>
            <p:cNvSpPr>
              <a:spLocks noChangeArrowheads="1"/>
            </p:cNvSpPr>
            <p:nvPr/>
          </p:nvSpPr>
          <p:spPr bwMode="auto">
            <a:xfrm>
              <a:off x="6858000" y="4495800"/>
              <a:ext cx="228600" cy="152400"/>
            </a:xfrm>
            <a:prstGeom prst="rect">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30733" name="Rectangle 13"/>
            <p:cNvSpPr>
              <a:spLocks noChangeArrowheads="1"/>
            </p:cNvSpPr>
            <p:nvPr/>
          </p:nvSpPr>
          <p:spPr bwMode="auto">
            <a:xfrm>
              <a:off x="7239000" y="4495800"/>
              <a:ext cx="228600" cy="152400"/>
            </a:xfrm>
            <a:prstGeom prst="rect">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1356018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p:txBody>
          <a:bodyPr/>
          <a:lstStyle/>
          <a:p>
            <a:pPr eaLnBrk="1" hangingPunct="1">
              <a:defRPr/>
            </a:pPr>
            <a:r>
              <a:rPr lang="en-US" dirty="0"/>
              <a:t>CAUSES OF HYPERAMMONEMIA</a:t>
            </a:r>
          </a:p>
        </p:txBody>
      </p:sp>
      <p:sp>
        <p:nvSpPr>
          <p:cNvPr id="77827" name="Rectangle 3"/>
          <p:cNvSpPr>
            <a:spLocks noGrp="1" noChangeArrowheads="1"/>
          </p:cNvSpPr>
          <p:nvPr>
            <p:ph type="body" idx="1"/>
          </p:nvPr>
        </p:nvSpPr>
        <p:spPr>
          <a:xfrm>
            <a:off x="958310" y="1786181"/>
            <a:ext cx="10820401" cy="4525963"/>
          </a:xfrm>
        </p:spPr>
        <p:txBody>
          <a:bodyPr/>
          <a:lstStyle/>
          <a:p>
            <a:pPr eaLnBrk="1" hangingPunct="1">
              <a:buFont typeface="Wingdings" pitchFamily="2" charset="2"/>
              <a:buNone/>
              <a:defRPr/>
            </a:pPr>
            <a:r>
              <a:rPr lang="en-US" dirty="0"/>
              <a:t> </a:t>
            </a:r>
          </a:p>
          <a:p>
            <a:pPr eaLnBrk="1" hangingPunct="1">
              <a:defRPr/>
            </a:pPr>
            <a:r>
              <a:rPr lang="en-US" dirty="0"/>
              <a:t>	Urea cycle defects</a:t>
            </a:r>
          </a:p>
          <a:p>
            <a:pPr eaLnBrk="1" hangingPunct="1">
              <a:defRPr/>
            </a:pPr>
            <a:r>
              <a:rPr lang="en-US" dirty="0"/>
              <a:t>	Organic acid abnormalities</a:t>
            </a:r>
          </a:p>
          <a:p>
            <a:pPr eaLnBrk="1" hangingPunct="1">
              <a:defRPr/>
            </a:pPr>
            <a:r>
              <a:rPr lang="en-US" dirty="0"/>
              <a:t>	Fatty acid oxidation defects - MCAD/LCHAD</a:t>
            </a:r>
          </a:p>
          <a:p>
            <a:pPr eaLnBrk="1" hangingPunct="1">
              <a:defRPr/>
            </a:pPr>
            <a:r>
              <a:rPr lang="en-US" dirty="0"/>
              <a:t>	Mitochondrial - pyruvate dehydrogenase deficiency</a:t>
            </a:r>
          </a:p>
          <a:p>
            <a:pPr eaLnBrk="1" hangingPunct="1">
              <a:buFont typeface="Wingdings" pitchFamily="2" charset="2"/>
              <a:buNone/>
              <a:defRPr/>
            </a:pPr>
            <a:endParaRPr lang="en-US" dirty="0"/>
          </a:p>
        </p:txBody>
      </p:sp>
    </p:spTree>
    <p:extLst>
      <p:ext uri="{BB962C8B-B14F-4D97-AF65-F5344CB8AC3E}">
        <p14:creationId xmlns:p14="http://schemas.microsoft.com/office/powerpoint/2010/main" val="2584466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a:xfrm>
            <a:off x="685800" y="2701954"/>
            <a:ext cx="10972800" cy="1143000"/>
          </a:xfrm>
          <a:noFill/>
        </p:spPr>
        <p:txBody>
          <a:bodyPr/>
          <a:lstStyle/>
          <a:p>
            <a:pPr eaLnBrk="1" hangingPunct="1"/>
            <a:r>
              <a:rPr lang="en-US" b="0" dirty="0">
                <a:effectLst/>
              </a:rPr>
              <a:t>FATTY ACID OXIDATION DEFECTS</a:t>
            </a:r>
          </a:p>
        </p:txBody>
      </p:sp>
      <p:sp>
        <p:nvSpPr>
          <p:cNvPr id="31749" name="Rectangle 5"/>
          <p:cNvSpPr>
            <a:spLocks noChangeArrowheads="1"/>
          </p:cNvSpPr>
          <p:nvPr/>
        </p:nvSpPr>
        <p:spPr bwMode="auto">
          <a:xfrm>
            <a:off x="3429000" y="51816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endParaRPr lang="en-US" sz="4000">
              <a:solidFill>
                <a:srgbClr val="E5E5FF"/>
              </a:solidFill>
              <a:effectLst>
                <a:outerShdw blurRad="38100" dist="38100" dir="2700000" algn="tl">
                  <a:srgbClr val="000000"/>
                </a:outerShdw>
              </a:effectLst>
            </a:endParaRPr>
          </a:p>
        </p:txBody>
      </p:sp>
    </p:spTree>
    <p:extLst>
      <p:ext uri="{BB962C8B-B14F-4D97-AF65-F5344CB8AC3E}">
        <p14:creationId xmlns:p14="http://schemas.microsoft.com/office/powerpoint/2010/main" val="20221905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sz="half" idx="1"/>
          </p:nvPr>
        </p:nvSpPr>
        <p:spPr>
          <a:xfrm>
            <a:off x="1008682" y="1447800"/>
            <a:ext cx="4038600" cy="4953000"/>
          </a:xfrm>
          <a:noFill/>
        </p:spPr>
        <p:txBody>
          <a:bodyPr vert="horz" wrap="square" lIns="90488" tIns="44450" rIns="90488" bIns="44450" numCol="1" anchor="t" anchorCtr="0" compatLnSpc="1">
            <a:prstTxWarp prst="textNoShape">
              <a:avLst/>
            </a:prstTxWarp>
          </a:bodyPr>
          <a:lstStyle/>
          <a:p>
            <a:pPr lvl="1" eaLnBrk="1" hangingPunct="1">
              <a:lnSpc>
                <a:spcPct val="90000"/>
              </a:lnSpc>
              <a:buFont typeface="Wingdings" pitchFamily="2" charset="2"/>
              <a:buNone/>
            </a:pPr>
            <a:r>
              <a:rPr lang="en-US" sz="2800" dirty="0">
                <a:solidFill>
                  <a:schemeClr val="hlink"/>
                </a:solidFill>
                <a:effectLst/>
              </a:rPr>
              <a:t>Clinical:</a:t>
            </a:r>
            <a:endParaRPr lang="en-US" dirty="0">
              <a:solidFill>
                <a:schemeClr val="hlink"/>
              </a:solidFill>
              <a:effectLst/>
            </a:endParaRPr>
          </a:p>
          <a:p>
            <a:pPr eaLnBrk="1" hangingPunct="1">
              <a:lnSpc>
                <a:spcPct val="90000"/>
              </a:lnSpc>
            </a:pPr>
            <a:r>
              <a:rPr lang="en-US" dirty="0">
                <a:effectLst/>
              </a:rPr>
              <a:t>Hypoglycemia</a:t>
            </a:r>
          </a:p>
          <a:p>
            <a:pPr eaLnBrk="1" hangingPunct="1">
              <a:lnSpc>
                <a:spcPct val="90000"/>
              </a:lnSpc>
            </a:pPr>
            <a:r>
              <a:rPr lang="en-US" dirty="0">
                <a:effectLst/>
              </a:rPr>
              <a:t>Liver dysfunction</a:t>
            </a:r>
          </a:p>
          <a:p>
            <a:pPr eaLnBrk="1" hangingPunct="1">
              <a:lnSpc>
                <a:spcPct val="90000"/>
              </a:lnSpc>
            </a:pPr>
            <a:r>
              <a:rPr lang="en-US" dirty="0">
                <a:effectLst/>
              </a:rPr>
              <a:t>Recurrent vomiting, lethargy, coma</a:t>
            </a:r>
          </a:p>
          <a:p>
            <a:pPr eaLnBrk="1" hangingPunct="1">
              <a:lnSpc>
                <a:spcPct val="90000"/>
              </a:lnSpc>
            </a:pPr>
            <a:r>
              <a:rPr lang="en-US" dirty="0">
                <a:effectLst/>
              </a:rPr>
              <a:t>SIDS/Reyes like episodes</a:t>
            </a:r>
          </a:p>
          <a:p>
            <a:pPr eaLnBrk="1" hangingPunct="1">
              <a:lnSpc>
                <a:spcPct val="90000"/>
              </a:lnSpc>
            </a:pPr>
            <a:r>
              <a:rPr lang="en-US" dirty="0">
                <a:effectLst/>
              </a:rPr>
              <a:t>Cardiomyopathy</a:t>
            </a:r>
          </a:p>
          <a:p>
            <a:pPr eaLnBrk="1" hangingPunct="1">
              <a:lnSpc>
                <a:spcPct val="90000"/>
              </a:lnSpc>
            </a:pPr>
            <a:r>
              <a:rPr lang="en-US" dirty="0">
                <a:effectLst/>
              </a:rPr>
              <a:t>Myoglobinuria</a:t>
            </a:r>
          </a:p>
          <a:p>
            <a:pPr eaLnBrk="1" hangingPunct="1">
              <a:lnSpc>
                <a:spcPct val="90000"/>
              </a:lnSpc>
            </a:pPr>
            <a:r>
              <a:rPr lang="en-US" dirty="0">
                <a:solidFill>
                  <a:srgbClr val="FF0000"/>
                </a:solidFill>
                <a:effectLst/>
              </a:rPr>
              <a:t>HELLP Syndrome in mothers and LCHAD in babies</a:t>
            </a:r>
          </a:p>
        </p:txBody>
      </p:sp>
      <p:sp>
        <p:nvSpPr>
          <p:cNvPr id="31747" name="Rectangle 3"/>
          <p:cNvSpPr>
            <a:spLocks noGrp="1" noChangeArrowheads="1"/>
          </p:cNvSpPr>
          <p:nvPr>
            <p:ph type="body" sz="half" idx="2"/>
          </p:nvPr>
        </p:nvSpPr>
        <p:spPr>
          <a:xfrm>
            <a:off x="5715000" y="1447800"/>
            <a:ext cx="4724400" cy="3657600"/>
          </a:xfrm>
        </p:spPr>
        <p:txBody>
          <a:bodyPr vert="horz" wrap="square" lIns="90488" tIns="44450" rIns="90488" bIns="44450" numCol="1" anchor="t" anchorCtr="0" compatLnSpc="1">
            <a:prstTxWarp prst="textNoShape">
              <a:avLst/>
            </a:prstTxWarp>
          </a:bodyPr>
          <a:lstStyle/>
          <a:p>
            <a:pPr lvl="1" eaLnBrk="1" hangingPunct="1">
              <a:lnSpc>
                <a:spcPct val="90000"/>
              </a:lnSpc>
              <a:buFont typeface="Wingdings" pitchFamily="2" charset="2"/>
              <a:buNone/>
              <a:defRPr/>
            </a:pPr>
            <a:r>
              <a:rPr lang="en-US" sz="2800" dirty="0">
                <a:solidFill>
                  <a:schemeClr val="hlink"/>
                </a:solidFill>
                <a:effectLst>
                  <a:outerShdw blurRad="38100" dist="38100" dir="2700000" algn="tl">
                    <a:srgbClr val="000000">
                      <a:alpha val="43137"/>
                    </a:srgbClr>
                  </a:outerShdw>
                </a:effectLst>
              </a:rPr>
              <a:t>Biochemical:</a:t>
            </a:r>
          </a:p>
          <a:p>
            <a:pPr eaLnBrk="1" hangingPunct="1">
              <a:lnSpc>
                <a:spcPct val="90000"/>
              </a:lnSpc>
              <a:defRPr/>
            </a:pPr>
            <a:r>
              <a:rPr lang="en-US" dirty="0" err="1">
                <a:solidFill>
                  <a:srgbClr val="FF0000"/>
                </a:solidFill>
                <a:effectLst>
                  <a:outerShdw blurRad="38100" dist="38100" dir="2700000" algn="tl">
                    <a:srgbClr val="000000">
                      <a:alpha val="43137"/>
                    </a:srgbClr>
                  </a:outerShdw>
                </a:effectLst>
              </a:rPr>
              <a:t>Hypoketotic</a:t>
            </a:r>
            <a:r>
              <a:rPr lang="en-US" dirty="0">
                <a:solidFill>
                  <a:srgbClr val="FF0000"/>
                </a:solidFill>
                <a:effectLst>
                  <a:outerShdw blurRad="38100" dist="38100" dir="2700000" algn="tl">
                    <a:srgbClr val="000000">
                      <a:alpha val="43137"/>
                    </a:srgbClr>
                  </a:outerShdw>
                </a:effectLst>
              </a:rPr>
              <a:t> hypoglycemia</a:t>
            </a:r>
          </a:p>
          <a:p>
            <a:pPr eaLnBrk="1" hangingPunct="1">
              <a:lnSpc>
                <a:spcPct val="90000"/>
              </a:lnSpc>
              <a:defRPr/>
            </a:pPr>
            <a:r>
              <a:rPr lang="en-US" dirty="0">
                <a:effectLst>
                  <a:outerShdw blurRad="38100" dist="38100" dir="2700000" algn="tl">
                    <a:srgbClr val="000000">
                      <a:alpha val="43137"/>
                    </a:srgbClr>
                  </a:outerShdw>
                </a:effectLst>
              </a:rPr>
              <a:t>Low </a:t>
            </a:r>
            <a:r>
              <a:rPr lang="en-US" dirty="0" err="1">
                <a:effectLst>
                  <a:outerShdw blurRad="38100" dist="38100" dir="2700000" algn="tl">
                    <a:srgbClr val="000000">
                      <a:alpha val="43137"/>
                    </a:srgbClr>
                  </a:outerShdw>
                </a:effectLst>
              </a:rPr>
              <a:t>carnitine</a:t>
            </a:r>
            <a:endParaRPr lang="en-US" dirty="0">
              <a:effectLst>
                <a:outerShdw blurRad="38100" dist="38100" dir="2700000" algn="tl">
                  <a:srgbClr val="000000">
                    <a:alpha val="43137"/>
                  </a:srgbClr>
                </a:outerShdw>
              </a:effectLst>
            </a:endParaRPr>
          </a:p>
          <a:p>
            <a:pPr eaLnBrk="1" hangingPunct="1">
              <a:lnSpc>
                <a:spcPct val="90000"/>
              </a:lnSpc>
              <a:defRPr/>
            </a:pPr>
            <a:r>
              <a:rPr lang="en-US" dirty="0">
                <a:effectLst>
                  <a:outerShdw blurRad="38100" dist="38100" dir="2700000" algn="tl">
                    <a:srgbClr val="000000">
                      <a:alpha val="43137"/>
                    </a:srgbClr>
                  </a:outerShdw>
                </a:effectLst>
              </a:rPr>
              <a:t>Abnormal organic acids, </a:t>
            </a:r>
            <a:r>
              <a:rPr lang="en-US" dirty="0" err="1">
                <a:effectLst>
                  <a:outerShdw blurRad="38100" dist="38100" dir="2700000" algn="tl">
                    <a:srgbClr val="000000">
                      <a:alpha val="43137"/>
                    </a:srgbClr>
                  </a:outerShdw>
                </a:effectLst>
              </a:rPr>
              <a:t>acylcarnitines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acylglycines</a:t>
            </a:r>
            <a:endParaRPr lang="en-US" dirty="0">
              <a:effectLst>
                <a:outerShdw blurRad="38100" dist="38100" dir="2700000" algn="tl">
                  <a:srgbClr val="000000">
                    <a:alpha val="43137"/>
                  </a:srgbClr>
                </a:outerShdw>
              </a:effectLst>
            </a:endParaRPr>
          </a:p>
          <a:p>
            <a:pPr eaLnBrk="1" hangingPunct="1">
              <a:lnSpc>
                <a:spcPct val="90000"/>
              </a:lnSpc>
              <a:defRPr/>
            </a:pP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Hyperammonemia</a:t>
            </a:r>
            <a:endParaRPr lang="en-US" dirty="0">
              <a:effectLst>
                <a:outerShdw blurRad="38100" dist="38100" dir="2700000" algn="tl">
                  <a:srgbClr val="000000">
                    <a:alpha val="43137"/>
                  </a:srgbClr>
                </a:outerShdw>
              </a:effectLst>
            </a:endParaRPr>
          </a:p>
        </p:txBody>
      </p:sp>
      <p:sp>
        <p:nvSpPr>
          <p:cNvPr id="31748" name="Rectangle 4"/>
          <p:cNvSpPr>
            <a:spLocks noGrp="1" noChangeArrowheads="1"/>
          </p:cNvSpPr>
          <p:nvPr>
            <p:ph type="title"/>
          </p:nvPr>
        </p:nvSpPr>
        <p:spPr>
          <a:noFill/>
        </p:spPr>
        <p:txBody>
          <a:bodyPr/>
          <a:lstStyle/>
          <a:p>
            <a:pPr eaLnBrk="1" hangingPunct="1"/>
            <a:r>
              <a:rPr lang="en-US" b="0" dirty="0">
                <a:effectLst/>
              </a:rPr>
              <a:t>FATTY ACID OXIDATION DEFECTS</a:t>
            </a:r>
          </a:p>
        </p:txBody>
      </p:sp>
      <p:sp>
        <p:nvSpPr>
          <p:cNvPr id="31749" name="Rectangle 5"/>
          <p:cNvSpPr>
            <a:spLocks noChangeArrowheads="1"/>
          </p:cNvSpPr>
          <p:nvPr/>
        </p:nvSpPr>
        <p:spPr bwMode="auto">
          <a:xfrm>
            <a:off x="3429000" y="51816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endParaRPr lang="en-US" sz="4000">
              <a:solidFill>
                <a:srgbClr val="E5E5FF"/>
              </a:solidFill>
              <a:effectLst>
                <a:outerShdw blurRad="38100" dist="38100" dir="2700000" algn="tl">
                  <a:srgbClr val="000000"/>
                </a:outerShdw>
              </a:effectLst>
            </a:endParaRPr>
          </a:p>
        </p:txBody>
      </p:sp>
      <p:sp>
        <p:nvSpPr>
          <p:cNvPr id="31750" name="Text Box 6"/>
          <p:cNvSpPr txBox="1">
            <a:spLocks noChangeArrowheads="1"/>
          </p:cNvSpPr>
          <p:nvPr/>
        </p:nvSpPr>
        <p:spPr bwMode="auto">
          <a:xfrm>
            <a:off x="5905500" y="4433093"/>
            <a:ext cx="4343400" cy="2640013"/>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buFont typeface="Arial" panose="020B0604020202020204" pitchFamily="34" charset="0"/>
              <a:buChar char="•"/>
              <a:defRPr/>
            </a:pPr>
            <a:r>
              <a:rPr lang="en-US" sz="2800" dirty="0">
                <a:solidFill>
                  <a:srgbClr val="FFCC00"/>
                </a:solidFill>
                <a:latin typeface="Calibri Light" panose="020F0302020204030204" pitchFamily="34" charset="0"/>
                <a:cs typeface="Calibri Light" panose="020F0302020204030204" pitchFamily="34" charset="0"/>
              </a:rPr>
              <a:t>Treatment:</a:t>
            </a:r>
            <a:r>
              <a:rPr lang="en-US" sz="2800" dirty="0">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rPr>
              <a:t> </a:t>
            </a:r>
          </a:p>
          <a:p>
            <a:pPr marL="457200" indent="-457200" eaLnBrk="0" fontAlgn="base" hangingPunct="0">
              <a:spcBef>
                <a:spcPct val="0"/>
              </a:spcBef>
              <a:spcAft>
                <a:spcPct val="0"/>
              </a:spcAft>
              <a:buFont typeface="Arial" panose="020B0604020202020204" pitchFamily="34" charset="0"/>
              <a:buChar char="•"/>
              <a:defRPr/>
            </a:pPr>
            <a:r>
              <a:rPr lang="en-US" sz="2800" dirty="0">
                <a:effectLst>
                  <a:outerShdw blurRad="38100" dist="38100" dir="2700000" algn="tl">
                    <a:srgbClr val="000000"/>
                  </a:outerShdw>
                </a:effectLst>
                <a:latin typeface="Calibri Light" panose="020F0302020204030204" pitchFamily="34" charset="0"/>
                <a:cs typeface="Calibri Light" panose="020F0302020204030204" pitchFamily="34" charset="0"/>
              </a:rPr>
              <a:t>Carnitine</a:t>
            </a:r>
          </a:p>
          <a:p>
            <a:pPr marL="457200" indent="-457200" eaLnBrk="0" fontAlgn="base" hangingPunct="0">
              <a:spcBef>
                <a:spcPct val="0"/>
              </a:spcBef>
              <a:spcAft>
                <a:spcPct val="0"/>
              </a:spcAft>
              <a:buFont typeface="Arial" panose="020B0604020202020204" pitchFamily="34" charset="0"/>
              <a:buChar char="•"/>
              <a:defRPr/>
            </a:pPr>
            <a:r>
              <a:rPr lang="en-US" sz="2800" dirty="0">
                <a:effectLst>
                  <a:outerShdw blurRad="38100" dist="38100" dir="2700000" algn="tl">
                    <a:srgbClr val="000000"/>
                  </a:outerShdw>
                </a:effectLst>
                <a:latin typeface="Calibri Light" panose="020F0302020204030204" pitchFamily="34" charset="0"/>
                <a:cs typeface="Calibri Light" panose="020F0302020204030204" pitchFamily="34" charset="0"/>
              </a:rPr>
              <a:t>Low fat diet</a:t>
            </a:r>
          </a:p>
          <a:p>
            <a:pPr marL="457200" indent="-457200" eaLnBrk="0" fontAlgn="base" hangingPunct="0">
              <a:spcBef>
                <a:spcPct val="0"/>
              </a:spcBef>
              <a:spcAft>
                <a:spcPct val="0"/>
              </a:spcAft>
              <a:buFont typeface="Arial" panose="020B0604020202020204" pitchFamily="34" charset="0"/>
              <a:buChar char="•"/>
              <a:defRPr/>
            </a:pPr>
            <a:r>
              <a:rPr lang="en-US" sz="2800" dirty="0">
                <a:effectLst>
                  <a:outerShdw blurRad="38100" dist="38100" dir="2700000" algn="tl">
                    <a:srgbClr val="000000"/>
                  </a:outerShdw>
                </a:effectLst>
                <a:latin typeface="Calibri Light" panose="020F0302020204030204" pitchFamily="34" charset="0"/>
                <a:cs typeface="Calibri Light" panose="020F0302020204030204" pitchFamily="34" charset="0"/>
              </a:rPr>
              <a:t>Avoid fasting</a:t>
            </a:r>
          </a:p>
          <a:p>
            <a:pPr marL="457200" indent="-457200" eaLnBrk="0" fontAlgn="base" hangingPunct="0">
              <a:spcBef>
                <a:spcPct val="0"/>
              </a:spcBef>
              <a:spcAft>
                <a:spcPct val="0"/>
              </a:spcAft>
              <a:buFont typeface="Arial" panose="020B0604020202020204" pitchFamily="34" charset="0"/>
              <a:buChar char="•"/>
              <a:defRPr/>
            </a:pPr>
            <a:endParaRPr lang="en-US" sz="2800" dirty="0">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endParaRPr>
          </a:p>
          <a:p>
            <a:pPr marL="285750" indent="-285750" eaLnBrk="0" fontAlgn="base" hangingPunct="0">
              <a:spcBef>
                <a:spcPct val="50000"/>
              </a:spcBef>
              <a:spcAft>
                <a:spcPct val="0"/>
              </a:spcAft>
              <a:buFont typeface="Arial" panose="020B0604020202020204" pitchFamily="34" charset="0"/>
              <a:buChar char="•"/>
              <a:defRPr/>
            </a:pPr>
            <a:endParaRPr lang="en-US" dirty="0">
              <a:solidFill>
                <a:srgbClr val="FFFFFF"/>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0737255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VLCAD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778000"/>
            <a:ext cx="54102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771" name="Line 3"/>
          <p:cNvSpPr>
            <a:spLocks noChangeShapeType="1"/>
          </p:cNvSpPr>
          <p:nvPr/>
        </p:nvSpPr>
        <p:spPr bwMode="auto">
          <a:xfrm flipV="1">
            <a:off x="3886200" y="4343400"/>
            <a:ext cx="0" cy="1295400"/>
          </a:xfrm>
          <a:prstGeom prst="line">
            <a:avLst/>
          </a:prstGeom>
          <a:noFill/>
          <a:ln w="57150">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
        <p:nvSpPr>
          <p:cNvPr id="32772" name="Text Box 4"/>
          <p:cNvSpPr txBox="1">
            <a:spLocks noChangeArrowheads="1"/>
          </p:cNvSpPr>
          <p:nvPr/>
        </p:nvSpPr>
        <p:spPr bwMode="auto">
          <a:xfrm>
            <a:off x="838200" y="5715000"/>
            <a:ext cx="5410200" cy="523220"/>
          </a:xfrm>
          <a:prstGeom prst="rect">
            <a:avLst/>
          </a:prstGeom>
          <a:noFill/>
          <a:ln w="57150">
            <a:solidFill>
              <a:schemeClr val="tx1"/>
            </a:solidFill>
            <a:miter lim="800000"/>
            <a:headEnd/>
            <a:tailEnd/>
          </a:ln>
        </p:spPr>
        <p:txBody>
          <a:bodyPr wrap="square">
            <a:spAutoFit/>
          </a:bodyPr>
          <a:lstStyle/>
          <a:p>
            <a:pPr algn="ctr" eaLnBrk="0" fontAlgn="base" hangingPunct="0">
              <a:spcBef>
                <a:spcPct val="50000"/>
              </a:spcBef>
              <a:spcAft>
                <a:spcPct val="0"/>
              </a:spcAft>
            </a:pPr>
            <a:r>
              <a:rPr lang="en-US" sz="2800" dirty="0">
                <a:solidFill>
                  <a:srgbClr val="FFFFFF"/>
                </a:solidFill>
                <a:latin typeface="Calibri Light" panose="020F0302020204030204" pitchFamily="34" charset="0"/>
                <a:cs typeface="Calibri Light" panose="020F0302020204030204" pitchFamily="34" charset="0"/>
              </a:rPr>
              <a:t>VLCAD- Diagnosed at 16 months</a:t>
            </a:r>
          </a:p>
        </p:txBody>
      </p:sp>
      <p:sp>
        <p:nvSpPr>
          <p:cNvPr id="32773" name="Text Box 5"/>
          <p:cNvSpPr txBox="1">
            <a:spLocks noChangeArrowheads="1"/>
          </p:cNvSpPr>
          <p:nvPr/>
        </p:nvSpPr>
        <p:spPr bwMode="auto">
          <a:xfrm>
            <a:off x="0" y="304801"/>
            <a:ext cx="12192000" cy="923330"/>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sz="5400" dirty="0">
                <a:solidFill>
                  <a:srgbClr val="E5E5FF"/>
                </a:solidFill>
                <a:latin typeface="Calibri" panose="020F0502020204030204" pitchFamily="34" charset="0"/>
                <a:cs typeface="Calibri" panose="020F0502020204030204" pitchFamily="34" charset="0"/>
              </a:rPr>
              <a:t>FATTY ACID OXIDATION DEFECTS</a:t>
            </a:r>
          </a:p>
        </p:txBody>
      </p:sp>
      <p:sp>
        <p:nvSpPr>
          <p:cNvPr id="32774" name="Oval 6"/>
          <p:cNvSpPr>
            <a:spLocks noChangeArrowheads="1"/>
          </p:cNvSpPr>
          <p:nvPr/>
        </p:nvSpPr>
        <p:spPr bwMode="auto">
          <a:xfrm>
            <a:off x="5562600" y="2362200"/>
            <a:ext cx="228600" cy="762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32775" name="Oval 7"/>
          <p:cNvSpPr>
            <a:spLocks noChangeArrowheads="1"/>
          </p:cNvSpPr>
          <p:nvPr/>
        </p:nvSpPr>
        <p:spPr bwMode="auto">
          <a:xfrm>
            <a:off x="5791200" y="2362200"/>
            <a:ext cx="152400" cy="762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32776" name="Oval 8"/>
          <p:cNvSpPr>
            <a:spLocks noChangeArrowheads="1"/>
          </p:cNvSpPr>
          <p:nvPr/>
        </p:nvSpPr>
        <p:spPr bwMode="auto">
          <a:xfrm>
            <a:off x="7543800" y="3124200"/>
            <a:ext cx="533400" cy="1524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32777" name="Oval 9"/>
          <p:cNvSpPr>
            <a:spLocks noChangeArrowheads="1"/>
          </p:cNvSpPr>
          <p:nvPr/>
        </p:nvSpPr>
        <p:spPr bwMode="auto">
          <a:xfrm>
            <a:off x="3733800" y="2667000"/>
            <a:ext cx="457200" cy="762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pic>
        <p:nvPicPr>
          <p:cNvPr id="32778" name="Picture 10" descr="MCAD- Marcu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0637" y="1972677"/>
            <a:ext cx="3679927" cy="4741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779" name="Text Box 11"/>
          <p:cNvSpPr txBox="1">
            <a:spLocks noChangeArrowheads="1"/>
          </p:cNvSpPr>
          <p:nvPr/>
        </p:nvSpPr>
        <p:spPr bwMode="auto">
          <a:xfrm>
            <a:off x="6770636" y="1228131"/>
            <a:ext cx="3679927" cy="523220"/>
          </a:xfrm>
          <a:prstGeom prst="rect">
            <a:avLst/>
          </a:prstGeom>
          <a:noFill/>
          <a:ln w="57150">
            <a:solidFill>
              <a:schemeClr val="tx1"/>
            </a:solidFill>
            <a:miter lim="800000"/>
            <a:headEnd/>
            <a:tailEnd/>
          </a:ln>
        </p:spPr>
        <p:txBody>
          <a:bodyPr wrap="square">
            <a:spAutoFit/>
          </a:bodyPr>
          <a:lstStyle/>
          <a:p>
            <a:pPr algn="ctr" eaLnBrk="0" fontAlgn="base" hangingPunct="0">
              <a:spcBef>
                <a:spcPct val="50000"/>
              </a:spcBef>
              <a:spcAft>
                <a:spcPct val="0"/>
              </a:spcAft>
            </a:pPr>
            <a:r>
              <a:rPr lang="en-US" sz="2800">
                <a:solidFill>
                  <a:srgbClr val="FFFFFF"/>
                </a:solidFill>
                <a:latin typeface="Calibri Light" panose="020F0302020204030204" pitchFamily="34" charset="0"/>
                <a:cs typeface="Calibri Light" panose="020F0302020204030204" pitchFamily="34" charset="0"/>
              </a:rPr>
              <a:t>MCAD- NBS diagnosis</a:t>
            </a:r>
          </a:p>
        </p:txBody>
      </p:sp>
    </p:spTree>
    <p:extLst>
      <p:ext uri="{BB962C8B-B14F-4D97-AF65-F5344CB8AC3E}">
        <p14:creationId xmlns:p14="http://schemas.microsoft.com/office/powerpoint/2010/main" val="2652715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19784" y="387154"/>
            <a:ext cx="2612433" cy="3346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795" name="Rectangle 2"/>
          <p:cNvSpPr>
            <a:spLocks noChangeArrowheads="1"/>
          </p:cNvSpPr>
          <p:nvPr/>
        </p:nvSpPr>
        <p:spPr bwMode="auto">
          <a:xfrm>
            <a:off x="340524" y="1890737"/>
            <a:ext cx="5315677" cy="3170099"/>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2000" dirty="0" err="1">
                <a:solidFill>
                  <a:srgbClr val="FFFFFF"/>
                </a:solidFill>
                <a:latin typeface="Calibri Light" panose="020F0302020204030204" pitchFamily="34" charset="0"/>
                <a:cs typeface="Calibri Light" panose="020F0302020204030204" pitchFamily="34" charset="0"/>
              </a:rPr>
              <a:t>Sx</a:t>
            </a:r>
            <a:r>
              <a:rPr lang="en-US" sz="2000" dirty="0">
                <a:solidFill>
                  <a:srgbClr val="FFFFFF"/>
                </a:solidFill>
                <a:latin typeface="Calibri Light" panose="020F0302020204030204" pitchFamily="34" charset="0"/>
                <a:cs typeface="Calibri Light" panose="020F0302020204030204" pitchFamily="34" charset="0"/>
              </a:rPr>
              <a:t>:</a:t>
            </a:r>
          </a:p>
          <a:p>
            <a:pPr marL="800100" lvl="1" indent="-342900" eaLnBrk="0" fontAlgn="base" hangingPunct="0">
              <a:spcBef>
                <a:spcPct val="0"/>
              </a:spcBef>
              <a:spcAft>
                <a:spcPct val="0"/>
              </a:spcAft>
              <a:buFont typeface="Arial" panose="020B0604020202020204" pitchFamily="34" charset="0"/>
              <a:buChar char="•"/>
            </a:pPr>
            <a:r>
              <a:rPr lang="en-US" sz="2000" dirty="0">
                <a:solidFill>
                  <a:srgbClr val="FFFFFF"/>
                </a:solidFill>
                <a:latin typeface="Calibri Light" panose="020F0302020204030204" pitchFamily="34" charset="0"/>
                <a:cs typeface="Calibri Light" panose="020F0302020204030204" pitchFamily="34" charset="0"/>
              </a:rPr>
              <a:t>Seizures, hypotonia, ataxia</a:t>
            </a:r>
          </a:p>
          <a:p>
            <a:pPr marL="800100" lvl="1" indent="-342900" eaLnBrk="0" fontAlgn="base" hangingPunct="0">
              <a:spcBef>
                <a:spcPct val="0"/>
              </a:spcBef>
              <a:spcAft>
                <a:spcPct val="0"/>
              </a:spcAft>
              <a:buFont typeface="Arial" panose="020B0604020202020204" pitchFamily="34" charset="0"/>
              <a:buChar char="•"/>
            </a:pPr>
            <a:r>
              <a:rPr lang="en-US" sz="2000" dirty="0">
                <a:solidFill>
                  <a:srgbClr val="FFFFFF"/>
                </a:solidFill>
                <a:latin typeface="Calibri Light" panose="020F0302020204030204" pitchFamily="34" charset="0"/>
                <a:cs typeface="Calibri Light" panose="020F0302020204030204" pitchFamily="34" charset="0"/>
              </a:rPr>
              <a:t>Developmental delay</a:t>
            </a:r>
          </a:p>
          <a:p>
            <a:pPr marL="800100" lvl="1" indent="-342900" eaLnBrk="0" fontAlgn="base" hangingPunct="0">
              <a:spcBef>
                <a:spcPct val="0"/>
              </a:spcBef>
              <a:spcAft>
                <a:spcPct val="0"/>
              </a:spcAft>
              <a:buFont typeface="Arial" panose="020B0604020202020204" pitchFamily="34" charset="0"/>
              <a:buChar char="•"/>
            </a:pPr>
            <a:r>
              <a:rPr lang="en-US" sz="2000" dirty="0">
                <a:solidFill>
                  <a:srgbClr val="FFFFFF"/>
                </a:solidFill>
                <a:latin typeface="Calibri Light" panose="020F0302020204030204" pitchFamily="34" charset="0"/>
                <a:cs typeface="Calibri Light" panose="020F0302020204030204" pitchFamily="34" charset="0"/>
              </a:rPr>
              <a:t>Vision problems, hearing loss </a:t>
            </a:r>
          </a:p>
          <a:p>
            <a:pPr marL="800100" lvl="1" indent="-342900" eaLnBrk="0" fontAlgn="base" hangingPunct="0">
              <a:spcBef>
                <a:spcPct val="0"/>
              </a:spcBef>
              <a:spcAft>
                <a:spcPct val="0"/>
              </a:spcAft>
              <a:buFont typeface="Arial" panose="020B0604020202020204" pitchFamily="34" charset="0"/>
              <a:buChar char="•"/>
            </a:pPr>
            <a:r>
              <a:rPr lang="en-US" sz="2000" dirty="0">
                <a:solidFill>
                  <a:srgbClr val="FFFFFF"/>
                </a:solidFill>
                <a:latin typeface="Calibri Light" panose="020F0302020204030204" pitchFamily="34" charset="0"/>
                <a:cs typeface="Calibri Light" panose="020F0302020204030204" pitchFamily="34" charset="0"/>
              </a:rPr>
              <a:t>Cutaneous abnormalities (e.g., alopecia, skin rash, candidiasis)</a:t>
            </a:r>
          </a:p>
          <a:p>
            <a:pPr eaLnBrk="0" fontAlgn="base" hangingPunct="0">
              <a:spcBef>
                <a:spcPct val="0"/>
              </a:spcBef>
              <a:spcAft>
                <a:spcPct val="0"/>
              </a:spcAft>
              <a:buFont typeface="Arial" charset="0"/>
              <a:buChar char="•"/>
            </a:pPr>
            <a:endParaRPr lang="en-US" sz="2000" dirty="0">
              <a:solidFill>
                <a:srgbClr val="FFFFFF"/>
              </a:solidFill>
              <a:latin typeface="Calibri Light" panose="020F0302020204030204" pitchFamily="34" charset="0"/>
              <a:cs typeface="Calibri Light" panose="020F0302020204030204" pitchFamily="34" charset="0"/>
            </a:endParaRPr>
          </a:p>
          <a:p>
            <a:pPr eaLnBrk="0" fontAlgn="base" hangingPunct="0">
              <a:spcBef>
                <a:spcPct val="0"/>
              </a:spcBef>
              <a:spcAft>
                <a:spcPct val="0"/>
              </a:spcAft>
            </a:pPr>
            <a:r>
              <a:rPr lang="en-US" sz="2000" dirty="0">
                <a:solidFill>
                  <a:srgbClr val="FFFFFF"/>
                </a:solidFill>
                <a:latin typeface="Calibri Light" panose="020F0302020204030204" pitchFamily="34" charset="0"/>
                <a:cs typeface="Calibri Light" panose="020F0302020204030204" pitchFamily="34" charset="0"/>
              </a:rPr>
              <a:t>Older children and adolescents:</a:t>
            </a:r>
          </a:p>
          <a:p>
            <a:pPr marL="800100" lvl="1" indent="-342900" eaLnBrk="0" fontAlgn="base" hangingPunct="0">
              <a:spcBef>
                <a:spcPct val="0"/>
              </a:spcBef>
              <a:spcAft>
                <a:spcPct val="0"/>
              </a:spcAft>
              <a:buFont typeface="Arial" panose="020B0604020202020204" pitchFamily="34" charset="0"/>
              <a:buChar char="•"/>
            </a:pPr>
            <a:r>
              <a:rPr lang="en-US" sz="2000" dirty="0">
                <a:solidFill>
                  <a:srgbClr val="FFFFFF"/>
                </a:solidFill>
                <a:latin typeface="Calibri Light" panose="020F0302020204030204" pitchFamily="34" charset="0"/>
                <a:cs typeface="Calibri Light" panose="020F0302020204030204" pitchFamily="34" charset="0"/>
              </a:rPr>
              <a:t>Motor limb weakness, spastic paresis, and decreased visual acuity</a:t>
            </a:r>
          </a:p>
        </p:txBody>
      </p:sp>
      <p:pic>
        <p:nvPicPr>
          <p:cNvPr id="33796" name="Picture 4" descr="http://adc.bmj.com/content/79/2/186/F1.lar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00726" y="4170805"/>
            <a:ext cx="5968997" cy="2285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797" name="Rectangle 4"/>
          <p:cNvSpPr>
            <a:spLocks noChangeArrowheads="1"/>
          </p:cNvSpPr>
          <p:nvPr/>
        </p:nvSpPr>
        <p:spPr bwMode="auto">
          <a:xfrm>
            <a:off x="275096" y="226072"/>
            <a:ext cx="7233199" cy="92333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5400" dirty="0">
                <a:solidFill>
                  <a:srgbClr val="FFFFFF"/>
                </a:solidFill>
                <a:latin typeface="Calibri" panose="020F0502020204030204" pitchFamily="34" charset="0"/>
                <a:cs typeface="Calibri" panose="020F0502020204030204" pitchFamily="34" charset="0"/>
              </a:rPr>
              <a:t>BIOTINIDASE DEFICIENCY</a:t>
            </a:r>
          </a:p>
        </p:txBody>
      </p:sp>
      <p:sp>
        <p:nvSpPr>
          <p:cNvPr id="33798" name="Rectangle 5"/>
          <p:cNvSpPr>
            <a:spLocks noChangeArrowheads="1"/>
          </p:cNvSpPr>
          <p:nvPr/>
        </p:nvSpPr>
        <p:spPr bwMode="auto">
          <a:xfrm>
            <a:off x="6942137" y="4170805"/>
            <a:ext cx="1228725" cy="36988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dirty="0">
                <a:solidFill>
                  <a:srgbClr val="000514"/>
                </a:solidFill>
              </a:rPr>
              <a:t>Untreated </a:t>
            </a:r>
          </a:p>
        </p:txBody>
      </p:sp>
      <p:sp>
        <p:nvSpPr>
          <p:cNvPr id="33799" name="Rectangle 6"/>
          <p:cNvSpPr>
            <a:spLocks noChangeArrowheads="1"/>
          </p:cNvSpPr>
          <p:nvPr/>
        </p:nvSpPr>
        <p:spPr bwMode="auto">
          <a:xfrm>
            <a:off x="9827228" y="502793"/>
            <a:ext cx="1000125" cy="3698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dirty="0">
                <a:solidFill>
                  <a:srgbClr val="000514"/>
                </a:solidFill>
              </a:rPr>
              <a:t>Treated </a:t>
            </a:r>
          </a:p>
        </p:txBody>
      </p:sp>
      <p:sp>
        <p:nvSpPr>
          <p:cNvPr id="8" name="Oval 7"/>
          <p:cNvSpPr/>
          <p:nvPr/>
        </p:nvSpPr>
        <p:spPr bwMode="auto">
          <a:xfrm>
            <a:off x="9851767" y="1406471"/>
            <a:ext cx="3048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endParaRPr>
          </a:p>
        </p:txBody>
      </p:sp>
      <p:sp>
        <p:nvSpPr>
          <p:cNvPr id="9" name="Oval 8"/>
          <p:cNvSpPr/>
          <p:nvPr/>
        </p:nvSpPr>
        <p:spPr bwMode="auto">
          <a:xfrm>
            <a:off x="10327290" y="1482671"/>
            <a:ext cx="2286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80393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eaLnBrk="1" hangingPunct="1">
              <a:defRPr/>
            </a:pPr>
            <a:r>
              <a:rPr lang="en-US" sz="5400" dirty="0">
                <a:effectLst/>
              </a:rPr>
              <a:t>OVERVIEW OF METABOLIC DISORDERS</a:t>
            </a:r>
            <a:r>
              <a:rPr lang="en-US" sz="5400" dirty="0"/>
              <a:t> </a:t>
            </a:r>
            <a:endParaRPr lang="en-US" sz="6600" dirty="0"/>
          </a:p>
        </p:txBody>
      </p:sp>
      <p:sp>
        <p:nvSpPr>
          <p:cNvPr id="6147" name="Rectangle 3"/>
          <p:cNvSpPr>
            <a:spLocks noGrp="1" noChangeArrowheads="1"/>
          </p:cNvSpPr>
          <p:nvPr>
            <p:ph type="body" idx="1"/>
          </p:nvPr>
        </p:nvSpPr>
        <p:spPr>
          <a:xfrm>
            <a:off x="2438400" y="1828801"/>
            <a:ext cx="7696200" cy="4525963"/>
          </a:xfrm>
        </p:spPr>
        <p:txBody>
          <a:bodyPr/>
          <a:lstStyle/>
          <a:p>
            <a:pPr eaLnBrk="1" hangingPunct="1">
              <a:defRPr/>
            </a:pPr>
            <a:r>
              <a:rPr lang="en-US" sz="4000" dirty="0"/>
              <a:t>Classification</a:t>
            </a:r>
          </a:p>
          <a:p>
            <a:pPr eaLnBrk="1" hangingPunct="1">
              <a:defRPr/>
            </a:pPr>
            <a:r>
              <a:rPr lang="en-US" sz="4000" dirty="0"/>
              <a:t>Clinical presentation</a:t>
            </a:r>
          </a:p>
          <a:p>
            <a:pPr eaLnBrk="1" hangingPunct="1">
              <a:defRPr/>
            </a:pPr>
            <a:r>
              <a:rPr lang="en-US" sz="4000" dirty="0"/>
              <a:t>Newborn screen</a:t>
            </a:r>
          </a:p>
          <a:p>
            <a:pPr eaLnBrk="1" hangingPunct="1">
              <a:defRPr/>
            </a:pPr>
            <a:r>
              <a:rPr lang="en-US" sz="4000" dirty="0"/>
              <a:t>Common metabolic disorders</a:t>
            </a:r>
          </a:p>
          <a:p>
            <a:pPr eaLnBrk="1" hangingPunct="1">
              <a:defRPr/>
            </a:pPr>
            <a:r>
              <a:rPr lang="en-US" sz="4000" dirty="0"/>
              <a:t>Principles of treatment</a:t>
            </a:r>
          </a:p>
          <a:p>
            <a:pPr eaLnBrk="1" hangingPunct="1">
              <a:defRPr/>
            </a:pPr>
            <a:endParaRPr lang="en-US" sz="4000" dirty="0"/>
          </a:p>
        </p:txBody>
      </p:sp>
    </p:spTree>
    <p:extLst>
      <p:ext uri="{BB962C8B-B14F-4D97-AF65-F5344CB8AC3E}">
        <p14:creationId xmlns:p14="http://schemas.microsoft.com/office/powerpoint/2010/main" val="341411479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1981200" y="0"/>
            <a:ext cx="8229600" cy="1143000"/>
          </a:xfrm>
        </p:spPr>
        <p:txBody>
          <a:bodyPr/>
          <a:lstStyle/>
          <a:p>
            <a:pPr eaLnBrk="1" hangingPunct="1"/>
            <a:r>
              <a:rPr lang="en-US" b="0" dirty="0">
                <a:effectLst/>
              </a:rPr>
              <a:t>CANAVAN DISEASE</a:t>
            </a:r>
          </a:p>
        </p:txBody>
      </p:sp>
      <p:sp>
        <p:nvSpPr>
          <p:cNvPr id="34819" name="Rectangle 3"/>
          <p:cNvSpPr>
            <a:spLocks noGrp="1" noChangeArrowheads="1"/>
          </p:cNvSpPr>
          <p:nvPr>
            <p:ph type="body" sz="half" idx="1"/>
          </p:nvPr>
        </p:nvSpPr>
        <p:spPr>
          <a:xfrm>
            <a:off x="506018" y="1866740"/>
            <a:ext cx="5207793" cy="5638800"/>
          </a:xfrm>
        </p:spPr>
        <p:txBody>
          <a:bodyPr/>
          <a:lstStyle/>
          <a:p>
            <a:pPr eaLnBrk="1" hangingPunct="1">
              <a:lnSpc>
                <a:spcPct val="90000"/>
              </a:lnSpc>
              <a:defRPr/>
            </a:pPr>
            <a:r>
              <a:rPr lang="en-US" sz="2400" dirty="0">
                <a:effectLst/>
              </a:rPr>
              <a:t>AR; 1:40 carrier frequency (Ashkenazi Jewish; 3 mutations ~98% of alleles)</a:t>
            </a:r>
          </a:p>
          <a:p>
            <a:pPr eaLnBrk="1" hangingPunct="1">
              <a:lnSpc>
                <a:spcPct val="90000"/>
              </a:lnSpc>
              <a:defRPr/>
            </a:pPr>
            <a:r>
              <a:rPr lang="en-US" sz="2400" dirty="0" err="1">
                <a:effectLst/>
              </a:rPr>
              <a:t>Sx</a:t>
            </a:r>
            <a:r>
              <a:rPr lang="en-US" sz="2400" dirty="0">
                <a:effectLst/>
              </a:rPr>
              <a:t>:</a:t>
            </a:r>
          </a:p>
          <a:p>
            <a:pPr lvl="1" eaLnBrk="1" hangingPunct="1">
              <a:lnSpc>
                <a:spcPct val="90000"/>
              </a:lnSpc>
              <a:defRPr/>
            </a:pPr>
            <a:r>
              <a:rPr lang="en-US" sz="2000" dirty="0">
                <a:effectLst/>
              </a:rPr>
              <a:t>Progressive leukodystrophy, macrocephaly, ID, seizures, optic atrophy</a:t>
            </a:r>
          </a:p>
          <a:p>
            <a:pPr eaLnBrk="1" hangingPunct="1">
              <a:lnSpc>
                <a:spcPct val="90000"/>
              </a:lnSpc>
              <a:defRPr/>
            </a:pPr>
            <a:r>
              <a:rPr lang="en-US" sz="2400" dirty="0" err="1">
                <a:effectLst/>
              </a:rPr>
              <a:t>Dx</a:t>
            </a:r>
            <a:r>
              <a:rPr lang="en-US" sz="2400" dirty="0">
                <a:effectLst/>
              </a:rPr>
              <a:t>:</a:t>
            </a:r>
          </a:p>
          <a:p>
            <a:pPr lvl="1" eaLnBrk="1" hangingPunct="1">
              <a:lnSpc>
                <a:spcPct val="90000"/>
              </a:lnSpc>
              <a:defRPr/>
            </a:pPr>
            <a:r>
              <a:rPr lang="en-US" sz="2000" dirty="0">
                <a:effectLst/>
              </a:rPr>
              <a:t>Increased urinary NAA</a:t>
            </a:r>
          </a:p>
          <a:p>
            <a:pPr eaLnBrk="1" hangingPunct="1">
              <a:lnSpc>
                <a:spcPct val="90000"/>
              </a:lnSpc>
              <a:defRPr/>
            </a:pPr>
            <a:r>
              <a:rPr lang="en-US" sz="2400" dirty="0">
                <a:effectLst/>
              </a:rPr>
              <a:t>Tx:</a:t>
            </a:r>
          </a:p>
          <a:p>
            <a:pPr lvl="1" eaLnBrk="1" hangingPunct="1">
              <a:lnSpc>
                <a:spcPct val="90000"/>
              </a:lnSpc>
              <a:defRPr/>
            </a:pPr>
            <a:r>
              <a:rPr lang="en-US" sz="2000" dirty="0">
                <a:effectLst/>
              </a:rPr>
              <a:t>Symptomatic</a:t>
            </a:r>
          </a:p>
          <a:p>
            <a:pPr marL="0" indent="0" eaLnBrk="1" hangingPunct="1">
              <a:lnSpc>
                <a:spcPct val="90000"/>
              </a:lnSpc>
              <a:buNone/>
              <a:defRPr/>
            </a:pPr>
            <a:endParaRPr lang="en-US" sz="2400" dirty="0">
              <a:effectLst/>
            </a:endParaRPr>
          </a:p>
        </p:txBody>
      </p:sp>
      <p:pic>
        <p:nvPicPr>
          <p:cNvPr id="34820" name="Picture 4" descr="metabolic pictures 007"/>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a:xfrm>
            <a:off x="7036594" y="933452"/>
            <a:ext cx="4648200" cy="3033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821" name="Rectangle 5"/>
          <p:cNvSpPr>
            <a:spLocks noChangeArrowheads="1"/>
          </p:cNvSpPr>
          <p:nvPr/>
        </p:nvSpPr>
        <p:spPr bwMode="auto">
          <a:xfrm>
            <a:off x="8865394" y="1685926"/>
            <a:ext cx="304800" cy="152400"/>
          </a:xfrm>
          <a:prstGeom prst="rect">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34822" name="Rectangle 6"/>
          <p:cNvSpPr>
            <a:spLocks noChangeArrowheads="1"/>
          </p:cNvSpPr>
          <p:nvPr/>
        </p:nvSpPr>
        <p:spPr bwMode="auto">
          <a:xfrm>
            <a:off x="8331994" y="1685926"/>
            <a:ext cx="228600" cy="152400"/>
          </a:xfrm>
          <a:prstGeom prst="rect">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pic>
        <p:nvPicPr>
          <p:cNvPr id="34823" name="Picture 7" descr="canavan 001"/>
          <p:cNvPicPr>
            <a:picLocks noGrp="1" noChangeAspect="1" noChangeArrowheads="1"/>
          </p:cNvPicPr>
          <p:nvPr>
            <p:ph sz="quarter" idx="3"/>
          </p:nvPr>
        </p:nvPicPr>
        <p:blipFill>
          <a:blip r:embed="rId4" cstate="email">
            <a:extLst>
              <a:ext uri="{28A0092B-C50C-407E-A947-70E740481C1C}">
                <a14:useLocalDpi xmlns:a14="http://schemas.microsoft.com/office/drawing/2010/main"/>
              </a:ext>
            </a:extLst>
          </a:blip>
          <a:srcRect/>
          <a:stretch>
            <a:fillRect/>
          </a:stretch>
        </p:blipFill>
        <p:spPr>
          <a:xfrm>
            <a:off x="8432007" y="3895726"/>
            <a:ext cx="2284412"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824" name="Oval 8"/>
          <p:cNvSpPr>
            <a:spLocks noChangeArrowheads="1"/>
          </p:cNvSpPr>
          <p:nvPr/>
        </p:nvSpPr>
        <p:spPr bwMode="auto">
          <a:xfrm>
            <a:off x="9170194" y="4657726"/>
            <a:ext cx="152400" cy="1524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34825" name="Oval 9"/>
          <p:cNvSpPr>
            <a:spLocks noChangeArrowheads="1"/>
          </p:cNvSpPr>
          <p:nvPr/>
        </p:nvSpPr>
        <p:spPr bwMode="auto">
          <a:xfrm>
            <a:off x="9551194" y="4810126"/>
            <a:ext cx="152400" cy="762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048294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p:txBody>
          <a:bodyPr/>
          <a:lstStyle/>
          <a:p>
            <a:pPr eaLnBrk="1" hangingPunct="1">
              <a:defRPr/>
            </a:pPr>
            <a:r>
              <a:rPr lang="en-US" dirty="0"/>
              <a:t>CAUSES OF MACROCEPHALY</a:t>
            </a:r>
          </a:p>
        </p:txBody>
      </p:sp>
      <p:sp>
        <p:nvSpPr>
          <p:cNvPr id="72707" name="Rectangle 3"/>
          <p:cNvSpPr>
            <a:spLocks noGrp="1" noChangeArrowheads="1"/>
          </p:cNvSpPr>
          <p:nvPr>
            <p:ph type="body" idx="1"/>
          </p:nvPr>
        </p:nvSpPr>
        <p:spPr>
          <a:xfrm>
            <a:off x="1981200" y="1437467"/>
            <a:ext cx="8229600" cy="4983163"/>
          </a:xfrm>
        </p:spPr>
        <p:txBody>
          <a:bodyPr/>
          <a:lstStyle/>
          <a:p>
            <a:pPr eaLnBrk="1" hangingPunct="1">
              <a:defRPr/>
            </a:pPr>
            <a:r>
              <a:rPr lang="en-US" dirty="0" err="1"/>
              <a:t>Alexanders</a:t>
            </a:r>
            <a:r>
              <a:rPr lang="en-US" dirty="0"/>
              <a:t> disease</a:t>
            </a:r>
          </a:p>
          <a:p>
            <a:pPr eaLnBrk="1" hangingPunct="1">
              <a:defRPr/>
            </a:pPr>
            <a:r>
              <a:rPr lang="en-US" dirty="0"/>
              <a:t>L-2 </a:t>
            </a:r>
            <a:r>
              <a:rPr lang="en-US" dirty="0" err="1"/>
              <a:t>hydroxyglutaric</a:t>
            </a:r>
            <a:r>
              <a:rPr lang="en-US" dirty="0"/>
              <a:t> </a:t>
            </a:r>
            <a:r>
              <a:rPr lang="en-US" dirty="0" err="1"/>
              <a:t>aciduria</a:t>
            </a:r>
            <a:endParaRPr lang="en-US" dirty="0"/>
          </a:p>
          <a:p>
            <a:pPr eaLnBrk="1" hangingPunct="1">
              <a:defRPr/>
            </a:pPr>
            <a:r>
              <a:rPr lang="en-US" dirty="0" err="1"/>
              <a:t>Canavan</a:t>
            </a:r>
            <a:endParaRPr lang="en-US" dirty="0"/>
          </a:p>
          <a:p>
            <a:pPr eaLnBrk="1" hangingPunct="1">
              <a:defRPr/>
            </a:pPr>
            <a:r>
              <a:rPr lang="en-US" dirty="0" err="1"/>
              <a:t>Glutaric</a:t>
            </a:r>
            <a:r>
              <a:rPr lang="en-US" dirty="0"/>
              <a:t> </a:t>
            </a:r>
            <a:r>
              <a:rPr lang="en-US" dirty="0" err="1"/>
              <a:t>aciduria</a:t>
            </a:r>
            <a:r>
              <a:rPr lang="en-US" dirty="0"/>
              <a:t>- 1</a:t>
            </a:r>
          </a:p>
          <a:p>
            <a:pPr eaLnBrk="1" hangingPunct="1">
              <a:defRPr/>
            </a:pPr>
            <a:endParaRPr lang="en-US" dirty="0"/>
          </a:p>
          <a:p>
            <a:pPr marL="0" indent="0" eaLnBrk="1" hangingPunct="1">
              <a:buNone/>
              <a:defRPr/>
            </a:pPr>
            <a:endParaRPr lang="en-US" dirty="0"/>
          </a:p>
          <a:p>
            <a:pPr eaLnBrk="1" hangingPunct="1">
              <a:defRPr/>
            </a:pPr>
            <a:endParaRPr lang="en-US" dirty="0"/>
          </a:p>
        </p:txBody>
      </p:sp>
      <p:pic>
        <p:nvPicPr>
          <p:cNvPr id="4" name="Picture 3" descr="http://www.sajr.org.za/index.php/sajr/article/viewFile/296/388/1168"/>
          <p:cNvPicPr/>
          <p:nvPr/>
        </p:nvPicPr>
        <p:blipFill>
          <a:blip r:embed="rId2" cstate="email">
            <a:extLst>
              <a:ext uri="{28A0092B-C50C-407E-A947-70E740481C1C}">
                <a14:useLocalDpi xmlns:a14="http://schemas.microsoft.com/office/drawing/2010/main"/>
              </a:ext>
            </a:extLst>
          </a:blip>
          <a:srcRect/>
          <a:stretch>
            <a:fillRect/>
          </a:stretch>
        </p:blipFill>
        <p:spPr bwMode="auto">
          <a:xfrm>
            <a:off x="8745682" y="1437467"/>
            <a:ext cx="1905000" cy="2210435"/>
          </a:xfrm>
          <a:prstGeom prst="rect">
            <a:avLst/>
          </a:prstGeom>
          <a:noFill/>
          <a:ln>
            <a:noFill/>
          </a:ln>
        </p:spPr>
      </p:pic>
      <p:pic>
        <p:nvPicPr>
          <p:cNvPr id="5" name="Picture 4" descr="http://www.bioscience.org/2000/v5/d/matalon/fig3.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0" y="2857558"/>
            <a:ext cx="2057400" cy="2438400"/>
          </a:xfrm>
          <a:prstGeom prst="rect">
            <a:avLst/>
          </a:prstGeom>
          <a:noFill/>
          <a:ln>
            <a:noFill/>
          </a:ln>
        </p:spPr>
      </p:pic>
      <p:sp>
        <p:nvSpPr>
          <p:cNvPr id="2" name="Rectangle 1"/>
          <p:cNvSpPr/>
          <p:nvPr/>
        </p:nvSpPr>
        <p:spPr>
          <a:xfrm>
            <a:off x="6096000" y="5323667"/>
            <a:ext cx="2819400" cy="646331"/>
          </a:xfrm>
          <a:prstGeom prst="rect">
            <a:avLst/>
          </a:prstGeom>
        </p:spPr>
        <p:txBody>
          <a:bodyPr wrap="square">
            <a:spAutoFit/>
          </a:bodyPr>
          <a:lstStyle/>
          <a:p>
            <a:pPr eaLnBrk="0" fontAlgn="base" hangingPunct="0">
              <a:spcBef>
                <a:spcPct val="0"/>
              </a:spcBef>
              <a:spcAft>
                <a:spcPct val="0"/>
              </a:spcAft>
            </a:pPr>
            <a:r>
              <a:rPr lang="en-US" dirty="0" err="1">
                <a:solidFill>
                  <a:srgbClr val="FFFFFF"/>
                </a:solidFill>
              </a:rPr>
              <a:t>Canavan</a:t>
            </a:r>
            <a:r>
              <a:rPr lang="en-US" dirty="0">
                <a:solidFill>
                  <a:srgbClr val="FFFFFF"/>
                </a:solidFill>
              </a:rPr>
              <a:t>- demyelination with diffuse white matter changes</a:t>
            </a:r>
          </a:p>
        </p:txBody>
      </p:sp>
      <p:pic>
        <p:nvPicPr>
          <p:cNvPr id="7" name="Picture 6" descr="http://www.jpma.org.pk/images/May2014/Glutaric%20aciduria%20type%20figure1.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7401" y="3952067"/>
            <a:ext cx="2071255" cy="2743200"/>
          </a:xfrm>
          <a:prstGeom prst="rect">
            <a:avLst/>
          </a:prstGeom>
          <a:noFill/>
          <a:ln>
            <a:noFill/>
          </a:ln>
        </p:spPr>
      </p:pic>
      <p:cxnSp>
        <p:nvCxnSpPr>
          <p:cNvPr id="6" name="Straight Arrow Connector 5"/>
          <p:cNvCxnSpPr/>
          <p:nvPr/>
        </p:nvCxnSpPr>
        <p:spPr bwMode="auto">
          <a:xfrm>
            <a:off x="5943600" y="1818466"/>
            <a:ext cx="26670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4128656" y="2961466"/>
            <a:ext cx="2195945"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13104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pPr eaLnBrk="1" hangingPunct="1">
              <a:defRPr/>
            </a:pPr>
            <a:r>
              <a:rPr lang="en-US" dirty="0"/>
              <a:t>PEROXISOMAL DISORDERS</a:t>
            </a:r>
          </a:p>
        </p:txBody>
      </p:sp>
      <p:sp>
        <p:nvSpPr>
          <p:cNvPr id="35843" name="Rectangle 3"/>
          <p:cNvSpPr>
            <a:spLocks noGrp="1" noChangeArrowheads="1"/>
          </p:cNvSpPr>
          <p:nvPr>
            <p:ph type="body" sz="half" idx="1"/>
          </p:nvPr>
        </p:nvSpPr>
        <p:spPr>
          <a:xfrm>
            <a:off x="946041" y="1782305"/>
            <a:ext cx="5844153" cy="4525963"/>
          </a:xfrm>
        </p:spPr>
        <p:txBody>
          <a:bodyPr/>
          <a:lstStyle/>
          <a:p>
            <a:pPr eaLnBrk="1" hangingPunct="1">
              <a:lnSpc>
                <a:spcPct val="150000"/>
              </a:lnSpc>
              <a:defRPr/>
            </a:pPr>
            <a:r>
              <a:rPr lang="en-US" sz="2400" dirty="0">
                <a:latin typeface="Calibri" panose="020F0502020204030204" pitchFamily="34" charset="0"/>
                <a:cs typeface="Calibri" panose="020F0502020204030204" pitchFamily="34" charset="0"/>
              </a:rPr>
              <a:t>Zellweger (</a:t>
            </a:r>
            <a:r>
              <a:rPr lang="en-US" sz="2400" dirty="0">
                <a:effectLst/>
                <a:latin typeface="Calibri" panose="020F0502020204030204" pitchFamily="34" charset="0"/>
                <a:cs typeface="Calibri" panose="020F0502020204030204" pitchFamily="34" charset="0"/>
              </a:rPr>
              <a:t>Increased VLCFA)</a:t>
            </a:r>
            <a:endParaRPr lang="en-US" sz="2400" dirty="0">
              <a:latin typeface="Calibri" panose="020F0502020204030204" pitchFamily="34" charset="0"/>
              <a:cs typeface="Calibri" panose="020F0502020204030204" pitchFamily="34" charset="0"/>
            </a:endParaRPr>
          </a:p>
          <a:p>
            <a:pPr eaLnBrk="1" hangingPunct="1">
              <a:lnSpc>
                <a:spcPct val="150000"/>
              </a:lnSpc>
              <a:defRPr/>
            </a:pPr>
            <a:r>
              <a:rPr lang="en-US" sz="2400" dirty="0">
                <a:latin typeface="Calibri" panose="020F0502020204030204" pitchFamily="34" charset="0"/>
                <a:cs typeface="Calibri" panose="020F0502020204030204" pitchFamily="34" charset="0"/>
              </a:rPr>
              <a:t>Neonatal Adrenoleukodystrophy (increased VLCFA)	</a:t>
            </a:r>
          </a:p>
          <a:p>
            <a:pPr eaLnBrk="1" hangingPunct="1">
              <a:lnSpc>
                <a:spcPct val="150000"/>
              </a:lnSpc>
              <a:defRPr/>
            </a:pPr>
            <a:r>
              <a:rPr lang="en-US" sz="2400" dirty="0" err="1">
                <a:latin typeface="Calibri" panose="020F0502020204030204" pitchFamily="34" charset="0"/>
                <a:cs typeface="Calibri" panose="020F0502020204030204" pitchFamily="34" charset="0"/>
              </a:rPr>
              <a:t>Refsum</a:t>
            </a:r>
            <a:r>
              <a:rPr lang="en-US" sz="2400" dirty="0">
                <a:latin typeface="Calibri" panose="020F0502020204030204" pitchFamily="34" charset="0"/>
                <a:cs typeface="Calibri" panose="020F0502020204030204" pitchFamily="34" charset="0"/>
              </a:rPr>
              <a:t> (Increased phytanic acid)</a:t>
            </a:r>
          </a:p>
        </p:txBody>
      </p:sp>
      <p:pic>
        <p:nvPicPr>
          <p:cNvPr id="36868" name="Picture 4" descr="zellweger 001"/>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a:xfrm>
            <a:off x="8624806" y="1417638"/>
            <a:ext cx="21717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869" name="Picture 5" descr="Zellweger 002"/>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7634206" y="3522662"/>
            <a:ext cx="3733800" cy="2800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870" name="Line 6"/>
          <p:cNvSpPr>
            <a:spLocks noChangeShapeType="1"/>
          </p:cNvSpPr>
          <p:nvPr/>
        </p:nvSpPr>
        <p:spPr bwMode="auto">
          <a:xfrm flipV="1">
            <a:off x="5097972" y="2138766"/>
            <a:ext cx="3209120" cy="9040"/>
          </a:xfrm>
          <a:prstGeom prst="line">
            <a:avLst/>
          </a:prstGeom>
          <a:noFill/>
          <a:ln w="57150">
            <a:solidFill>
              <a:schemeClr val="tx1"/>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151534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0" y="2626822"/>
            <a:ext cx="12192000" cy="1143000"/>
          </a:xfrm>
        </p:spPr>
        <p:txBody>
          <a:bodyPr/>
          <a:lstStyle/>
          <a:p>
            <a:pPr eaLnBrk="1" hangingPunct="1"/>
            <a:r>
              <a:rPr lang="en-US" sz="4800" b="0" dirty="0">
                <a:solidFill>
                  <a:schemeClr val="tx1"/>
                </a:solidFill>
                <a:effectLst/>
              </a:rPr>
              <a:t>CARBOHYDRATE</a:t>
            </a:r>
            <a:r>
              <a:rPr lang="en-US" sz="4800" dirty="0">
                <a:solidFill>
                  <a:schemeClr val="tx1"/>
                </a:solidFill>
                <a:effectLst/>
              </a:rPr>
              <a:t> </a:t>
            </a:r>
            <a:r>
              <a:rPr lang="en-US" sz="4800" b="0" dirty="0">
                <a:solidFill>
                  <a:schemeClr val="tx1"/>
                </a:solidFill>
                <a:effectLst/>
              </a:rPr>
              <a:t>METABOLISM</a:t>
            </a:r>
          </a:p>
        </p:txBody>
      </p:sp>
    </p:spTree>
    <p:extLst>
      <p:ext uri="{BB962C8B-B14F-4D97-AF65-F5344CB8AC3E}">
        <p14:creationId xmlns:p14="http://schemas.microsoft.com/office/powerpoint/2010/main" val="2708507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0" y="0"/>
            <a:ext cx="12192000" cy="1143000"/>
          </a:xfrm>
        </p:spPr>
        <p:txBody>
          <a:bodyPr/>
          <a:lstStyle/>
          <a:p>
            <a:pPr eaLnBrk="1" hangingPunct="1"/>
            <a:r>
              <a:rPr lang="en-US" sz="4000" b="0" dirty="0">
                <a:solidFill>
                  <a:schemeClr val="tx1"/>
                </a:solidFill>
                <a:effectLst/>
              </a:rPr>
              <a:t>GALACTOSEMIA</a:t>
            </a:r>
          </a:p>
        </p:txBody>
      </p:sp>
      <p:sp>
        <p:nvSpPr>
          <p:cNvPr id="36867" name="Rectangle 3"/>
          <p:cNvSpPr>
            <a:spLocks noGrp="1" noChangeArrowheads="1"/>
          </p:cNvSpPr>
          <p:nvPr>
            <p:ph type="body" sz="half" idx="1"/>
          </p:nvPr>
        </p:nvSpPr>
        <p:spPr>
          <a:xfrm>
            <a:off x="531938" y="724511"/>
            <a:ext cx="5638800" cy="4525963"/>
          </a:xfrm>
        </p:spPr>
        <p:txBody>
          <a:bodyPr/>
          <a:lstStyle/>
          <a:p>
            <a:pPr eaLnBrk="1" hangingPunct="1">
              <a:defRPr/>
            </a:pPr>
            <a:r>
              <a:rPr lang="en-US" sz="2800" dirty="0"/>
              <a:t>Autosomal recessive</a:t>
            </a:r>
          </a:p>
          <a:p>
            <a:pPr eaLnBrk="1" hangingPunct="1">
              <a:defRPr/>
            </a:pPr>
            <a:r>
              <a:rPr lang="en-US" sz="2800" dirty="0"/>
              <a:t>Gal-1-P-uridyl transferase (GALT) deficiency</a:t>
            </a:r>
          </a:p>
          <a:p>
            <a:pPr eaLnBrk="1" hangingPunct="1">
              <a:defRPr/>
            </a:pPr>
            <a:r>
              <a:rPr lang="en-US" sz="2800" dirty="0" err="1"/>
              <a:t>Sx</a:t>
            </a:r>
            <a:r>
              <a:rPr lang="en-US" sz="2800" dirty="0"/>
              <a:t>:</a:t>
            </a:r>
          </a:p>
          <a:p>
            <a:pPr lvl="1" eaLnBrk="1" hangingPunct="1">
              <a:defRPr/>
            </a:pPr>
            <a:r>
              <a:rPr lang="en-US" dirty="0"/>
              <a:t>Vomiting, diarrhea, liver disease, </a:t>
            </a:r>
            <a:r>
              <a:rPr lang="en-US" dirty="0">
                <a:solidFill>
                  <a:srgbClr val="FF0000"/>
                </a:solidFill>
              </a:rPr>
              <a:t>cataracts, E coli sepsis</a:t>
            </a:r>
            <a:r>
              <a:rPr lang="en-US" dirty="0"/>
              <a:t>, infertility, speech delay</a:t>
            </a:r>
          </a:p>
          <a:p>
            <a:pPr lvl="1" eaLnBrk="1" hangingPunct="1">
              <a:defRPr/>
            </a:pPr>
            <a:r>
              <a:rPr lang="en-US" dirty="0">
                <a:solidFill>
                  <a:srgbClr val="FF0000"/>
                </a:solidFill>
              </a:rPr>
              <a:t>Hyperchloremic metabolic acidosis</a:t>
            </a:r>
          </a:p>
          <a:p>
            <a:pPr eaLnBrk="1" hangingPunct="1">
              <a:defRPr/>
            </a:pPr>
            <a:r>
              <a:rPr lang="en-US" sz="2800" dirty="0" err="1"/>
              <a:t>Dx</a:t>
            </a:r>
            <a:r>
              <a:rPr lang="en-US" sz="2800" dirty="0"/>
              <a:t>: Gal-1-P RBC, </a:t>
            </a:r>
            <a:r>
              <a:rPr lang="en-US" sz="2800" dirty="0" err="1"/>
              <a:t>galactosuria</a:t>
            </a:r>
            <a:endParaRPr lang="en-US" sz="2800" dirty="0"/>
          </a:p>
          <a:p>
            <a:pPr eaLnBrk="1" hangingPunct="1">
              <a:defRPr/>
            </a:pPr>
            <a:r>
              <a:rPr lang="en-US" sz="2800" dirty="0"/>
              <a:t>Tx:</a:t>
            </a:r>
          </a:p>
          <a:p>
            <a:pPr lvl="1" eaLnBrk="1" hangingPunct="1">
              <a:defRPr/>
            </a:pPr>
            <a:r>
              <a:rPr lang="en-US" dirty="0"/>
              <a:t>Lactose-free diet</a:t>
            </a:r>
          </a:p>
          <a:p>
            <a:pPr eaLnBrk="1" hangingPunct="1">
              <a:defRPr/>
            </a:pPr>
            <a:endParaRPr lang="en-US" sz="2800" dirty="0"/>
          </a:p>
        </p:txBody>
      </p:sp>
      <p:pic>
        <p:nvPicPr>
          <p:cNvPr id="37892" name="Picture 4" descr="metabolic pictures 017"/>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a:xfrm>
            <a:off x="9513936" y="620277"/>
            <a:ext cx="2270799" cy="2761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893" name="Picture 5" descr="metabolic pictures 016"/>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9528004" y="3494411"/>
            <a:ext cx="2225750" cy="2919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http://medlibes.com/uploads/Screen%20shot%202010-08-07%20at%2012.48.50%20PM.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92071" y="1738347"/>
            <a:ext cx="2514600" cy="3512127"/>
          </a:xfrm>
          <a:prstGeom prst="rect">
            <a:avLst/>
          </a:prstGeom>
          <a:solidFill>
            <a:schemeClr val="tx1"/>
          </a:solidFill>
        </p:spPr>
      </p:pic>
    </p:spTree>
    <p:extLst>
      <p:ext uri="{BB962C8B-B14F-4D97-AF65-F5344CB8AC3E}">
        <p14:creationId xmlns:p14="http://schemas.microsoft.com/office/powerpoint/2010/main" val="3164167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p:txBody>
          <a:bodyPr/>
          <a:lstStyle/>
          <a:p>
            <a:pPr eaLnBrk="1" hangingPunct="1">
              <a:defRPr/>
            </a:pPr>
            <a:r>
              <a:rPr lang="en-US" dirty="0"/>
              <a:t>CAUSES OF CATARACTS</a:t>
            </a:r>
          </a:p>
        </p:txBody>
      </p:sp>
      <p:sp>
        <p:nvSpPr>
          <p:cNvPr id="74755" name="Rectangle 3"/>
          <p:cNvSpPr>
            <a:spLocks noGrp="1" noChangeArrowheads="1"/>
          </p:cNvSpPr>
          <p:nvPr>
            <p:ph type="body" idx="1"/>
          </p:nvPr>
        </p:nvSpPr>
        <p:spPr/>
        <p:txBody>
          <a:bodyPr/>
          <a:lstStyle/>
          <a:p>
            <a:pPr eaLnBrk="1" hangingPunct="1">
              <a:defRPr/>
            </a:pPr>
            <a:r>
              <a:rPr lang="en-US" dirty="0"/>
              <a:t>Galactosemia</a:t>
            </a:r>
          </a:p>
          <a:p>
            <a:pPr eaLnBrk="1" hangingPunct="1">
              <a:defRPr/>
            </a:pPr>
            <a:r>
              <a:rPr lang="en-US" dirty="0" err="1"/>
              <a:t>Homocystinuria</a:t>
            </a:r>
            <a:endParaRPr lang="en-US" dirty="0"/>
          </a:p>
          <a:p>
            <a:pPr eaLnBrk="1" hangingPunct="1">
              <a:defRPr/>
            </a:pPr>
            <a:r>
              <a:rPr lang="en-US" dirty="0"/>
              <a:t>Fabry disease</a:t>
            </a:r>
          </a:p>
          <a:p>
            <a:pPr eaLnBrk="1" hangingPunct="1">
              <a:defRPr/>
            </a:pPr>
            <a:r>
              <a:rPr lang="en-US" dirty="0"/>
              <a:t>Lowe syndrome</a:t>
            </a:r>
          </a:p>
          <a:p>
            <a:pPr eaLnBrk="1" hangingPunct="1">
              <a:defRPr/>
            </a:pPr>
            <a:r>
              <a:rPr lang="en-US" dirty="0"/>
              <a:t>Zellweger syndrome</a:t>
            </a:r>
          </a:p>
        </p:txBody>
      </p:sp>
    </p:spTree>
    <p:extLst>
      <p:ext uri="{BB962C8B-B14F-4D97-AF65-F5344CB8AC3E}">
        <p14:creationId xmlns:p14="http://schemas.microsoft.com/office/powerpoint/2010/main" val="1081213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609600" y="432531"/>
            <a:ext cx="10972800" cy="1143000"/>
          </a:xfrm>
        </p:spPr>
        <p:txBody>
          <a:bodyPr/>
          <a:lstStyle/>
          <a:p>
            <a:pPr eaLnBrk="1" hangingPunct="1"/>
            <a:r>
              <a:rPr lang="en-US" b="0" dirty="0">
                <a:effectLst/>
              </a:rPr>
              <a:t>GLYCOGEN STORAGE DISEASE</a:t>
            </a:r>
            <a:br>
              <a:rPr lang="en-US" b="0" dirty="0">
                <a:effectLst/>
              </a:rPr>
            </a:br>
            <a:r>
              <a:rPr lang="en-US" b="0" dirty="0">
                <a:effectLst/>
              </a:rPr>
              <a:t>TYPE I (VON GIERKE)</a:t>
            </a:r>
          </a:p>
        </p:txBody>
      </p:sp>
      <p:sp>
        <p:nvSpPr>
          <p:cNvPr id="38915" name="Rectangle 3"/>
          <p:cNvSpPr>
            <a:spLocks noGrp="1" noChangeArrowheads="1"/>
          </p:cNvSpPr>
          <p:nvPr>
            <p:ph type="body" sz="half" idx="1"/>
          </p:nvPr>
        </p:nvSpPr>
        <p:spPr>
          <a:xfrm>
            <a:off x="502296" y="1905000"/>
            <a:ext cx="5715624" cy="4953000"/>
          </a:xfrm>
        </p:spPr>
        <p:txBody>
          <a:bodyPr/>
          <a:lstStyle/>
          <a:p>
            <a:pPr eaLnBrk="1" hangingPunct="1">
              <a:lnSpc>
                <a:spcPct val="80000"/>
              </a:lnSpc>
              <a:defRPr/>
            </a:pPr>
            <a:r>
              <a:rPr lang="en-US" sz="2400" dirty="0">
                <a:effectLst>
                  <a:outerShdw blurRad="38100" dist="38100" dir="2700000" algn="tl">
                    <a:srgbClr val="000000">
                      <a:alpha val="43137"/>
                    </a:srgbClr>
                  </a:outerShdw>
                </a:effectLst>
              </a:rPr>
              <a:t>Hepatic glucose-6-phosphatase deficiency</a:t>
            </a:r>
          </a:p>
          <a:p>
            <a:pPr eaLnBrk="1" hangingPunct="1">
              <a:lnSpc>
                <a:spcPct val="80000"/>
              </a:lnSpc>
              <a:defRPr/>
            </a:pPr>
            <a:r>
              <a:rPr lang="en-US" sz="2400" dirty="0" err="1">
                <a:effectLst>
                  <a:outerShdw blurRad="38100" dist="38100" dir="2700000" algn="tl">
                    <a:srgbClr val="000000">
                      <a:alpha val="43137"/>
                    </a:srgbClr>
                  </a:outerShdw>
                </a:effectLst>
              </a:rPr>
              <a:t>Sx</a:t>
            </a:r>
            <a:r>
              <a:rPr lang="en-US" sz="2400" dirty="0">
                <a:effectLst>
                  <a:outerShdw blurRad="38100" dist="38100" dir="2700000" algn="tl">
                    <a:srgbClr val="000000">
                      <a:alpha val="43137"/>
                    </a:srgbClr>
                  </a:outerShdw>
                </a:effectLst>
              </a:rPr>
              <a:t>:</a:t>
            </a:r>
          </a:p>
          <a:p>
            <a:pPr lvl="1" eaLnBrk="1" hangingPunct="1">
              <a:lnSpc>
                <a:spcPct val="80000"/>
              </a:lnSpc>
              <a:buFont typeface="Arial" pitchFamily="34" charset="0"/>
              <a:buChar char="•"/>
              <a:defRPr/>
            </a:pPr>
            <a:r>
              <a:rPr lang="en-US" sz="2000" dirty="0">
                <a:effectLst>
                  <a:outerShdw blurRad="38100" dist="38100" dir="2700000" algn="tl">
                    <a:srgbClr val="000000">
                      <a:alpha val="43137"/>
                    </a:srgbClr>
                  </a:outerShdw>
                </a:effectLst>
              </a:rPr>
              <a:t>Hypoglycemia in early infancy</a:t>
            </a:r>
          </a:p>
          <a:p>
            <a:pPr lvl="1" eaLnBrk="1" hangingPunct="1">
              <a:lnSpc>
                <a:spcPct val="80000"/>
              </a:lnSpc>
              <a:buFont typeface="Arial" pitchFamily="34" charset="0"/>
              <a:buChar char="•"/>
              <a:defRPr/>
            </a:pPr>
            <a:r>
              <a:rPr lang="en-US" sz="2000" dirty="0">
                <a:effectLst>
                  <a:outerShdw blurRad="38100" dist="38100" dir="2700000" algn="tl">
                    <a:srgbClr val="000000">
                      <a:alpha val="43137"/>
                    </a:srgbClr>
                  </a:outerShdw>
                </a:effectLst>
              </a:rPr>
              <a:t>Protuberant abdomen due to (hepatomegaly)</a:t>
            </a:r>
          </a:p>
          <a:p>
            <a:pPr lvl="1" eaLnBrk="1" hangingPunct="1">
              <a:lnSpc>
                <a:spcPct val="80000"/>
              </a:lnSpc>
              <a:buFont typeface="Arial" pitchFamily="34" charset="0"/>
              <a:buChar char="•"/>
              <a:defRPr/>
            </a:pPr>
            <a:r>
              <a:rPr lang="en-US" sz="2000" dirty="0">
                <a:effectLst>
                  <a:outerShdw blurRad="38100" dist="38100" dir="2700000" algn="tl">
                    <a:srgbClr val="000000">
                      <a:alpha val="43137"/>
                    </a:srgbClr>
                  </a:outerShdw>
                </a:effectLst>
              </a:rPr>
              <a:t>Doll's facies or cherubic face </a:t>
            </a:r>
          </a:p>
          <a:p>
            <a:pPr eaLnBrk="1" hangingPunct="1">
              <a:lnSpc>
                <a:spcPct val="80000"/>
              </a:lnSpc>
              <a:defRPr/>
            </a:pPr>
            <a:r>
              <a:rPr lang="en-US" sz="2400" dirty="0" err="1">
                <a:effectLst>
                  <a:outerShdw blurRad="38100" dist="38100" dir="2700000" algn="tl">
                    <a:srgbClr val="000000">
                      <a:alpha val="43137"/>
                    </a:srgbClr>
                  </a:outerShdw>
                </a:effectLst>
              </a:rPr>
              <a:t>Dx</a:t>
            </a:r>
            <a:r>
              <a:rPr lang="en-US" sz="2400" dirty="0">
                <a:effectLst>
                  <a:outerShdw blurRad="38100" dist="38100" dir="2700000" algn="tl">
                    <a:srgbClr val="000000">
                      <a:alpha val="43137"/>
                    </a:srgbClr>
                  </a:outerShdw>
                </a:effectLst>
              </a:rPr>
              <a:t>:</a:t>
            </a:r>
          </a:p>
          <a:p>
            <a:pPr lvl="1" eaLnBrk="1" hangingPunct="1">
              <a:lnSpc>
                <a:spcPct val="80000"/>
              </a:lnSpc>
              <a:buFont typeface="Arial" pitchFamily="34" charset="0"/>
              <a:buChar char="•"/>
              <a:defRPr/>
            </a:pPr>
            <a:r>
              <a:rPr lang="en-US" sz="2000" dirty="0">
                <a:effectLst>
                  <a:outerShdw blurRad="38100" dist="38100" dir="2700000" algn="tl">
                    <a:srgbClr val="000000">
                      <a:alpha val="43137"/>
                    </a:srgbClr>
                  </a:outerShdw>
                </a:effectLst>
              </a:rPr>
              <a:t>Liver biopsy for enzyme activity</a:t>
            </a:r>
          </a:p>
          <a:p>
            <a:pPr lvl="1" eaLnBrk="1" hangingPunct="1">
              <a:lnSpc>
                <a:spcPct val="80000"/>
              </a:lnSpc>
              <a:buFont typeface="Arial" pitchFamily="34" charset="0"/>
              <a:buChar char="•"/>
              <a:defRPr/>
            </a:pPr>
            <a:r>
              <a:rPr lang="en-US" sz="2000" dirty="0">
                <a:effectLst>
                  <a:outerShdw blurRad="38100" dist="38100" dir="2700000" algn="tl">
                    <a:srgbClr val="000000">
                      <a:alpha val="43137"/>
                    </a:srgbClr>
                  </a:outerShdw>
                </a:effectLst>
              </a:rPr>
              <a:t>DNA analysis</a:t>
            </a:r>
          </a:p>
          <a:p>
            <a:pPr eaLnBrk="1" hangingPunct="1">
              <a:lnSpc>
                <a:spcPct val="80000"/>
              </a:lnSpc>
              <a:defRPr/>
            </a:pPr>
            <a:r>
              <a:rPr lang="en-US" sz="2400" dirty="0">
                <a:effectLst>
                  <a:outerShdw blurRad="38100" dist="38100" dir="2700000" algn="tl">
                    <a:srgbClr val="000000">
                      <a:alpha val="43137"/>
                    </a:srgbClr>
                  </a:outerShdw>
                </a:effectLst>
              </a:rPr>
              <a:t>Tx:</a:t>
            </a:r>
          </a:p>
          <a:p>
            <a:pPr lvl="1" eaLnBrk="1" hangingPunct="1">
              <a:lnSpc>
                <a:spcPct val="80000"/>
              </a:lnSpc>
              <a:defRPr/>
            </a:pPr>
            <a:r>
              <a:rPr lang="en-US" sz="2000" dirty="0">
                <a:effectLst>
                  <a:outerShdw blurRad="38100" dist="38100" dir="2700000" algn="tl">
                    <a:srgbClr val="000000">
                      <a:alpha val="43137"/>
                    </a:srgbClr>
                  </a:outerShdw>
                </a:effectLst>
              </a:rPr>
              <a:t>Frequent feeds</a:t>
            </a:r>
          </a:p>
          <a:p>
            <a:pPr lvl="1" eaLnBrk="1" hangingPunct="1">
              <a:lnSpc>
                <a:spcPct val="80000"/>
              </a:lnSpc>
              <a:defRPr/>
            </a:pPr>
            <a:r>
              <a:rPr lang="en-US" sz="2000" dirty="0">
                <a:effectLst>
                  <a:outerShdw blurRad="38100" dist="38100" dir="2700000" algn="tl">
                    <a:srgbClr val="000000">
                      <a:alpha val="43137"/>
                    </a:srgbClr>
                  </a:outerShdw>
                </a:effectLst>
              </a:rPr>
              <a:t>Raw cornstarch (older kids)</a:t>
            </a:r>
          </a:p>
          <a:p>
            <a:pPr lvl="1" eaLnBrk="1" hangingPunct="1">
              <a:lnSpc>
                <a:spcPct val="80000"/>
              </a:lnSpc>
              <a:defRPr/>
            </a:pPr>
            <a:r>
              <a:rPr lang="en-US" sz="2000" dirty="0">
                <a:effectLst>
                  <a:outerShdw blurRad="38100" dist="38100" dir="2700000" algn="tl">
                    <a:srgbClr val="000000">
                      <a:alpha val="43137"/>
                    </a:srgbClr>
                  </a:outerShdw>
                </a:effectLst>
              </a:rPr>
              <a:t>Nocturnal glucose infusions </a:t>
            </a:r>
          </a:p>
        </p:txBody>
      </p:sp>
      <p:pic>
        <p:nvPicPr>
          <p:cNvPr id="40964" name="Picture 4" descr="metabolic pictures 015"/>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a:xfrm>
            <a:off x="8744485" y="2052459"/>
            <a:ext cx="2837915" cy="3844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65" name="Picture 5" descr="GSD 3 004"/>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6400801" y="3490529"/>
            <a:ext cx="2776024" cy="2883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5122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0" y="355209"/>
            <a:ext cx="12192000" cy="1143000"/>
          </a:xfrm>
        </p:spPr>
        <p:txBody>
          <a:bodyPr/>
          <a:lstStyle/>
          <a:p>
            <a:pPr eaLnBrk="1" hangingPunct="1">
              <a:defRPr/>
            </a:pPr>
            <a:r>
              <a:rPr lang="en-US" b="0" dirty="0"/>
              <a:t>GLYCOGEN STORAGE DISEASE</a:t>
            </a:r>
            <a:br>
              <a:rPr lang="en-US" b="0" dirty="0"/>
            </a:br>
            <a:r>
              <a:rPr lang="en-US" dirty="0"/>
              <a:t>TYPE 2 (</a:t>
            </a:r>
            <a:r>
              <a:rPr lang="en-US" b="0" dirty="0">
                <a:solidFill>
                  <a:schemeClr val="tx1"/>
                </a:solidFill>
              </a:rPr>
              <a:t>POMPE)</a:t>
            </a:r>
          </a:p>
        </p:txBody>
      </p:sp>
      <p:sp>
        <p:nvSpPr>
          <p:cNvPr id="39939" name="Rectangle 3"/>
          <p:cNvSpPr>
            <a:spLocks noGrp="1" noChangeArrowheads="1"/>
          </p:cNvSpPr>
          <p:nvPr>
            <p:ph type="body" sz="half" idx="1"/>
          </p:nvPr>
        </p:nvSpPr>
        <p:spPr>
          <a:xfrm>
            <a:off x="953086" y="2215468"/>
            <a:ext cx="5410200" cy="4086349"/>
          </a:xfrm>
        </p:spPr>
        <p:txBody>
          <a:bodyPr/>
          <a:lstStyle/>
          <a:p>
            <a:pPr eaLnBrk="1" hangingPunct="1">
              <a:defRPr/>
            </a:pPr>
            <a:r>
              <a:rPr lang="en-US" sz="2400" dirty="0"/>
              <a:t>Acid maltase deficiency</a:t>
            </a:r>
          </a:p>
          <a:p>
            <a:pPr eaLnBrk="1" hangingPunct="1">
              <a:defRPr/>
            </a:pPr>
            <a:r>
              <a:rPr lang="en-US" sz="2400" dirty="0" err="1"/>
              <a:t>Sx</a:t>
            </a:r>
            <a:r>
              <a:rPr lang="en-US" sz="2400" dirty="0"/>
              <a:t>:</a:t>
            </a:r>
          </a:p>
          <a:p>
            <a:pPr lvl="1" eaLnBrk="1" hangingPunct="1">
              <a:defRPr/>
            </a:pPr>
            <a:r>
              <a:rPr lang="en-US" sz="2000" dirty="0"/>
              <a:t>Cardiomegaly, increased CPK, macroglossia Hypotonia</a:t>
            </a:r>
          </a:p>
          <a:p>
            <a:pPr eaLnBrk="1" hangingPunct="1">
              <a:defRPr/>
            </a:pPr>
            <a:r>
              <a:rPr lang="en-US" sz="2400" dirty="0"/>
              <a:t>EKG:</a:t>
            </a:r>
          </a:p>
          <a:p>
            <a:pPr lvl="1" eaLnBrk="1" hangingPunct="1">
              <a:defRPr/>
            </a:pPr>
            <a:r>
              <a:rPr lang="en-US" sz="2000" dirty="0"/>
              <a:t>Short PR interval, large QRS complex</a:t>
            </a:r>
          </a:p>
          <a:p>
            <a:pPr eaLnBrk="1" hangingPunct="1">
              <a:defRPr/>
            </a:pPr>
            <a:r>
              <a:rPr lang="en-US" sz="2400" dirty="0"/>
              <a:t>Tx:</a:t>
            </a:r>
          </a:p>
          <a:p>
            <a:pPr lvl="1" eaLnBrk="1" hangingPunct="1">
              <a:defRPr/>
            </a:pPr>
            <a:r>
              <a:rPr lang="en-US" sz="2000" dirty="0">
                <a:effectLst/>
              </a:rPr>
              <a:t>Enzyme replacement- </a:t>
            </a:r>
            <a:r>
              <a:rPr lang="en-US" sz="2000" dirty="0" err="1">
                <a:effectLst/>
              </a:rPr>
              <a:t>Myozyme</a:t>
            </a:r>
            <a:endParaRPr lang="en-US" sz="2000" dirty="0">
              <a:effectLst/>
            </a:endParaRPr>
          </a:p>
        </p:txBody>
      </p:sp>
      <p:pic>
        <p:nvPicPr>
          <p:cNvPr id="41988" name="Picture 4" descr="metabolic pictures 014"/>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7626448" y="2215468"/>
            <a:ext cx="2727374" cy="3503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6219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p:txBody>
          <a:bodyPr/>
          <a:lstStyle/>
          <a:p>
            <a:pPr eaLnBrk="1" hangingPunct="1">
              <a:defRPr/>
            </a:pPr>
            <a:r>
              <a:rPr lang="en-US" dirty="0"/>
              <a:t>CAUSES OF CARDIOMYOPATHY</a:t>
            </a:r>
          </a:p>
        </p:txBody>
      </p:sp>
      <p:sp>
        <p:nvSpPr>
          <p:cNvPr id="76803" name="Rectangle 3"/>
          <p:cNvSpPr>
            <a:spLocks noGrp="1" noChangeArrowheads="1"/>
          </p:cNvSpPr>
          <p:nvPr>
            <p:ph type="body" idx="1"/>
          </p:nvPr>
        </p:nvSpPr>
        <p:spPr/>
        <p:txBody>
          <a:bodyPr/>
          <a:lstStyle/>
          <a:p>
            <a:pPr eaLnBrk="1" hangingPunct="1">
              <a:buFont typeface="Wingdings" pitchFamily="2" charset="2"/>
              <a:buNone/>
              <a:defRPr/>
            </a:pPr>
            <a:r>
              <a:rPr lang="en-US" dirty="0"/>
              <a:t>	</a:t>
            </a:r>
          </a:p>
          <a:p>
            <a:pPr eaLnBrk="1" hangingPunct="1">
              <a:defRPr/>
            </a:pPr>
            <a:r>
              <a:rPr lang="en-US" dirty="0"/>
              <a:t>	</a:t>
            </a:r>
            <a:r>
              <a:rPr lang="en-US" dirty="0" err="1"/>
              <a:t>Pompe</a:t>
            </a:r>
            <a:endParaRPr lang="en-US" dirty="0"/>
          </a:p>
          <a:p>
            <a:pPr eaLnBrk="1" hangingPunct="1">
              <a:defRPr/>
            </a:pPr>
            <a:r>
              <a:rPr lang="en-US" dirty="0"/>
              <a:t>	Glycogen storage type 3</a:t>
            </a:r>
          </a:p>
          <a:p>
            <a:pPr eaLnBrk="1" hangingPunct="1">
              <a:defRPr/>
            </a:pPr>
            <a:r>
              <a:rPr lang="en-US" dirty="0"/>
              <a:t>	Fatty acid oxidation defects</a:t>
            </a:r>
          </a:p>
          <a:p>
            <a:pPr eaLnBrk="1" hangingPunct="1">
              <a:defRPr/>
            </a:pPr>
            <a:r>
              <a:rPr lang="en-US" dirty="0"/>
              <a:t>	Mucopolysaccharidosis </a:t>
            </a:r>
          </a:p>
          <a:p>
            <a:pPr eaLnBrk="1" hangingPunct="1">
              <a:buFont typeface="Wingdings" pitchFamily="2" charset="2"/>
              <a:buNone/>
              <a:defRPr/>
            </a:pPr>
            <a:r>
              <a:rPr lang="en-US" dirty="0"/>
              <a:t>	</a:t>
            </a:r>
          </a:p>
        </p:txBody>
      </p:sp>
    </p:spTree>
    <p:extLst>
      <p:ext uri="{BB962C8B-B14F-4D97-AF65-F5344CB8AC3E}">
        <p14:creationId xmlns:p14="http://schemas.microsoft.com/office/powerpoint/2010/main" val="545563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592975" y="2668703"/>
            <a:ext cx="10972800" cy="1143000"/>
          </a:xfrm>
        </p:spPr>
        <p:txBody>
          <a:bodyPr/>
          <a:lstStyle/>
          <a:p>
            <a:pPr eaLnBrk="1" hangingPunct="1">
              <a:defRPr/>
            </a:pPr>
            <a:r>
              <a:rPr lang="en-US" dirty="0"/>
              <a:t>LYSOSOMAL STORAGE DISORDERS</a:t>
            </a:r>
          </a:p>
        </p:txBody>
      </p:sp>
    </p:spTree>
    <p:extLst>
      <p:ext uri="{BB962C8B-B14F-4D97-AF65-F5344CB8AC3E}">
        <p14:creationId xmlns:p14="http://schemas.microsoft.com/office/powerpoint/2010/main" val="1559522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1828800" y="304800"/>
            <a:ext cx="8839200" cy="990600"/>
          </a:xfrm>
          <a:prstGeom prst="rect">
            <a:avLst/>
          </a:prstGeom>
          <a:noFill/>
          <a:ln w="9525">
            <a:noFill/>
            <a:miter lim="800000"/>
            <a:headEnd/>
            <a:tailEnd/>
          </a:ln>
        </p:spPr>
        <p:txBody>
          <a:bodyPr anchor="ctr"/>
          <a:lstStyle/>
          <a:p>
            <a:pPr algn="ctr" fontAlgn="base">
              <a:spcBef>
                <a:spcPct val="0"/>
              </a:spcBef>
              <a:spcAft>
                <a:spcPct val="0"/>
              </a:spcAft>
            </a:pPr>
            <a:r>
              <a:rPr lang="en-US" sz="5400" dirty="0">
                <a:solidFill>
                  <a:srgbClr val="FFFFFF"/>
                </a:solidFill>
                <a:latin typeface="Calibri" panose="020F0502020204030204" pitchFamily="34" charset="0"/>
                <a:cs typeface="Calibri" panose="020F0502020204030204" pitchFamily="34" charset="0"/>
              </a:rPr>
              <a:t>CLINICAL PRESENTATION</a:t>
            </a:r>
          </a:p>
        </p:txBody>
      </p:sp>
      <p:cxnSp>
        <p:nvCxnSpPr>
          <p:cNvPr id="4" name="Straight Arrow Connector 3"/>
          <p:cNvCxnSpPr/>
          <p:nvPr/>
        </p:nvCxnSpPr>
        <p:spPr bwMode="auto">
          <a:xfrm>
            <a:off x="4953000" y="3537466"/>
            <a:ext cx="304800" cy="0"/>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
        <p:nvSpPr>
          <p:cNvPr id="14" name="Rectangle 3">
            <a:extLst>
              <a:ext uri="{FF2B5EF4-FFF2-40B4-BE49-F238E27FC236}">
                <a16:creationId xmlns:a16="http://schemas.microsoft.com/office/drawing/2014/main" id="{BA0380DC-9015-AF43-9B0A-1E19843B501C}"/>
              </a:ext>
            </a:extLst>
          </p:cNvPr>
          <p:cNvSpPr txBox="1">
            <a:spLocks noChangeArrowheads="1"/>
          </p:cNvSpPr>
          <p:nvPr/>
        </p:nvSpPr>
        <p:spPr>
          <a:xfrm>
            <a:off x="559602" y="1335672"/>
            <a:ext cx="11077414" cy="4525963"/>
          </a:xfrm>
          <a:prstGeom prst="rect">
            <a:avLst/>
          </a:prstGeom>
        </p:spPr>
        <p:txBody>
          <a:bodyPr numCol="2"/>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b="0" i="0">
                <a:solidFill>
                  <a:schemeClr val="tx1"/>
                </a:solidFill>
                <a:effectLst>
                  <a:outerShdw blurRad="38100" dist="38100" dir="2700000" algn="tl">
                    <a:srgbClr val="000000"/>
                  </a:outerShdw>
                </a:effectLst>
                <a:latin typeface="Calibri Light" panose="020F0302020204030204" pitchFamily="34" charset="0"/>
                <a:ea typeface="+mn-ea"/>
                <a:cs typeface="Calibri Light" panose="020F0302020204030204"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0" i="0">
                <a:solidFill>
                  <a:schemeClr val="tx1"/>
                </a:solidFill>
                <a:effectLst>
                  <a:outerShdw blurRad="38100" dist="38100" dir="2700000" algn="tl">
                    <a:srgbClr val="000000"/>
                  </a:outerShdw>
                </a:effectLst>
                <a:latin typeface="Calibri Light" panose="020F0302020204030204" pitchFamily="34" charset="0"/>
                <a:cs typeface="Calibri Light" panose="020F0302020204030204"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0" i="0">
                <a:solidFill>
                  <a:schemeClr val="tx1"/>
                </a:solidFill>
                <a:effectLst>
                  <a:outerShdw blurRad="38100" dist="38100" dir="2700000" algn="tl">
                    <a:srgbClr val="000000"/>
                  </a:outerShdw>
                </a:effectLst>
                <a:latin typeface="Calibri Light" panose="020F0302020204030204" pitchFamily="34" charset="0"/>
                <a:cs typeface="Calibri Light" panose="020F0302020204030204"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0" i="0">
                <a:solidFill>
                  <a:schemeClr val="tx1"/>
                </a:solidFill>
                <a:effectLst>
                  <a:outerShdw blurRad="38100" dist="38100" dir="2700000" algn="tl">
                    <a:srgbClr val="000000"/>
                  </a:outerShdw>
                </a:effectLst>
                <a:latin typeface="Calibri Light" panose="020F0302020204030204" pitchFamily="34" charset="0"/>
                <a:cs typeface="Calibri Light" panose="020F0302020204030204"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0" i="0">
                <a:solidFill>
                  <a:schemeClr val="tx1"/>
                </a:solidFill>
                <a:effectLst>
                  <a:outerShdw blurRad="38100" dist="38100" dir="2700000" algn="tl">
                    <a:srgbClr val="000000"/>
                  </a:outerShdw>
                </a:effectLst>
                <a:latin typeface="Calibri Light" panose="020F0302020204030204" pitchFamily="34" charset="0"/>
                <a:cs typeface="Calibri Light" panose="020F0302020204030204"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defRPr/>
            </a:pPr>
            <a:r>
              <a:rPr lang="en-US" sz="2400" kern="0" dirty="0">
                <a:solidFill>
                  <a:srgbClr val="FFFF00"/>
                </a:solidFill>
              </a:rPr>
              <a:t>Overwhelming illness in the neonatal period</a:t>
            </a:r>
          </a:p>
          <a:p>
            <a:pPr eaLnBrk="1" hangingPunct="1">
              <a:defRPr/>
            </a:pPr>
            <a:r>
              <a:rPr lang="en-US" sz="2400" kern="0" dirty="0"/>
              <a:t>Vomiting (?pyloric stenosis)</a:t>
            </a:r>
          </a:p>
          <a:p>
            <a:pPr eaLnBrk="1" hangingPunct="1">
              <a:defRPr/>
            </a:pPr>
            <a:r>
              <a:rPr lang="en-US" sz="2400" kern="0" dirty="0"/>
              <a:t>Acute acidosis, anion gap (ORGANIC ACIDEMIA)</a:t>
            </a:r>
          </a:p>
          <a:p>
            <a:pPr eaLnBrk="1" hangingPunct="1">
              <a:defRPr/>
            </a:pPr>
            <a:r>
              <a:rPr lang="en-US" sz="2400" kern="0" dirty="0"/>
              <a:t>Massive ketosis</a:t>
            </a:r>
          </a:p>
          <a:p>
            <a:pPr eaLnBrk="1" hangingPunct="1">
              <a:defRPr/>
            </a:pPr>
            <a:r>
              <a:rPr lang="en-US" sz="2400" kern="0" dirty="0">
                <a:solidFill>
                  <a:srgbClr val="FFFF00"/>
                </a:solidFill>
              </a:rPr>
              <a:t>Hypoglycemia (FATTY ACID OXIDATION DEFECTS, HYPERINSULINISM)</a:t>
            </a:r>
          </a:p>
          <a:p>
            <a:pPr eaLnBrk="1" hangingPunct="1">
              <a:defRPr/>
            </a:pPr>
            <a:r>
              <a:rPr lang="en-US" sz="2400" kern="0" dirty="0">
                <a:solidFill>
                  <a:srgbClr val="FFFF00"/>
                </a:solidFill>
              </a:rPr>
              <a:t>Coagulopathy</a:t>
            </a:r>
          </a:p>
          <a:p>
            <a:pPr eaLnBrk="1" hangingPunct="1">
              <a:defRPr/>
            </a:pPr>
            <a:r>
              <a:rPr lang="en-US" sz="2400" kern="0" dirty="0">
                <a:solidFill>
                  <a:srgbClr val="FFFF00"/>
                </a:solidFill>
              </a:rPr>
              <a:t>Coma</a:t>
            </a:r>
          </a:p>
          <a:p>
            <a:pPr eaLnBrk="1" hangingPunct="1">
              <a:defRPr/>
            </a:pPr>
            <a:r>
              <a:rPr lang="en-US" sz="2400" kern="0" dirty="0">
                <a:solidFill>
                  <a:srgbClr val="FFFF00"/>
                </a:solidFill>
              </a:rPr>
              <a:t>Seizures, especially myoclonic</a:t>
            </a:r>
          </a:p>
          <a:p>
            <a:pPr eaLnBrk="1" hangingPunct="1">
              <a:defRPr/>
            </a:pPr>
            <a:r>
              <a:rPr lang="en-US" sz="2400" kern="0" dirty="0">
                <a:solidFill>
                  <a:srgbClr val="FFFF00"/>
                </a:solidFill>
              </a:rPr>
              <a:t>Chronic hiccups (NON KETOTIC HYPERGLYCINEMIA)</a:t>
            </a:r>
          </a:p>
          <a:p>
            <a:pPr eaLnBrk="1" hangingPunct="1">
              <a:defRPr/>
            </a:pPr>
            <a:r>
              <a:rPr lang="en-US" sz="2400" kern="0" dirty="0">
                <a:solidFill>
                  <a:srgbClr val="FFFF00"/>
                </a:solidFill>
              </a:rPr>
              <a:t>Unusual odor (MSUD)</a:t>
            </a:r>
          </a:p>
          <a:p>
            <a:pPr eaLnBrk="1" hangingPunct="1">
              <a:defRPr/>
            </a:pPr>
            <a:r>
              <a:rPr lang="en-US" sz="2400" kern="0" dirty="0">
                <a:solidFill>
                  <a:srgbClr val="FFFF00"/>
                </a:solidFill>
              </a:rPr>
              <a:t>Extensive dermatosis (especially monilial)</a:t>
            </a:r>
          </a:p>
          <a:p>
            <a:pPr eaLnBrk="1" hangingPunct="1">
              <a:defRPr/>
            </a:pPr>
            <a:r>
              <a:rPr lang="en-US" sz="2400" kern="0" dirty="0">
                <a:solidFill>
                  <a:srgbClr val="FFFF00"/>
                </a:solidFill>
              </a:rPr>
              <a:t>Family history of siblings dying early</a:t>
            </a:r>
          </a:p>
          <a:p>
            <a:pPr eaLnBrk="1" hangingPunct="1">
              <a:defRPr/>
            </a:pPr>
            <a:endParaRPr lang="en-US" sz="2400" kern="0" dirty="0">
              <a:solidFill>
                <a:srgbClr val="FFFF00"/>
              </a:solidFill>
            </a:endParaRPr>
          </a:p>
          <a:p>
            <a:pPr eaLnBrk="1" hangingPunct="1">
              <a:defRPr/>
            </a:pPr>
            <a:endParaRPr lang="en-US" sz="2400" kern="0" dirty="0"/>
          </a:p>
          <a:p>
            <a:pPr eaLnBrk="1" hangingPunct="1">
              <a:defRPr/>
            </a:pPr>
            <a:endParaRPr lang="en-US" sz="2400" kern="0" dirty="0"/>
          </a:p>
        </p:txBody>
      </p:sp>
    </p:spTree>
    <p:extLst>
      <p:ext uri="{BB962C8B-B14F-4D97-AF65-F5344CB8AC3E}">
        <p14:creationId xmlns:p14="http://schemas.microsoft.com/office/powerpoint/2010/main" val="42156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7" name="AutoShape 3"/>
          <p:cNvSpPr>
            <a:spLocks noChangeArrowheads="1"/>
          </p:cNvSpPr>
          <p:nvPr/>
        </p:nvSpPr>
        <p:spPr bwMode="auto">
          <a:xfrm>
            <a:off x="2952398" y="680840"/>
            <a:ext cx="5771269" cy="851297"/>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solidFill>
              <a:schemeClr val="tx1"/>
            </a:solidFill>
            <a:miter lim="800000"/>
            <a:headEnd/>
            <a:tailEnd/>
          </a:ln>
          <a:effectLst/>
        </p:spPr>
        <p:txBody>
          <a:bodyPr wrap="none" anchor="ctr" anchorCtr="1">
            <a:spAutoFit/>
          </a:bodyPr>
          <a:lstStyle/>
          <a:p>
            <a:pPr algn="ctr" eaLnBrk="0" fontAlgn="base" hangingPunct="0">
              <a:spcBef>
                <a:spcPct val="0"/>
              </a:spcBef>
              <a:spcAft>
                <a:spcPct val="0"/>
              </a:spcAft>
            </a:pPr>
            <a:r>
              <a:rPr lang="en-US" sz="4400" dirty="0">
                <a:solidFill>
                  <a:srgbClr val="000514"/>
                </a:solidFill>
                <a:latin typeface="Calibri" panose="020F0502020204030204" pitchFamily="34" charset="0"/>
                <a:cs typeface="Calibri" panose="020F0502020204030204" pitchFamily="34" charset="0"/>
              </a:rPr>
              <a:t>DYSMORPHIC FEATURES</a:t>
            </a:r>
          </a:p>
        </p:txBody>
      </p:sp>
      <p:sp>
        <p:nvSpPr>
          <p:cNvPr id="436228" name="AutoShape 4"/>
          <p:cNvSpPr>
            <a:spLocks noChangeArrowheads="1"/>
          </p:cNvSpPr>
          <p:nvPr/>
        </p:nvSpPr>
        <p:spPr bwMode="auto">
          <a:xfrm>
            <a:off x="1746251" y="2235398"/>
            <a:ext cx="1668463" cy="510778"/>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Coarse Facial Features</a:t>
            </a:r>
          </a:p>
          <a:p>
            <a:pPr algn="ctr" eaLnBrk="0" fontAlgn="base" hangingPunct="0">
              <a:spcBef>
                <a:spcPct val="0"/>
              </a:spcBef>
              <a:spcAft>
                <a:spcPct val="0"/>
              </a:spcAft>
            </a:pPr>
            <a:r>
              <a:rPr lang="en-US" sz="1200" dirty="0" err="1">
                <a:solidFill>
                  <a:srgbClr val="000514"/>
                </a:solidFill>
                <a:latin typeface="Calibri Light" panose="020F0302020204030204" pitchFamily="34" charset="0"/>
                <a:cs typeface="Calibri Light" panose="020F0302020204030204" pitchFamily="34" charset="0"/>
              </a:rPr>
              <a:t>Dysostosis</a:t>
            </a:r>
            <a:r>
              <a:rPr lang="en-US" sz="1200" dirty="0">
                <a:solidFill>
                  <a:srgbClr val="000514"/>
                </a:solidFill>
                <a:latin typeface="Calibri Light" panose="020F0302020204030204" pitchFamily="34" charset="0"/>
                <a:cs typeface="Calibri Light" panose="020F0302020204030204" pitchFamily="34" charset="0"/>
              </a:rPr>
              <a:t> Multiplex</a:t>
            </a:r>
          </a:p>
        </p:txBody>
      </p:sp>
      <p:sp>
        <p:nvSpPr>
          <p:cNvPr id="436229" name="AutoShape 5"/>
          <p:cNvSpPr>
            <a:spLocks noChangeArrowheads="1"/>
          </p:cNvSpPr>
          <p:nvPr/>
        </p:nvSpPr>
        <p:spPr bwMode="auto">
          <a:xfrm>
            <a:off x="7427914" y="3635376"/>
            <a:ext cx="815975" cy="511175"/>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err="1">
                <a:solidFill>
                  <a:srgbClr val="000514"/>
                </a:solidFill>
                <a:latin typeface="Calibri Light" panose="020F0302020204030204" pitchFamily="34" charset="0"/>
                <a:cs typeface="Calibri Light" panose="020F0302020204030204" pitchFamily="34" charset="0"/>
              </a:rPr>
              <a:t>Menke’s</a:t>
            </a:r>
            <a:r>
              <a:rPr lang="en-US" sz="1200" dirty="0">
                <a:solidFill>
                  <a:srgbClr val="000514"/>
                </a:solidFill>
                <a:latin typeface="Calibri Light" panose="020F0302020204030204" pitchFamily="34" charset="0"/>
                <a:cs typeface="Calibri Light" panose="020F0302020204030204" pitchFamily="34" charset="0"/>
              </a:rPr>
              <a:t> Disease</a:t>
            </a:r>
          </a:p>
        </p:txBody>
      </p:sp>
      <p:sp>
        <p:nvSpPr>
          <p:cNvPr id="436230" name="AutoShape 6"/>
          <p:cNvSpPr>
            <a:spLocks noChangeArrowheads="1"/>
          </p:cNvSpPr>
          <p:nvPr/>
        </p:nvSpPr>
        <p:spPr bwMode="auto">
          <a:xfrm>
            <a:off x="2047525" y="3443566"/>
            <a:ext cx="990600" cy="715089"/>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err="1">
                <a:solidFill>
                  <a:srgbClr val="000514"/>
                </a:solidFill>
                <a:latin typeface="Calibri Light" panose="020F0302020204030204" pitchFamily="34" charset="0"/>
                <a:cs typeface="Calibri Light" panose="020F0302020204030204" pitchFamily="34" charset="0"/>
              </a:rPr>
              <a:t>Lysosomal</a:t>
            </a:r>
            <a:r>
              <a:rPr lang="en-US" sz="1200" dirty="0">
                <a:solidFill>
                  <a:srgbClr val="000514"/>
                </a:solidFill>
                <a:latin typeface="Calibri Light" panose="020F0302020204030204" pitchFamily="34" charset="0"/>
                <a:cs typeface="Calibri Light" panose="020F0302020204030204" pitchFamily="34" charset="0"/>
              </a:rPr>
              <a:t> Storage Disease</a:t>
            </a:r>
          </a:p>
        </p:txBody>
      </p:sp>
      <p:sp>
        <p:nvSpPr>
          <p:cNvPr id="436231" name="AutoShape 7"/>
          <p:cNvSpPr>
            <a:spLocks noChangeArrowheads="1"/>
          </p:cNvSpPr>
          <p:nvPr/>
        </p:nvSpPr>
        <p:spPr bwMode="auto">
          <a:xfrm>
            <a:off x="3556000" y="2327831"/>
            <a:ext cx="1663700" cy="919401"/>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50000"/>
              </a:spcBef>
              <a:spcAft>
                <a:spcPct val="0"/>
              </a:spcAft>
            </a:pPr>
            <a:r>
              <a:rPr lang="en-US" sz="1200" dirty="0">
                <a:solidFill>
                  <a:srgbClr val="000514"/>
                </a:solidFill>
                <a:latin typeface="Calibri Light" panose="020F0302020204030204" pitchFamily="34" charset="0"/>
                <a:cs typeface="Calibri Light" panose="020F0302020204030204" pitchFamily="34" charset="0"/>
              </a:rPr>
              <a:t>Microcephaly anteverted nares ptosis, 2-3 syndactyly </a:t>
            </a:r>
            <a:r>
              <a:rPr lang="en-US" sz="1200" dirty="0" err="1">
                <a:solidFill>
                  <a:srgbClr val="000514"/>
                </a:solidFill>
                <a:latin typeface="Calibri Light" panose="020F0302020204030204" pitchFamily="34" charset="0"/>
                <a:cs typeface="Calibri Light" panose="020F0302020204030204" pitchFamily="34" charset="0"/>
              </a:rPr>
              <a:t>ambigous</a:t>
            </a:r>
            <a:r>
              <a:rPr lang="en-US" sz="1200" dirty="0">
                <a:solidFill>
                  <a:srgbClr val="000514"/>
                </a:solidFill>
                <a:latin typeface="Calibri Light" panose="020F0302020204030204" pitchFamily="34" charset="0"/>
                <a:cs typeface="Calibri Light" panose="020F0302020204030204" pitchFamily="34" charset="0"/>
              </a:rPr>
              <a:t> genitalia</a:t>
            </a:r>
          </a:p>
        </p:txBody>
      </p:sp>
      <p:sp>
        <p:nvSpPr>
          <p:cNvPr id="436232" name="AutoShape 8"/>
          <p:cNvSpPr>
            <a:spLocks noChangeArrowheads="1"/>
          </p:cNvSpPr>
          <p:nvPr/>
        </p:nvSpPr>
        <p:spPr bwMode="auto">
          <a:xfrm>
            <a:off x="3773489" y="3726181"/>
            <a:ext cx="1208087" cy="715089"/>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50000"/>
              </a:spcBef>
              <a:spcAft>
                <a:spcPct val="0"/>
              </a:spcAft>
            </a:pPr>
            <a:r>
              <a:rPr lang="en-US" sz="1200" dirty="0">
                <a:solidFill>
                  <a:srgbClr val="000514"/>
                </a:solidFill>
                <a:latin typeface="Calibri Light" panose="020F0302020204030204" pitchFamily="34" charset="0"/>
                <a:cs typeface="Calibri Light" panose="020F0302020204030204" pitchFamily="34" charset="0"/>
              </a:rPr>
              <a:t>Disorders of Sterol Synthesis</a:t>
            </a:r>
          </a:p>
        </p:txBody>
      </p:sp>
      <p:sp>
        <p:nvSpPr>
          <p:cNvPr id="436233" name="AutoShape 9"/>
          <p:cNvSpPr>
            <a:spLocks noChangeArrowheads="1"/>
          </p:cNvSpPr>
          <p:nvPr/>
        </p:nvSpPr>
        <p:spPr bwMode="auto">
          <a:xfrm>
            <a:off x="5334001" y="2242343"/>
            <a:ext cx="1603375" cy="1123712"/>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High forehead </a:t>
            </a:r>
          </a:p>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Open and wide fontanel  </a:t>
            </a:r>
            <a:r>
              <a:rPr lang="en-US" sz="1200" dirty="0" err="1">
                <a:solidFill>
                  <a:srgbClr val="000514"/>
                </a:solidFill>
                <a:latin typeface="Calibri Light" panose="020F0302020204030204" pitchFamily="34" charset="0"/>
                <a:cs typeface="Calibri Light" panose="020F0302020204030204" pitchFamily="34" charset="0"/>
              </a:rPr>
              <a:t>Upslanting</a:t>
            </a:r>
            <a:r>
              <a:rPr lang="en-US" sz="1200" dirty="0">
                <a:solidFill>
                  <a:srgbClr val="000514"/>
                </a:solidFill>
                <a:latin typeface="Calibri Light" panose="020F0302020204030204" pitchFamily="34" charset="0"/>
                <a:cs typeface="Calibri Light" panose="020F0302020204030204" pitchFamily="34" charset="0"/>
              </a:rPr>
              <a:t> eyes ‘Down’s Like’ Picture, FTT</a:t>
            </a:r>
          </a:p>
        </p:txBody>
      </p:sp>
      <p:sp>
        <p:nvSpPr>
          <p:cNvPr id="436234" name="AutoShape 10"/>
          <p:cNvSpPr>
            <a:spLocks noChangeArrowheads="1"/>
          </p:cNvSpPr>
          <p:nvPr/>
        </p:nvSpPr>
        <p:spPr bwMode="auto">
          <a:xfrm>
            <a:off x="7116764" y="2209800"/>
            <a:ext cx="1450975" cy="1123712"/>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50000"/>
              </a:spcBef>
              <a:spcAft>
                <a:spcPct val="0"/>
              </a:spcAft>
            </a:pPr>
            <a:r>
              <a:rPr lang="en-US" sz="1200" dirty="0">
                <a:solidFill>
                  <a:srgbClr val="000514"/>
                </a:solidFill>
                <a:latin typeface="Calibri Light" panose="020F0302020204030204" pitchFamily="34" charset="0"/>
                <a:cs typeface="Calibri Light" panose="020F0302020204030204" pitchFamily="34" charset="0"/>
              </a:rPr>
              <a:t>Pudgy cheeks seizures, </a:t>
            </a:r>
            <a:r>
              <a:rPr lang="en-US" sz="1200" dirty="0" err="1">
                <a:solidFill>
                  <a:srgbClr val="000514"/>
                </a:solidFill>
                <a:latin typeface="Calibri Light" panose="020F0302020204030204" pitchFamily="34" charset="0"/>
                <a:cs typeface="Calibri Light" panose="020F0302020204030204" pitchFamily="34" charset="0"/>
              </a:rPr>
              <a:t>pili</a:t>
            </a:r>
            <a:r>
              <a:rPr lang="en-US" sz="1200" dirty="0">
                <a:solidFill>
                  <a:srgbClr val="000514"/>
                </a:solidFill>
                <a:latin typeface="Calibri Light" panose="020F0302020204030204" pitchFamily="34" charset="0"/>
                <a:cs typeface="Calibri Light" panose="020F0302020204030204" pitchFamily="34" charset="0"/>
              </a:rPr>
              <a:t> </a:t>
            </a:r>
            <a:r>
              <a:rPr lang="en-US" sz="1200" dirty="0" err="1">
                <a:solidFill>
                  <a:srgbClr val="000514"/>
                </a:solidFill>
                <a:latin typeface="Calibri Light" panose="020F0302020204030204" pitchFamily="34" charset="0"/>
                <a:cs typeface="Calibri Light" panose="020F0302020204030204" pitchFamily="34" charset="0"/>
              </a:rPr>
              <a:t>torti</a:t>
            </a:r>
            <a:r>
              <a:rPr lang="en-US" sz="1200" dirty="0">
                <a:solidFill>
                  <a:srgbClr val="000514"/>
                </a:solidFill>
                <a:latin typeface="Calibri Light" panose="020F0302020204030204" pitchFamily="34" charset="0"/>
                <a:cs typeface="Calibri Light" panose="020F0302020204030204" pitchFamily="34" charset="0"/>
              </a:rPr>
              <a:t>  progressive CNS deficits, </a:t>
            </a:r>
            <a:r>
              <a:rPr lang="en-US" sz="1200" dirty="0" err="1">
                <a:solidFill>
                  <a:srgbClr val="000514"/>
                </a:solidFill>
                <a:latin typeface="Calibri Light" panose="020F0302020204030204" pitchFamily="34" charset="0"/>
                <a:cs typeface="Calibri Light" panose="020F0302020204030204" pitchFamily="34" charset="0"/>
              </a:rPr>
              <a:t>wormian</a:t>
            </a:r>
            <a:r>
              <a:rPr lang="en-US" sz="1200" dirty="0">
                <a:solidFill>
                  <a:srgbClr val="000514"/>
                </a:solidFill>
                <a:latin typeface="Calibri Light" panose="020F0302020204030204" pitchFamily="34" charset="0"/>
                <a:cs typeface="Calibri Light" panose="020F0302020204030204" pitchFamily="34" charset="0"/>
              </a:rPr>
              <a:t> bones </a:t>
            </a:r>
          </a:p>
        </p:txBody>
      </p:sp>
      <p:sp>
        <p:nvSpPr>
          <p:cNvPr id="436235" name="AutoShape 11"/>
          <p:cNvSpPr>
            <a:spLocks noChangeArrowheads="1"/>
          </p:cNvSpPr>
          <p:nvPr/>
        </p:nvSpPr>
        <p:spPr bwMode="auto">
          <a:xfrm>
            <a:off x="8763001" y="2128957"/>
            <a:ext cx="1782763" cy="1123712"/>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Inv nipples, unusual</a:t>
            </a:r>
          </a:p>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fat pads, </a:t>
            </a:r>
            <a:r>
              <a:rPr lang="en-US" sz="1200" dirty="0" err="1">
                <a:solidFill>
                  <a:srgbClr val="000514"/>
                </a:solidFill>
                <a:latin typeface="Calibri Light" panose="020F0302020204030204" pitchFamily="34" charset="0"/>
                <a:cs typeface="Calibri Light" panose="020F0302020204030204" pitchFamily="34" charset="0"/>
              </a:rPr>
              <a:t>hypotonia</a:t>
            </a:r>
            <a:r>
              <a:rPr lang="en-US" sz="1200" dirty="0">
                <a:solidFill>
                  <a:srgbClr val="000514"/>
                </a:solidFill>
                <a:latin typeface="Calibri Light" panose="020F0302020204030204" pitchFamily="34" charset="0"/>
                <a:cs typeface="Calibri Light" panose="020F0302020204030204" pitchFamily="34" charset="0"/>
              </a:rPr>
              <a:t> Seizures</a:t>
            </a:r>
          </a:p>
          <a:p>
            <a:pPr algn="ctr" eaLnBrk="0" fontAlgn="base" hangingPunct="0">
              <a:spcBef>
                <a:spcPct val="0"/>
              </a:spcBef>
              <a:spcAft>
                <a:spcPct val="0"/>
              </a:spcAft>
            </a:pPr>
            <a:r>
              <a:rPr lang="en-US" sz="1200" dirty="0" err="1">
                <a:solidFill>
                  <a:srgbClr val="000514"/>
                </a:solidFill>
                <a:latin typeface="Calibri Light" panose="020F0302020204030204" pitchFamily="34" charset="0"/>
                <a:cs typeface="Calibri Light" panose="020F0302020204030204" pitchFamily="34" charset="0"/>
              </a:rPr>
              <a:t>Hepatomegaly</a:t>
            </a:r>
            <a:r>
              <a:rPr lang="en-US" sz="1200" dirty="0">
                <a:solidFill>
                  <a:srgbClr val="000514"/>
                </a:solidFill>
                <a:latin typeface="Calibri Light" panose="020F0302020204030204" pitchFamily="34" charset="0"/>
                <a:cs typeface="Calibri Light" panose="020F0302020204030204" pitchFamily="34" charset="0"/>
              </a:rPr>
              <a:t> </a:t>
            </a:r>
          </a:p>
          <a:p>
            <a:pPr algn="ctr" eaLnBrk="0" fontAlgn="base" hangingPunct="0">
              <a:spcBef>
                <a:spcPct val="0"/>
              </a:spcBef>
              <a:spcAft>
                <a:spcPct val="0"/>
              </a:spcAft>
            </a:pPr>
            <a:r>
              <a:rPr lang="en-US" sz="1200" dirty="0" err="1">
                <a:solidFill>
                  <a:srgbClr val="000514"/>
                </a:solidFill>
                <a:latin typeface="Calibri Light" panose="020F0302020204030204" pitchFamily="34" charset="0"/>
                <a:cs typeface="Calibri Light" panose="020F0302020204030204" pitchFamily="34" charset="0"/>
              </a:rPr>
              <a:t>Cerebellar</a:t>
            </a:r>
            <a:r>
              <a:rPr lang="en-US" sz="1200" dirty="0">
                <a:solidFill>
                  <a:srgbClr val="000514"/>
                </a:solidFill>
                <a:latin typeface="Calibri Light" panose="020F0302020204030204" pitchFamily="34" charset="0"/>
                <a:cs typeface="Calibri Light" panose="020F0302020204030204" pitchFamily="34" charset="0"/>
              </a:rPr>
              <a:t> atrophy</a:t>
            </a:r>
          </a:p>
        </p:txBody>
      </p:sp>
      <p:sp>
        <p:nvSpPr>
          <p:cNvPr id="436236" name="AutoShape 12"/>
          <p:cNvSpPr>
            <a:spLocks noChangeArrowheads="1"/>
          </p:cNvSpPr>
          <p:nvPr/>
        </p:nvSpPr>
        <p:spPr bwMode="auto">
          <a:xfrm>
            <a:off x="3519489" y="4820325"/>
            <a:ext cx="1736725" cy="511175"/>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Cholesterol &amp;</a:t>
            </a:r>
          </a:p>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7 </a:t>
            </a:r>
            <a:r>
              <a:rPr lang="en-US" sz="1200" dirty="0" err="1">
                <a:solidFill>
                  <a:srgbClr val="000514"/>
                </a:solidFill>
                <a:latin typeface="Calibri Light" panose="020F0302020204030204" pitchFamily="34" charset="0"/>
                <a:cs typeface="Calibri Light" panose="020F0302020204030204" pitchFamily="34" charset="0"/>
              </a:rPr>
              <a:t>dehydrocholesterol</a:t>
            </a:r>
            <a:endParaRPr lang="en-US" sz="1200" dirty="0">
              <a:solidFill>
                <a:srgbClr val="000514"/>
              </a:solidFill>
              <a:latin typeface="Calibri Light" panose="020F0302020204030204" pitchFamily="34" charset="0"/>
              <a:cs typeface="Calibri Light" panose="020F0302020204030204" pitchFamily="34" charset="0"/>
            </a:endParaRPr>
          </a:p>
        </p:txBody>
      </p:sp>
      <p:sp>
        <p:nvSpPr>
          <p:cNvPr id="436237" name="AutoShape 13"/>
          <p:cNvSpPr>
            <a:spLocks noChangeArrowheads="1"/>
          </p:cNvSpPr>
          <p:nvPr/>
        </p:nvSpPr>
        <p:spPr bwMode="auto">
          <a:xfrm>
            <a:off x="5486400" y="3732887"/>
            <a:ext cx="1289050" cy="514350"/>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err="1">
                <a:solidFill>
                  <a:srgbClr val="000514"/>
                </a:solidFill>
                <a:latin typeface="Calibri Light" panose="020F0302020204030204" pitchFamily="34" charset="0"/>
                <a:cs typeface="Calibri Light" panose="020F0302020204030204" pitchFamily="34" charset="0"/>
              </a:rPr>
              <a:t>Peroxisomal</a:t>
            </a:r>
            <a:r>
              <a:rPr lang="en-US" sz="1200" dirty="0">
                <a:solidFill>
                  <a:srgbClr val="000514"/>
                </a:solidFill>
                <a:latin typeface="Calibri Light" panose="020F0302020204030204" pitchFamily="34" charset="0"/>
                <a:cs typeface="Calibri Light" panose="020F0302020204030204" pitchFamily="34" charset="0"/>
              </a:rPr>
              <a:t> Disorders</a:t>
            </a:r>
          </a:p>
        </p:txBody>
      </p:sp>
      <p:sp>
        <p:nvSpPr>
          <p:cNvPr id="436238" name="AutoShape 14"/>
          <p:cNvSpPr>
            <a:spLocks noChangeArrowheads="1"/>
          </p:cNvSpPr>
          <p:nvPr/>
        </p:nvSpPr>
        <p:spPr bwMode="auto">
          <a:xfrm>
            <a:off x="9040813" y="4725632"/>
            <a:ext cx="1212850" cy="715089"/>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50000"/>
              </a:spcBef>
              <a:spcAft>
                <a:spcPct val="0"/>
              </a:spcAft>
            </a:pPr>
            <a:r>
              <a:rPr lang="en-US" sz="1200" dirty="0">
                <a:solidFill>
                  <a:srgbClr val="000514"/>
                </a:solidFill>
                <a:latin typeface="Calibri Light" panose="020F0302020204030204" pitchFamily="34" charset="0"/>
                <a:cs typeface="Calibri Light" panose="020F0302020204030204" pitchFamily="34" charset="0"/>
              </a:rPr>
              <a:t>Isoelectric Focusing of Transferrin</a:t>
            </a:r>
          </a:p>
        </p:txBody>
      </p:sp>
      <p:sp>
        <p:nvSpPr>
          <p:cNvPr id="436239" name="AutoShape 15"/>
          <p:cNvSpPr>
            <a:spLocks noChangeArrowheads="1"/>
          </p:cNvSpPr>
          <p:nvPr/>
        </p:nvSpPr>
        <p:spPr bwMode="auto">
          <a:xfrm>
            <a:off x="1857375" y="4725632"/>
            <a:ext cx="1447800" cy="715089"/>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Urine for MPS</a:t>
            </a:r>
          </a:p>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Urine for Oligosaccharides</a:t>
            </a:r>
          </a:p>
        </p:txBody>
      </p:sp>
      <p:sp>
        <p:nvSpPr>
          <p:cNvPr id="436240" name="AutoShape 16"/>
          <p:cNvSpPr>
            <a:spLocks noChangeArrowheads="1"/>
          </p:cNvSpPr>
          <p:nvPr/>
        </p:nvSpPr>
        <p:spPr bwMode="auto">
          <a:xfrm>
            <a:off x="5641975" y="4820325"/>
            <a:ext cx="971550" cy="315913"/>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VLCFA</a:t>
            </a:r>
          </a:p>
        </p:txBody>
      </p:sp>
      <p:sp>
        <p:nvSpPr>
          <p:cNvPr id="436241" name="AutoShape 17"/>
          <p:cNvSpPr>
            <a:spLocks noChangeArrowheads="1"/>
          </p:cNvSpPr>
          <p:nvPr/>
        </p:nvSpPr>
        <p:spPr bwMode="auto">
          <a:xfrm>
            <a:off x="8963027" y="3536595"/>
            <a:ext cx="1371600" cy="919401"/>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Carbohydrate Deficient Glycoprotein Syndrome</a:t>
            </a:r>
          </a:p>
        </p:txBody>
      </p:sp>
      <p:sp>
        <p:nvSpPr>
          <p:cNvPr id="436242" name="AutoShape 18"/>
          <p:cNvSpPr>
            <a:spLocks noChangeArrowheads="1"/>
          </p:cNvSpPr>
          <p:nvPr/>
        </p:nvSpPr>
        <p:spPr bwMode="auto">
          <a:xfrm>
            <a:off x="7191375" y="4729164"/>
            <a:ext cx="1295400" cy="511175"/>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anchor="ctr">
            <a:spAutoFit/>
          </a:bodyPr>
          <a:lstStyle/>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Copper</a:t>
            </a:r>
          </a:p>
          <a:p>
            <a:pPr algn="ctr" eaLnBrk="0" fontAlgn="base" hangingPunct="0">
              <a:spcBef>
                <a:spcPct val="0"/>
              </a:spcBef>
              <a:spcAft>
                <a:spcPct val="0"/>
              </a:spcAft>
            </a:pPr>
            <a:r>
              <a:rPr lang="en-US" sz="1200" dirty="0">
                <a:solidFill>
                  <a:srgbClr val="000514"/>
                </a:solidFill>
                <a:latin typeface="Calibri Light" panose="020F0302020204030204" pitchFamily="34" charset="0"/>
                <a:cs typeface="Calibri Light" panose="020F0302020204030204" pitchFamily="34" charset="0"/>
              </a:rPr>
              <a:t> </a:t>
            </a:r>
            <a:r>
              <a:rPr lang="en-US" sz="1200" dirty="0" err="1">
                <a:solidFill>
                  <a:srgbClr val="000514"/>
                </a:solidFill>
                <a:latin typeface="Calibri Light" panose="020F0302020204030204" pitchFamily="34" charset="0"/>
                <a:cs typeface="Calibri Light" panose="020F0302020204030204" pitchFamily="34" charset="0"/>
              </a:rPr>
              <a:t>Cerruloplasmin</a:t>
            </a:r>
            <a:endParaRPr lang="en-US" sz="1200" dirty="0">
              <a:solidFill>
                <a:srgbClr val="000514"/>
              </a:solidFill>
              <a:latin typeface="Calibri Light" panose="020F0302020204030204" pitchFamily="34" charset="0"/>
              <a:cs typeface="Calibri Light" panose="020F0302020204030204" pitchFamily="34" charset="0"/>
            </a:endParaRPr>
          </a:p>
        </p:txBody>
      </p:sp>
      <p:cxnSp>
        <p:nvCxnSpPr>
          <p:cNvPr id="436243" name="AutoShape 19"/>
          <p:cNvCxnSpPr>
            <a:cxnSpLocks noChangeShapeType="1"/>
            <a:stCxn id="436228" idx="2"/>
            <a:endCxn id="436230" idx="0"/>
          </p:cNvCxnSpPr>
          <p:nvPr/>
        </p:nvCxnSpPr>
        <p:spPr bwMode="auto">
          <a:xfrm flipH="1">
            <a:off x="2542825" y="2746176"/>
            <a:ext cx="37658" cy="697390"/>
          </a:xfrm>
          <a:prstGeom prst="straightConnector1">
            <a:avLst/>
          </a:prstGeom>
          <a:noFill/>
          <a:ln w="25400">
            <a:solidFill>
              <a:schemeClr val="tx1"/>
            </a:solidFill>
            <a:round/>
            <a:headEnd/>
            <a:tailEnd/>
          </a:ln>
          <a:effectLst/>
        </p:spPr>
      </p:cxnSp>
      <p:cxnSp>
        <p:nvCxnSpPr>
          <p:cNvPr id="436244" name="AutoShape 20"/>
          <p:cNvCxnSpPr>
            <a:cxnSpLocks noChangeShapeType="1"/>
            <a:stCxn id="436230" idx="2"/>
            <a:endCxn id="436239" idx="0"/>
          </p:cNvCxnSpPr>
          <p:nvPr/>
        </p:nvCxnSpPr>
        <p:spPr bwMode="auto">
          <a:xfrm>
            <a:off x="2542825" y="4158655"/>
            <a:ext cx="38450" cy="566977"/>
          </a:xfrm>
          <a:prstGeom prst="straightConnector1">
            <a:avLst/>
          </a:prstGeom>
          <a:noFill/>
          <a:ln w="25400">
            <a:solidFill>
              <a:schemeClr val="tx1"/>
            </a:solidFill>
            <a:round/>
            <a:headEnd/>
            <a:tailEnd/>
          </a:ln>
          <a:effectLst/>
        </p:spPr>
      </p:cxnSp>
      <p:cxnSp>
        <p:nvCxnSpPr>
          <p:cNvPr id="436245" name="AutoShape 21"/>
          <p:cNvCxnSpPr>
            <a:cxnSpLocks noChangeShapeType="1"/>
            <a:stCxn id="436231" idx="2"/>
            <a:endCxn id="436232" idx="0"/>
          </p:cNvCxnSpPr>
          <p:nvPr/>
        </p:nvCxnSpPr>
        <p:spPr bwMode="auto">
          <a:xfrm flipH="1">
            <a:off x="4377533" y="3247232"/>
            <a:ext cx="10317" cy="478949"/>
          </a:xfrm>
          <a:prstGeom prst="straightConnector1">
            <a:avLst/>
          </a:prstGeom>
          <a:noFill/>
          <a:ln w="25400">
            <a:solidFill>
              <a:schemeClr val="tx1"/>
            </a:solidFill>
            <a:round/>
            <a:headEnd/>
            <a:tailEnd/>
          </a:ln>
          <a:effectLst/>
        </p:spPr>
      </p:cxnSp>
      <p:cxnSp>
        <p:nvCxnSpPr>
          <p:cNvPr id="436246" name="AutoShape 22"/>
          <p:cNvCxnSpPr>
            <a:cxnSpLocks noChangeShapeType="1"/>
            <a:stCxn id="436232" idx="2"/>
            <a:endCxn id="436236" idx="0"/>
          </p:cNvCxnSpPr>
          <p:nvPr/>
        </p:nvCxnSpPr>
        <p:spPr bwMode="auto">
          <a:xfrm rot="16200000" flipH="1">
            <a:off x="4193165" y="4625637"/>
            <a:ext cx="379055" cy="10319"/>
          </a:xfrm>
          <a:prstGeom prst="straightConnector1">
            <a:avLst/>
          </a:prstGeom>
          <a:noFill/>
          <a:ln w="25400">
            <a:solidFill>
              <a:schemeClr val="tx1"/>
            </a:solidFill>
            <a:round/>
            <a:headEnd/>
            <a:tailEnd/>
          </a:ln>
          <a:effectLst/>
        </p:spPr>
      </p:cxnSp>
      <p:cxnSp>
        <p:nvCxnSpPr>
          <p:cNvPr id="436247" name="AutoShape 23"/>
          <p:cNvCxnSpPr>
            <a:cxnSpLocks noChangeShapeType="1"/>
            <a:stCxn id="436233" idx="2"/>
            <a:endCxn id="436237" idx="0"/>
          </p:cNvCxnSpPr>
          <p:nvPr/>
        </p:nvCxnSpPr>
        <p:spPr bwMode="auto">
          <a:xfrm rot="5400000">
            <a:off x="5949891" y="3547091"/>
            <a:ext cx="366832" cy="4763"/>
          </a:xfrm>
          <a:prstGeom prst="straightConnector1">
            <a:avLst/>
          </a:prstGeom>
          <a:noFill/>
          <a:ln w="25400">
            <a:solidFill>
              <a:schemeClr val="tx1"/>
            </a:solidFill>
            <a:round/>
            <a:headEnd/>
            <a:tailEnd/>
          </a:ln>
          <a:effectLst/>
        </p:spPr>
      </p:cxnSp>
      <p:cxnSp>
        <p:nvCxnSpPr>
          <p:cNvPr id="436248" name="AutoShape 24"/>
          <p:cNvCxnSpPr>
            <a:cxnSpLocks noChangeShapeType="1"/>
            <a:stCxn id="436237" idx="2"/>
            <a:endCxn id="436240" idx="0"/>
          </p:cNvCxnSpPr>
          <p:nvPr/>
        </p:nvCxnSpPr>
        <p:spPr bwMode="auto">
          <a:xfrm rot="5400000">
            <a:off x="5842796" y="4532194"/>
            <a:ext cx="573087" cy="3175"/>
          </a:xfrm>
          <a:prstGeom prst="straightConnector1">
            <a:avLst/>
          </a:prstGeom>
          <a:noFill/>
          <a:ln w="25400">
            <a:solidFill>
              <a:schemeClr val="tx1"/>
            </a:solidFill>
            <a:round/>
            <a:headEnd/>
            <a:tailEnd/>
          </a:ln>
          <a:effectLst/>
        </p:spPr>
      </p:cxnSp>
      <p:cxnSp>
        <p:nvCxnSpPr>
          <p:cNvPr id="436249" name="AutoShape 25"/>
          <p:cNvCxnSpPr>
            <a:cxnSpLocks noChangeShapeType="1"/>
            <a:stCxn id="436229" idx="2"/>
            <a:endCxn id="436242" idx="0"/>
          </p:cNvCxnSpPr>
          <p:nvPr/>
        </p:nvCxnSpPr>
        <p:spPr bwMode="auto">
          <a:xfrm>
            <a:off x="7835901" y="4159251"/>
            <a:ext cx="3175" cy="557213"/>
          </a:xfrm>
          <a:prstGeom prst="straightConnector1">
            <a:avLst/>
          </a:prstGeom>
          <a:noFill/>
          <a:ln w="25400">
            <a:solidFill>
              <a:schemeClr val="tx1"/>
            </a:solidFill>
            <a:round/>
            <a:headEnd/>
            <a:tailEnd/>
          </a:ln>
          <a:effectLst/>
        </p:spPr>
      </p:cxnSp>
      <p:cxnSp>
        <p:nvCxnSpPr>
          <p:cNvPr id="436250" name="AutoShape 26"/>
          <p:cNvCxnSpPr>
            <a:cxnSpLocks noChangeShapeType="1"/>
            <a:stCxn id="436234" idx="2"/>
            <a:endCxn id="436229" idx="0"/>
          </p:cNvCxnSpPr>
          <p:nvPr/>
        </p:nvCxnSpPr>
        <p:spPr bwMode="auto">
          <a:xfrm rot="5400000">
            <a:off x="7688146" y="3481268"/>
            <a:ext cx="301863" cy="6350"/>
          </a:xfrm>
          <a:prstGeom prst="straightConnector1">
            <a:avLst/>
          </a:prstGeom>
          <a:noFill/>
          <a:ln w="25400">
            <a:solidFill>
              <a:schemeClr val="tx1"/>
            </a:solidFill>
            <a:round/>
            <a:headEnd/>
            <a:tailEnd/>
          </a:ln>
          <a:effectLst/>
        </p:spPr>
      </p:cxnSp>
      <p:cxnSp>
        <p:nvCxnSpPr>
          <p:cNvPr id="436251" name="AutoShape 27"/>
          <p:cNvCxnSpPr>
            <a:cxnSpLocks noChangeShapeType="1"/>
            <a:stCxn id="436235" idx="2"/>
            <a:endCxn id="436241" idx="0"/>
          </p:cNvCxnSpPr>
          <p:nvPr/>
        </p:nvCxnSpPr>
        <p:spPr bwMode="auto">
          <a:xfrm flipH="1">
            <a:off x="9648827" y="3252669"/>
            <a:ext cx="5556" cy="283926"/>
          </a:xfrm>
          <a:prstGeom prst="straightConnector1">
            <a:avLst/>
          </a:prstGeom>
          <a:noFill/>
          <a:ln w="25400">
            <a:solidFill>
              <a:schemeClr val="tx1"/>
            </a:solidFill>
            <a:round/>
            <a:headEnd/>
            <a:tailEnd/>
          </a:ln>
          <a:effectLst/>
        </p:spPr>
      </p:cxnSp>
      <p:cxnSp>
        <p:nvCxnSpPr>
          <p:cNvPr id="436252" name="AutoShape 28"/>
          <p:cNvCxnSpPr>
            <a:cxnSpLocks noChangeShapeType="1"/>
            <a:stCxn id="436241" idx="2"/>
            <a:endCxn id="436238" idx="0"/>
          </p:cNvCxnSpPr>
          <p:nvPr/>
        </p:nvCxnSpPr>
        <p:spPr bwMode="auto">
          <a:xfrm flipH="1">
            <a:off x="9647238" y="4455996"/>
            <a:ext cx="1589" cy="269636"/>
          </a:xfrm>
          <a:prstGeom prst="straightConnector1">
            <a:avLst/>
          </a:prstGeom>
          <a:noFill/>
          <a:ln w="25400">
            <a:solidFill>
              <a:schemeClr val="tx1"/>
            </a:solidFill>
            <a:round/>
            <a:headEnd/>
            <a:tailEnd/>
          </a:ln>
          <a:effectLst/>
        </p:spPr>
      </p:cxnSp>
      <p:cxnSp>
        <p:nvCxnSpPr>
          <p:cNvPr id="436253" name="AutoShape 29"/>
          <p:cNvCxnSpPr>
            <a:cxnSpLocks noChangeShapeType="1"/>
            <a:stCxn id="436227" idx="2"/>
            <a:endCxn id="436228" idx="0"/>
          </p:cNvCxnSpPr>
          <p:nvPr/>
        </p:nvCxnSpPr>
        <p:spPr bwMode="auto">
          <a:xfrm rot="5400000">
            <a:off x="3857628" y="254992"/>
            <a:ext cx="703261" cy="3257550"/>
          </a:xfrm>
          <a:prstGeom prst="bentConnector3">
            <a:avLst>
              <a:gd name="adj1" fmla="val 50000"/>
            </a:avLst>
          </a:prstGeom>
          <a:noFill/>
          <a:ln w="25400">
            <a:solidFill>
              <a:schemeClr val="tx1"/>
            </a:solidFill>
            <a:miter lim="800000"/>
            <a:headEnd/>
            <a:tailEnd/>
          </a:ln>
          <a:effectLst/>
        </p:spPr>
      </p:cxnSp>
      <p:cxnSp>
        <p:nvCxnSpPr>
          <p:cNvPr id="436254" name="AutoShape 30"/>
          <p:cNvCxnSpPr>
            <a:cxnSpLocks noChangeShapeType="1"/>
          </p:cNvCxnSpPr>
          <p:nvPr/>
        </p:nvCxnSpPr>
        <p:spPr bwMode="auto">
          <a:xfrm rot="5400000">
            <a:off x="4717970" y="1159809"/>
            <a:ext cx="795694" cy="1450182"/>
          </a:xfrm>
          <a:prstGeom prst="bentConnector3">
            <a:avLst>
              <a:gd name="adj1" fmla="val 50000"/>
            </a:avLst>
          </a:prstGeom>
          <a:noFill/>
          <a:ln w="25400">
            <a:solidFill>
              <a:schemeClr val="tx1"/>
            </a:solidFill>
            <a:miter lim="800000"/>
            <a:headEnd/>
            <a:tailEnd/>
          </a:ln>
          <a:effectLst/>
        </p:spPr>
      </p:cxnSp>
      <p:cxnSp>
        <p:nvCxnSpPr>
          <p:cNvPr id="436255" name="AutoShape 31"/>
          <p:cNvCxnSpPr>
            <a:cxnSpLocks noChangeShapeType="1"/>
            <a:stCxn id="436227" idx="2"/>
            <a:endCxn id="436233" idx="0"/>
          </p:cNvCxnSpPr>
          <p:nvPr/>
        </p:nvCxnSpPr>
        <p:spPr bwMode="auto">
          <a:xfrm rot="16200000" flipH="1">
            <a:off x="5631758" y="1738412"/>
            <a:ext cx="710206" cy="297656"/>
          </a:xfrm>
          <a:prstGeom prst="bentConnector3">
            <a:avLst>
              <a:gd name="adj1" fmla="val 50000"/>
            </a:avLst>
          </a:prstGeom>
          <a:noFill/>
          <a:ln w="25400">
            <a:solidFill>
              <a:schemeClr val="tx1"/>
            </a:solidFill>
            <a:miter lim="800000"/>
            <a:headEnd/>
            <a:tailEnd/>
          </a:ln>
          <a:effectLst/>
        </p:spPr>
      </p:cxnSp>
      <p:cxnSp>
        <p:nvCxnSpPr>
          <p:cNvPr id="436256" name="AutoShape 32"/>
          <p:cNvCxnSpPr>
            <a:cxnSpLocks noChangeShapeType="1"/>
            <a:stCxn id="436227" idx="2"/>
            <a:endCxn id="436234" idx="0"/>
          </p:cNvCxnSpPr>
          <p:nvPr/>
        </p:nvCxnSpPr>
        <p:spPr bwMode="auto">
          <a:xfrm rot="16200000" flipH="1">
            <a:off x="6501311" y="868858"/>
            <a:ext cx="677663" cy="2004219"/>
          </a:xfrm>
          <a:prstGeom prst="bentConnector3">
            <a:avLst>
              <a:gd name="adj1" fmla="val 50000"/>
            </a:avLst>
          </a:prstGeom>
          <a:noFill/>
          <a:ln w="25400">
            <a:solidFill>
              <a:schemeClr val="tx1"/>
            </a:solidFill>
            <a:miter lim="800000"/>
            <a:headEnd/>
            <a:tailEnd/>
          </a:ln>
          <a:effectLst/>
        </p:spPr>
      </p:cxnSp>
      <p:cxnSp>
        <p:nvCxnSpPr>
          <p:cNvPr id="436257" name="AutoShape 33"/>
          <p:cNvCxnSpPr>
            <a:cxnSpLocks noChangeShapeType="1"/>
          </p:cNvCxnSpPr>
          <p:nvPr/>
        </p:nvCxnSpPr>
        <p:spPr bwMode="auto">
          <a:xfrm rot="16200000" flipH="1">
            <a:off x="7440652" y="-37206"/>
            <a:ext cx="596820" cy="3816351"/>
          </a:xfrm>
          <a:prstGeom prst="bentConnector3">
            <a:avLst>
              <a:gd name="adj1" fmla="val 50000"/>
            </a:avLst>
          </a:prstGeom>
          <a:noFill/>
          <a:ln w="25400">
            <a:solidFill>
              <a:schemeClr val="tx1"/>
            </a:solidFill>
            <a:miter lim="800000"/>
            <a:headEnd/>
            <a:tailEnd/>
          </a:ln>
          <a:effectLst/>
        </p:spPr>
      </p:cxnSp>
      <p:sp>
        <p:nvSpPr>
          <p:cNvPr id="436259" name="Rectangle 35"/>
          <p:cNvSpPr>
            <a:spLocks noChangeArrowheads="1"/>
          </p:cNvSpPr>
          <p:nvPr/>
        </p:nvSpPr>
        <p:spPr bwMode="auto">
          <a:xfrm>
            <a:off x="323058" y="6111797"/>
            <a:ext cx="3886200" cy="914400"/>
          </a:xfrm>
          <a:prstGeom prst="rect">
            <a:avLst/>
          </a:prstGeom>
          <a:noFill/>
          <a:ln w="9525">
            <a:noFill/>
            <a:miter lim="800000"/>
            <a:headEnd/>
            <a:tailEnd/>
          </a:ln>
          <a:effectLst/>
        </p:spPr>
        <p:txBody>
          <a:bodyPr/>
          <a:lstStyle/>
          <a:p>
            <a:pPr marL="342900" indent="-342900" eaLnBrk="0" fontAlgn="base" hangingPunct="0">
              <a:lnSpc>
                <a:spcPct val="90000"/>
              </a:lnSpc>
              <a:spcBef>
                <a:spcPct val="0"/>
              </a:spcBef>
              <a:spcAft>
                <a:spcPct val="0"/>
              </a:spcAft>
              <a:buClr>
                <a:srgbClr val="FFCC00"/>
              </a:buClr>
              <a:buFont typeface="Wingdings" pitchFamily="2" charset="2"/>
              <a:buChar char="§"/>
            </a:pPr>
            <a:r>
              <a:rPr lang="en-US" sz="1400" dirty="0">
                <a:solidFill>
                  <a:srgbClr val="FFFFFF"/>
                </a:solidFill>
                <a:latin typeface="Calibri" panose="020F0502020204030204" pitchFamily="34" charset="0"/>
                <a:cs typeface="Calibri" panose="020F0502020204030204" pitchFamily="34" charset="0"/>
              </a:rPr>
              <a:t>MPS – </a:t>
            </a:r>
            <a:r>
              <a:rPr lang="en-US" sz="1400" dirty="0" err="1">
                <a:solidFill>
                  <a:srgbClr val="FFFFFF"/>
                </a:solidFill>
                <a:latin typeface="Calibri" panose="020F0502020204030204" pitchFamily="34" charset="0"/>
                <a:cs typeface="Calibri" panose="020F0502020204030204" pitchFamily="34" charset="0"/>
              </a:rPr>
              <a:t>Mucopolysaccharidosis</a:t>
            </a:r>
            <a:r>
              <a:rPr lang="en-US" sz="1400" dirty="0">
                <a:solidFill>
                  <a:srgbClr val="FFFFFF"/>
                </a:solidFill>
                <a:latin typeface="Calibri" panose="020F0502020204030204" pitchFamily="34" charset="0"/>
                <a:cs typeface="Calibri" panose="020F0502020204030204" pitchFamily="34" charset="0"/>
              </a:rPr>
              <a:t>	</a:t>
            </a:r>
          </a:p>
          <a:p>
            <a:pPr marL="342900" indent="-342900" eaLnBrk="0" fontAlgn="base" hangingPunct="0">
              <a:lnSpc>
                <a:spcPct val="90000"/>
              </a:lnSpc>
              <a:spcBef>
                <a:spcPct val="0"/>
              </a:spcBef>
              <a:spcAft>
                <a:spcPct val="0"/>
              </a:spcAft>
              <a:buClr>
                <a:srgbClr val="FFCC00"/>
              </a:buClr>
              <a:buFont typeface="Wingdings" pitchFamily="2" charset="2"/>
              <a:buChar char="§"/>
            </a:pPr>
            <a:r>
              <a:rPr lang="en-US" sz="1400" dirty="0">
                <a:solidFill>
                  <a:srgbClr val="FFFFFF"/>
                </a:solidFill>
                <a:latin typeface="Calibri" panose="020F0502020204030204" pitchFamily="34" charset="0"/>
                <a:cs typeface="Calibri" panose="020F0502020204030204" pitchFamily="34" charset="0"/>
              </a:rPr>
              <a:t>VLCFA – Very Long Chain Fatty Acids</a:t>
            </a:r>
          </a:p>
        </p:txBody>
      </p:sp>
    </p:spTree>
    <p:extLst>
      <p:ext uri="{BB962C8B-B14F-4D97-AF65-F5344CB8AC3E}">
        <p14:creationId xmlns:p14="http://schemas.microsoft.com/office/powerpoint/2010/main" val="377548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9"/>
          <p:cNvSpPr/>
          <p:nvPr/>
        </p:nvSpPr>
        <p:spPr bwMode="auto">
          <a:xfrm>
            <a:off x="2732649" y="1407941"/>
            <a:ext cx="76200" cy="609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FFFFFF"/>
              </a:solidFill>
              <a:latin typeface="Calibri" panose="020F0502020204030204" pitchFamily="34" charset="0"/>
              <a:cs typeface="Calibri" panose="020F0502020204030204" pitchFamily="34" charset="0"/>
            </a:endParaRPr>
          </a:p>
        </p:txBody>
      </p:sp>
      <p:sp>
        <p:nvSpPr>
          <p:cNvPr id="11" name="Down Arrow 10"/>
          <p:cNvSpPr/>
          <p:nvPr/>
        </p:nvSpPr>
        <p:spPr bwMode="auto">
          <a:xfrm>
            <a:off x="2747891" y="3782596"/>
            <a:ext cx="45719" cy="5334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FFFFFF"/>
              </a:solidFill>
              <a:latin typeface="Calibri Light" panose="020F0302020204030204" pitchFamily="34" charset="0"/>
              <a:cs typeface="Calibri Light" panose="020F0302020204030204" pitchFamily="34" charset="0"/>
            </a:endParaRPr>
          </a:p>
        </p:txBody>
      </p:sp>
      <p:sp>
        <p:nvSpPr>
          <p:cNvPr id="12" name="Down Arrow 11"/>
          <p:cNvSpPr/>
          <p:nvPr/>
        </p:nvSpPr>
        <p:spPr bwMode="auto">
          <a:xfrm>
            <a:off x="2747891" y="5065541"/>
            <a:ext cx="45719" cy="6858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FFFFFF"/>
              </a:solidFill>
              <a:latin typeface="Calibri Light" panose="020F0302020204030204" pitchFamily="34" charset="0"/>
              <a:cs typeface="Calibri Light" panose="020F0302020204030204" pitchFamily="34" charset="0"/>
            </a:endParaRPr>
          </a:p>
        </p:txBody>
      </p:sp>
      <p:pic>
        <p:nvPicPr>
          <p:cNvPr id="93186" name="Picture 2"/>
          <p:cNvPicPr>
            <a:picLocks noChangeAspect="1" noChangeArrowheads="1"/>
          </p:cNvPicPr>
          <p:nvPr/>
        </p:nvPicPr>
        <p:blipFill>
          <a:blip r:embed="rId2" cstate="print"/>
          <a:srcRect/>
          <a:stretch>
            <a:fillRect/>
          </a:stretch>
        </p:blipFill>
        <p:spPr bwMode="auto">
          <a:xfrm>
            <a:off x="6686790" y="549814"/>
            <a:ext cx="3810000"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31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20200" y="2800350"/>
            <a:ext cx="2590800" cy="3658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AutoShape 9"/>
          <p:cNvSpPr>
            <a:spLocks noChangeArrowheads="1"/>
          </p:cNvSpPr>
          <p:nvPr/>
        </p:nvSpPr>
        <p:spPr bwMode="auto">
          <a:xfrm>
            <a:off x="988842" y="2122434"/>
            <a:ext cx="3581400" cy="1736646"/>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HIGH FOREHEAD </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OPEN AND WIDE FONTANEL  UPSLANTING PALPEBRAL FISSURES</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FTT,</a:t>
            </a:r>
            <a:r>
              <a:rPr lang="en-US" sz="1600" dirty="0">
                <a:solidFill>
                  <a:srgbClr val="FFFFFF"/>
                </a:solidFill>
                <a:latin typeface="Calibri Light" panose="020F0302020204030204" pitchFamily="34" charset="0"/>
                <a:cs typeface="Calibri Light" panose="020F0302020204030204" pitchFamily="34" charset="0"/>
              </a:rPr>
              <a:t> </a:t>
            </a:r>
            <a:r>
              <a:rPr lang="en-US" sz="1600" dirty="0">
                <a:solidFill>
                  <a:srgbClr val="000514"/>
                </a:solidFill>
                <a:latin typeface="Calibri Light" panose="020F0302020204030204" pitchFamily="34" charset="0"/>
                <a:cs typeface="Calibri Light" panose="020F0302020204030204" pitchFamily="34" charset="0"/>
              </a:rPr>
              <a:t>SEIZURES</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GLAUCOMA, RETINAL DEGENERATION IMPAIRED HEARING</a:t>
            </a:r>
          </a:p>
        </p:txBody>
      </p:sp>
      <p:sp>
        <p:nvSpPr>
          <p:cNvPr id="5" name="AutoShape 13"/>
          <p:cNvSpPr>
            <a:spLocks noChangeArrowheads="1"/>
          </p:cNvSpPr>
          <p:nvPr/>
        </p:nvSpPr>
        <p:spPr bwMode="auto">
          <a:xfrm>
            <a:off x="1513449" y="4491825"/>
            <a:ext cx="2514600" cy="646986"/>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PEROXISOMAL DISORDERS</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ZELLWEGER SYNDROME</a:t>
            </a:r>
          </a:p>
        </p:txBody>
      </p:sp>
      <p:sp>
        <p:nvSpPr>
          <p:cNvPr id="6" name="AutoShape 16"/>
          <p:cNvSpPr>
            <a:spLocks noChangeArrowheads="1"/>
          </p:cNvSpPr>
          <p:nvPr/>
        </p:nvSpPr>
        <p:spPr bwMode="auto">
          <a:xfrm>
            <a:off x="1932549" y="5961625"/>
            <a:ext cx="1752600" cy="374571"/>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INCREASED VLCFA</a:t>
            </a:r>
          </a:p>
        </p:txBody>
      </p:sp>
      <p:sp>
        <p:nvSpPr>
          <p:cNvPr id="7" name="AutoShape 3"/>
          <p:cNvSpPr>
            <a:spLocks noChangeArrowheads="1"/>
          </p:cNvSpPr>
          <p:nvPr/>
        </p:nvSpPr>
        <p:spPr bwMode="auto">
          <a:xfrm>
            <a:off x="443767" y="549814"/>
            <a:ext cx="5885470" cy="851297"/>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solidFill>
              <a:schemeClr val="tx1"/>
            </a:solidFill>
            <a:miter lim="800000"/>
            <a:headEnd/>
            <a:tailEnd/>
          </a:ln>
          <a:effectLst/>
        </p:spPr>
        <p:txBody>
          <a:bodyPr wrap="none" anchor="ctr" anchorCtr="1">
            <a:spAutoFit/>
          </a:bodyPr>
          <a:lstStyle/>
          <a:p>
            <a:pPr algn="ctr" eaLnBrk="0" fontAlgn="base" hangingPunct="0">
              <a:spcBef>
                <a:spcPct val="0"/>
              </a:spcBef>
              <a:spcAft>
                <a:spcPct val="0"/>
              </a:spcAft>
            </a:pPr>
            <a:r>
              <a:rPr lang="en-US" sz="4400" dirty="0">
                <a:solidFill>
                  <a:srgbClr val="000514"/>
                </a:solidFill>
                <a:latin typeface="Calibri" panose="020F0502020204030204" pitchFamily="34" charset="0"/>
                <a:cs typeface="Calibri" panose="020F0502020204030204" pitchFamily="34" charset="0"/>
              </a:rPr>
              <a:t>DYSMORPHIC FEATURES</a:t>
            </a:r>
          </a:p>
        </p:txBody>
      </p:sp>
      <p:pic>
        <p:nvPicPr>
          <p:cNvPr id="13" name="Picture 8" descr="Brand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5504779" y="3570826"/>
            <a:ext cx="3351212" cy="2236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8823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p:cNvCxnSpPr/>
          <p:nvPr/>
        </p:nvCxnSpPr>
        <p:spPr bwMode="auto">
          <a:xfrm rot="5400000">
            <a:off x="3353898" y="5139248"/>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a:cxnSpLocks/>
          </p:cNvCxnSpPr>
          <p:nvPr/>
        </p:nvCxnSpPr>
        <p:spPr bwMode="auto">
          <a:xfrm>
            <a:off x="3580608" y="3455127"/>
            <a:ext cx="0" cy="39200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 name="AutoShape 7"/>
          <p:cNvSpPr>
            <a:spLocks noChangeArrowheads="1"/>
          </p:cNvSpPr>
          <p:nvPr/>
        </p:nvSpPr>
        <p:spPr bwMode="auto">
          <a:xfrm>
            <a:off x="2438400" y="1970286"/>
            <a:ext cx="2286000" cy="1634490"/>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50000"/>
              </a:spcBef>
              <a:spcAft>
                <a:spcPct val="0"/>
              </a:spcAft>
            </a:pPr>
            <a:r>
              <a:rPr lang="en-US" dirty="0">
                <a:solidFill>
                  <a:srgbClr val="000514"/>
                </a:solidFill>
                <a:latin typeface="Calibri Light" panose="020F0302020204030204" pitchFamily="34" charset="0"/>
                <a:cs typeface="Calibri Light" panose="020F0302020204030204" pitchFamily="34" charset="0"/>
              </a:rPr>
              <a:t>Microcephaly anteverted nares ptosis, 2-3 syndactyly </a:t>
            </a:r>
            <a:r>
              <a:rPr lang="en-US" dirty="0" err="1">
                <a:solidFill>
                  <a:srgbClr val="000514"/>
                </a:solidFill>
                <a:latin typeface="Calibri Light" panose="020F0302020204030204" pitchFamily="34" charset="0"/>
                <a:cs typeface="Calibri Light" panose="020F0302020204030204" pitchFamily="34" charset="0"/>
              </a:rPr>
              <a:t>ambigous</a:t>
            </a:r>
            <a:r>
              <a:rPr lang="en-US" dirty="0">
                <a:solidFill>
                  <a:srgbClr val="000514"/>
                </a:solidFill>
                <a:latin typeface="Calibri Light" panose="020F0302020204030204" pitchFamily="34" charset="0"/>
                <a:cs typeface="Calibri Light" panose="020F0302020204030204" pitchFamily="34" charset="0"/>
              </a:rPr>
              <a:t> genitalia</a:t>
            </a:r>
          </a:p>
        </p:txBody>
      </p:sp>
      <p:sp>
        <p:nvSpPr>
          <p:cNvPr id="4" name="AutoShape 8"/>
          <p:cNvSpPr>
            <a:spLocks noChangeArrowheads="1"/>
          </p:cNvSpPr>
          <p:nvPr/>
        </p:nvSpPr>
        <p:spPr bwMode="auto">
          <a:xfrm>
            <a:off x="2777427" y="4012066"/>
            <a:ext cx="1606361" cy="1021556"/>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50000"/>
              </a:spcBef>
              <a:spcAft>
                <a:spcPct val="0"/>
              </a:spcAft>
            </a:pPr>
            <a:r>
              <a:rPr lang="en-US" dirty="0">
                <a:solidFill>
                  <a:srgbClr val="000514"/>
                </a:solidFill>
                <a:latin typeface="Calibri Light" panose="020F0302020204030204" pitchFamily="34" charset="0"/>
                <a:cs typeface="Calibri Light" panose="020F0302020204030204" pitchFamily="34" charset="0"/>
              </a:rPr>
              <a:t>Disorders of Sterol Synthesis</a:t>
            </a:r>
          </a:p>
        </p:txBody>
      </p:sp>
      <p:sp>
        <p:nvSpPr>
          <p:cNvPr id="5" name="AutoShape 12"/>
          <p:cNvSpPr>
            <a:spLocks noChangeArrowheads="1"/>
          </p:cNvSpPr>
          <p:nvPr/>
        </p:nvSpPr>
        <p:spPr bwMode="auto">
          <a:xfrm>
            <a:off x="2364146" y="5472252"/>
            <a:ext cx="2444640" cy="715089"/>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dirty="0">
                <a:solidFill>
                  <a:srgbClr val="000514"/>
                </a:solidFill>
                <a:latin typeface="Calibri Light" panose="020F0302020204030204" pitchFamily="34" charset="0"/>
                <a:cs typeface="Calibri Light" panose="020F0302020204030204" pitchFamily="34" charset="0"/>
              </a:rPr>
              <a:t>Cholesterol &amp;</a:t>
            </a:r>
          </a:p>
          <a:p>
            <a:pPr algn="ctr" eaLnBrk="0" fontAlgn="base" hangingPunct="0">
              <a:spcBef>
                <a:spcPct val="0"/>
              </a:spcBef>
              <a:spcAft>
                <a:spcPct val="0"/>
              </a:spcAft>
            </a:pPr>
            <a:r>
              <a:rPr lang="en-US" dirty="0">
                <a:solidFill>
                  <a:srgbClr val="000514"/>
                </a:solidFill>
                <a:latin typeface="Calibri Light" panose="020F0302020204030204" pitchFamily="34" charset="0"/>
                <a:cs typeface="Calibri Light" panose="020F0302020204030204" pitchFamily="34" charset="0"/>
              </a:rPr>
              <a:t>7-dehydrocholesterol</a:t>
            </a:r>
          </a:p>
        </p:txBody>
      </p:sp>
      <p:sp>
        <p:nvSpPr>
          <p:cNvPr id="6" name="AutoShape 3"/>
          <p:cNvSpPr>
            <a:spLocks noChangeArrowheads="1"/>
          </p:cNvSpPr>
          <p:nvPr/>
        </p:nvSpPr>
        <p:spPr bwMode="auto">
          <a:xfrm>
            <a:off x="1615966" y="683643"/>
            <a:ext cx="5771269" cy="851297"/>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solidFill>
              <a:schemeClr val="tx1"/>
            </a:solidFill>
            <a:miter lim="800000"/>
            <a:headEnd/>
            <a:tailEnd/>
          </a:ln>
          <a:effectLst/>
        </p:spPr>
        <p:txBody>
          <a:bodyPr wrap="none" anchor="ctr" anchorCtr="1">
            <a:spAutoFit/>
          </a:bodyPr>
          <a:lstStyle/>
          <a:p>
            <a:pPr algn="ctr" eaLnBrk="0" fontAlgn="base" hangingPunct="0">
              <a:spcBef>
                <a:spcPct val="0"/>
              </a:spcBef>
              <a:spcAft>
                <a:spcPct val="0"/>
              </a:spcAft>
            </a:pPr>
            <a:r>
              <a:rPr lang="en-US" sz="4400" dirty="0">
                <a:solidFill>
                  <a:srgbClr val="000514"/>
                </a:solidFill>
                <a:latin typeface="Calibri" panose="020F0502020204030204" pitchFamily="34" charset="0"/>
                <a:cs typeface="Calibri" panose="020F0502020204030204" pitchFamily="34" charset="0"/>
              </a:rPr>
              <a:t>DYSMORPHIC FEATURES</a:t>
            </a:r>
          </a:p>
        </p:txBody>
      </p:sp>
      <p:cxnSp>
        <p:nvCxnSpPr>
          <p:cNvPr id="10" name="Straight Arrow Connector 9"/>
          <p:cNvCxnSpPr/>
          <p:nvPr/>
        </p:nvCxnSpPr>
        <p:spPr bwMode="auto">
          <a:xfrm rot="5400000">
            <a:off x="3334593" y="1697132"/>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6" name="Picture 7"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3857" y="3693926"/>
            <a:ext cx="3129343" cy="2548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74965" y="1200807"/>
            <a:ext cx="2362200"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2574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bwMode="auto">
          <a:xfrm>
            <a:off x="3581400" y="4533314"/>
            <a:ext cx="0" cy="609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 name="AutoShape 11"/>
          <p:cNvSpPr>
            <a:spLocks noChangeArrowheads="1"/>
          </p:cNvSpPr>
          <p:nvPr/>
        </p:nvSpPr>
        <p:spPr bwMode="auto">
          <a:xfrm>
            <a:off x="2057400" y="2094905"/>
            <a:ext cx="3048000" cy="1191816"/>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INV NIPPLES, UNUSUAL</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FAT PADS, HYPOTONIA SEIZURES</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HEPATOMEGALY </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CEREBELLAR ATROPH</a:t>
            </a:r>
            <a:r>
              <a:rPr lang="en-US" sz="1200" dirty="0">
                <a:solidFill>
                  <a:srgbClr val="000514"/>
                </a:solidFill>
                <a:latin typeface="Calibri Light" panose="020F0302020204030204" pitchFamily="34" charset="0"/>
                <a:cs typeface="Calibri Light" panose="020F0302020204030204" pitchFamily="34" charset="0"/>
              </a:rPr>
              <a:t>Y</a:t>
            </a:r>
          </a:p>
        </p:txBody>
      </p:sp>
      <p:sp>
        <p:nvSpPr>
          <p:cNvPr id="3" name="AutoShape 17"/>
          <p:cNvSpPr>
            <a:spLocks noChangeArrowheads="1"/>
          </p:cNvSpPr>
          <p:nvPr/>
        </p:nvSpPr>
        <p:spPr bwMode="auto">
          <a:xfrm>
            <a:off x="2209800" y="4017407"/>
            <a:ext cx="2743200" cy="646986"/>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CARBOHYDRATE DEFICIENT GLYCOPROTEIN SYNDROME</a:t>
            </a:r>
          </a:p>
        </p:txBody>
      </p:sp>
      <p:sp>
        <p:nvSpPr>
          <p:cNvPr id="4" name="AutoShape 14"/>
          <p:cNvSpPr>
            <a:spLocks noChangeArrowheads="1"/>
          </p:cNvSpPr>
          <p:nvPr/>
        </p:nvSpPr>
        <p:spPr bwMode="auto">
          <a:xfrm>
            <a:off x="2133600" y="5335328"/>
            <a:ext cx="2895600" cy="646986"/>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50000"/>
              </a:spcBef>
              <a:spcAft>
                <a:spcPct val="0"/>
              </a:spcAft>
            </a:pPr>
            <a:r>
              <a:rPr lang="en-US" sz="1600" dirty="0">
                <a:solidFill>
                  <a:srgbClr val="000514"/>
                </a:solidFill>
                <a:latin typeface="Calibri Light" panose="020F0302020204030204" pitchFamily="34" charset="0"/>
                <a:cs typeface="Calibri Light" panose="020F0302020204030204" pitchFamily="34" charset="0"/>
              </a:rPr>
              <a:t>ISOELECTRIC FOCUSING OF TRANSFERRIN</a:t>
            </a:r>
          </a:p>
        </p:txBody>
      </p:sp>
      <p:sp>
        <p:nvSpPr>
          <p:cNvPr id="5" name="AutoShape 3"/>
          <p:cNvSpPr>
            <a:spLocks noChangeArrowheads="1"/>
          </p:cNvSpPr>
          <p:nvPr/>
        </p:nvSpPr>
        <p:spPr bwMode="auto">
          <a:xfrm>
            <a:off x="1258179" y="680840"/>
            <a:ext cx="5771269" cy="851297"/>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solidFill>
              <a:schemeClr val="tx1"/>
            </a:solidFill>
            <a:miter lim="800000"/>
            <a:headEnd/>
            <a:tailEnd/>
          </a:ln>
          <a:effectLst/>
        </p:spPr>
        <p:txBody>
          <a:bodyPr wrap="none" anchor="ctr" anchorCtr="1">
            <a:spAutoFit/>
          </a:bodyPr>
          <a:lstStyle/>
          <a:p>
            <a:pPr algn="ctr" eaLnBrk="0" fontAlgn="base" hangingPunct="0">
              <a:spcBef>
                <a:spcPct val="0"/>
              </a:spcBef>
              <a:spcAft>
                <a:spcPct val="0"/>
              </a:spcAft>
            </a:pPr>
            <a:r>
              <a:rPr lang="en-US" sz="4400" dirty="0">
                <a:solidFill>
                  <a:srgbClr val="000514"/>
                </a:solidFill>
                <a:latin typeface="Calibri" panose="020F0502020204030204" pitchFamily="34" charset="0"/>
                <a:cs typeface="Calibri" panose="020F0502020204030204" pitchFamily="34" charset="0"/>
              </a:rPr>
              <a:t>DYSMORPHIC FEATURES</a:t>
            </a:r>
          </a:p>
        </p:txBody>
      </p:sp>
      <p:pic>
        <p:nvPicPr>
          <p:cNvPr id="6" name="Picture 5"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38160" y="1334114"/>
            <a:ext cx="2895600"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8" name="Straight Arrow Connector 7"/>
          <p:cNvCxnSpPr/>
          <p:nvPr/>
        </p:nvCxnSpPr>
        <p:spPr bwMode="auto">
          <a:xfrm>
            <a:off x="3581400" y="3286722"/>
            <a:ext cx="0" cy="59947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788830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0"/>
          <p:cNvSpPr>
            <a:spLocks noChangeArrowheads="1"/>
          </p:cNvSpPr>
          <p:nvPr/>
        </p:nvSpPr>
        <p:spPr bwMode="auto">
          <a:xfrm>
            <a:off x="980804" y="2039541"/>
            <a:ext cx="3048000" cy="1464231"/>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50000"/>
              </a:spcBef>
              <a:spcAft>
                <a:spcPct val="0"/>
              </a:spcAft>
            </a:pPr>
            <a:r>
              <a:rPr lang="en-US" sz="1600" dirty="0">
                <a:solidFill>
                  <a:srgbClr val="000514"/>
                </a:solidFill>
                <a:latin typeface="Calibri Light" panose="020F0302020204030204" pitchFamily="34" charset="0"/>
                <a:cs typeface="Calibri Light" panose="020F0302020204030204" pitchFamily="34" charset="0"/>
              </a:rPr>
              <a:t>PUDGY CHEEKS SEIZURES, PILI TORTI  PROGRESSIVE CNS DEFICITS, HYPOTONIA, WORMIAN BONES, SUBDURAL HEMATOMA </a:t>
            </a:r>
          </a:p>
        </p:txBody>
      </p:sp>
      <p:sp>
        <p:nvSpPr>
          <p:cNvPr id="3" name="AutoShape 5"/>
          <p:cNvSpPr>
            <a:spLocks noChangeArrowheads="1"/>
          </p:cNvSpPr>
          <p:nvPr/>
        </p:nvSpPr>
        <p:spPr bwMode="auto">
          <a:xfrm>
            <a:off x="1461643" y="4138156"/>
            <a:ext cx="2133600" cy="646986"/>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MENKE’S DISEASE</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X-LINKED RECESSIVE</a:t>
            </a:r>
          </a:p>
        </p:txBody>
      </p:sp>
      <p:sp>
        <p:nvSpPr>
          <p:cNvPr id="4" name="AutoShape 18"/>
          <p:cNvSpPr>
            <a:spLocks noChangeArrowheads="1"/>
          </p:cNvSpPr>
          <p:nvPr/>
        </p:nvSpPr>
        <p:spPr bwMode="auto">
          <a:xfrm>
            <a:off x="1352210" y="5674539"/>
            <a:ext cx="2305187" cy="646986"/>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LOW COPPER</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 LOW CERRULOPLASMIN</a:t>
            </a:r>
          </a:p>
        </p:txBody>
      </p:sp>
      <p:sp>
        <p:nvSpPr>
          <p:cNvPr id="5" name="AutoShape 3"/>
          <p:cNvSpPr>
            <a:spLocks noChangeArrowheads="1"/>
          </p:cNvSpPr>
          <p:nvPr/>
        </p:nvSpPr>
        <p:spPr bwMode="auto">
          <a:xfrm>
            <a:off x="884485" y="682285"/>
            <a:ext cx="5698630" cy="851297"/>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solidFill>
              <a:schemeClr val="tx1"/>
            </a:solidFill>
            <a:miter lim="800000"/>
            <a:headEnd/>
            <a:tailEnd/>
          </a:ln>
          <a:effectLst/>
        </p:spPr>
        <p:txBody>
          <a:bodyPr wrap="none" anchor="ctr" anchorCtr="1">
            <a:spAutoFit/>
          </a:bodyPr>
          <a:lstStyle/>
          <a:p>
            <a:pPr algn="ctr" eaLnBrk="0" fontAlgn="base" hangingPunct="0">
              <a:spcBef>
                <a:spcPct val="0"/>
              </a:spcBef>
              <a:spcAft>
                <a:spcPct val="0"/>
              </a:spcAft>
            </a:pPr>
            <a:r>
              <a:rPr lang="en-US" sz="4400" b="1" dirty="0">
                <a:solidFill>
                  <a:srgbClr val="000514"/>
                </a:solidFill>
                <a:latin typeface="Calibri Light" panose="020F0302020204030204" pitchFamily="34" charset="0"/>
                <a:cs typeface="Calibri Light" panose="020F0302020204030204" pitchFamily="34" charset="0"/>
              </a:rPr>
              <a:t>DYSMORPHIC FEATURES</a:t>
            </a:r>
          </a:p>
        </p:txBody>
      </p:sp>
      <p:cxnSp>
        <p:nvCxnSpPr>
          <p:cNvPr id="16" name="Straight Arrow Connector 15"/>
          <p:cNvCxnSpPr/>
          <p:nvPr/>
        </p:nvCxnSpPr>
        <p:spPr bwMode="auto">
          <a:xfrm rot="5400000">
            <a:off x="2224437" y="1844039"/>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3" name="Picture 4" descr="metabolic pictures 00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4540" y="794287"/>
            <a:ext cx="3581400" cy="2634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5" descr="metabolic pictures 00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19855" y="3689886"/>
            <a:ext cx="360608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Rectangle 24"/>
          <p:cNvSpPr/>
          <p:nvPr/>
        </p:nvSpPr>
        <p:spPr>
          <a:xfrm>
            <a:off x="7725760" y="5117862"/>
            <a:ext cx="2286000" cy="369332"/>
          </a:xfrm>
          <a:prstGeom prst="rect">
            <a:avLst/>
          </a:prstGeom>
        </p:spPr>
        <p:txBody>
          <a:bodyPr wrap="square">
            <a:spAutoFit/>
          </a:bodyPr>
          <a:lstStyle/>
          <a:p>
            <a:pPr lvl="1" eaLnBrk="0" fontAlgn="base" hangingPunct="0">
              <a:lnSpc>
                <a:spcPct val="90000"/>
              </a:lnSpc>
              <a:spcBef>
                <a:spcPct val="0"/>
              </a:spcBef>
              <a:spcAft>
                <a:spcPct val="0"/>
              </a:spcAft>
            </a:pPr>
            <a:r>
              <a:rPr lang="en-US" sz="2000">
                <a:solidFill>
                  <a:srgbClr val="000514"/>
                </a:solidFill>
                <a:latin typeface="Calibri" panose="020F0502020204030204" pitchFamily="34" charset="0"/>
                <a:cs typeface="Calibri" panose="020F0502020204030204" pitchFamily="34" charset="0"/>
              </a:rPr>
              <a:t>Pili torti</a:t>
            </a:r>
            <a:endParaRPr lang="en-US" sz="2000" dirty="0">
              <a:solidFill>
                <a:srgbClr val="000514"/>
              </a:solidFill>
              <a:latin typeface="Calibri" panose="020F0502020204030204" pitchFamily="34" charset="0"/>
              <a:cs typeface="Calibri" panose="020F0502020204030204" pitchFamily="34" charset="0"/>
            </a:endParaRPr>
          </a:p>
        </p:txBody>
      </p:sp>
      <p:cxnSp>
        <p:nvCxnSpPr>
          <p:cNvPr id="31" name="Straight Arrow Connector 30"/>
          <p:cNvCxnSpPr/>
          <p:nvPr/>
        </p:nvCxnSpPr>
        <p:spPr bwMode="auto">
          <a:xfrm rot="5400000">
            <a:off x="2095500" y="5067300"/>
            <a:ext cx="838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8813297" y="2426752"/>
            <a:ext cx="1219200" cy="381000"/>
          </a:xfrm>
          <a:prstGeom prst="rect">
            <a:avLst/>
          </a:prstGeom>
          <a:noFill/>
        </p:spPr>
        <p:txBody>
          <a:bodyPr wrap="square" rtlCol="0">
            <a:spAutoFit/>
          </a:bodyPr>
          <a:lstStyle/>
          <a:p>
            <a:pPr eaLnBrk="0" fontAlgn="base" hangingPunct="0">
              <a:spcBef>
                <a:spcPct val="0"/>
              </a:spcBef>
              <a:spcAft>
                <a:spcPct val="0"/>
              </a:spcAft>
            </a:pPr>
            <a:r>
              <a:rPr lang="en-US">
                <a:solidFill>
                  <a:srgbClr val="000514"/>
                </a:solidFill>
                <a:latin typeface="Calibri" panose="020F0502020204030204" pitchFamily="34" charset="0"/>
                <a:cs typeface="Calibri" panose="020F0502020204030204" pitchFamily="34" charset="0"/>
              </a:rPr>
              <a:t>Kinky Hair</a:t>
            </a:r>
            <a:endParaRPr lang="en-US" dirty="0">
              <a:solidFill>
                <a:srgbClr val="000514"/>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DA723AD7-D721-4845-A372-30539149D569}"/>
              </a:ext>
            </a:extLst>
          </p:cNvPr>
          <p:cNvCxnSpPr/>
          <p:nvPr/>
        </p:nvCxnSpPr>
        <p:spPr bwMode="auto">
          <a:xfrm rot="5400000">
            <a:off x="2200798" y="367157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915220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unter syndrome 00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91622" y="1240712"/>
            <a:ext cx="3289300" cy="398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AutoShape 3"/>
          <p:cNvSpPr>
            <a:spLocks noChangeArrowheads="1"/>
          </p:cNvSpPr>
          <p:nvPr/>
        </p:nvSpPr>
        <p:spPr bwMode="auto">
          <a:xfrm>
            <a:off x="2037997" y="815063"/>
            <a:ext cx="5771269" cy="851297"/>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solidFill>
              <a:schemeClr val="tx1"/>
            </a:solidFill>
            <a:miter lim="800000"/>
            <a:headEnd/>
            <a:tailEnd/>
          </a:ln>
          <a:effectLst/>
        </p:spPr>
        <p:txBody>
          <a:bodyPr wrap="none" anchor="ctr" anchorCtr="1">
            <a:spAutoFit/>
          </a:bodyPr>
          <a:lstStyle/>
          <a:p>
            <a:pPr algn="ctr" eaLnBrk="0" fontAlgn="base" hangingPunct="0">
              <a:spcBef>
                <a:spcPct val="0"/>
              </a:spcBef>
              <a:spcAft>
                <a:spcPct val="0"/>
              </a:spcAft>
            </a:pPr>
            <a:r>
              <a:rPr lang="en-US" sz="4400" dirty="0">
                <a:solidFill>
                  <a:srgbClr val="000514"/>
                </a:solidFill>
                <a:latin typeface="Calibri" panose="020F0502020204030204" pitchFamily="34" charset="0"/>
                <a:cs typeface="Calibri" panose="020F0502020204030204" pitchFamily="34" charset="0"/>
              </a:rPr>
              <a:t>DYSMORPHIC FEATURES</a:t>
            </a:r>
          </a:p>
        </p:txBody>
      </p:sp>
      <p:sp>
        <p:nvSpPr>
          <p:cNvPr id="4" name="AutoShape 4"/>
          <p:cNvSpPr>
            <a:spLocks noChangeArrowheads="1"/>
          </p:cNvSpPr>
          <p:nvPr/>
        </p:nvSpPr>
        <p:spPr bwMode="auto">
          <a:xfrm>
            <a:off x="831850" y="2642185"/>
            <a:ext cx="2368550" cy="646986"/>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COARSE FACIAL FEATURES</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DYSOSTOSIS MULTIPLEX</a:t>
            </a:r>
          </a:p>
        </p:txBody>
      </p:sp>
      <p:sp>
        <p:nvSpPr>
          <p:cNvPr id="6" name="AutoShape 6"/>
          <p:cNvSpPr>
            <a:spLocks noChangeArrowheads="1"/>
          </p:cNvSpPr>
          <p:nvPr/>
        </p:nvSpPr>
        <p:spPr bwMode="auto">
          <a:xfrm>
            <a:off x="1171574" y="3892489"/>
            <a:ext cx="1647826" cy="919401"/>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LYSOSOMAL STORAGE DISEASE</a:t>
            </a:r>
          </a:p>
        </p:txBody>
      </p:sp>
      <p:sp>
        <p:nvSpPr>
          <p:cNvPr id="7" name="AutoShape 15"/>
          <p:cNvSpPr>
            <a:spLocks noChangeArrowheads="1"/>
          </p:cNvSpPr>
          <p:nvPr/>
        </p:nvSpPr>
        <p:spPr bwMode="auto">
          <a:xfrm>
            <a:off x="918176" y="5271590"/>
            <a:ext cx="2154621" cy="919401"/>
          </a:xfrm>
          <a:prstGeom prst="flowChartAlternateProcess">
            <a:avLst/>
          </a:prstGeom>
          <a:gradFill rotWithShape="1">
            <a:gsLst>
              <a:gs pos="0">
                <a:srgbClr val="E6E6E6">
                  <a:gamma/>
                  <a:tint val="0"/>
                  <a:invGamma/>
                </a:srgbClr>
              </a:gs>
              <a:gs pos="100000">
                <a:srgbClr val="E6E6E6"/>
              </a:gs>
            </a:gsLst>
            <a:path path="shape">
              <a:fillToRect l="50000" t="50000" r="50000" b="50000"/>
            </a:path>
          </a:gradFill>
          <a:ln w="25400"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URINE FOR MPS</a:t>
            </a:r>
          </a:p>
          <a:p>
            <a:pPr algn="ctr" eaLnBrk="0" fontAlgn="base" hangingPunct="0">
              <a:spcBef>
                <a:spcPct val="0"/>
              </a:spcBef>
              <a:spcAft>
                <a:spcPct val="0"/>
              </a:spcAft>
            </a:pPr>
            <a:r>
              <a:rPr lang="en-US" sz="1600" dirty="0">
                <a:solidFill>
                  <a:srgbClr val="000514"/>
                </a:solidFill>
                <a:latin typeface="Calibri Light" panose="020F0302020204030204" pitchFamily="34" charset="0"/>
                <a:cs typeface="Calibri Light" panose="020F0302020204030204" pitchFamily="34" charset="0"/>
              </a:rPr>
              <a:t>URINE FOR OLIGOSACCHARIDES</a:t>
            </a:r>
          </a:p>
        </p:txBody>
      </p:sp>
      <p:cxnSp>
        <p:nvCxnSpPr>
          <p:cNvPr id="9" name="Shape 8"/>
          <p:cNvCxnSpPr>
            <a:stCxn id="3" idx="2"/>
          </p:cNvCxnSpPr>
          <p:nvPr/>
        </p:nvCxnSpPr>
        <p:spPr bwMode="auto">
          <a:xfrm rot="5400000">
            <a:off x="3304087" y="419679"/>
            <a:ext cx="372865" cy="2866227"/>
          </a:xfrm>
          <a:prstGeom prst="bentConnector2">
            <a:avLst/>
          </a:prstGeom>
          <a:solidFill>
            <a:schemeClr val="accent1"/>
          </a:solidFill>
          <a:ln w="9525"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rot="5400000">
            <a:off x="1752600" y="2344023"/>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5400000">
            <a:off x="1638302" y="3585410"/>
            <a:ext cx="685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a:stCxn id="6" idx="2"/>
          </p:cNvCxnSpPr>
          <p:nvPr/>
        </p:nvCxnSpPr>
        <p:spPr bwMode="auto">
          <a:xfrm flipH="1">
            <a:off x="1980489" y="4811890"/>
            <a:ext cx="14998" cy="33474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8" name="Picture 7" descr="Hunter syndrome 00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5828" y="4445177"/>
            <a:ext cx="2514600" cy="1636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8286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879725" y="4592638"/>
            <a:ext cx="184150" cy="366712"/>
          </a:xfrm>
          <a:prstGeom prst="rect">
            <a:avLst/>
          </a:prstGeom>
          <a:noFill/>
          <a:ln w="9525">
            <a:noFill/>
            <a:miter lim="800000"/>
            <a:headEnd/>
            <a:tailEnd/>
          </a:ln>
        </p:spPr>
        <p:txBody>
          <a:bodyPr wrap="none">
            <a:spAutoFit/>
          </a:bodyPr>
          <a:lstStyle/>
          <a:p>
            <a:pPr fontAlgn="base">
              <a:spcBef>
                <a:spcPct val="0"/>
              </a:spcBef>
              <a:spcAft>
                <a:spcPct val="0"/>
              </a:spcAft>
            </a:pPr>
            <a:endParaRPr lang="en-US">
              <a:solidFill>
                <a:srgbClr val="FFFFFF"/>
              </a:solidFill>
              <a:latin typeface="Arial" charset="0"/>
            </a:endParaRPr>
          </a:p>
        </p:txBody>
      </p:sp>
      <p:sp>
        <p:nvSpPr>
          <p:cNvPr id="44035" name="Text Box 3"/>
          <p:cNvSpPr txBox="1">
            <a:spLocks noChangeArrowheads="1"/>
          </p:cNvSpPr>
          <p:nvPr/>
        </p:nvSpPr>
        <p:spPr bwMode="auto">
          <a:xfrm>
            <a:off x="2651125" y="4287838"/>
            <a:ext cx="184150" cy="366712"/>
          </a:xfrm>
          <a:prstGeom prst="rect">
            <a:avLst/>
          </a:prstGeom>
          <a:noFill/>
          <a:ln w="9525">
            <a:noFill/>
            <a:miter lim="800000"/>
            <a:headEnd/>
            <a:tailEnd/>
          </a:ln>
        </p:spPr>
        <p:txBody>
          <a:bodyPr wrap="none">
            <a:spAutoFit/>
          </a:bodyPr>
          <a:lstStyle/>
          <a:p>
            <a:pPr fontAlgn="base">
              <a:spcBef>
                <a:spcPct val="0"/>
              </a:spcBef>
              <a:spcAft>
                <a:spcPct val="0"/>
              </a:spcAft>
            </a:pPr>
            <a:endParaRPr lang="en-US">
              <a:solidFill>
                <a:srgbClr val="FFFFFF"/>
              </a:solidFill>
              <a:latin typeface="Arial" charset="0"/>
            </a:endParaRPr>
          </a:p>
        </p:txBody>
      </p:sp>
      <p:sp>
        <p:nvSpPr>
          <p:cNvPr id="44036" name="Text Box 4"/>
          <p:cNvSpPr txBox="1">
            <a:spLocks noChangeArrowheads="1"/>
          </p:cNvSpPr>
          <p:nvPr/>
        </p:nvSpPr>
        <p:spPr bwMode="auto">
          <a:xfrm>
            <a:off x="9785887" y="2430531"/>
            <a:ext cx="2362200" cy="333375"/>
          </a:xfrm>
          <a:prstGeom prst="rect">
            <a:avLst/>
          </a:prstGeom>
          <a:noFill/>
          <a:ln w="12700" algn="ctr">
            <a:noFill/>
            <a:miter lim="800000"/>
            <a:headEnd/>
            <a:tailEnd/>
          </a:ln>
        </p:spPr>
        <p:txBody>
          <a:bodyPr lIns="90488" tIns="44450" rIns="90488" bIns="44450">
            <a:spAutoFit/>
          </a:bodyPr>
          <a:lstStyle/>
          <a:p>
            <a:pPr eaLnBrk="0" fontAlgn="base" hangingPunct="0">
              <a:spcBef>
                <a:spcPct val="50000"/>
              </a:spcBef>
              <a:spcAft>
                <a:spcPct val="0"/>
              </a:spcAft>
            </a:pPr>
            <a:r>
              <a:rPr lang="en-US" sz="1600" b="1">
                <a:solidFill>
                  <a:srgbClr val="FFFFFF"/>
                </a:solidFill>
                <a:latin typeface="Arial" charset="0"/>
              </a:rPr>
              <a:t>Hepatosplenomegaly</a:t>
            </a:r>
            <a:r>
              <a:rPr lang="en-US" sz="1600" b="1" baseline="30000">
                <a:solidFill>
                  <a:srgbClr val="FFFFFF"/>
                </a:solidFill>
                <a:latin typeface="Arial" charset="0"/>
              </a:rPr>
              <a:t>2</a:t>
            </a:r>
          </a:p>
        </p:txBody>
      </p:sp>
      <p:sp>
        <p:nvSpPr>
          <p:cNvPr id="44037" name="Text Box 5"/>
          <p:cNvSpPr txBox="1">
            <a:spLocks noChangeArrowheads="1"/>
          </p:cNvSpPr>
          <p:nvPr/>
        </p:nvSpPr>
        <p:spPr bwMode="auto">
          <a:xfrm>
            <a:off x="5457986" y="4954290"/>
            <a:ext cx="2438400" cy="577850"/>
          </a:xfrm>
          <a:prstGeom prst="rect">
            <a:avLst/>
          </a:prstGeom>
          <a:noFill/>
          <a:ln w="12700" algn="ctr">
            <a:noFill/>
            <a:miter lim="800000"/>
            <a:headEnd/>
            <a:tailEnd/>
          </a:ln>
        </p:spPr>
        <p:txBody>
          <a:bodyPr lIns="90488" tIns="44450" rIns="90488" bIns="44450">
            <a:spAutoFit/>
          </a:bodyPr>
          <a:lstStyle/>
          <a:p>
            <a:pPr eaLnBrk="0" fontAlgn="base" hangingPunct="0">
              <a:spcBef>
                <a:spcPct val="50000"/>
              </a:spcBef>
              <a:spcAft>
                <a:spcPct val="0"/>
              </a:spcAft>
            </a:pPr>
            <a:r>
              <a:rPr lang="en-US" sz="1600" b="1" dirty="0">
                <a:solidFill>
                  <a:srgbClr val="FFFFFF"/>
                </a:solidFill>
                <a:latin typeface="Arial" charset="0"/>
              </a:rPr>
              <a:t>Skeletal deformities </a:t>
            </a:r>
            <a:br>
              <a:rPr lang="en-US" sz="1600" b="1" dirty="0">
                <a:solidFill>
                  <a:srgbClr val="FFFFFF"/>
                </a:solidFill>
                <a:latin typeface="Arial" charset="0"/>
              </a:rPr>
            </a:br>
            <a:r>
              <a:rPr lang="en-US" sz="1600" b="1" dirty="0">
                <a:solidFill>
                  <a:srgbClr val="FFFFFF"/>
                </a:solidFill>
                <a:latin typeface="Arial" charset="0"/>
              </a:rPr>
              <a:t>(Gibbus)</a:t>
            </a:r>
            <a:r>
              <a:rPr lang="en-US" sz="1600" b="1" baseline="30000" dirty="0">
                <a:solidFill>
                  <a:srgbClr val="FFFFFF"/>
                </a:solidFill>
                <a:latin typeface="Arial" charset="0"/>
              </a:rPr>
              <a:t>1</a:t>
            </a:r>
          </a:p>
        </p:txBody>
      </p:sp>
      <p:sp>
        <p:nvSpPr>
          <p:cNvPr id="44038" name="Text Box 6"/>
          <p:cNvSpPr txBox="1">
            <a:spLocks noChangeArrowheads="1"/>
          </p:cNvSpPr>
          <p:nvPr/>
        </p:nvSpPr>
        <p:spPr bwMode="auto">
          <a:xfrm>
            <a:off x="9785887" y="4484823"/>
            <a:ext cx="2590800" cy="333375"/>
          </a:xfrm>
          <a:prstGeom prst="rect">
            <a:avLst/>
          </a:prstGeom>
          <a:noFill/>
          <a:ln w="12700" algn="ctr">
            <a:noFill/>
            <a:miter lim="800000"/>
            <a:headEnd/>
            <a:tailEnd/>
          </a:ln>
        </p:spPr>
        <p:txBody>
          <a:bodyPr lIns="90488" tIns="44450" rIns="90488" bIns="44450">
            <a:spAutoFit/>
          </a:bodyPr>
          <a:lstStyle/>
          <a:p>
            <a:pPr eaLnBrk="0" fontAlgn="base" hangingPunct="0">
              <a:spcBef>
                <a:spcPct val="50000"/>
              </a:spcBef>
              <a:spcAft>
                <a:spcPct val="0"/>
              </a:spcAft>
            </a:pPr>
            <a:r>
              <a:rPr lang="en-US" sz="1600" b="1" dirty="0">
                <a:solidFill>
                  <a:srgbClr val="FFFFFF"/>
                </a:solidFill>
                <a:latin typeface="Arial" charset="0"/>
              </a:rPr>
              <a:t>Corneal clouding</a:t>
            </a:r>
            <a:r>
              <a:rPr lang="en-US" sz="1600" b="1" baseline="30000" dirty="0">
                <a:solidFill>
                  <a:srgbClr val="FFFFFF"/>
                </a:solidFill>
                <a:latin typeface="Arial" charset="0"/>
              </a:rPr>
              <a:t>3</a:t>
            </a:r>
          </a:p>
        </p:txBody>
      </p:sp>
      <p:pic>
        <p:nvPicPr>
          <p:cNvPr id="44039" name="Picture 7" descr="Enlargedtongu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43087" y="316115"/>
            <a:ext cx="1600200" cy="2049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040" name="Picture 8" descr="Joint de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62087" y="4983571"/>
            <a:ext cx="2112963" cy="1290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69" name="Rectangle 9"/>
          <p:cNvSpPr>
            <a:spLocks noGrp="1" noRot="1" noChangeArrowheads="1"/>
          </p:cNvSpPr>
          <p:nvPr>
            <p:ph type="title"/>
          </p:nvPr>
        </p:nvSpPr>
        <p:spPr>
          <a:xfrm>
            <a:off x="0" y="139484"/>
            <a:ext cx="12192000" cy="1143000"/>
          </a:xfrm>
        </p:spPr>
        <p:txBody>
          <a:bodyPr/>
          <a:lstStyle/>
          <a:p>
            <a:pPr eaLnBrk="1" hangingPunct="1">
              <a:defRPr/>
            </a:pPr>
            <a:r>
              <a:rPr lang="en-US" dirty="0">
                <a:solidFill>
                  <a:schemeClr val="tx1"/>
                </a:solidFill>
              </a:rPr>
              <a:t>HURLER SYNDROME</a:t>
            </a:r>
            <a:r>
              <a:rPr lang="en-US" dirty="0"/>
              <a:t> (</a:t>
            </a:r>
            <a:r>
              <a:rPr lang="en-US" b="0" dirty="0"/>
              <a:t>MPS I)</a:t>
            </a:r>
          </a:p>
        </p:txBody>
      </p:sp>
      <p:sp>
        <p:nvSpPr>
          <p:cNvPr id="44042" name="Text Box 10"/>
          <p:cNvSpPr txBox="1">
            <a:spLocks noChangeArrowheads="1"/>
          </p:cNvSpPr>
          <p:nvPr/>
        </p:nvSpPr>
        <p:spPr bwMode="auto">
          <a:xfrm>
            <a:off x="7505052" y="6218158"/>
            <a:ext cx="2667000" cy="577850"/>
          </a:xfrm>
          <a:prstGeom prst="rect">
            <a:avLst/>
          </a:prstGeom>
          <a:noFill/>
          <a:ln w="12700" algn="ctr">
            <a:noFill/>
            <a:miter lim="800000"/>
            <a:headEnd/>
            <a:tailEnd/>
          </a:ln>
        </p:spPr>
        <p:txBody>
          <a:bodyPr lIns="90488" tIns="44450" rIns="90488" bIns="44450">
            <a:spAutoFit/>
          </a:bodyPr>
          <a:lstStyle/>
          <a:p>
            <a:pPr eaLnBrk="0" fontAlgn="base" hangingPunct="0">
              <a:spcBef>
                <a:spcPct val="50000"/>
              </a:spcBef>
              <a:spcAft>
                <a:spcPct val="0"/>
              </a:spcAft>
            </a:pPr>
            <a:r>
              <a:rPr lang="en-US" sz="1600" b="1">
                <a:solidFill>
                  <a:srgbClr val="FFFFFF"/>
                </a:solidFill>
                <a:latin typeface="Arial" charset="0"/>
              </a:rPr>
              <a:t>Umbilical/inguinal </a:t>
            </a:r>
            <a:br>
              <a:rPr lang="en-US" sz="1600" b="1">
                <a:solidFill>
                  <a:srgbClr val="FFFFFF"/>
                </a:solidFill>
                <a:latin typeface="Arial" charset="0"/>
              </a:rPr>
            </a:br>
            <a:r>
              <a:rPr lang="en-US" sz="1600" b="1">
                <a:solidFill>
                  <a:srgbClr val="FFFFFF"/>
                </a:solidFill>
                <a:latin typeface="Arial" charset="0"/>
              </a:rPr>
              <a:t>hernia</a:t>
            </a:r>
            <a:r>
              <a:rPr lang="en-US" sz="1600" b="1" baseline="30000">
                <a:solidFill>
                  <a:srgbClr val="FFFFFF"/>
                </a:solidFill>
                <a:latin typeface="Arial" charset="0"/>
              </a:rPr>
              <a:t>3</a:t>
            </a:r>
          </a:p>
        </p:txBody>
      </p:sp>
      <p:sp>
        <p:nvSpPr>
          <p:cNvPr id="44043" name="Text Box 11"/>
          <p:cNvSpPr txBox="1">
            <a:spLocks noChangeArrowheads="1"/>
          </p:cNvSpPr>
          <p:nvPr/>
        </p:nvSpPr>
        <p:spPr bwMode="auto">
          <a:xfrm>
            <a:off x="9525000" y="6445523"/>
            <a:ext cx="2667000" cy="333375"/>
          </a:xfrm>
          <a:prstGeom prst="rect">
            <a:avLst/>
          </a:prstGeom>
          <a:noFill/>
          <a:ln w="12700" algn="ctr">
            <a:noFill/>
            <a:miter lim="800000"/>
            <a:headEnd/>
            <a:tailEnd/>
          </a:ln>
        </p:spPr>
        <p:txBody>
          <a:bodyPr lIns="90488" tIns="44450" rIns="90488" bIns="44450">
            <a:spAutoFit/>
          </a:bodyPr>
          <a:lstStyle/>
          <a:p>
            <a:pPr eaLnBrk="0" fontAlgn="base" hangingPunct="0">
              <a:spcBef>
                <a:spcPct val="50000"/>
              </a:spcBef>
              <a:spcAft>
                <a:spcPct val="0"/>
              </a:spcAft>
            </a:pPr>
            <a:r>
              <a:rPr lang="en-US" sz="1600" b="1" dirty="0">
                <a:solidFill>
                  <a:srgbClr val="FFFFFF"/>
                </a:solidFill>
                <a:latin typeface="Arial" charset="0"/>
              </a:rPr>
              <a:t>Carpal tunnel syndrome</a:t>
            </a:r>
            <a:r>
              <a:rPr lang="en-US" b="1" baseline="30000" dirty="0">
                <a:solidFill>
                  <a:srgbClr val="FFFFFF"/>
                </a:solidFill>
                <a:latin typeface="Arial" charset="0"/>
              </a:rPr>
              <a:t>2</a:t>
            </a:r>
          </a:p>
        </p:txBody>
      </p:sp>
      <p:pic>
        <p:nvPicPr>
          <p:cNvPr id="44044" name="Picture 12" descr="Slide21AZ_Manifestations_HodderArnold_corne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85887" y="2960822"/>
            <a:ext cx="2173288" cy="151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045" name="Text Box 13"/>
          <p:cNvSpPr txBox="1">
            <a:spLocks noChangeArrowheads="1"/>
          </p:cNvSpPr>
          <p:nvPr/>
        </p:nvSpPr>
        <p:spPr bwMode="auto">
          <a:xfrm>
            <a:off x="7962252" y="3824209"/>
            <a:ext cx="2133600" cy="333375"/>
          </a:xfrm>
          <a:prstGeom prst="rect">
            <a:avLst/>
          </a:prstGeom>
          <a:noFill/>
          <a:ln w="12700" algn="ctr">
            <a:noFill/>
            <a:miter lim="800000"/>
            <a:headEnd/>
            <a:tailEnd/>
          </a:ln>
        </p:spPr>
        <p:txBody>
          <a:bodyPr lIns="90488" tIns="44450" rIns="90488" bIns="44450">
            <a:spAutoFit/>
          </a:bodyPr>
          <a:lstStyle/>
          <a:p>
            <a:pPr eaLnBrk="0" fontAlgn="base" hangingPunct="0">
              <a:spcBef>
                <a:spcPct val="50000"/>
              </a:spcBef>
              <a:spcAft>
                <a:spcPct val="0"/>
              </a:spcAft>
            </a:pPr>
            <a:r>
              <a:rPr lang="en-US" sz="1600" b="1">
                <a:solidFill>
                  <a:srgbClr val="FFFFFF"/>
                </a:solidFill>
                <a:latin typeface="Arial" charset="0"/>
              </a:rPr>
              <a:t>Short stature</a:t>
            </a:r>
            <a:r>
              <a:rPr lang="en-US" sz="1600" b="1" baseline="30000">
                <a:solidFill>
                  <a:srgbClr val="FFFFFF"/>
                </a:solidFill>
                <a:latin typeface="Arial" charset="0"/>
              </a:rPr>
              <a:t>2</a:t>
            </a:r>
          </a:p>
        </p:txBody>
      </p:sp>
      <p:pic>
        <p:nvPicPr>
          <p:cNvPr id="44046" name="Picture 14" descr="Slide21short statur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38452" y="1309609"/>
            <a:ext cx="1487488" cy="234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047" name="Picture 15" descr="Umbilical inguinal herni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14653" y="4281408"/>
            <a:ext cx="1249363" cy="1841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048" name="Picture 16" descr="metabolic pictures 013"/>
          <p:cNvPicPr>
            <a:picLocks noGrp="1" noChangeAspect="1" noChangeArrowheads="1"/>
          </p:cNvPicPr>
          <p:nvPr>
            <p:ph idx="1"/>
          </p:nvPr>
        </p:nvPicPr>
        <p:blipFill>
          <a:blip r:embed="rId8" cstate="email">
            <a:extLst>
              <a:ext uri="{28A0092B-C50C-407E-A947-70E740481C1C}">
                <a14:useLocalDpi xmlns:a14="http://schemas.microsoft.com/office/drawing/2010/main"/>
              </a:ext>
            </a:extLst>
          </a:blip>
          <a:srcRect/>
          <a:stretch>
            <a:fillRect/>
          </a:stretch>
        </p:blipFill>
        <p:spPr>
          <a:xfrm>
            <a:off x="5457987" y="1449091"/>
            <a:ext cx="2206625" cy="3382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77" name="Rectangle 17"/>
          <p:cNvSpPr>
            <a:spLocks noChangeArrowheads="1"/>
          </p:cNvSpPr>
          <p:nvPr/>
        </p:nvSpPr>
        <p:spPr bwMode="auto">
          <a:xfrm>
            <a:off x="615554" y="1359406"/>
            <a:ext cx="4634087" cy="5262979"/>
          </a:xfrm>
          <a:prstGeom prst="rect">
            <a:avLst/>
          </a:prstGeom>
          <a:noFill/>
          <a:ln w="9525">
            <a:noFill/>
            <a:miter lim="800000"/>
            <a:headEnd/>
            <a:tailEnd/>
          </a:ln>
          <a:effectLst/>
        </p:spPr>
        <p:txBody>
          <a:bodyPr wrap="square">
            <a:spAutoFit/>
          </a:bodyPr>
          <a:lstStyle/>
          <a:p>
            <a:pPr marL="457200" indent="-4572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Autosomal recessive</a:t>
            </a:r>
          </a:p>
          <a:p>
            <a:pPr marL="457200" indent="-457200" eaLnBrk="0" fontAlgn="base" hangingPunct="0">
              <a:spcBef>
                <a:spcPct val="0"/>
              </a:spcBef>
              <a:spcAft>
                <a:spcPct val="0"/>
              </a:spcAft>
              <a:buFont typeface="Arial" panose="020B0604020202020204" pitchFamily="34" charset="0"/>
              <a:buChar char="•"/>
              <a:defRPr/>
            </a:pPr>
            <a:r>
              <a:rPr lang="en-US" sz="2800" dirty="0" err="1">
                <a:solidFill>
                  <a:srgbClr val="FFFFFF"/>
                </a:solidFill>
                <a:latin typeface="Calibri Light" panose="020F0302020204030204" pitchFamily="34" charset="0"/>
                <a:cs typeface="Calibri Light" panose="020F0302020204030204" pitchFamily="34" charset="0"/>
              </a:rPr>
              <a:t>Iduronidase</a:t>
            </a:r>
            <a:r>
              <a:rPr lang="en-US" sz="2800" dirty="0">
                <a:solidFill>
                  <a:srgbClr val="FFFFFF"/>
                </a:solidFill>
                <a:latin typeface="Calibri Light" panose="020F0302020204030204" pitchFamily="34" charset="0"/>
                <a:cs typeface="Calibri Light" panose="020F0302020204030204" pitchFamily="34" charset="0"/>
              </a:rPr>
              <a:t> deficiency</a:t>
            </a:r>
          </a:p>
          <a:p>
            <a:pPr marL="457200" indent="-457200" eaLnBrk="0" fontAlgn="base" hangingPunct="0">
              <a:spcBef>
                <a:spcPct val="0"/>
              </a:spcBef>
              <a:spcAft>
                <a:spcPct val="0"/>
              </a:spcAft>
              <a:buFont typeface="Arial" panose="020B0604020202020204" pitchFamily="34" charset="0"/>
              <a:buChar char="•"/>
              <a:defRPr/>
            </a:pPr>
            <a:r>
              <a:rPr lang="en-US" sz="2800" dirty="0" err="1">
                <a:solidFill>
                  <a:srgbClr val="FFFFFF"/>
                </a:solidFill>
                <a:latin typeface="Calibri Light" panose="020F0302020204030204" pitchFamily="34" charset="0"/>
                <a:cs typeface="Calibri Light" panose="020F0302020204030204" pitchFamily="34" charset="0"/>
              </a:rPr>
              <a:t>Sx</a:t>
            </a:r>
            <a:r>
              <a:rPr lang="en-US" sz="2800" dirty="0">
                <a:solidFill>
                  <a:srgbClr val="FFFFFF"/>
                </a:solidFill>
                <a:latin typeface="Calibri Light" panose="020F0302020204030204" pitchFamily="34" charset="0"/>
                <a:cs typeface="Calibri Light" panose="020F0302020204030204" pitchFamily="34" charset="0"/>
              </a:rPr>
              <a:t>:</a:t>
            </a:r>
          </a:p>
          <a:p>
            <a:pPr marL="914400" lvl="1" indent="-4572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Corneal clouding </a:t>
            </a:r>
          </a:p>
          <a:p>
            <a:pPr marL="914400" lvl="1" indent="-4572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Intellectual disability</a:t>
            </a:r>
          </a:p>
          <a:p>
            <a:pPr marL="914400" lvl="1" indent="-4572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Coarse Facies</a:t>
            </a:r>
          </a:p>
          <a:p>
            <a:pPr marL="914400" lvl="1" indent="-4572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Dysostosis multiplex</a:t>
            </a:r>
          </a:p>
          <a:p>
            <a:pPr marL="342900" indent="-342900" eaLnBrk="0" fontAlgn="base" hangingPunct="0">
              <a:spcBef>
                <a:spcPct val="0"/>
              </a:spcBef>
              <a:spcAft>
                <a:spcPct val="0"/>
              </a:spcAft>
              <a:buFont typeface="Arial" panose="020B0604020202020204" pitchFamily="34" charset="0"/>
              <a:buChar char="•"/>
              <a:defRPr/>
            </a:pPr>
            <a:r>
              <a:rPr lang="en-US" sz="2800" dirty="0" err="1">
                <a:solidFill>
                  <a:srgbClr val="FFFFFF"/>
                </a:solidFill>
                <a:latin typeface="Calibri Light" panose="020F0302020204030204" pitchFamily="34" charset="0"/>
                <a:cs typeface="Calibri Light" panose="020F0302020204030204" pitchFamily="34" charset="0"/>
              </a:rPr>
              <a:t>Dx</a:t>
            </a:r>
            <a:r>
              <a:rPr lang="en-US" sz="2800" dirty="0">
                <a:solidFill>
                  <a:srgbClr val="FFFFFF"/>
                </a:solidFill>
                <a:latin typeface="Calibri Light" panose="020F0302020204030204" pitchFamily="34" charset="0"/>
                <a:cs typeface="Calibri Light" panose="020F0302020204030204" pitchFamily="34" charset="0"/>
              </a:rPr>
              <a:t>:</a:t>
            </a:r>
          </a:p>
          <a:p>
            <a:pPr marL="800100" lvl="1" indent="-3429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Dermatan sulfate + Heparin sulfate - urine</a:t>
            </a:r>
          </a:p>
          <a:p>
            <a:pPr marL="457200" indent="-4572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Tx:</a:t>
            </a:r>
          </a:p>
          <a:p>
            <a:pPr marL="914400" lvl="1" indent="-457200" eaLnBrk="0" fontAlgn="base" hangingPunct="0">
              <a:spcBef>
                <a:spcPct val="0"/>
              </a:spcBef>
              <a:spcAft>
                <a:spcPct val="0"/>
              </a:spcAft>
              <a:buFont typeface="Arial" panose="020B0604020202020204" pitchFamily="34" charset="0"/>
              <a:buChar char="•"/>
              <a:defRPr/>
            </a:pPr>
            <a:r>
              <a:rPr lang="en-US" sz="2800" dirty="0">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rPr>
              <a:t>ERT</a:t>
            </a:r>
          </a:p>
        </p:txBody>
      </p:sp>
    </p:spTree>
    <p:extLst>
      <p:ext uri="{BB962C8B-B14F-4D97-AF65-F5344CB8AC3E}">
        <p14:creationId xmlns:p14="http://schemas.microsoft.com/office/powerpoint/2010/main" val="358259510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sz="quarter"/>
          </p:nvPr>
        </p:nvSpPr>
        <p:spPr/>
        <p:txBody>
          <a:bodyPr/>
          <a:lstStyle/>
          <a:p>
            <a:pPr eaLnBrk="1" hangingPunct="1">
              <a:defRPr/>
            </a:pPr>
            <a:r>
              <a:rPr lang="en-US" b="0" dirty="0">
                <a:solidFill>
                  <a:schemeClr val="tx1"/>
                </a:solidFill>
              </a:rPr>
              <a:t>HUNTER SYNDROME (MPS II)</a:t>
            </a:r>
          </a:p>
        </p:txBody>
      </p:sp>
      <p:pic>
        <p:nvPicPr>
          <p:cNvPr id="45059" name="Picture 3" descr="Hunter syndrome 005"/>
          <p:cNvPicPr>
            <a:picLocks noGrp="1" noChangeAspect="1" noChangeArrowheads="1"/>
          </p:cNvPicPr>
          <p:nvPr>
            <p:ph sz="quarter" idx="1"/>
          </p:nvPr>
        </p:nvPicPr>
        <p:blipFill>
          <a:blip r:embed="rId2" cstate="email">
            <a:extLst>
              <a:ext uri="{28A0092B-C50C-407E-A947-70E740481C1C}">
                <a14:useLocalDpi xmlns:a14="http://schemas.microsoft.com/office/drawing/2010/main"/>
              </a:ext>
            </a:extLst>
          </a:blip>
          <a:srcRect/>
          <a:stretch>
            <a:fillRect/>
          </a:stretch>
        </p:blipFill>
        <p:spPr>
          <a:xfrm>
            <a:off x="6259619" y="1665611"/>
            <a:ext cx="2101146" cy="2701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060" name="Picture 4" descr="Hunter syndrome 006"/>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a:xfrm>
            <a:off x="8748819" y="1665611"/>
            <a:ext cx="2701472" cy="2054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062" name="Picture 8" descr="Hunter syndrome 004"/>
          <p:cNvPicPr>
            <a:picLocks noGrp="1" noChangeAspect="1" noChangeArrowheads="1"/>
          </p:cNvPicPr>
          <p:nvPr>
            <p:ph sz="quarter" idx="4"/>
          </p:nvPr>
        </p:nvPicPr>
        <p:blipFill>
          <a:blip r:embed="rId4" cstate="email">
            <a:extLst>
              <a:ext uri="{28A0092B-C50C-407E-A947-70E740481C1C}">
                <a14:useLocalDpi xmlns:a14="http://schemas.microsoft.com/office/drawing/2010/main"/>
              </a:ext>
            </a:extLst>
          </a:blip>
          <a:srcRect/>
          <a:stretch>
            <a:fillRect/>
          </a:stretch>
        </p:blipFill>
        <p:spPr>
          <a:xfrm>
            <a:off x="8748819" y="4104013"/>
            <a:ext cx="2718894" cy="2296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AB3B8890-3DFE-4E4D-AF22-9329C3693144}"/>
              </a:ext>
            </a:extLst>
          </p:cNvPr>
          <p:cNvSpPr/>
          <p:nvPr/>
        </p:nvSpPr>
        <p:spPr>
          <a:xfrm>
            <a:off x="793047" y="1568709"/>
            <a:ext cx="7152774" cy="4832092"/>
          </a:xfrm>
          <a:prstGeom prst="rect">
            <a:avLst/>
          </a:prstGeom>
        </p:spPr>
        <p:txBody>
          <a:bodyPr wrap="square">
            <a:spAutoFit/>
          </a:bodyPr>
          <a:lstStyle/>
          <a:p>
            <a:pPr marL="457200" indent="-457200" eaLnBrk="0" fontAlgn="base" hangingPunct="0">
              <a:spcBef>
                <a:spcPct val="0"/>
              </a:spcBef>
              <a:spcAft>
                <a:spcPct val="0"/>
              </a:spcAft>
              <a:buFont typeface="Arial" panose="020B0604020202020204" pitchFamily="34" charset="0"/>
              <a:buChar char="•"/>
              <a:defRPr/>
            </a:pPr>
            <a:r>
              <a:rPr lang="en-US" sz="2800" dirty="0">
                <a:solidFill>
                  <a:srgbClr val="FF0000"/>
                </a:solidFill>
                <a:latin typeface="Calibri Light" panose="020F0302020204030204" pitchFamily="34" charset="0"/>
                <a:cs typeface="Calibri Light" panose="020F0302020204030204" pitchFamily="34" charset="0"/>
              </a:rPr>
              <a:t>X-linked recessive</a:t>
            </a:r>
          </a:p>
          <a:p>
            <a:pPr marL="457200" indent="-4572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Iduronate </a:t>
            </a:r>
            <a:r>
              <a:rPr lang="en-US" sz="2800" dirty="0" err="1">
                <a:solidFill>
                  <a:srgbClr val="FFFFFF"/>
                </a:solidFill>
                <a:latin typeface="Calibri Light" panose="020F0302020204030204" pitchFamily="34" charset="0"/>
                <a:cs typeface="Calibri Light" panose="020F0302020204030204" pitchFamily="34" charset="0"/>
              </a:rPr>
              <a:t>sulphatase</a:t>
            </a:r>
            <a:r>
              <a:rPr lang="en-US" sz="2800" dirty="0">
                <a:solidFill>
                  <a:srgbClr val="FFFFFF"/>
                </a:solidFill>
                <a:latin typeface="Calibri Light" panose="020F0302020204030204" pitchFamily="34" charset="0"/>
                <a:cs typeface="Calibri Light" panose="020F0302020204030204" pitchFamily="34" charset="0"/>
              </a:rPr>
              <a:t> deficiency</a:t>
            </a:r>
          </a:p>
          <a:p>
            <a:pPr marL="457200" indent="-457200" eaLnBrk="0" fontAlgn="base" hangingPunct="0">
              <a:spcBef>
                <a:spcPct val="0"/>
              </a:spcBef>
              <a:spcAft>
                <a:spcPct val="0"/>
              </a:spcAft>
              <a:buFont typeface="Arial" panose="020B0604020202020204" pitchFamily="34" charset="0"/>
              <a:buChar char="•"/>
              <a:defRPr/>
            </a:pPr>
            <a:r>
              <a:rPr lang="en-US" sz="2800" dirty="0" err="1">
                <a:solidFill>
                  <a:srgbClr val="FFFFFF"/>
                </a:solidFill>
                <a:latin typeface="Calibri Light" panose="020F0302020204030204" pitchFamily="34" charset="0"/>
                <a:cs typeface="Calibri Light" panose="020F0302020204030204" pitchFamily="34" charset="0"/>
              </a:rPr>
              <a:t>Sx</a:t>
            </a:r>
            <a:r>
              <a:rPr lang="en-US" sz="2800" dirty="0">
                <a:solidFill>
                  <a:srgbClr val="FFFFFF"/>
                </a:solidFill>
                <a:latin typeface="Calibri Light" panose="020F0302020204030204" pitchFamily="34" charset="0"/>
                <a:cs typeface="Calibri Light" panose="020F0302020204030204" pitchFamily="34" charset="0"/>
              </a:rPr>
              <a:t>:</a:t>
            </a:r>
          </a:p>
          <a:p>
            <a:pPr marL="800100" lvl="1" indent="-342900" eaLnBrk="0" fontAlgn="base" hangingPunct="0">
              <a:spcBef>
                <a:spcPct val="0"/>
              </a:spcBef>
              <a:spcAft>
                <a:spcPct val="0"/>
              </a:spcAft>
              <a:buFont typeface="Arial" panose="020B0604020202020204" pitchFamily="34" charset="0"/>
              <a:buChar char="•"/>
              <a:defRPr/>
            </a:pPr>
            <a:r>
              <a:rPr lang="en-US" sz="2800" dirty="0">
                <a:solidFill>
                  <a:srgbClr val="FF0000"/>
                </a:solidFill>
                <a:latin typeface="Calibri Light" panose="020F0302020204030204" pitchFamily="34" charset="0"/>
                <a:cs typeface="Calibri Light" panose="020F0302020204030204" pitchFamily="34" charset="0"/>
              </a:rPr>
              <a:t>NO corneal clouding </a:t>
            </a:r>
          </a:p>
          <a:p>
            <a:pPr marL="800100" lvl="1" indent="-3429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Intellectual disability</a:t>
            </a:r>
          </a:p>
          <a:p>
            <a:pPr marL="800100" lvl="1" indent="-3429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Coarse Facies</a:t>
            </a:r>
          </a:p>
          <a:p>
            <a:pPr marL="800100" lvl="1" indent="-3429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Dysostosis multiplex</a:t>
            </a:r>
          </a:p>
          <a:p>
            <a:pPr marL="342900" indent="-342900" eaLnBrk="0" fontAlgn="base" hangingPunct="0">
              <a:spcBef>
                <a:spcPct val="0"/>
              </a:spcBef>
              <a:spcAft>
                <a:spcPct val="0"/>
              </a:spcAft>
              <a:buFont typeface="Arial" panose="020B0604020202020204" pitchFamily="34" charset="0"/>
              <a:buChar char="•"/>
              <a:defRPr/>
            </a:pPr>
            <a:r>
              <a:rPr lang="en-US" sz="2800" dirty="0" err="1">
                <a:solidFill>
                  <a:srgbClr val="FFFFFF"/>
                </a:solidFill>
                <a:latin typeface="Calibri Light" panose="020F0302020204030204" pitchFamily="34" charset="0"/>
                <a:cs typeface="Calibri Light" panose="020F0302020204030204" pitchFamily="34" charset="0"/>
              </a:rPr>
              <a:t>Dx</a:t>
            </a:r>
            <a:r>
              <a:rPr lang="en-US" sz="2800" dirty="0">
                <a:solidFill>
                  <a:srgbClr val="FFFFFF"/>
                </a:solidFill>
                <a:latin typeface="Calibri Light" panose="020F0302020204030204" pitchFamily="34" charset="0"/>
                <a:cs typeface="Calibri Light" panose="020F0302020204030204" pitchFamily="34" charset="0"/>
              </a:rPr>
              <a:t>:</a:t>
            </a:r>
          </a:p>
          <a:p>
            <a:pPr marL="800100" lvl="1" indent="-3429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Dermatan sulfate + Heparin sulfate - urine</a:t>
            </a:r>
          </a:p>
          <a:p>
            <a:pPr marL="342900" indent="-342900" eaLnBrk="0" fontAlgn="base" hangingPunct="0">
              <a:spcBef>
                <a:spcPct val="0"/>
              </a:spcBef>
              <a:spcAft>
                <a:spcPct val="0"/>
              </a:spcAft>
              <a:buFont typeface="Arial" panose="020B0604020202020204" pitchFamily="34" charset="0"/>
              <a:buChar char="•"/>
              <a:defRPr/>
            </a:pPr>
            <a:r>
              <a:rPr lang="en-US" sz="2800" dirty="0">
                <a:solidFill>
                  <a:srgbClr val="FFFFFF"/>
                </a:solidFill>
                <a:latin typeface="Calibri Light" panose="020F0302020204030204" pitchFamily="34" charset="0"/>
                <a:cs typeface="Calibri Light" panose="020F0302020204030204" pitchFamily="34" charset="0"/>
              </a:rPr>
              <a:t>Tx:</a:t>
            </a:r>
          </a:p>
          <a:p>
            <a:pPr marL="800100" lvl="1" indent="-342900" eaLnBrk="0" fontAlgn="base" hangingPunct="0">
              <a:spcBef>
                <a:spcPct val="0"/>
              </a:spcBef>
              <a:spcAft>
                <a:spcPct val="0"/>
              </a:spcAft>
              <a:buFont typeface="Arial" panose="020B0604020202020204" pitchFamily="34" charset="0"/>
              <a:buChar char="•"/>
              <a:defRPr/>
            </a:pPr>
            <a:r>
              <a:rPr lang="en-US" sz="2800" dirty="0" err="1">
                <a:solidFill>
                  <a:srgbClr val="FFFFFF"/>
                </a:solidFill>
                <a:latin typeface="Calibri Light" panose="020F0302020204030204" pitchFamily="34" charset="0"/>
                <a:cs typeface="Calibri Light" panose="020F0302020204030204" pitchFamily="34" charset="0"/>
              </a:rPr>
              <a:t>Elaprase</a:t>
            </a:r>
            <a:r>
              <a:rPr lang="en-US" sz="2800" dirty="0">
                <a:solidFill>
                  <a:srgbClr val="FFFFFF"/>
                </a:solidFill>
                <a:latin typeface="Calibri Light" panose="020F0302020204030204" pitchFamily="34" charset="0"/>
                <a:cs typeface="Calibri Light" panose="020F0302020204030204" pitchFamily="34" charset="0"/>
              </a:rPr>
              <a:t> (ERT)</a:t>
            </a:r>
            <a:endParaRPr lang="en-US" sz="2800" dirty="0">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18096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etabolic pictures 0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4557" y="356457"/>
            <a:ext cx="3295977" cy="3595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083" name="Picture 3" descr="Matthew_Diilio_2"/>
          <p:cNvPicPr>
            <a:picLocks noChangeAspect="1" noChangeArrowheads="1"/>
          </p:cNvPicPr>
          <p:nvPr/>
        </p:nvPicPr>
        <p:blipFill>
          <a:blip r:embed="rId4" cstate="print"/>
          <a:srcRect/>
          <a:stretch>
            <a:fillRect/>
          </a:stretch>
        </p:blipFill>
        <p:spPr bwMode="auto">
          <a:xfrm>
            <a:off x="8305800" y="3287060"/>
            <a:ext cx="3171986" cy="3281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036" name="Text Box 4"/>
          <p:cNvSpPr txBox="1">
            <a:spLocks noChangeArrowheads="1"/>
          </p:cNvSpPr>
          <p:nvPr/>
        </p:nvSpPr>
        <p:spPr bwMode="auto">
          <a:xfrm>
            <a:off x="1021596" y="1614850"/>
            <a:ext cx="6125709" cy="4893647"/>
          </a:xfrm>
          <a:prstGeom prst="rect">
            <a:avLst/>
          </a:prstGeom>
          <a:noFill/>
          <a:ln w="9525">
            <a:noFill/>
            <a:miter lim="800000"/>
            <a:headEnd/>
            <a:tailEnd/>
          </a:ln>
          <a:effectLst/>
        </p:spPr>
        <p:txBody>
          <a:bodyPr wrap="square">
            <a:spAutoFit/>
          </a:bodyPr>
          <a:lstStyle/>
          <a:p>
            <a:pPr marL="457200"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Autosomal recessive</a:t>
            </a:r>
          </a:p>
          <a:p>
            <a:pPr marL="457200"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Many “flavors” (IIIA, IIIB, IIIC, IIID)</a:t>
            </a:r>
          </a:p>
          <a:p>
            <a:pPr marL="457200" indent="-457200" eaLnBrk="0" fontAlgn="base" hangingPunct="0">
              <a:spcBef>
                <a:spcPct val="0"/>
              </a:spcBef>
              <a:spcAft>
                <a:spcPct val="0"/>
              </a:spcAft>
              <a:buFont typeface="Arial" panose="020B0604020202020204" pitchFamily="34" charset="0"/>
              <a:buChar char="•"/>
              <a:defRPr/>
            </a:pPr>
            <a:r>
              <a:rPr lang="en-US" sz="2400" dirty="0" err="1">
                <a:solidFill>
                  <a:srgbClr val="FFFFFF"/>
                </a:solidFill>
                <a:latin typeface="Calibri Light" panose="020F0302020204030204" pitchFamily="34" charset="0"/>
                <a:cs typeface="Calibri Light" panose="020F0302020204030204" pitchFamily="34" charset="0"/>
              </a:rPr>
              <a:t>Sx</a:t>
            </a:r>
            <a:r>
              <a:rPr lang="en-US" sz="2400" dirty="0">
                <a:solidFill>
                  <a:srgbClr val="FFFFFF"/>
                </a:solidFill>
                <a:latin typeface="Calibri Light" panose="020F0302020204030204" pitchFamily="34" charset="0"/>
                <a:cs typeface="Calibri Light" panose="020F0302020204030204" pitchFamily="34" charset="0"/>
              </a:rPr>
              <a:t>:</a:t>
            </a:r>
          </a:p>
          <a:p>
            <a:pPr marL="914400" lvl="1" indent="-457200" eaLnBrk="0" fontAlgn="base" hangingPunct="0">
              <a:spcBef>
                <a:spcPct val="0"/>
              </a:spcBef>
              <a:spcAft>
                <a:spcPct val="0"/>
              </a:spcAft>
              <a:buFont typeface="Arial" panose="020B0604020202020204" pitchFamily="34" charset="0"/>
              <a:buChar char="•"/>
              <a:defRPr/>
            </a:pPr>
            <a:r>
              <a:rPr lang="en-US" sz="2400" dirty="0">
                <a:latin typeface="Calibri Light" panose="020F0302020204030204" pitchFamily="34" charset="0"/>
                <a:cs typeface="Calibri Light" panose="020F0302020204030204" pitchFamily="34" charset="0"/>
              </a:rPr>
              <a:t>Intellectual disability</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ADHD</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0000"/>
                </a:solidFill>
                <a:latin typeface="Calibri Light" panose="020F0302020204030204" pitchFamily="34" charset="0"/>
                <a:cs typeface="Calibri Light" panose="020F0302020204030204" pitchFamily="34" charset="0"/>
              </a:rPr>
              <a:t>Sleep disturbance</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0000"/>
                </a:solidFill>
                <a:latin typeface="Calibri Light" panose="020F0302020204030204" pitchFamily="34" charset="0"/>
                <a:cs typeface="Calibri Light" panose="020F0302020204030204" pitchFamily="34" charset="0"/>
              </a:rPr>
              <a:t>Severe behavior problems</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Mild skeletal changes</a:t>
            </a:r>
          </a:p>
          <a:p>
            <a:pPr marL="457200" indent="-457200" eaLnBrk="0" fontAlgn="base" hangingPunct="0">
              <a:spcBef>
                <a:spcPct val="0"/>
              </a:spcBef>
              <a:spcAft>
                <a:spcPct val="0"/>
              </a:spcAft>
              <a:buFont typeface="Arial" panose="020B0604020202020204" pitchFamily="34" charset="0"/>
              <a:buChar char="•"/>
              <a:defRPr/>
            </a:pPr>
            <a:r>
              <a:rPr lang="en-US" sz="2400" dirty="0" err="1">
                <a:solidFill>
                  <a:srgbClr val="FFFFFF"/>
                </a:solidFill>
                <a:latin typeface="Calibri Light" panose="020F0302020204030204" pitchFamily="34" charset="0"/>
                <a:cs typeface="Calibri Light" panose="020F0302020204030204" pitchFamily="34" charset="0"/>
              </a:rPr>
              <a:t>Dx</a:t>
            </a:r>
            <a:r>
              <a:rPr lang="en-US" sz="2400" dirty="0">
                <a:solidFill>
                  <a:srgbClr val="FFFFFF"/>
                </a:solidFill>
                <a:latin typeface="Calibri Light" panose="020F0302020204030204" pitchFamily="34" charset="0"/>
                <a:cs typeface="Calibri Light" panose="020F0302020204030204" pitchFamily="34" charset="0"/>
              </a:rPr>
              <a:t>:</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Heparan sulfate – urine</a:t>
            </a:r>
          </a:p>
          <a:p>
            <a:pPr marL="457200"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Tx:</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ERT</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Gene therapy</a:t>
            </a:r>
          </a:p>
        </p:txBody>
      </p:sp>
      <p:sp>
        <p:nvSpPr>
          <p:cNvPr id="44037" name="Text Box 5"/>
          <p:cNvSpPr txBox="1">
            <a:spLocks noChangeArrowheads="1"/>
          </p:cNvSpPr>
          <p:nvPr/>
        </p:nvSpPr>
        <p:spPr bwMode="auto">
          <a:xfrm>
            <a:off x="-954437" y="356457"/>
            <a:ext cx="9779430" cy="92333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sz="540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SANFILIPPO (MPS III) </a:t>
            </a:r>
          </a:p>
        </p:txBody>
      </p:sp>
    </p:spTree>
    <p:extLst>
      <p:ext uri="{BB962C8B-B14F-4D97-AF65-F5344CB8AC3E}">
        <p14:creationId xmlns:p14="http://schemas.microsoft.com/office/powerpoint/2010/main" val="191088826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ext Box 4"/>
          <p:cNvSpPr txBox="1">
            <a:spLocks noChangeArrowheads="1"/>
          </p:cNvSpPr>
          <p:nvPr/>
        </p:nvSpPr>
        <p:spPr bwMode="auto">
          <a:xfrm>
            <a:off x="569889" y="470371"/>
            <a:ext cx="9204732" cy="773738"/>
          </a:xfrm>
          <a:prstGeom prst="rect">
            <a:avLst/>
          </a:prstGeom>
          <a:noFill/>
          <a:ln w="9525">
            <a:noFill/>
            <a:miter lim="800000"/>
            <a:headEnd/>
            <a:tailEnd/>
          </a:ln>
          <a:effectLst/>
        </p:spPr>
        <p:txBody>
          <a:bodyPr wrap="square">
            <a:spAutoFit/>
          </a:bodyPr>
          <a:lstStyle/>
          <a:p>
            <a:pPr algn="ctr" fontAlgn="base">
              <a:lnSpc>
                <a:spcPct val="80000"/>
              </a:lnSpc>
              <a:spcBef>
                <a:spcPct val="20000"/>
              </a:spcBef>
              <a:spcAft>
                <a:spcPct val="0"/>
              </a:spcAft>
              <a:buClr>
                <a:srgbClr val="FFCC00"/>
              </a:buClr>
              <a:buSzPct val="70000"/>
              <a:buFont typeface="Wingdings" pitchFamily="2" charset="2"/>
              <a:buNone/>
              <a:defRPr/>
            </a:pPr>
            <a:r>
              <a:rPr lang="en-US" sz="540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MORQUIO SYNDROME (MPS IV)</a:t>
            </a:r>
          </a:p>
        </p:txBody>
      </p:sp>
      <p:sp>
        <p:nvSpPr>
          <p:cNvPr id="47109" name="Text Box 5"/>
          <p:cNvSpPr txBox="1">
            <a:spLocks noChangeArrowheads="1"/>
          </p:cNvSpPr>
          <p:nvPr/>
        </p:nvSpPr>
        <p:spPr bwMode="auto">
          <a:xfrm>
            <a:off x="1014196" y="1751536"/>
            <a:ext cx="5134923" cy="4411464"/>
          </a:xfrm>
          <a:prstGeom prst="rect">
            <a:avLst/>
          </a:prstGeom>
          <a:noFill/>
          <a:ln w="9525">
            <a:noFill/>
            <a:miter lim="800000"/>
            <a:headEnd/>
            <a:tailEnd/>
          </a:ln>
        </p:spPr>
        <p:txBody>
          <a:bodyPr wrap="square">
            <a:spAutoFit/>
          </a:bodyPr>
          <a:lstStyle/>
          <a:p>
            <a:pPr marL="457200" indent="-457200" eaLnBrk="0" fontAlgn="base" hangingPunct="0">
              <a:spcBef>
                <a:spcPts val="240"/>
              </a:spcBef>
              <a:spcAft>
                <a:spcPct val="0"/>
              </a:spcAft>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Autosomal recessive</a:t>
            </a:r>
          </a:p>
          <a:p>
            <a:pPr marL="457200" indent="-457200" eaLnBrk="0" fontAlgn="base" hangingPunct="0">
              <a:spcBef>
                <a:spcPts val="240"/>
              </a:spcBef>
              <a:spcAft>
                <a:spcPct val="0"/>
              </a:spcAft>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Many “flavors” (</a:t>
            </a:r>
            <a:r>
              <a:rPr lang="en-US" sz="2400" dirty="0">
                <a:solidFill>
                  <a:srgbClr val="FF0000"/>
                </a:solidFill>
                <a:latin typeface="Calibri Light" panose="020F0302020204030204" pitchFamily="34" charset="0"/>
                <a:cs typeface="Calibri Light" panose="020F0302020204030204" pitchFamily="34" charset="0"/>
              </a:rPr>
              <a:t>A, B</a:t>
            </a:r>
            <a:r>
              <a:rPr lang="en-US" sz="2400" dirty="0">
                <a:solidFill>
                  <a:srgbClr val="FFFFFF"/>
                </a:solidFill>
                <a:latin typeface="Calibri Light" panose="020F0302020204030204" pitchFamily="34" charset="0"/>
                <a:cs typeface="Calibri Light" panose="020F0302020204030204" pitchFamily="34" charset="0"/>
              </a:rPr>
              <a:t>, C)</a:t>
            </a:r>
          </a:p>
          <a:p>
            <a:pPr marL="457200" indent="-457200" eaLnBrk="0" fontAlgn="base" hangingPunct="0">
              <a:spcBef>
                <a:spcPts val="240"/>
              </a:spcBef>
              <a:spcAft>
                <a:spcPct val="0"/>
              </a:spcAft>
              <a:buFont typeface="Arial" panose="020B0604020202020204" pitchFamily="34" charset="0"/>
              <a:buChar char="•"/>
            </a:pPr>
            <a:r>
              <a:rPr lang="en-US" sz="2400" dirty="0" err="1">
                <a:solidFill>
                  <a:srgbClr val="FFFFFF"/>
                </a:solidFill>
                <a:latin typeface="Calibri Light" panose="020F0302020204030204" pitchFamily="34" charset="0"/>
                <a:cs typeface="Calibri Light" panose="020F0302020204030204" pitchFamily="34" charset="0"/>
              </a:rPr>
              <a:t>Sx</a:t>
            </a:r>
            <a:r>
              <a:rPr lang="en-US" sz="2400" dirty="0">
                <a:solidFill>
                  <a:srgbClr val="FFFFFF"/>
                </a:solidFill>
                <a:latin typeface="Calibri Light" panose="020F0302020204030204" pitchFamily="34" charset="0"/>
                <a:cs typeface="Calibri Light" panose="020F0302020204030204" pitchFamily="34" charset="0"/>
              </a:rPr>
              <a:t>:</a:t>
            </a:r>
          </a:p>
          <a:p>
            <a:pPr marL="914400" lvl="1" indent="-457200" eaLnBrk="0" fontAlgn="base" hangingPunct="0">
              <a:spcBef>
                <a:spcPts val="240"/>
              </a:spcBef>
              <a:spcAft>
                <a:spcPct val="0"/>
              </a:spcAft>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Short trunk dwarfism</a:t>
            </a:r>
          </a:p>
          <a:p>
            <a:pPr marL="914400" lvl="1" indent="-457200" eaLnBrk="0" fontAlgn="base" hangingPunct="0">
              <a:spcBef>
                <a:spcPts val="240"/>
              </a:spcBef>
              <a:spcAft>
                <a:spcPct val="0"/>
              </a:spcAft>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Valvular heart disease</a:t>
            </a:r>
          </a:p>
          <a:p>
            <a:pPr marL="914400" lvl="1" indent="-457200" eaLnBrk="0" fontAlgn="base" hangingPunct="0">
              <a:spcBef>
                <a:spcPts val="240"/>
              </a:spcBef>
              <a:spcAft>
                <a:spcPct val="0"/>
              </a:spcAft>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Odontoid hypoplasia</a:t>
            </a:r>
          </a:p>
          <a:p>
            <a:pPr marL="914400" lvl="1" indent="-457200" eaLnBrk="0" fontAlgn="base" hangingPunct="0">
              <a:spcBef>
                <a:spcPts val="240"/>
              </a:spcBef>
              <a:spcAft>
                <a:spcPct val="0"/>
              </a:spcAft>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Normal intelligence</a:t>
            </a:r>
          </a:p>
          <a:p>
            <a:pPr marL="457200" indent="-457200" eaLnBrk="0" fontAlgn="base" hangingPunct="0">
              <a:spcBef>
                <a:spcPts val="240"/>
              </a:spcBef>
              <a:spcAft>
                <a:spcPct val="0"/>
              </a:spcAft>
              <a:buFont typeface="Arial" panose="020B0604020202020204" pitchFamily="34" charset="0"/>
              <a:buChar char="•"/>
            </a:pPr>
            <a:r>
              <a:rPr lang="en-US" sz="2400" dirty="0" err="1">
                <a:solidFill>
                  <a:srgbClr val="FFFFFF"/>
                </a:solidFill>
                <a:latin typeface="Calibri Light" panose="020F0302020204030204" pitchFamily="34" charset="0"/>
                <a:cs typeface="Calibri Light" panose="020F0302020204030204" pitchFamily="34" charset="0"/>
              </a:rPr>
              <a:t>Dx</a:t>
            </a:r>
            <a:r>
              <a:rPr lang="en-US" sz="2400" dirty="0">
                <a:solidFill>
                  <a:srgbClr val="FFFFFF"/>
                </a:solidFill>
                <a:latin typeface="Calibri Light" panose="020F0302020204030204" pitchFamily="34" charset="0"/>
                <a:cs typeface="Calibri Light" panose="020F0302020204030204" pitchFamily="34" charset="0"/>
              </a:rPr>
              <a:t>:</a:t>
            </a:r>
          </a:p>
          <a:p>
            <a:pPr marL="914400" lvl="1" indent="-457200" eaLnBrk="0" fontAlgn="base" hangingPunct="0">
              <a:spcBef>
                <a:spcPts val="240"/>
              </a:spcBef>
              <a:spcAft>
                <a:spcPct val="0"/>
              </a:spcAft>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Keratin sulfate - urine</a:t>
            </a:r>
          </a:p>
          <a:p>
            <a:pPr marL="457200" indent="-457200" eaLnBrk="0" fontAlgn="base" hangingPunct="0">
              <a:spcBef>
                <a:spcPts val="240"/>
              </a:spcBef>
              <a:spcAft>
                <a:spcPct val="0"/>
              </a:spcAft>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Tx:</a:t>
            </a:r>
          </a:p>
          <a:p>
            <a:pPr marL="914400" lvl="1" indent="-457200" eaLnBrk="0" fontAlgn="base" hangingPunct="0">
              <a:spcBef>
                <a:spcPts val="240"/>
              </a:spcBef>
              <a:spcAft>
                <a:spcPct val="0"/>
              </a:spcAft>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ERT</a:t>
            </a:r>
          </a:p>
        </p:txBody>
      </p:sp>
      <p:grpSp>
        <p:nvGrpSpPr>
          <p:cNvPr id="2" name="Group 1">
            <a:extLst>
              <a:ext uri="{FF2B5EF4-FFF2-40B4-BE49-F238E27FC236}">
                <a16:creationId xmlns:a16="http://schemas.microsoft.com/office/drawing/2014/main" id="{70714BFE-DE1D-8F4C-A76F-46467254CF44}"/>
              </a:ext>
            </a:extLst>
          </p:cNvPr>
          <p:cNvGrpSpPr/>
          <p:nvPr/>
        </p:nvGrpSpPr>
        <p:grpSpPr>
          <a:xfrm>
            <a:off x="8612498" y="2412788"/>
            <a:ext cx="3210911" cy="4126468"/>
            <a:chOff x="5942014" y="185976"/>
            <a:chExt cx="4725987" cy="4876800"/>
          </a:xfrm>
        </p:grpSpPr>
        <p:pic>
          <p:nvPicPr>
            <p:cNvPr id="47106" name="Picture 2" descr="metabolic pictures 00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42014" y="185976"/>
              <a:ext cx="4725987"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112" name="Rectangle 8"/>
            <p:cNvSpPr>
              <a:spLocks noChangeArrowheads="1"/>
            </p:cNvSpPr>
            <p:nvPr/>
          </p:nvSpPr>
          <p:spPr bwMode="auto">
            <a:xfrm>
              <a:off x="8077201" y="3614977"/>
              <a:ext cx="1076325"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a:solidFill>
                    <a:srgbClr val="000000"/>
                  </a:solidFill>
                </a:rPr>
                <a:t>Kyphosis</a:t>
              </a:r>
            </a:p>
          </p:txBody>
        </p:sp>
        <p:sp>
          <p:nvSpPr>
            <p:cNvPr id="47113" name="Rectangle 9"/>
            <p:cNvSpPr>
              <a:spLocks noChangeArrowheads="1"/>
            </p:cNvSpPr>
            <p:nvPr/>
          </p:nvSpPr>
          <p:spPr bwMode="auto">
            <a:xfrm>
              <a:off x="7162801" y="2548177"/>
              <a:ext cx="2162175"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a:solidFill>
                    <a:srgbClr val="000000"/>
                  </a:solidFill>
                </a:rPr>
                <a:t>odontoid hypoplasia</a:t>
              </a:r>
            </a:p>
          </p:txBody>
        </p:sp>
        <p:sp>
          <p:nvSpPr>
            <p:cNvPr id="47114" name="Line 10"/>
            <p:cNvSpPr>
              <a:spLocks noChangeShapeType="1"/>
            </p:cNvSpPr>
            <p:nvPr/>
          </p:nvSpPr>
          <p:spPr bwMode="auto">
            <a:xfrm flipV="1">
              <a:off x="9220200" y="3462576"/>
              <a:ext cx="457200" cy="304800"/>
            </a:xfrm>
            <a:prstGeom prst="line">
              <a:avLst/>
            </a:prstGeom>
            <a:noFill/>
            <a:ln w="9525">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
          <p:nvSpPr>
            <p:cNvPr id="47115" name="Line 11"/>
            <p:cNvSpPr>
              <a:spLocks noChangeShapeType="1"/>
            </p:cNvSpPr>
            <p:nvPr/>
          </p:nvSpPr>
          <p:spPr bwMode="auto">
            <a:xfrm flipV="1">
              <a:off x="8458200" y="2243376"/>
              <a:ext cx="304800" cy="304800"/>
            </a:xfrm>
            <a:prstGeom prst="line">
              <a:avLst/>
            </a:prstGeom>
            <a:noFill/>
            <a:ln w="9525">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grpSp>
      <p:grpSp>
        <p:nvGrpSpPr>
          <p:cNvPr id="3" name="Group 2">
            <a:extLst>
              <a:ext uri="{FF2B5EF4-FFF2-40B4-BE49-F238E27FC236}">
                <a16:creationId xmlns:a16="http://schemas.microsoft.com/office/drawing/2014/main" id="{310543E4-28CF-8B43-9827-1E06FDD78E16}"/>
              </a:ext>
            </a:extLst>
          </p:cNvPr>
          <p:cNvGrpSpPr/>
          <p:nvPr/>
        </p:nvGrpSpPr>
        <p:grpSpPr>
          <a:xfrm>
            <a:off x="5499860" y="1449614"/>
            <a:ext cx="3560245" cy="3864597"/>
            <a:chOff x="1059052" y="185976"/>
            <a:chExt cx="4429125" cy="4876800"/>
          </a:xfrm>
        </p:grpSpPr>
        <p:pic>
          <p:nvPicPr>
            <p:cNvPr id="47107" name="Picture 3" descr="metabolic pictures 0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9052" y="185976"/>
              <a:ext cx="4429125"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110" name="Rectangle 6"/>
            <p:cNvSpPr>
              <a:spLocks noChangeArrowheads="1"/>
            </p:cNvSpPr>
            <p:nvPr/>
          </p:nvSpPr>
          <p:spPr bwMode="auto">
            <a:xfrm>
              <a:off x="1226949" y="566976"/>
              <a:ext cx="1563120"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dirty="0">
                  <a:solidFill>
                    <a:srgbClr val="000514"/>
                  </a:solidFill>
                </a:rPr>
                <a:t>cloudy cornea</a:t>
              </a:r>
            </a:p>
          </p:txBody>
        </p:sp>
        <p:sp>
          <p:nvSpPr>
            <p:cNvPr id="47111" name="Rectangle 7"/>
            <p:cNvSpPr>
              <a:spLocks noChangeArrowheads="1"/>
            </p:cNvSpPr>
            <p:nvPr/>
          </p:nvSpPr>
          <p:spPr bwMode="auto">
            <a:xfrm>
              <a:off x="3970150" y="3767377"/>
              <a:ext cx="1400175"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dirty="0">
                  <a:solidFill>
                    <a:srgbClr val="000000"/>
                  </a:solidFill>
                </a:rPr>
                <a:t>knock knees</a:t>
              </a:r>
            </a:p>
          </p:txBody>
        </p:sp>
        <p:sp>
          <p:nvSpPr>
            <p:cNvPr id="47116" name="Line 12"/>
            <p:cNvSpPr>
              <a:spLocks noChangeShapeType="1"/>
            </p:cNvSpPr>
            <p:nvPr/>
          </p:nvSpPr>
          <p:spPr bwMode="auto">
            <a:xfrm flipH="1">
              <a:off x="3817749" y="3995976"/>
              <a:ext cx="228600" cy="0"/>
            </a:xfrm>
            <a:prstGeom prst="line">
              <a:avLst/>
            </a:prstGeom>
            <a:noFill/>
            <a:ln w="9525">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
          <p:nvSpPr>
            <p:cNvPr id="47117" name="Line 13"/>
            <p:cNvSpPr>
              <a:spLocks noChangeShapeType="1"/>
            </p:cNvSpPr>
            <p:nvPr/>
          </p:nvSpPr>
          <p:spPr bwMode="auto">
            <a:xfrm>
              <a:off x="2065149" y="947976"/>
              <a:ext cx="533400" cy="0"/>
            </a:xfrm>
            <a:prstGeom prst="line">
              <a:avLst/>
            </a:prstGeom>
            <a:noFill/>
            <a:ln w="9525">
              <a:solidFill>
                <a:srgbClr val="000000"/>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1548418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0" y="457200"/>
            <a:ext cx="12192000" cy="990600"/>
          </a:xfrm>
          <a:prstGeom prst="rect">
            <a:avLst/>
          </a:prstGeom>
          <a:noFill/>
          <a:ln w="9525">
            <a:noFill/>
            <a:miter lim="800000"/>
            <a:headEnd/>
            <a:tailEnd/>
          </a:ln>
        </p:spPr>
        <p:txBody>
          <a:bodyPr anchor="ctr"/>
          <a:lstStyle/>
          <a:p>
            <a:pPr algn="ctr" fontAlgn="base">
              <a:spcBef>
                <a:spcPct val="0"/>
              </a:spcBef>
              <a:spcAft>
                <a:spcPct val="0"/>
              </a:spcAft>
            </a:pPr>
            <a:r>
              <a:rPr lang="en-US" sz="5400" dirty="0">
                <a:solidFill>
                  <a:srgbClr val="FFFFFF"/>
                </a:solidFill>
                <a:latin typeface="Calibri" panose="020F0502020204030204" pitchFamily="34" charset="0"/>
                <a:cs typeface="Calibri" panose="020F0502020204030204" pitchFamily="34" charset="0"/>
              </a:rPr>
              <a:t>URINE AND BODY ODORS</a:t>
            </a:r>
          </a:p>
        </p:txBody>
      </p:sp>
      <p:pic>
        <p:nvPicPr>
          <p:cNvPr id="10243" name="Picture 4" descr="tables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24201" y="1828800"/>
            <a:ext cx="2424113" cy="4724400"/>
          </a:xfrm>
          <a:prstGeom prst="rect">
            <a:avLst/>
          </a:prstGeom>
          <a:noFill/>
          <a:ln w="9525">
            <a:noFill/>
            <a:miter lim="800000"/>
            <a:headEnd/>
            <a:tailEnd/>
          </a:ln>
        </p:spPr>
      </p:pic>
      <p:pic>
        <p:nvPicPr>
          <p:cNvPr id="10244" name="Picture 5" descr="tables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1828800"/>
            <a:ext cx="3975100" cy="4724400"/>
          </a:xfrm>
          <a:prstGeom prst="rect">
            <a:avLst/>
          </a:prstGeom>
          <a:noFill/>
          <a:ln w="9525">
            <a:noFill/>
            <a:miter lim="800000"/>
            <a:headEnd/>
            <a:tailEnd/>
          </a:ln>
        </p:spPr>
      </p:pic>
      <p:sp>
        <p:nvSpPr>
          <p:cNvPr id="10245" name="Rectangle 7"/>
          <p:cNvSpPr>
            <a:spLocks noChangeArrowheads="1"/>
          </p:cNvSpPr>
          <p:nvPr/>
        </p:nvSpPr>
        <p:spPr bwMode="auto">
          <a:xfrm>
            <a:off x="7620000" y="3048000"/>
            <a:ext cx="1676400" cy="304800"/>
          </a:xfrm>
          <a:prstGeom prst="rect">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0246" name="Rectangle 8"/>
          <p:cNvSpPr>
            <a:spLocks noChangeArrowheads="1"/>
          </p:cNvSpPr>
          <p:nvPr/>
        </p:nvSpPr>
        <p:spPr bwMode="auto">
          <a:xfrm>
            <a:off x="5638800" y="3276600"/>
            <a:ext cx="838200" cy="228600"/>
          </a:xfrm>
          <a:prstGeom prst="rect">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0247" name="Rectangle 9"/>
          <p:cNvSpPr>
            <a:spLocks noChangeArrowheads="1"/>
          </p:cNvSpPr>
          <p:nvPr/>
        </p:nvSpPr>
        <p:spPr bwMode="auto">
          <a:xfrm>
            <a:off x="5562600" y="3886200"/>
            <a:ext cx="3352800" cy="228600"/>
          </a:xfrm>
          <a:prstGeom prst="rect">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0248" name="Rectangle 10"/>
          <p:cNvSpPr>
            <a:spLocks noChangeArrowheads="1"/>
          </p:cNvSpPr>
          <p:nvPr/>
        </p:nvSpPr>
        <p:spPr bwMode="auto">
          <a:xfrm>
            <a:off x="5638800" y="6172200"/>
            <a:ext cx="1981200" cy="304800"/>
          </a:xfrm>
          <a:prstGeom prst="rect">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0249" name="Rectangle 11"/>
          <p:cNvSpPr>
            <a:spLocks noChangeArrowheads="1"/>
          </p:cNvSpPr>
          <p:nvPr/>
        </p:nvSpPr>
        <p:spPr bwMode="auto">
          <a:xfrm>
            <a:off x="5638800" y="4495800"/>
            <a:ext cx="2819400" cy="228600"/>
          </a:xfrm>
          <a:prstGeom prst="rect">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76191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Justin_Vanherrenegen"/>
          <p:cNvPicPr>
            <a:picLocks noChangeAspect="1" noChangeArrowheads="1"/>
          </p:cNvPicPr>
          <p:nvPr/>
        </p:nvPicPr>
        <p:blipFill>
          <a:blip r:embed="rId2" cstate="print"/>
          <a:srcRect/>
          <a:stretch>
            <a:fillRect/>
          </a:stretch>
        </p:blipFill>
        <p:spPr bwMode="auto">
          <a:xfrm>
            <a:off x="6766167" y="1334696"/>
            <a:ext cx="4232266" cy="5093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083" name="Text Box 3"/>
          <p:cNvSpPr txBox="1">
            <a:spLocks noChangeArrowheads="1"/>
          </p:cNvSpPr>
          <p:nvPr/>
        </p:nvSpPr>
        <p:spPr bwMode="auto">
          <a:xfrm>
            <a:off x="772332" y="1449874"/>
            <a:ext cx="4876800" cy="4955203"/>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buFont typeface="Arial" panose="020B0604020202020204" pitchFamily="34" charset="0"/>
              <a:buChar char="•"/>
              <a:defRPr/>
            </a:pPr>
            <a:r>
              <a:rPr lang="en-US" sz="2400" dirty="0" err="1">
                <a:solidFill>
                  <a:srgbClr val="FFFFFF"/>
                </a:solidFill>
                <a:latin typeface="Calibri Light" panose="020F0302020204030204" pitchFamily="34" charset="0"/>
                <a:cs typeface="Calibri Light" panose="020F0302020204030204" pitchFamily="34" charset="0"/>
              </a:rPr>
              <a:t>Arylsulphatase</a:t>
            </a:r>
            <a:r>
              <a:rPr lang="en-US" sz="2400" dirty="0">
                <a:solidFill>
                  <a:srgbClr val="FFFFFF"/>
                </a:solidFill>
                <a:latin typeface="Calibri Light" panose="020F0302020204030204" pitchFamily="34" charset="0"/>
                <a:cs typeface="Calibri Light" panose="020F0302020204030204" pitchFamily="34" charset="0"/>
              </a:rPr>
              <a:t> B deficiency</a:t>
            </a:r>
          </a:p>
          <a:p>
            <a:pPr marL="457200" indent="-457200" eaLnBrk="0" fontAlgn="base" hangingPunct="0">
              <a:spcBef>
                <a:spcPct val="0"/>
              </a:spcBef>
              <a:spcAft>
                <a:spcPct val="0"/>
              </a:spcAft>
              <a:buFont typeface="Arial" panose="020B0604020202020204" pitchFamily="34" charset="0"/>
              <a:buChar char="•"/>
              <a:defRPr/>
            </a:pPr>
            <a:r>
              <a:rPr lang="en-US" sz="2400" dirty="0" err="1">
                <a:solidFill>
                  <a:srgbClr val="FFFFFF"/>
                </a:solidFill>
                <a:latin typeface="Calibri Light" panose="020F0302020204030204" pitchFamily="34" charset="0"/>
                <a:cs typeface="Calibri Light" panose="020F0302020204030204" pitchFamily="34" charset="0"/>
              </a:rPr>
              <a:t>Sx</a:t>
            </a:r>
            <a:r>
              <a:rPr lang="en-US" sz="2400" dirty="0">
                <a:solidFill>
                  <a:srgbClr val="FFFFFF"/>
                </a:solidFill>
                <a:latin typeface="Calibri Light" panose="020F0302020204030204" pitchFamily="34" charset="0"/>
                <a:cs typeface="Calibri Light" panose="020F0302020204030204" pitchFamily="34" charset="0"/>
              </a:rPr>
              <a:t>:</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Growth arrest - 1-3 years</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Corneal clouding</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Coarse facies</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Joint stiffness</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Dysostosis multiplex</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Valvular heart disease</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0000"/>
                </a:solidFill>
                <a:latin typeface="Calibri Light" panose="020F0302020204030204" pitchFamily="34" charset="0"/>
                <a:cs typeface="Calibri Light" panose="020F0302020204030204" pitchFamily="34" charset="0"/>
              </a:rPr>
              <a:t>NORMAL intelligence</a:t>
            </a:r>
          </a:p>
          <a:p>
            <a:pPr marL="457200" indent="-457200" eaLnBrk="0" fontAlgn="base" hangingPunct="0">
              <a:spcBef>
                <a:spcPct val="0"/>
              </a:spcBef>
              <a:spcAft>
                <a:spcPct val="0"/>
              </a:spcAft>
              <a:buFont typeface="Arial" panose="020B0604020202020204" pitchFamily="34" charset="0"/>
              <a:buChar char="•"/>
              <a:defRPr/>
            </a:pPr>
            <a:r>
              <a:rPr lang="en-US" sz="2400" dirty="0" err="1">
                <a:solidFill>
                  <a:srgbClr val="FFFFFF"/>
                </a:solidFill>
                <a:latin typeface="Calibri Light" panose="020F0302020204030204" pitchFamily="34" charset="0"/>
                <a:cs typeface="Calibri Light" panose="020F0302020204030204" pitchFamily="34" charset="0"/>
              </a:rPr>
              <a:t>Dx</a:t>
            </a:r>
            <a:r>
              <a:rPr lang="en-US" sz="2400" dirty="0">
                <a:solidFill>
                  <a:srgbClr val="FFFFFF"/>
                </a:solidFill>
                <a:latin typeface="Calibri Light" panose="020F0302020204030204" pitchFamily="34" charset="0"/>
                <a:cs typeface="Calibri Light" panose="020F0302020204030204" pitchFamily="34" charset="0"/>
              </a:rPr>
              <a:t>:</a:t>
            </a: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Dermatan sulfate - urine</a:t>
            </a:r>
          </a:p>
          <a:p>
            <a:pPr marL="457200"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Tx:</a:t>
            </a:r>
            <a:endParaRPr lang="en-US" dirty="0">
              <a:solidFill>
                <a:srgbClr val="FFFFFF"/>
              </a:solidFill>
              <a:latin typeface="Calibri Light" panose="020F0302020204030204" pitchFamily="34" charset="0"/>
              <a:cs typeface="Calibri Light" panose="020F0302020204030204" pitchFamily="34" charset="0"/>
            </a:endParaRPr>
          </a:p>
          <a:p>
            <a:pPr marL="914400" lvl="1" indent="-457200" eaLnBrk="0" fontAlgn="base" hangingPunct="0">
              <a:spcBef>
                <a:spcPct val="0"/>
              </a:spcBef>
              <a:spcAft>
                <a:spcPct val="0"/>
              </a:spcAft>
              <a:buFont typeface="Arial" panose="020B0604020202020204" pitchFamily="34" charset="0"/>
              <a:buChar char="•"/>
              <a:defRPr/>
            </a:pPr>
            <a:r>
              <a:rPr lang="en-US" sz="2400" dirty="0">
                <a:solidFill>
                  <a:srgbClr val="FFFFFF"/>
                </a:solidFill>
                <a:latin typeface="Calibri Light" panose="020F0302020204030204" pitchFamily="34" charset="0"/>
                <a:cs typeface="Calibri Light" panose="020F0302020204030204" pitchFamily="34" charset="0"/>
              </a:rPr>
              <a:t>ERT</a:t>
            </a:r>
          </a:p>
        </p:txBody>
      </p:sp>
      <p:sp>
        <p:nvSpPr>
          <p:cNvPr id="48132" name="Text Box 4"/>
          <p:cNvSpPr txBox="1">
            <a:spLocks noChangeArrowheads="1"/>
          </p:cNvSpPr>
          <p:nvPr/>
        </p:nvSpPr>
        <p:spPr bwMode="auto">
          <a:xfrm>
            <a:off x="123986" y="228600"/>
            <a:ext cx="12068014" cy="923330"/>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sz="5400" dirty="0">
                <a:solidFill>
                  <a:srgbClr val="FFFFFF"/>
                </a:solidFill>
                <a:latin typeface="Calibri" panose="020F0502020204030204" pitchFamily="34" charset="0"/>
                <a:cs typeface="Calibri" panose="020F0502020204030204" pitchFamily="34" charset="0"/>
              </a:rPr>
              <a:t>MAROTEAUX-LAMY SYNDROME (MPS VI)</a:t>
            </a:r>
          </a:p>
        </p:txBody>
      </p:sp>
      <p:sp>
        <p:nvSpPr>
          <p:cNvPr id="48133" name="Oval 5"/>
          <p:cNvSpPr>
            <a:spLocks noChangeArrowheads="1"/>
          </p:cNvSpPr>
          <p:nvPr/>
        </p:nvSpPr>
        <p:spPr bwMode="auto">
          <a:xfrm>
            <a:off x="8316132" y="2860083"/>
            <a:ext cx="457200" cy="2286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48134" name="Oval 6"/>
          <p:cNvSpPr>
            <a:spLocks noChangeArrowheads="1"/>
          </p:cNvSpPr>
          <p:nvPr/>
        </p:nvSpPr>
        <p:spPr bwMode="auto">
          <a:xfrm>
            <a:off x="8773332" y="2783883"/>
            <a:ext cx="533400" cy="3048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1904372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149817" y="258305"/>
            <a:ext cx="11390542" cy="1143000"/>
          </a:xfrm>
        </p:spPr>
        <p:txBody>
          <a:bodyPr/>
          <a:lstStyle/>
          <a:p>
            <a:pPr eaLnBrk="1" hangingPunct="1">
              <a:defRPr/>
            </a:pPr>
            <a:r>
              <a:rPr lang="en-US" b="0" dirty="0">
                <a:solidFill>
                  <a:schemeClr val="tx1"/>
                </a:solidFill>
              </a:rPr>
              <a:t>SLY SYNDROME - MPS VII</a:t>
            </a:r>
          </a:p>
        </p:txBody>
      </p:sp>
      <p:sp>
        <p:nvSpPr>
          <p:cNvPr id="49155" name="Rectangle 3"/>
          <p:cNvSpPr>
            <a:spLocks noGrp="1" noChangeArrowheads="1"/>
          </p:cNvSpPr>
          <p:nvPr>
            <p:ph type="body" sz="half" idx="1"/>
          </p:nvPr>
        </p:nvSpPr>
        <p:spPr>
          <a:xfrm>
            <a:off x="849824" y="1976867"/>
            <a:ext cx="5334000" cy="4525963"/>
          </a:xfrm>
        </p:spPr>
        <p:txBody>
          <a:bodyPr/>
          <a:lstStyle/>
          <a:p>
            <a:pPr eaLnBrk="1" hangingPunct="1"/>
            <a:r>
              <a:rPr lang="en-US" sz="3000" dirty="0">
                <a:effectLst/>
              </a:rPr>
              <a:t>B-glucuronidase deficiency</a:t>
            </a:r>
          </a:p>
          <a:p>
            <a:pPr eaLnBrk="1" hangingPunct="1"/>
            <a:r>
              <a:rPr lang="en-US" sz="3000" dirty="0" err="1">
                <a:effectLst/>
              </a:rPr>
              <a:t>Sx</a:t>
            </a:r>
            <a:r>
              <a:rPr lang="en-US" sz="3000" dirty="0">
                <a:effectLst/>
              </a:rPr>
              <a:t>:</a:t>
            </a:r>
            <a:endParaRPr lang="en-US" sz="2600" dirty="0">
              <a:effectLst/>
            </a:endParaRPr>
          </a:p>
          <a:p>
            <a:pPr lvl="1" eaLnBrk="1" hangingPunct="1"/>
            <a:r>
              <a:rPr lang="en-US" sz="2600" dirty="0">
                <a:effectLst/>
              </a:rPr>
              <a:t>Prenatal onset hydrops/ascites</a:t>
            </a:r>
          </a:p>
          <a:p>
            <a:pPr lvl="1" eaLnBrk="1" hangingPunct="1"/>
            <a:r>
              <a:rPr lang="en-US" sz="2600" dirty="0">
                <a:effectLst/>
              </a:rPr>
              <a:t>Severe intellectual disability</a:t>
            </a:r>
          </a:p>
          <a:p>
            <a:pPr lvl="1" eaLnBrk="1" hangingPunct="1"/>
            <a:r>
              <a:rPr lang="en-US" sz="2600" dirty="0">
                <a:effectLst/>
              </a:rPr>
              <a:t>Corneal clouding</a:t>
            </a:r>
          </a:p>
          <a:p>
            <a:pPr lvl="1" eaLnBrk="1" hangingPunct="1"/>
            <a:r>
              <a:rPr lang="en-US" sz="2600" dirty="0">
                <a:effectLst/>
              </a:rPr>
              <a:t>Hepatosplenomegaly</a:t>
            </a:r>
          </a:p>
          <a:p>
            <a:pPr lvl="1" eaLnBrk="1" hangingPunct="1"/>
            <a:r>
              <a:rPr lang="en-US" sz="2600" dirty="0">
                <a:effectLst/>
              </a:rPr>
              <a:t>Skeletal changes</a:t>
            </a:r>
          </a:p>
        </p:txBody>
      </p:sp>
      <p:pic>
        <p:nvPicPr>
          <p:cNvPr id="49156" name="Picture 4" descr="MPS 7 pic 2"/>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a:xfrm>
            <a:off x="9170276" y="1401305"/>
            <a:ext cx="2590800"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9157" name="Picture 5" descr="MPS 7 Jonathan Martinez"/>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7467600" y="3429000"/>
            <a:ext cx="2590800" cy="3221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5455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a:xfrm>
            <a:off x="0" y="46494"/>
            <a:ext cx="12192000" cy="838200"/>
          </a:xfrm>
        </p:spPr>
        <p:txBody>
          <a:bodyPr/>
          <a:lstStyle/>
          <a:p>
            <a:pPr eaLnBrk="1" hangingPunct="1">
              <a:defRPr/>
            </a:pPr>
            <a:r>
              <a:rPr lang="en-US" b="0" dirty="0"/>
              <a:t>GAUCHER DISEASE</a:t>
            </a:r>
          </a:p>
        </p:txBody>
      </p:sp>
      <p:sp>
        <p:nvSpPr>
          <p:cNvPr id="48131" name="Rectangle 3"/>
          <p:cNvSpPr>
            <a:spLocks noGrp="1" noChangeArrowheads="1"/>
          </p:cNvSpPr>
          <p:nvPr>
            <p:ph type="body" sz="half" idx="1"/>
          </p:nvPr>
        </p:nvSpPr>
        <p:spPr>
          <a:xfrm>
            <a:off x="609600" y="1066800"/>
            <a:ext cx="5845546" cy="5345668"/>
          </a:xfrm>
        </p:spPr>
        <p:txBody>
          <a:bodyPr/>
          <a:lstStyle/>
          <a:p>
            <a:pPr eaLnBrk="1" hangingPunct="1">
              <a:lnSpc>
                <a:spcPct val="90000"/>
              </a:lnSpc>
              <a:defRPr/>
            </a:pPr>
            <a:r>
              <a:rPr lang="en-US" sz="1800" dirty="0"/>
              <a:t>Autosomal recessive</a:t>
            </a:r>
          </a:p>
          <a:p>
            <a:pPr eaLnBrk="1" hangingPunct="1">
              <a:lnSpc>
                <a:spcPct val="90000"/>
              </a:lnSpc>
              <a:defRPr/>
            </a:pPr>
            <a:r>
              <a:rPr lang="en-US" sz="1800" dirty="0"/>
              <a:t>1:500-1000 (Ashkenazi Jewish)</a:t>
            </a:r>
          </a:p>
          <a:p>
            <a:pPr eaLnBrk="1" hangingPunct="1">
              <a:lnSpc>
                <a:spcPct val="90000"/>
              </a:lnSpc>
              <a:defRPr/>
            </a:pPr>
            <a:r>
              <a:rPr lang="en-US" sz="1800" dirty="0"/>
              <a:t>B-</a:t>
            </a:r>
            <a:r>
              <a:rPr lang="en-US" sz="1800" dirty="0" err="1"/>
              <a:t>glucocerebrosidase</a:t>
            </a:r>
            <a:r>
              <a:rPr lang="en-US" sz="1800" dirty="0"/>
              <a:t> deficiency</a:t>
            </a:r>
          </a:p>
          <a:p>
            <a:pPr eaLnBrk="1" hangingPunct="1">
              <a:lnSpc>
                <a:spcPct val="90000"/>
              </a:lnSpc>
              <a:defRPr/>
            </a:pPr>
            <a:r>
              <a:rPr lang="en-US" sz="1800" dirty="0" err="1"/>
              <a:t>Sx</a:t>
            </a:r>
            <a:r>
              <a:rPr lang="en-US" sz="1800" dirty="0"/>
              <a:t>:</a:t>
            </a:r>
          </a:p>
          <a:p>
            <a:pPr lvl="1" eaLnBrk="1" hangingPunct="1">
              <a:lnSpc>
                <a:spcPct val="90000"/>
              </a:lnSpc>
              <a:defRPr/>
            </a:pPr>
            <a:r>
              <a:rPr lang="en-US" sz="1800" b="1" dirty="0">
                <a:effectLst/>
              </a:rPr>
              <a:t>Type I</a:t>
            </a:r>
            <a:r>
              <a:rPr lang="en-US" sz="1800" dirty="0"/>
              <a:t> – </a:t>
            </a:r>
            <a:r>
              <a:rPr lang="en-US" sz="1800" b="1" dirty="0"/>
              <a:t>Non-neuronopathic (NO CNS INVOLVEMENT)</a:t>
            </a:r>
          </a:p>
          <a:p>
            <a:pPr lvl="2" eaLnBrk="1" hangingPunct="1">
              <a:lnSpc>
                <a:spcPct val="90000"/>
              </a:lnSpc>
              <a:defRPr/>
            </a:pPr>
            <a:r>
              <a:rPr lang="en-US" sz="1800" b="1" dirty="0"/>
              <a:t>(AJ carrier frequency 1:14)</a:t>
            </a:r>
          </a:p>
          <a:p>
            <a:pPr lvl="2" eaLnBrk="1" hangingPunct="1">
              <a:lnSpc>
                <a:spcPct val="90000"/>
              </a:lnSpc>
              <a:defRPr/>
            </a:pPr>
            <a:r>
              <a:rPr lang="en-US" sz="1800" dirty="0"/>
              <a:t>HSM, anemia/bleeding tendencies, abdominal pain, skeletal deformities, bone pain</a:t>
            </a:r>
          </a:p>
          <a:p>
            <a:pPr lvl="2" eaLnBrk="1" hangingPunct="1">
              <a:lnSpc>
                <a:spcPct val="90000"/>
              </a:lnSpc>
              <a:defRPr/>
            </a:pPr>
            <a:r>
              <a:rPr lang="en-US" sz="1800" dirty="0">
                <a:solidFill>
                  <a:srgbClr val="FF0000"/>
                </a:solidFill>
              </a:rPr>
              <a:t>Tx: ERT (</a:t>
            </a:r>
            <a:r>
              <a:rPr lang="en-US" sz="1800" dirty="0" err="1">
                <a:solidFill>
                  <a:srgbClr val="FF0000"/>
                </a:solidFill>
              </a:rPr>
              <a:t>Cerezyme</a:t>
            </a:r>
            <a:r>
              <a:rPr lang="en-US" sz="1800" dirty="0">
                <a:solidFill>
                  <a:srgbClr val="FF0000"/>
                </a:solidFill>
              </a:rPr>
              <a:t>) – does not cross BBB!</a:t>
            </a:r>
          </a:p>
          <a:p>
            <a:pPr lvl="1" eaLnBrk="1" hangingPunct="1">
              <a:lnSpc>
                <a:spcPct val="90000"/>
              </a:lnSpc>
              <a:defRPr/>
            </a:pPr>
            <a:r>
              <a:rPr lang="en-US" sz="1800" b="1" dirty="0">
                <a:solidFill>
                  <a:srgbClr val="FF0000"/>
                </a:solidFill>
                <a:effectLst/>
              </a:rPr>
              <a:t>Type II- Neuronopathic (Severe CNS)</a:t>
            </a:r>
          </a:p>
          <a:p>
            <a:pPr lvl="2" eaLnBrk="1" hangingPunct="1">
              <a:lnSpc>
                <a:spcPct val="90000"/>
              </a:lnSpc>
              <a:defRPr/>
            </a:pPr>
            <a:r>
              <a:rPr lang="en-US" sz="1800" b="1" dirty="0">
                <a:effectLst/>
              </a:rPr>
              <a:t>HSM, o</a:t>
            </a:r>
            <a:r>
              <a:rPr lang="en-US" sz="1800" dirty="0"/>
              <a:t>phthalmoplegia, spasticity -- progressive</a:t>
            </a:r>
          </a:p>
          <a:p>
            <a:pPr lvl="2" eaLnBrk="1" hangingPunct="1">
              <a:lnSpc>
                <a:spcPct val="90000"/>
              </a:lnSpc>
              <a:defRPr/>
            </a:pPr>
            <a:r>
              <a:rPr lang="en-US" sz="1800" dirty="0"/>
              <a:t>No ethnic predominance</a:t>
            </a:r>
          </a:p>
          <a:p>
            <a:pPr lvl="2" eaLnBrk="1" hangingPunct="1">
              <a:lnSpc>
                <a:spcPct val="90000"/>
              </a:lnSpc>
              <a:defRPr/>
            </a:pPr>
            <a:r>
              <a:rPr lang="en-US" sz="1800" dirty="0"/>
              <a:t>Fatal by 2 years of age</a:t>
            </a:r>
          </a:p>
          <a:p>
            <a:pPr lvl="1" eaLnBrk="1" hangingPunct="1">
              <a:lnSpc>
                <a:spcPct val="90000"/>
              </a:lnSpc>
              <a:defRPr/>
            </a:pPr>
            <a:r>
              <a:rPr lang="en-US" sz="1800" b="1" dirty="0">
                <a:effectLst/>
              </a:rPr>
              <a:t>Type III – “Mild” neuronopathic</a:t>
            </a:r>
          </a:p>
          <a:p>
            <a:pPr lvl="2" eaLnBrk="1" hangingPunct="1">
              <a:lnSpc>
                <a:spcPct val="90000"/>
              </a:lnSpc>
              <a:defRPr/>
            </a:pPr>
            <a:r>
              <a:rPr lang="en-US" sz="1800" b="1" dirty="0">
                <a:effectLst/>
              </a:rPr>
              <a:t>HSM, </a:t>
            </a:r>
            <a:r>
              <a:rPr lang="en-US" sz="1800" b="1" dirty="0">
                <a:solidFill>
                  <a:srgbClr val="FF0000"/>
                </a:solidFill>
                <a:effectLst/>
              </a:rPr>
              <a:t>Horizontal supranuclear gaze palsy (IIIB), </a:t>
            </a:r>
            <a:r>
              <a:rPr lang="en-US" sz="1800" b="1" dirty="0">
                <a:effectLst/>
              </a:rPr>
              <a:t>Cardiac calcifications (IIIC)</a:t>
            </a:r>
          </a:p>
          <a:p>
            <a:pPr eaLnBrk="1" hangingPunct="1">
              <a:lnSpc>
                <a:spcPct val="90000"/>
              </a:lnSpc>
              <a:defRPr/>
            </a:pPr>
            <a:r>
              <a:rPr lang="en-US" sz="1800" b="1" dirty="0" err="1">
                <a:effectLst/>
              </a:rPr>
              <a:t>Dx</a:t>
            </a:r>
            <a:r>
              <a:rPr lang="en-US" sz="1800" b="1" dirty="0">
                <a:effectLst/>
              </a:rPr>
              <a:t>:</a:t>
            </a:r>
          </a:p>
          <a:p>
            <a:pPr lvl="1" eaLnBrk="1" hangingPunct="1">
              <a:lnSpc>
                <a:spcPct val="90000"/>
              </a:lnSpc>
              <a:defRPr/>
            </a:pPr>
            <a:r>
              <a:rPr lang="en-US" sz="1800" b="1" dirty="0">
                <a:effectLst/>
              </a:rPr>
              <a:t>Foam cells - histology</a:t>
            </a:r>
          </a:p>
        </p:txBody>
      </p:sp>
      <p:pic>
        <p:nvPicPr>
          <p:cNvPr id="50180" name="Picture 4" descr="gaucher type 2 002"/>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a:xfrm>
            <a:off x="6455146" y="3808907"/>
            <a:ext cx="335280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181" name="Picture 5" descr="Erlenmeyer flas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97967" y="1114340"/>
            <a:ext cx="1914117" cy="2820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182" name="Picture 6" descr="Gauch1"/>
          <p:cNvPicPr>
            <a:picLocks noGrp="1" noChangeAspect="1" noChangeArrowheads="1"/>
          </p:cNvPicPr>
          <p:nvPr>
            <p:ph sz="quarter" idx="3"/>
          </p:nvPr>
        </p:nvPicPr>
        <p:blipFill>
          <a:blip r:embed="rId5" cstate="email">
            <a:extLst>
              <a:ext uri="{28A0092B-C50C-407E-A947-70E740481C1C}">
                <a14:useLocalDpi xmlns:a14="http://schemas.microsoft.com/office/drawing/2010/main"/>
              </a:ext>
            </a:extLst>
          </a:blip>
          <a:srcRect/>
          <a:stretch>
            <a:fillRect/>
          </a:stretch>
        </p:blipFill>
        <p:spPr>
          <a:xfrm>
            <a:off x="8198766" y="1100485"/>
            <a:ext cx="1565962" cy="2820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6793556" y="3872346"/>
            <a:ext cx="1143000" cy="369332"/>
          </a:xfrm>
          <a:prstGeom prst="rect">
            <a:avLst/>
          </a:prstGeom>
          <a:noFill/>
        </p:spPr>
        <p:txBody>
          <a:bodyPr wrap="square" rtlCol="0">
            <a:spAutoFit/>
          </a:bodyPr>
          <a:lstStyle/>
          <a:p>
            <a:pPr eaLnBrk="0" fontAlgn="base" hangingPunct="0">
              <a:spcBef>
                <a:spcPct val="0"/>
              </a:spcBef>
              <a:spcAft>
                <a:spcPct val="0"/>
              </a:spcAft>
            </a:pPr>
            <a:r>
              <a:rPr lang="en-US" b="1" dirty="0">
                <a:solidFill>
                  <a:srgbClr val="FFFF00"/>
                </a:solidFill>
              </a:rPr>
              <a:t>Type II</a:t>
            </a:r>
            <a:endParaRPr lang="en-US" dirty="0">
              <a:solidFill>
                <a:srgbClr val="FFFFFF"/>
              </a:solidFill>
            </a:endParaRPr>
          </a:p>
        </p:txBody>
      </p:sp>
      <p:sp>
        <p:nvSpPr>
          <p:cNvPr id="3" name="TextBox 2"/>
          <p:cNvSpPr txBox="1"/>
          <p:nvPr/>
        </p:nvSpPr>
        <p:spPr>
          <a:xfrm>
            <a:off x="9897967" y="1114340"/>
            <a:ext cx="991983" cy="369332"/>
          </a:xfrm>
          <a:prstGeom prst="rect">
            <a:avLst/>
          </a:prstGeom>
          <a:noFill/>
        </p:spPr>
        <p:txBody>
          <a:bodyPr wrap="square" rtlCol="0">
            <a:spAutoFit/>
          </a:bodyPr>
          <a:lstStyle/>
          <a:p>
            <a:pPr eaLnBrk="0" fontAlgn="base" hangingPunct="0">
              <a:spcBef>
                <a:spcPct val="0"/>
              </a:spcBef>
              <a:spcAft>
                <a:spcPct val="0"/>
              </a:spcAft>
            </a:pPr>
            <a:r>
              <a:rPr lang="en-US" b="1" dirty="0">
                <a:solidFill>
                  <a:srgbClr val="FFFF00"/>
                </a:solidFill>
              </a:rPr>
              <a:t>Type I</a:t>
            </a:r>
            <a:endParaRPr lang="en-US" dirty="0">
              <a:solidFill>
                <a:srgbClr val="FFFFFF"/>
              </a:solidFill>
            </a:endParaRPr>
          </a:p>
        </p:txBody>
      </p:sp>
      <p:graphicFrame>
        <p:nvGraphicFramePr>
          <p:cNvPr id="9" name="Object 10">
            <a:extLst>
              <a:ext uri="{FF2B5EF4-FFF2-40B4-BE49-F238E27FC236}">
                <a16:creationId xmlns:a16="http://schemas.microsoft.com/office/drawing/2014/main" id="{4FB8C9A1-A93B-2442-AFCE-9F0CAC21DC8E}"/>
              </a:ext>
            </a:extLst>
          </p:cNvPr>
          <p:cNvGraphicFramePr>
            <a:graphicFrameLocks noChangeAspect="1"/>
          </p:cNvGraphicFramePr>
          <p:nvPr>
            <p:extLst>
              <p:ext uri="{D42A27DB-BD31-4B8C-83A1-F6EECF244321}">
                <p14:modId xmlns:p14="http://schemas.microsoft.com/office/powerpoint/2010/main" val="3532607571"/>
              </p:ext>
            </p:extLst>
          </p:nvPr>
        </p:nvGraphicFramePr>
        <p:xfrm>
          <a:off x="9309535" y="4132213"/>
          <a:ext cx="2584279" cy="1791765"/>
        </p:xfrm>
        <a:graphic>
          <a:graphicData uri="http://schemas.openxmlformats.org/presentationml/2006/ole">
            <mc:AlternateContent xmlns:mc="http://schemas.openxmlformats.org/markup-compatibility/2006">
              <mc:Choice xmlns:v="urn:schemas-microsoft-com:vml" Requires="v">
                <p:oleObj spid="_x0000_s1026" name="Image" r:id="rId6" imgW="2629573" imgH="1741935" progId="">
                  <p:embed/>
                </p:oleObj>
              </mc:Choice>
              <mc:Fallback>
                <p:oleObj name="Image" r:id="rId6" imgW="2629573" imgH="1741935" progId="">
                  <p:embed/>
                  <p:pic>
                    <p:nvPicPr>
                      <p:cNvPr id="205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9535" y="4132213"/>
                        <a:ext cx="2584279" cy="1791765"/>
                      </a:xfrm>
                      <a:prstGeom prst="rect">
                        <a:avLst/>
                      </a:prstGeom>
                      <a:noFill/>
                      <a:ln>
                        <a:noFill/>
                      </a:ln>
                      <a:effectLst/>
                    </p:spPr>
                  </p:pic>
                </p:oleObj>
              </mc:Fallback>
            </mc:AlternateContent>
          </a:graphicData>
        </a:graphic>
      </p:graphicFrame>
      <p:sp>
        <p:nvSpPr>
          <p:cNvPr id="10" name="Rectangle 9">
            <a:extLst>
              <a:ext uri="{FF2B5EF4-FFF2-40B4-BE49-F238E27FC236}">
                <a16:creationId xmlns:a16="http://schemas.microsoft.com/office/drawing/2014/main" id="{8C38BDBB-E6BD-A34E-B653-6762AF3FB3BC}"/>
              </a:ext>
            </a:extLst>
          </p:cNvPr>
          <p:cNvSpPr>
            <a:spLocks noChangeArrowheads="1"/>
          </p:cNvSpPr>
          <p:nvPr/>
        </p:nvSpPr>
        <p:spPr bwMode="auto">
          <a:xfrm>
            <a:off x="8620939" y="5988051"/>
            <a:ext cx="3433762" cy="6413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dirty="0">
                <a:solidFill>
                  <a:srgbClr val="FFFF00"/>
                </a:solidFill>
              </a:rPr>
              <a:t>Bone Marrow Macrophage </a:t>
            </a:r>
          </a:p>
          <a:p>
            <a:pPr eaLnBrk="0" fontAlgn="base" hangingPunct="0">
              <a:spcBef>
                <a:spcPct val="0"/>
              </a:spcBef>
              <a:spcAft>
                <a:spcPct val="0"/>
              </a:spcAft>
            </a:pPr>
            <a:r>
              <a:rPr lang="en-US" b="1" dirty="0">
                <a:solidFill>
                  <a:srgbClr val="FFFF00"/>
                </a:solidFill>
              </a:rPr>
              <a:t>Engorged with Glucosylceramide</a:t>
            </a:r>
          </a:p>
        </p:txBody>
      </p:sp>
    </p:spTree>
    <p:extLst>
      <p:ext uri="{BB962C8B-B14F-4D97-AF65-F5344CB8AC3E}">
        <p14:creationId xmlns:p14="http://schemas.microsoft.com/office/powerpoint/2010/main" val="3427240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en-US" b="0" dirty="0"/>
              <a:t>LEUKODYSTROPHIES</a:t>
            </a:r>
          </a:p>
        </p:txBody>
      </p:sp>
      <p:sp>
        <p:nvSpPr>
          <p:cNvPr id="52227" name="Rectangle 3"/>
          <p:cNvSpPr>
            <a:spLocks noGrp="1" noChangeArrowheads="1"/>
          </p:cNvSpPr>
          <p:nvPr>
            <p:ph type="body" sz="half" idx="1"/>
          </p:nvPr>
        </p:nvSpPr>
        <p:spPr>
          <a:xfrm>
            <a:off x="609600" y="1275266"/>
            <a:ext cx="4876800" cy="5105400"/>
          </a:xfrm>
        </p:spPr>
        <p:txBody>
          <a:bodyPr/>
          <a:lstStyle/>
          <a:p>
            <a:pPr eaLnBrk="1" hangingPunct="1">
              <a:lnSpc>
                <a:spcPct val="90000"/>
              </a:lnSpc>
              <a:buFont typeface="Wingdings" pitchFamily="2" charset="2"/>
              <a:buNone/>
              <a:defRPr/>
            </a:pPr>
            <a:r>
              <a:rPr lang="en-US" sz="2400" dirty="0"/>
              <a:t> </a:t>
            </a:r>
            <a:r>
              <a:rPr lang="en-US" sz="2400" b="1" u="sng" dirty="0">
                <a:solidFill>
                  <a:schemeClr val="tx2"/>
                </a:solidFill>
              </a:rPr>
              <a:t>METACHROMATIC:</a:t>
            </a:r>
          </a:p>
          <a:p>
            <a:pPr eaLnBrk="1" hangingPunct="1">
              <a:lnSpc>
                <a:spcPct val="90000"/>
              </a:lnSpc>
              <a:buFont typeface="Wingdings" pitchFamily="2" charset="2"/>
              <a:buNone/>
              <a:defRPr/>
            </a:pPr>
            <a:endParaRPr lang="en-US" sz="2400" b="1" u="sng" dirty="0">
              <a:solidFill>
                <a:schemeClr val="tx2"/>
              </a:solidFill>
            </a:endParaRPr>
          </a:p>
          <a:p>
            <a:pPr eaLnBrk="1" hangingPunct="1">
              <a:lnSpc>
                <a:spcPct val="90000"/>
              </a:lnSpc>
              <a:defRPr/>
            </a:pPr>
            <a:r>
              <a:rPr lang="en-US" sz="2400" dirty="0">
                <a:effectLst/>
              </a:rPr>
              <a:t>Autosomal recessive</a:t>
            </a:r>
          </a:p>
          <a:p>
            <a:pPr eaLnBrk="1" hangingPunct="1">
              <a:lnSpc>
                <a:spcPct val="90000"/>
              </a:lnSpc>
              <a:defRPr/>
            </a:pPr>
            <a:r>
              <a:rPr lang="en-US" sz="2400" dirty="0">
                <a:effectLst/>
              </a:rPr>
              <a:t>Arylsulfatase A deficiency</a:t>
            </a:r>
          </a:p>
          <a:p>
            <a:pPr eaLnBrk="1" hangingPunct="1">
              <a:lnSpc>
                <a:spcPct val="90000"/>
              </a:lnSpc>
              <a:defRPr/>
            </a:pPr>
            <a:r>
              <a:rPr lang="en-US" sz="2400" dirty="0" err="1">
                <a:effectLst/>
              </a:rPr>
              <a:t>Sx</a:t>
            </a:r>
            <a:r>
              <a:rPr lang="en-US" sz="2400" dirty="0">
                <a:effectLst/>
              </a:rPr>
              <a:t>:</a:t>
            </a:r>
          </a:p>
          <a:p>
            <a:pPr lvl="1" eaLnBrk="1" hangingPunct="1">
              <a:lnSpc>
                <a:spcPct val="90000"/>
              </a:lnSpc>
              <a:defRPr/>
            </a:pPr>
            <a:r>
              <a:rPr lang="en-US" sz="2400" dirty="0">
                <a:effectLst/>
              </a:rPr>
              <a:t>Developmental delay, ataxia, optic atrophy</a:t>
            </a:r>
          </a:p>
          <a:p>
            <a:pPr lvl="1" eaLnBrk="1" hangingPunct="1">
              <a:lnSpc>
                <a:spcPct val="90000"/>
              </a:lnSpc>
              <a:defRPr/>
            </a:pPr>
            <a:r>
              <a:rPr lang="en-US" sz="2400" dirty="0" err="1">
                <a:effectLst/>
              </a:rPr>
              <a:t>Neuroregression</a:t>
            </a:r>
            <a:endParaRPr lang="en-US" sz="2400" dirty="0">
              <a:effectLst/>
            </a:endParaRPr>
          </a:p>
          <a:p>
            <a:pPr eaLnBrk="1" hangingPunct="1">
              <a:lnSpc>
                <a:spcPct val="90000"/>
              </a:lnSpc>
              <a:defRPr/>
            </a:pPr>
            <a:r>
              <a:rPr lang="en-US" sz="2400" dirty="0" err="1">
                <a:effectLst/>
              </a:rPr>
              <a:t>Dx</a:t>
            </a:r>
            <a:r>
              <a:rPr lang="en-US" sz="2400" dirty="0">
                <a:effectLst/>
              </a:rPr>
              <a:t>:</a:t>
            </a:r>
          </a:p>
          <a:p>
            <a:pPr lvl="1" eaLnBrk="1" hangingPunct="1">
              <a:lnSpc>
                <a:spcPct val="90000"/>
              </a:lnSpc>
              <a:defRPr/>
            </a:pPr>
            <a:r>
              <a:rPr lang="en-US" sz="2400" dirty="0">
                <a:effectLst/>
              </a:rPr>
              <a:t>Decreased ARSA – leukocytes</a:t>
            </a:r>
          </a:p>
          <a:p>
            <a:pPr lvl="1" eaLnBrk="1" hangingPunct="1">
              <a:lnSpc>
                <a:spcPct val="90000"/>
              </a:lnSpc>
              <a:defRPr/>
            </a:pPr>
            <a:r>
              <a:rPr lang="en-US" sz="2400" dirty="0">
                <a:effectLst/>
              </a:rPr>
              <a:t>Increased sulfatides - urine</a:t>
            </a:r>
          </a:p>
          <a:p>
            <a:pPr eaLnBrk="1" hangingPunct="1">
              <a:lnSpc>
                <a:spcPct val="90000"/>
              </a:lnSpc>
              <a:defRPr/>
            </a:pPr>
            <a:r>
              <a:rPr lang="en-US" sz="2400" dirty="0">
                <a:effectLst/>
              </a:rPr>
              <a:t>Tx:</a:t>
            </a:r>
          </a:p>
          <a:p>
            <a:pPr lvl="1" eaLnBrk="1" hangingPunct="1">
              <a:lnSpc>
                <a:spcPct val="90000"/>
              </a:lnSpc>
              <a:defRPr/>
            </a:pPr>
            <a:r>
              <a:rPr lang="en-US" sz="2400" dirty="0">
                <a:effectLst/>
              </a:rPr>
              <a:t>Symptomatic</a:t>
            </a:r>
          </a:p>
        </p:txBody>
      </p:sp>
      <p:pic>
        <p:nvPicPr>
          <p:cNvPr id="4098" name="Picture 2" descr="http://1.bp.blogspot.com/_AiRdzsa98jQ/TNc2ssIaMhI/AAAAAAAAFKI/igwvP7CSsOE/s1600/Callahan+and+Nikki+Childre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6345" y="1417638"/>
            <a:ext cx="4686300" cy="3134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37211805-8899-834F-8F1C-46054E7DC7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6800" y="4010846"/>
            <a:ext cx="4165600" cy="2489200"/>
          </a:xfrm>
          <a:prstGeom prst="rect">
            <a:avLst/>
          </a:prstGeom>
        </p:spPr>
      </p:pic>
    </p:spTree>
    <p:extLst>
      <p:ext uri="{BB962C8B-B14F-4D97-AF65-F5344CB8AC3E}">
        <p14:creationId xmlns:p14="http://schemas.microsoft.com/office/powerpoint/2010/main" val="3568468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609600" y="228600"/>
            <a:ext cx="10972800" cy="1143000"/>
          </a:xfrm>
        </p:spPr>
        <p:txBody>
          <a:bodyPr/>
          <a:lstStyle/>
          <a:p>
            <a:pPr eaLnBrk="1" hangingPunct="1">
              <a:defRPr/>
            </a:pPr>
            <a:r>
              <a:rPr lang="en-US" b="0" dirty="0"/>
              <a:t>LEUKODYSTROPHIES</a:t>
            </a:r>
          </a:p>
        </p:txBody>
      </p:sp>
      <p:sp>
        <p:nvSpPr>
          <p:cNvPr id="53251" name="Rectangle 3"/>
          <p:cNvSpPr>
            <a:spLocks noGrp="1" noChangeArrowheads="1"/>
          </p:cNvSpPr>
          <p:nvPr>
            <p:ph type="body" sz="half" idx="1"/>
          </p:nvPr>
        </p:nvSpPr>
        <p:spPr>
          <a:xfrm>
            <a:off x="609599" y="1485900"/>
            <a:ext cx="5392189" cy="5105400"/>
          </a:xfrm>
        </p:spPr>
        <p:txBody>
          <a:bodyPr/>
          <a:lstStyle/>
          <a:p>
            <a:pPr marL="0" indent="0" eaLnBrk="1" hangingPunct="1">
              <a:lnSpc>
                <a:spcPct val="90000"/>
              </a:lnSpc>
              <a:buNone/>
              <a:defRPr/>
            </a:pPr>
            <a:r>
              <a:rPr lang="en-US" sz="2400" b="1" u="sng" dirty="0">
                <a:solidFill>
                  <a:schemeClr val="tx2"/>
                </a:solidFill>
              </a:rPr>
              <a:t>KRABBE:</a:t>
            </a:r>
          </a:p>
          <a:p>
            <a:pPr marL="0" indent="0" eaLnBrk="1" hangingPunct="1">
              <a:lnSpc>
                <a:spcPct val="90000"/>
              </a:lnSpc>
              <a:buNone/>
              <a:defRPr/>
            </a:pPr>
            <a:endParaRPr lang="en-US" sz="2400" b="1" u="sng" dirty="0">
              <a:solidFill>
                <a:schemeClr val="tx2"/>
              </a:solidFill>
            </a:endParaRPr>
          </a:p>
          <a:p>
            <a:pPr eaLnBrk="1" hangingPunct="1">
              <a:lnSpc>
                <a:spcPct val="90000"/>
              </a:lnSpc>
              <a:defRPr/>
            </a:pPr>
            <a:r>
              <a:rPr lang="en-US" sz="2400" dirty="0" err="1">
                <a:effectLst/>
              </a:rPr>
              <a:t>Galactocerebrosidase</a:t>
            </a:r>
            <a:r>
              <a:rPr lang="en-US" sz="2400" dirty="0">
                <a:effectLst/>
              </a:rPr>
              <a:t> deficiency</a:t>
            </a:r>
          </a:p>
          <a:p>
            <a:pPr eaLnBrk="1" hangingPunct="1">
              <a:lnSpc>
                <a:spcPct val="90000"/>
              </a:lnSpc>
              <a:defRPr/>
            </a:pPr>
            <a:r>
              <a:rPr lang="en-US" sz="2400" dirty="0" err="1">
                <a:effectLst/>
              </a:rPr>
              <a:t>Sx</a:t>
            </a:r>
            <a:r>
              <a:rPr lang="en-US" sz="2400" dirty="0">
                <a:effectLst/>
              </a:rPr>
              <a:t>:</a:t>
            </a:r>
          </a:p>
          <a:p>
            <a:pPr lvl="1" eaLnBrk="1" hangingPunct="1">
              <a:lnSpc>
                <a:spcPct val="90000"/>
              </a:lnSpc>
              <a:defRPr/>
            </a:pPr>
            <a:r>
              <a:rPr lang="en-US" sz="2400" dirty="0">
                <a:effectLst/>
              </a:rPr>
              <a:t>Onset &lt;6 </a:t>
            </a:r>
            <a:r>
              <a:rPr lang="en-US" sz="2400" dirty="0" err="1">
                <a:effectLst/>
              </a:rPr>
              <a:t>mo</a:t>
            </a:r>
            <a:endParaRPr lang="en-US" sz="2400" dirty="0">
              <a:effectLst/>
            </a:endParaRPr>
          </a:p>
          <a:p>
            <a:pPr lvl="1" eaLnBrk="1" hangingPunct="1">
              <a:lnSpc>
                <a:spcPct val="90000"/>
              </a:lnSpc>
              <a:defRPr/>
            </a:pPr>
            <a:r>
              <a:rPr lang="en-US" sz="2400" dirty="0">
                <a:effectLst/>
              </a:rPr>
              <a:t>Hypertonia, irritability</a:t>
            </a:r>
          </a:p>
          <a:p>
            <a:pPr lvl="1" eaLnBrk="1" hangingPunct="1">
              <a:lnSpc>
                <a:spcPct val="90000"/>
              </a:lnSpc>
              <a:defRPr/>
            </a:pPr>
            <a:r>
              <a:rPr lang="en-US" sz="2400" dirty="0">
                <a:effectLst/>
              </a:rPr>
              <a:t>Deafness, blindness (optic atrophy)</a:t>
            </a:r>
          </a:p>
          <a:p>
            <a:pPr lvl="1" eaLnBrk="1" hangingPunct="1">
              <a:lnSpc>
                <a:spcPct val="90000"/>
              </a:lnSpc>
              <a:defRPr/>
            </a:pPr>
            <a:r>
              <a:rPr lang="en-US" sz="2400" dirty="0">
                <a:solidFill>
                  <a:srgbClr val="FF0000"/>
                </a:solidFill>
                <a:effectLst/>
              </a:rPr>
              <a:t>Exaggerated startle reflex</a:t>
            </a:r>
          </a:p>
          <a:p>
            <a:pPr lvl="1" eaLnBrk="1" hangingPunct="1">
              <a:lnSpc>
                <a:spcPct val="90000"/>
              </a:lnSpc>
              <a:defRPr/>
            </a:pPr>
            <a:r>
              <a:rPr lang="en-US" sz="2400" dirty="0">
                <a:effectLst/>
              </a:rPr>
              <a:t>Increased CSF protein, abnormal MRI</a:t>
            </a:r>
          </a:p>
          <a:p>
            <a:pPr eaLnBrk="1" hangingPunct="1">
              <a:lnSpc>
                <a:spcPct val="90000"/>
              </a:lnSpc>
              <a:defRPr/>
            </a:pPr>
            <a:r>
              <a:rPr lang="en-US" sz="2400" dirty="0">
                <a:effectLst/>
              </a:rPr>
              <a:t>Tx:</a:t>
            </a:r>
          </a:p>
          <a:p>
            <a:pPr lvl="1" eaLnBrk="1" hangingPunct="1">
              <a:lnSpc>
                <a:spcPct val="90000"/>
              </a:lnSpc>
              <a:defRPr/>
            </a:pPr>
            <a:r>
              <a:rPr lang="en-US" sz="2400" dirty="0">
                <a:effectLst/>
              </a:rPr>
              <a:t>Symptomatic</a:t>
            </a:r>
          </a:p>
        </p:txBody>
      </p:sp>
      <p:pic>
        <p:nvPicPr>
          <p:cNvPr id="53252" name="Picture 4" descr="krabbe 002"/>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a:xfrm>
            <a:off x="6553200" y="1143000"/>
            <a:ext cx="36576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3253" name="Picture 5" descr="krabbe 001"/>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6553200" y="4038600"/>
            <a:ext cx="3733800" cy="2800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6640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1981200" y="0"/>
            <a:ext cx="8229600" cy="1143000"/>
          </a:xfrm>
        </p:spPr>
        <p:txBody>
          <a:bodyPr/>
          <a:lstStyle/>
          <a:p>
            <a:pPr eaLnBrk="1" hangingPunct="1">
              <a:defRPr/>
            </a:pPr>
            <a:r>
              <a:rPr lang="en-US" b="0" dirty="0"/>
              <a:t>TAY SACHS DISEASE</a:t>
            </a:r>
          </a:p>
        </p:txBody>
      </p:sp>
      <p:sp>
        <p:nvSpPr>
          <p:cNvPr id="54275" name="Rectangle 3"/>
          <p:cNvSpPr>
            <a:spLocks noGrp="1" noChangeArrowheads="1"/>
          </p:cNvSpPr>
          <p:nvPr>
            <p:ph type="body" sz="half" idx="1"/>
          </p:nvPr>
        </p:nvSpPr>
        <p:spPr>
          <a:xfrm>
            <a:off x="756832" y="1143000"/>
            <a:ext cx="4912447" cy="5331028"/>
          </a:xfrm>
        </p:spPr>
        <p:txBody>
          <a:bodyPr/>
          <a:lstStyle/>
          <a:p>
            <a:pPr eaLnBrk="1" hangingPunct="1">
              <a:lnSpc>
                <a:spcPct val="90000"/>
              </a:lnSpc>
              <a:defRPr/>
            </a:pPr>
            <a:r>
              <a:rPr lang="en-US" sz="2400" dirty="0" err="1"/>
              <a:t>Hexosamidase</a:t>
            </a:r>
            <a:r>
              <a:rPr lang="en-US" sz="2400" dirty="0"/>
              <a:t> A Deficiency</a:t>
            </a:r>
          </a:p>
          <a:p>
            <a:pPr lvl="1" eaLnBrk="1" hangingPunct="1">
              <a:lnSpc>
                <a:spcPct val="90000"/>
              </a:lnSpc>
              <a:defRPr/>
            </a:pPr>
            <a:r>
              <a:rPr lang="en-US" sz="2400" dirty="0"/>
              <a:t>Inability to degrade GM2 ganglioside</a:t>
            </a:r>
          </a:p>
          <a:p>
            <a:pPr eaLnBrk="1" hangingPunct="1">
              <a:lnSpc>
                <a:spcPct val="90000"/>
              </a:lnSpc>
              <a:defRPr/>
            </a:pPr>
            <a:r>
              <a:rPr lang="en-US" sz="2400" dirty="0" err="1"/>
              <a:t>Sx</a:t>
            </a:r>
            <a:r>
              <a:rPr lang="en-US" sz="2400" dirty="0"/>
              <a:t>:</a:t>
            </a:r>
          </a:p>
          <a:p>
            <a:pPr lvl="1" eaLnBrk="1" hangingPunct="1">
              <a:lnSpc>
                <a:spcPct val="90000"/>
              </a:lnSpc>
              <a:defRPr/>
            </a:pPr>
            <a:r>
              <a:rPr lang="en-US" sz="2400" dirty="0"/>
              <a:t>6-12 months: slowing development, hyperacusis, apathy, </a:t>
            </a:r>
            <a:r>
              <a:rPr lang="en-US" sz="2400" dirty="0">
                <a:solidFill>
                  <a:srgbClr val="FF0000"/>
                </a:solidFill>
              </a:rPr>
              <a:t>cherry red macula</a:t>
            </a:r>
            <a:r>
              <a:rPr lang="en-US" sz="2400" dirty="0"/>
              <a:t>, seizures, blindness, spasticity (</a:t>
            </a:r>
            <a:r>
              <a:rPr lang="en-US" sz="2400" dirty="0">
                <a:solidFill>
                  <a:srgbClr val="FF0000"/>
                </a:solidFill>
              </a:rPr>
              <a:t>exaggerated startle reflex</a:t>
            </a:r>
            <a:r>
              <a:rPr lang="en-US" sz="2400" dirty="0"/>
              <a:t>)</a:t>
            </a:r>
          </a:p>
          <a:p>
            <a:pPr lvl="1" eaLnBrk="1" hangingPunct="1">
              <a:lnSpc>
                <a:spcPct val="90000"/>
              </a:lnSpc>
              <a:defRPr/>
            </a:pPr>
            <a:r>
              <a:rPr lang="en-US" sz="2400" dirty="0"/>
              <a:t>Death by 2-5 years</a:t>
            </a:r>
          </a:p>
          <a:p>
            <a:pPr eaLnBrk="1" hangingPunct="1">
              <a:lnSpc>
                <a:spcPct val="90000"/>
              </a:lnSpc>
              <a:defRPr/>
            </a:pPr>
            <a:r>
              <a:rPr lang="en-US" sz="2400" dirty="0"/>
              <a:t>Late onset with residual activity</a:t>
            </a:r>
          </a:p>
          <a:p>
            <a:pPr lvl="1" eaLnBrk="1" hangingPunct="1">
              <a:lnSpc>
                <a:spcPct val="90000"/>
              </a:lnSpc>
              <a:defRPr/>
            </a:pPr>
            <a:r>
              <a:rPr lang="en-US" sz="2400" dirty="0"/>
              <a:t>Motor neuron dysfunction, ataxia but normal IQ and vision (although 1/3 have </a:t>
            </a:r>
            <a:r>
              <a:rPr lang="en-US" sz="2400" dirty="0">
                <a:solidFill>
                  <a:srgbClr val="FF0000"/>
                </a:solidFill>
              </a:rPr>
              <a:t>psychosis</a:t>
            </a:r>
            <a:r>
              <a:rPr lang="en-US" sz="2400" dirty="0"/>
              <a:t>)</a:t>
            </a:r>
          </a:p>
          <a:p>
            <a:pPr eaLnBrk="1" hangingPunct="1">
              <a:lnSpc>
                <a:spcPct val="90000"/>
              </a:lnSpc>
              <a:defRPr/>
            </a:pPr>
            <a:endParaRPr lang="en-US" sz="2400" dirty="0"/>
          </a:p>
        </p:txBody>
      </p:sp>
      <p:pic>
        <p:nvPicPr>
          <p:cNvPr id="54276" name="Picture 4" descr="GM2 ( AB variant) gangliosidosis 001"/>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a:xfrm>
            <a:off x="6014633" y="1447801"/>
            <a:ext cx="3505200" cy="2628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277" name="Picture 5" descr="im0004"/>
          <p:cNvPicPr>
            <a:picLocks noGrp="1" noChangeAspect="1" noChangeArrowheads="1"/>
          </p:cNvPicPr>
          <p:nvPr>
            <p:ph sz="quarter" idx="3"/>
          </p:nvPr>
        </p:nvPicPr>
        <p:blipFill>
          <a:blip r:embed="rId3" cstate="print"/>
          <a:srcRect/>
          <a:stretch>
            <a:fillRect/>
          </a:stretch>
        </p:blipFill>
        <p:spPr>
          <a:xfrm>
            <a:off x="7546571" y="3580015"/>
            <a:ext cx="3581400" cy="2894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4278" name="Line 6"/>
          <p:cNvSpPr>
            <a:spLocks noChangeShapeType="1"/>
          </p:cNvSpPr>
          <p:nvPr/>
        </p:nvSpPr>
        <p:spPr bwMode="auto">
          <a:xfrm>
            <a:off x="6708371" y="3275214"/>
            <a:ext cx="2057400" cy="1371600"/>
          </a:xfrm>
          <a:prstGeom prst="line">
            <a:avLst/>
          </a:prstGeom>
          <a:noFill/>
          <a:ln w="9525">
            <a:solidFill>
              <a:schemeClr val="tx1"/>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644911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p:txBody>
          <a:bodyPr/>
          <a:lstStyle/>
          <a:p>
            <a:pPr eaLnBrk="1" hangingPunct="1">
              <a:defRPr/>
            </a:pPr>
            <a:r>
              <a:rPr lang="en-US" dirty="0"/>
              <a:t>CAUSES OF CHERRY RED MACULA</a:t>
            </a:r>
          </a:p>
        </p:txBody>
      </p:sp>
      <p:sp>
        <p:nvSpPr>
          <p:cNvPr id="73731" name="Rectangle 3"/>
          <p:cNvSpPr>
            <a:spLocks noGrp="1" noChangeArrowheads="1"/>
          </p:cNvSpPr>
          <p:nvPr>
            <p:ph type="body" idx="1"/>
          </p:nvPr>
        </p:nvSpPr>
        <p:spPr/>
        <p:txBody>
          <a:bodyPr/>
          <a:lstStyle/>
          <a:p>
            <a:pPr eaLnBrk="1" hangingPunct="1">
              <a:defRPr/>
            </a:pPr>
            <a:r>
              <a:rPr lang="en-US" dirty="0"/>
              <a:t>Tay Sachs disease</a:t>
            </a:r>
          </a:p>
          <a:p>
            <a:pPr eaLnBrk="1" hangingPunct="1">
              <a:defRPr/>
            </a:pPr>
            <a:r>
              <a:rPr lang="en-US" dirty="0" err="1"/>
              <a:t>Sandhoff</a:t>
            </a:r>
            <a:endParaRPr lang="en-US" dirty="0"/>
          </a:p>
          <a:p>
            <a:pPr eaLnBrk="1" hangingPunct="1">
              <a:defRPr/>
            </a:pPr>
            <a:r>
              <a:rPr lang="en-US" dirty="0"/>
              <a:t>GM 1 </a:t>
            </a:r>
            <a:r>
              <a:rPr lang="en-US" dirty="0" err="1"/>
              <a:t>Gangliosidosis</a:t>
            </a:r>
            <a:endParaRPr lang="en-US" dirty="0"/>
          </a:p>
          <a:p>
            <a:pPr eaLnBrk="1" hangingPunct="1">
              <a:defRPr/>
            </a:pPr>
            <a:r>
              <a:rPr lang="en-US" dirty="0"/>
              <a:t>Niemann-Pick disease</a:t>
            </a:r>
          </a:p>
          <a:p>
            <a:pPr eaLnBrk="1" hangingPunct="1">
              <a:defRPr/>
            </a:pPr>
            <a:r>
              <a:rPr lang="en-US" dirty="0" err="1"/>
              <a:t>Sialidosis</a:t>
            </a:r>
            <a:endParaRPr lang="en-US" dirty="0"/>
          </a:p>
          <a:p>
            <a:pPr eaLnBrk="1" hangingPunct="1">
              <a:defRPr/>
            </a:pPr>
            <a:r>
              <a:rPr lang="en-US" dirty="0" err="1"/>
              <a:t>Mucolipidosis</a:t>
            </a:r>
            <a:endParaRPr lang="en-US" dirty="0"/>
          </a:p>
          <a:p>
            <a:pPr eaLnBrk="1" hangingPunct="1">
              <a:defRPr/>
            </a:pPr>
            <a:endParaRPr lang="en-US" dirty="0"/>
          </a:p>
        </p:txBody>
      </p:sp>
    </p:spTree>
    <p:extLst>
      <p:ext uri="{BB962C8B-B14F-4D97-AF65-F5344CB8AC3E}">
        <p14:creationId xmlns:p14="http://schemas.microsoft.com/office/powerpoint/2010/main" val="3715835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sz="half" idx="1"/>
          </p:nvPr>
        </p:nvSpPr>
        <p:spPr>
          <a:xfrm>
            <a:off x="711200" y="1255541"/>
            <a:ext cx="5384800" cy="4525963"/>
          </a:xfrm>
        </p:spPr>
        <p:txBody>
          <a:bodyPr/>
          <a:lstStyle/>
          <a:p>
            <a:pPr eaLnBrk="1" hangingPunct="1">
              <a:lnSpc>
                <a:spcPct val="90000"/>
              </a:lnSpc>
              <a:buFont typeface="Wingdings" pitchFamily="2" charset="2"/>
              <a:buNone/>
              <a:defRPr/>
            </a:pPr>
            <a:r>
              <a:rPr lang="en-US" sz="2000" b="1" u="sng" dirty="0">
                <a:solidFill>
                  <a:schemeClr val="tx2"/>
                </a:solidFill>
              </a:rPr>
              <a:t>LESCH-NYHAN:</a:t>
            </a:r>
          </a:p>
          <a:p>
            <a:pPr eaLnBrk="1" hangingPunct="1">
              <a:lnSpc>
                <a:spcPct val="90000"/>
              </a:lnSpc>
              <a:buFont typeface="Wingdings" pitchFamily="2" charset="2"/>
              <a:buNone/>
              <a:defRPr/>
            </a:pPr>
            <a:endParaRPr lang="en-US" sz="2000" b="1" u="sng" dirty="0">
              <a:solidFill>
                <a:schemeClr val="tx2"/>
              </a:solidFill>
            </a:endParaRPr>
          </a:p>
          <a:p>
            <a:pPr eaLnBrk="1" hangingPunct="1">
              <a:lnSpc>
                <a:spcPct val="90000"/>
              </a:lnSpc>
              <a:defRPr/>
            </a:pPr>
            <a:r>
              <a:rPr lang="en-US" sz="2000" b="1" dirty="0">
                <a:solidFill>
                  <a:srgbClr val="FF0000"/>
                </a:solidFill>
              </a:rPr>
              <a:t>X-linked recessive</a:t>
            </a:r>
          </a:p>
          <a:p>
            <a:pPr eaLnBrk="1" hangingPunct="1">
              <a:lnSpc>
                <a:spcPct val="90000"/>
              </a:lnSpc>
              <a:defRPr/>
            </a:pPr>
            <a:r>
              <a:rPr lang="en-US" sz="2000" b="1" dirty="0">
                <a:solidFill>
                  <a:schemeClr val="tx2"/>
                </a:solidFill>
              </a:rPr>
              <a:t>HGPRT deficiency</a:t>
            </a:r>
          </a:p>
          <a:p>
            <a:pPr eaLnBrk="1" hangingPunct="1">
              <a:lnSpc>
                <a:spcPct val="90000"/>
              </a:lnSpc>
              <a:defRPr/>
            </a:pPr>
            <a:r>
              <a:rPr lang="en-US" sz="2000" b="1" dirty="0" err="1">
                <a:solidFill>
                  <a:schemeClr val="tx2"/>
                </a:solidFill>
              </a:rPr>
              <a:t>Sx</a:t>
            </a:r>
            <a:r>
              <a:rPr lang="en-US" sz="2000" b="1" dirty="0">
                <a:solidFill>
                  <a:schemeClr val="tx2"/>
                </a:solidFill>
              </a:rPr>
              <a:t>:</a:t>
            </a:r>
          </a:p>
          <a:p>
            <a:pPr lvl="1" eaLnBrk="1" hangingPunct="1">
              <a:lnSpc>
                <a:spcPct val="90000"/>
              </a:lnSpc>
              <a:defRPr/>
            </a:pPr>
            <a:r>
              <a:rPr lang="en-US" sz="2000" dirty="0"/>
              <a:t>Normal at birth</a:t>
            </a:r>
          </a:p>
          <a:p>
            <a:pPr lvl="1" eaLnBrk="1" hangingPunct="1">
              <a:lnSpc>
                <a:spcPct val="90000"/>
              </a:lnSpc>
              <a:defRPr/>
            </a:pPr>
            <a:r>
              <a:rPr lang="en-US" sz="2000" dirty="0"/>
              <a:t>Intellectual disability</a:t>
            </a:r>
          </a:p>
          <a:p>
            <a:pPr lvl="1" eaLnBrk="1" hangingPunct="1">
              <a:lnSpc>
                <a:spcPct val="90000"/>
              </a:lnSpc>
              <a:defRPr/>
            </a:pPr>
            <a:r>
              <a:rPr lang="en-US" sz="2000" dirty="0"/>
              <a:t>Choreiform movements</a:t>
            </a:r>
          </a:p>
          <a:p>
            <a:pPr lvl="1" eaLnBrk="1" hangingPunct="1">
              <a:lnSpc>
                <a:spcPct val="90000"/>
              </a:lnSpc>
              <a:defRPr/>
            </a:pPr>
            <a:r>
              <a:rPr lang="en-US" sz="2000" dirty="0">
                <a:solidFill>
                  <a:srgbClr val="FF0000"/>
                </a:solidFill>
              </a:rPr>
              <a:t>Self mutilation, gout</a:t>
            </a:r>
          </a:p>
          <a:p>
            <a:pPr eaLnBrk="1" hangingPunct="1">
              <a:lnSpc>
                <a:spcPct val="90000"/>
              </a:lnSpc>
              <a:defRPr/>
            </a:pPr>
            <a:r>
              <a:rPr lang="en-US" sz="2000" dirty="0" err="1"/>
              <a:t>Dx</a:t>
            </a:r>
            <a:r>
              <a:rPr lang="en-US" sz="2000" dirty="0"/>
              <a:t>:</a:t>
            </a:r>
          </a:p>
          <a:p>
            <a:pPr lvl="1" eaLnBrk="1" hangingPunct="1">
              <a:lnSpc>
                <a:spcPct val="90000"/>
              </a:lnSpc>
              <a:defRPr/>
            </a:pPr>
            <a:r>
              <a:rPr lang="en-US" sz="2000" dirty="0"/>
              <a:t>Increased uric acid</a:t>
            </a:r>
          </a:p>
          <a:p>
            <a:pPr lvl="1" eaLnBrk="1" hangingPunct="1">
              <a:lnSpc>
                <a:spcPct val="90000"/>
              </a:lnSpc>
              <a:defRPr/>
            </a:pPr>
            <a:r>
              <a:rPr lang="en-US" sz="2000" dirty="0"/>
              <a:t>MRI: basal ganglia abnormalities</a:t>
            </a:r>
          </a:p>
          <a:p>
            <a:pPr eaLnBrk="1" hangingPunct="1">
              <a:lnSpc>
                <a:spcPct val="90000"/>
              </a:lnSpc>
              <a:defRPr/>
            </a:pPr>
            <a:r>
              <a:rPr lang="en-US" sz="2000" b="1" dirty="0"/>
              <a:t>Tx:</a:t>
            </a:r>
          </a:p>
          <a:p>
            <a:pPr lvl="1" eaLnBrk="1" hangingPunct="1">
              <a:lnSpc>
                <a:spcPct val="90000"/>
              </a:lnSpc>
              <a:defRPr/>
            </a:pPr>
            <a:r>
              <a:rPr lang="en-US" sz="2000" dirty="0">
                <a:solidFill>
                  <a:srgbClr val="FF0000"/>
                </a:solidFill>
              </a:rPr>
              <a:t>Allopurinol</a:t>
            </a:r>
          </a:p>
          <a:p>
            <a:pPr lvl="1" eaLnBrk="1" hangingPunct="1">
              <a:lnSpc>
                <a:spcPct val="90000"/>
              </a:lnSpc>
              <a:defRPr/>
            </a:pPr>
            <a:r>
              <a:rPr lang="en-US" sz="2000" dirty="0"/>
              <a:t>Symptomatic</a:t>
            </a:r>
          </a:p>
        </p:txBody>
      </p:sp>
      <p:pic>
        <p:nvPicPr>
          <p:cNvPr id="57347" name="Picture 3" descr="metabolic pictures 00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6810214" y="1600201"/>
            <a:ext cx="3899115" cy="4857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324" name="Rectangle 4"/>
          <p:cNvSpPr>
            <a:spLocks noGrp="1" noRot="1" noChangeArrowheads="1"/>
          </p:cNvSpPr>
          <p:nvPr>
            <p:ph type="title"/>
          </p:nvPr>
        </p:nvSpPr>
        <p:spPr/>
        <p:txBody>
          <a:bodyPr/>
          <a:lstStyle/>
          <a:p>
            <a:pPr eaLnBrk="1" hangingPunct="1">
              <a:defRPr/>
            </a:pPr>
            <a:r>
              <a:rPr lang="en-US" b="0"/>
              <a:t>PURINE/PYRIMIDINE</a:t>
            </a:r>
          </a:p>
        </p:txBody>
      </p:sp>
    </p:spTree>
    <p:extLst>
      <p:ext uri="{BB962C8B-B14F-4D97-AF65-F5344CB8AC3E}">
        <p14:creationId xmlns:p14="http://schemas.microsoft.com/office/powerpoint/2010/main" val="2921617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pPr eaLnBrk="1" hangingPunct="1"/>
            <a:r>
              <a:rPr lang="en-US" sz="3700">
                <a:effectLst/>
              </a:rPr>
              <a:t>Metabolic Disorders</a:t>
            </a:r>
            <a:endParaRPr lang="en-US">
              <a:effectLst/>
            </a:endParaRPr>
          </a:p>
        </p:txBody>
      </p:sp>
      <p:sp>
        <p:nvSpPr>
          <p:cNvPr id="57347" name="Rectangle 3"/>
          <p:cNvSpPr>
            <a:spLocks noGrp="1" noChangeArrowheads="1"/>
          </p:cNvSpPr>
          <p:nvPr>
            <p:ph type="body" idx="1"/>
          </p:nvPr>
        </p:nvSpPr>
        <p:spPr>
          <a:ln>
            <a:solidFill>
              <a:srgbClr val="FFFF00"/>
            </a:solidFill>
          </a:ln>
        </p:spPr>
        <p:txBody>
          <a:bodyPr/>
          <a:lstStyle/>
          <a:p>
            <a:pPr eaLnBrk="1" hangingPunct="1">
              <a:defRPr/>
            </a:pPr>
            <a:r>
              <a:rPr lang="en-US" dirty="0"/>
              <a:t>Classification</a:t>
            </a:r>
          </a:p>
          <a:p>
            <a:pPr eaLnBrk="1" hangingPunct="1">
              <a:defRPr/>
            </a:pPr>
            <a:r>
              <a:rPr lang="en-US" dirty="0"/>
              <a:t>Clinical presentation</a:t>
            </a:r>
          </a:p>
          <a:p>
            <a:pPr eaLnBrk="1" hangingPunct="1">
              <a:defRPr/>
            </a:pPr>
            <a:r>
              <a:rPr lang="en-US" dirty="0"/>
              <a:t>Newborn screen</a:t>
            </a:r>
          </a:p>
          <a:p>
            <a:pPr eaLnBrk="1" hangingPunct="1">
              <a:defRPr/>
            </a:pPr>
            <a:r>
              <a:rPr lang="en-US" dirty="0">
                <a:effectLst/>
              </a:rPr>
              <a:t>Common metabolic disorders</a:t>
            </a:r>
          </a:p>
          <a:p>
            <a:pPr eaLnBrk="1" hangingPunct="1">
              <a:defRPr/>
            </a:pPr>
            <a:r>
              <a:rPr lang="en-US" sz="4000" b="1" dirty="0">
                <a:solidFill>
                  <a:srgbClr val="FFFF00"/>
                </a:solidFill>
              </a:rPr>
              <a:t>Principles of treatment</a:t>
            </a:r>
          </a:p>
          <a:p>
            <a:pPr eaLnBrk="1" hangingPunct="1">
              <a:defRPr/>
            </a:pPr>
            <a:endParaRPr lang="en-US" dirty="0"/>
          </a:p>
        </p:txBody>
      </p:sp>
    </p:spTree>
    <p:extLst>
      <p:ext uri="{BB962C8B-B14F-4D97-AF65-F5344CB8AC3E}">
        <p14:creationId xmlns:p14="http://schemas.microsoft.com/office/powerpoint/2010/main" val="393996713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pPr eaLnBrk="1" hangingPunct="1">
              <a:defRPr/>
            </a:pPr>
            <a:r>
              <a:rPr lang="en-US" dirty="0"/>
              <a:t>ACUTE PHASE MANAGEMENT</a:t>
            </a:r>
          </a:p>
        </p:txBody>
      </p:sp>
      <p:sp>
        <p:nvSpPr>
          <p:cNvPr id="59395" name="Rectangle 3"/>
          <p:cNvSpPr>
            <a:spLocks noGrp="1" noChangeArrowheads="1"/>
          </p:cNvSpPr>
          <p:nvPr>
            <p:ph type="body" idx="1"/>
          </p:nvPr>
        </p:nvSpPr>
        <p:spPr/>
        <p:txBody>
          <a:bodyPr/>
          <a:lstStyle/>
          <a:p>
            <a:pPr eaLnBrk="1" hangingPunct="1">
              <a:buFont typeface="Wingdings" pitchFamily="2" charset="2"/>
              <a:buNone/>
            </a:pPr>
            <a:r>
              <a:rPr lang="en-US" sz="3600" dirty="0">
                <a:effectLst/>
              </a:rPr>
              <a:t>Prompt and vigorous treatment of acidosis or hyperammonemia can lead to complete recovery and prove to be life saving</a:t>
            </a:r>
            <a:r>
              <a:rPr lang="en-US" dirty="0">
                <a:effectLst/>
              </a:rPr>
              <a:t> </a:t>
            </a:r>
          </a:p>
          <a:p>
            <a:pPr eaLnBrk="1" hangingPunct="1">
              <a:buFont typeface="Wingdings" pitchFamily="2" charset="2"/>
              <a:buNone/>
            </a:pPr>
            <a:endParaRPr lang="en-US" dirty="0">
              <a:effectLst/>
            </a:endParaRPr>
          </a:p>
          <a:p>
            <a:pPr eaLnBrk="1" hangingPunct="1">
              <a:buFont typeface="Wingdings" pitchFamily="2" charset="2"/>
              <a:buNone/>
            </a:pPr>
            <a:endParaRPr lang="en-US" dirty="0">
              <a:effectLst/>
            </a:endParaRPr>
          </a:p>
          <a:p>
            <a:pPr eaLnBrk="1" hangingPunct="1"/>
            <a:r>
              <a:rPr lang="en-US" sz="4000" dirty="0">
                <a:effectLst/>
              </a:rPr>
              <a:t>Arrange transfer to level three facility</a:t>
            </a:r>
          </a:p>
        </p:txBody>
      </p:sp>
    </p:spTree>
    <p:extLst>
      <p:ext uri="{BB962C8B-B14F-4D97-AF65-F5344CB8AC3E}">
        <p14:creationId xmlns:p14="http://schemas.microsoft.com/office/powerpoint/2010/main" val="112248345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p:txBody>
          <a:bodyPr/>
          <a:lstStyle/>
          <a:p>
            <a:pPr>
              <a:defRPr/>
            </a:pPr>
            <a:r>
              <a:rPr lang="en-US" sz="5400" b="0" dirty="0">
                <a:solidFill>
                  <a:schemeClr val="tx1"/>
                </a:solidFill>
              </a:rPr>
              <a:t>URINE COLOR</a:t>
            </a:r>
          </a:p>
        </p:txBody>
      </p:sp>
      <p:graphicFrame>
        <p:nvGraphicFramePr>
          <p:cNvPr id="831492" name="Group 4"/>
          <p:cNvGraphicFramePr>
            <a:graphicFrameLocks noGrp="1"/>
          </p:cNvGraphicFramePr>
          <p:nvPr>
            <p:ph sz="half" idx="2"/>
            <p:extLst>
              <p:ext uri="{D42A27DB-BD31-4B8C-83A1-F6EECF244321}">
                <p14:modId xmlns:p14="http://schemas.microsoft.com/office/powerpoint/2010/main" val="678130066"/>
              </p:ext>
            </p:extLst>
          </p:nvPr>
        </p:nvGraphicFramePr>
        <p:xfrm>
          <a:off x="481092" y="2195785"/>
          <a:ext cx="8382001" cy="3581398"/>
        </p:xfrm>
        <a:graphic>
          <a:graphicData uri="http://schemas.openxmlformats.org/drawingml/2006/table">
            <a:tbl>
              <a:tblPr>
                <a:tableStyleId>{69C7853C-536D-4A76-A0AE-DD22124D55A5}</a:tableStyleId>
              </a:tblPr>
              <a:tblGrid>
                <a:gridCol w="1691780">
                  <a:extLst>
                    <a:ext uri="{9D8B030D-6E8A-4147-A177-3AD203B41FA5}">
                      <a16:colId xmlns:a16="http://schemas.microsoft.com/office/drawing/2014/main" val="20000"/>
                    </a:ext>
                  </a:extLst>
                </a:gridCol>
                <a:gridCol w="3306661">
                  <a:extLst>
                    <a:ext uri="{9D8B030D-6E8A-4147-A177-3AD203B41FA5}">
                      <a16:colId xmlns:a16="http://schemas.microsoft.com/office/drawing/2014/main" val="20001"/>
                    </a:ext>
                  </a:extLst>
                </a:gridCol>
                <a:gridCol w="3383560">
                  <a:extLst>
                    <a:ext uri="{9D8B030D-6E8A-4147-A177-3AD203B41FA5}">
                      <a16:colId xmlns:a16="http://schemas.microsoft.com/office/drawing/2014/main" val="20002"/>
                    </a:ext>
                  </a:extLst>
                </a:gridCol>
              </a:tblGrid>
              <a:tr h="538066">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u="none" strike="noStrike" cap="none" normalizeH="0" baseline="0" dirty="0">
                          <a:ln>
                            <a:noFill/>
                          </a:ln>
                          <a:effectLst>
                            <a:outerShdw blurRad="38100" dist="38100" dir="2700000" algn="tl">
                              <a:srgbClr val="FFFFFF"/>
                            </a:outerShdw>
                          </a:effectLst>
                        </a:rPr>
                        <a:t>COLOR</a:t>
                      </a:r>
                      <a:endParaRPr kumimoji="0" lang="en-US" sz="2400" b="0" i="0" u="none" strike="noStrike" cap="none" normalizeH="0" baseline="0" dirty="0">
                        <a:ln>
                          <a:noFill/>
                        </a:ln>
                        <a:solidFill>
                          <a:schemeClr val="bg2"/>
                        </a:solidFill>
                        <a:effectLst>
                          <a:outerShdw blurRad="38100" dist="38100" dir="2700000" algn="tl">
                            <a:srgbClr val="FFFFFF"/>
                          </a:outerShdw>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u="none" strike="noStrike" cap="none" normalizeH="0" baseline="0" dirty="0">
                          <a:ln>
                            <a:noFill/>
                          </a:ln>
                          <a:effectLst>
                            <a:outerShdw blurRad="38100" dist="38100" dir="2700000" algn="tl">
                              <a:srgbClr val="FFFFFF"/>
                            </a:outerShdw>
                          </a:effectLst>
                        </a:rPr>
                        <a:t>SUBSTANCE</a:t>
                      </a:r>
                      <a:endParaRPr kumimoji="0" lang="en-US" sz="2400" b="0" i="0" u="none" strike="noStrike" cap="none" normalizeH="0" baseline="0" dirty="0">
                        <a:ln>
                          <a:noFill/>
                        </a:ln>
                        <a:solidFill>
                          <a:schemeClr val="bg2"/>
                        </a:solidFill>
                        <a:effectLst>
                          <a:outerShdw blurRad="38100" dist="38100" dir="2700000" algn="tl">
                            <a:srgbClr val="FFFFFF"/>
                          </a:outerShdw>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u="none" strike="noStrike" cap="none" normalizeH="0" baseline="0" dirty="0">
                          <a:ln>
                            <a:noFill/>
                          </a:ln>
                          <a:effectLst>
                            <a:outerShdw blurRad="38100" dist="38100" dir="2700000" algn="tl">
                              <a:srgbClr val="FFFFFF"/>
                            </a:outerShdw>
                          </a:effectLst>
                        </a:rPr>
                        <a:t>DISORDER</a:t>
                      </a:r>
                      <a:endParaRPr kumimoji="0" lang="en-US" sz="2400" b="0" i="0" u="none" strike="noStrike" cap="none" normalizeH="0" baseline="0" dirty="0">
                        <a:ln>
                          <a:noFill/>
                        </a:ln>
                        <a:solidFill>
                          <a:schemeClr val="bg2"/>
                        </a:solidFill>
                        <a:effectLst>
                          <a:outerShdw blurRad="38100" dist="38100" dir="2700000" algn="tl">
                            <a:srgbClr val="FFFFFF"/>
                          </a:outerShdw>
                        </a:effectLst>
                        <a:latin typeface="Arial" charset="0"/>
                      </a:endParaRPr>
                    </a:p>
                  </a:txBody>
                  <a:tcPr anchor="ctr" horzOverflow="overflow"/>
                </a:tc>
                <a:extLst>
                  <a:ext uri="{0D108BD9-81ED-4DB2-BD59-A6C34878D82A}">
                    <a16:rowId xmlns:a16="http://schemas.microsoft.com/office/drawing/2014/main" val="10000"/>
                  </a:ext>
                </a:extLst>
              </a:tr>
              <a:tr h="70257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BROWN</a:t>
                      </a:r>
                      <a:endParaRPr kumimoji="0" lang="en-US" sz="2000" b="0" i="0" u="none" strike="noStrike" cap="none" normalizeH="0" baseline="0" dirty="0">
                        <a:ln>
                          <a:noFill/>
                        </a:ln>
                        <a:solidFill>
                          <a:schemeClr val="bg2"/>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MET-HB</a:t>
                      </a:r>
                      <a:endParaRPr kumimoji="0" lang="en-US" sz="2000" b="0" i="0" u="none" strike="noStrike" cap="none" normalizeH="0" baseline="0" dirty="0">
                        <a:ln>
                          <a:noFill/>
                        </a:ln>
                        <a:solidFill>
                          <a:schemeClr val="bg2"/>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MYOGLOBINURIA</a:t>
                      </a:r>
                      <a:endParaRPr kumimoji="0" lang="en-US" sz="2000" b="0" i="0" u="none" strike="noStrike" cap="none" normalizeH="0" baseline="0" dirty="0">
                        <a:ln>
                          <a:noFill/>
                        </a:ln>
                        <a:solidFill>
                          <a:schemeClr val="bg2"/>
                        </a:solidFill>
                        <a:effectLst/>
                        <a:latin typeface="Arial" charset="0"/>
                      </a:endParaRPr>
                    </a:p>
                  </a:txBody>
                  <a:tcPr anchor="ctr" horzOverflow="overflow"/>
                </a:tc>
                <a:extLst>
                  <a:ext uri="{0D108BD9-81ED-4DB2-BD59-A6C34878D82A}">
                    <a16:rowId xmlns:a16="http://schemas.microsoft.com/office/drawing/2014/main" val="10001"/>
                  </a:ext>
                </a:extLst>
              </a:tr>
              <a:tr h="70257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BLUE</a:t>
                      </a:r>
                      <a:endParaRPr kumimoji="0" lang="en-US" sz="2000" b="0" i="0" u="none" strike="noStrike" cap="none" normalizeH="0" baseline="0" dirty="0">
                        <a:ln>
                          <a:noFill/>
                        </a:ln>
                        <a:solidFill>
                          <a:schemeClr val="bg2"/>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INDICAL</a:t>
                      </a:r>
                      <a:endParaRPr kumimoji="0" lang="en-US" sz="2000" b="0" i="0" u="none" strike="noStrike" cap="none" normalizeH="0" baseline="0" dirty="0">
                        <a:ln>
                          <a:noFill/>
                        </a:ln>
                        <a:solidFill>
                          <a:schemeClr val="bg2"/>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HARTNUP</a:t>
                      </a:r>
                      <a:endParaRPr kumimoji="0" lang="en-US" sz="2000" b="0" i="0" u="none" strike="noStrike" cap="none" normalizeH="0" baseline="0" dirty="0">
                        <a:ln>
                          <a:noFill/>
                        </a:ln>
                        <a:solidFill>
                          <a:schemeClr val="bg2"/>
                        </a:solidFill>
                        <a:effectLst/>
                        <a:latin typeface="Arial" charset="0"/>
                      </a:endParaRPr>
                    </a:p>
                  </a:txBody>
                  <a:tcPr anchor="ctr" horzOverflow="overflow"/>
                </a:tc>
                <a:extLst>
                  <a:ext uri="{0D108BD9-81ED-4DB2-BD59-A6C34878D82A}">
                    <a16:rowId xmlns:a16="http://schemas.microsoft.com/office/drawing/2014/main" val="10002"/>
                  </a:ext>
                </a:extLst>
              </a:tr>
              <a:tr h="935619">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RED</a:t>
                      </a:r>
                      <a:endParaRPr kumimoji="0" lang="en-US" sz="2000" b="0" i="0" u="none" strike="noStrike" cap="none" normalizeH="0" baseline="0" dirty="0">
                        <a:ln>
                          <a:noFill/>
                        </a:ln>
                        <a:solidFill>
                          <a:schemeClr val="bg2"/>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RBC, RED BEET,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PORPHYRINS</a:t>
                      </a:r>
                      <a:endParaRPr kumimoji="0" lang="en-US" sz="2000" b="0" i="0" u="none" strike="noStrike" cap="none" normalizeH="0" baseline="0" dirty="0">
                        <a:ln>
                          <a:noFill/>
                        </a:ln>
                        <a:solidFill>
                          <a:schemeClr val="bg2"/>
                        </a:solidFill>
                        <a:effectLst/>
                        <a:latin typeface="Arial" charset="0"/>
                        <a:cs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HEMATURIA, FOOD,</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PORPHYRIA</a:t>
                      </a:r>
                      <a:endParaRPr kumimoji="0" lang="en-US" sz="2000" b="0" i="0" u="none" strike="noStrike" cap="none" normalizeH="0" baseline="0" dirty="0">
                        <a:ln>
                          <a:noFill/>
                        </a:ln>
                        <a:solidFill>
                          <a:schemeClr val="bg2"/>
                        </a:solidFill>
                        <a:effectLst/>
                        <a:latin typeface="Arial" charset="0"/>
                      </a:endParaRPr>
                    </a:p>
                  </a:txBody>
                  <a:tcPr anchor="ctr" horzOverflow="overflow"/>
                </a:tc>
                <a:extLst>
                  <a:ext uri="{0D108BD9-81ED-4DB2-BD59-A6C34878D82A}">
                    <a16:rowId xmlns:a16="http://schemas.microsoft.com/office/drawing/2014/main" val="10003"/>
                  </a:ext>
                </a:extLst>
              </a:tr>
              <a:tr h="70257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BROWN</a:t>
                      </a:r>
                      <a:endParaRPr kumimoji="0" lang="en-US" sz="2000" b="0" i="0" u="none" strike="noStrike" cap="none" normalizeH="0" baseline="0" dirty="0">
                        <a:ln>
                          <a:noFill/>
                        </a:ln>
                        <a:solidFill>
                          <a:schemeClr val="bg2"/>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HOMOGENTISATE </a:t>
                      </a:r>
                      <a:endParaRPr kumimoji="0" lang="en-US" sz="2000" b="0" i="0" u="none" strike="noStrike" cap="none" normalizeH="0" baseline="0" dirty="0">
                        <a:ln>
                          <a:noFill/>
                        </a:ln>
                        <a:solidFill>
                          <a:schemeClr val="bg2"/>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ALKAPTONURIA</a:t>
                      </a:r>
                      <a:endParaRPr kumimoji="0" lang="en-US" sz="2000" b="0" i="0" u="none" strike="noStrike" cap="none" normalizeH="0" baseline="0" dirty="0">
                        <a:ln>
                          <a:noFill/>
                        </a:ln>
                        <a:solidFill>
                          <a:schemeClr val="bg2"/>
                        </a:solidFill>
                        <a:effectLst/>
                        <a:latin typeface="Arial" charset="0"/>
                      </a:endParaRPr>
                    </a:p>
                  </a:txBody>
                  <a:tcPr anchor="ctr" horzOverflow="overflow"/>
                </a:tc>
                <a:extLst>
                  <a:ext uri="{0D108BD9-81ED-4DB2-BD59-A6C34878D82A}">
                    <a16:rowId xmlns:a16="http://schemas.microsoft.com/office/drawing/2014/main" val="10004"/>
                  </a:ext>
                </a:extLst>
              </a:tr>
            </a:tbl>
          </a:graphicData>
        </a:graphic>
      </p:graphicFrame>
      <p:pic>
        <p:nvPicPr>
          <p:cNvPr id="11301" name="Picture 3" descr="alkaptouriaurinechanges"/>
          <p:cNvPicPr>
            <a:picLocks noChangeAspect="1" noChangeArrowheads="1"/>
          </p:cNvPicPr>
          <p:nvPr/>
        </p:nvPicPr>
        <p:blipFill>
          <a:blip r:embed="rId3" cstate="print"/>
          <a:srcRect/>
          <a:stretch>
            <a:fillRect/>
          </a:stretch>
        </p:blipFill>
        <p:spPr bwMode="auto">
          <a:xfrm>
            <a:off x="9342930" y="5262331"/>
            <a:ext cx="2284795" cy="838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302" name="Picture 36" descr="alkatopuria"/>
          <p:cNvPicPr>
            <a:picLocks noChangeAspect="1" noChangeArrowheads="1"/>
          </p:cNvPicPr>
          <p:nvPr/>
        </p:nvPicPr>
        <p:blipFill>
          <a:blip r:embed="rId4" cstate="print"/>
          <a:srcRect/>
          <a:stretch>
            <a:fillRect/>
          </a:stretch>
        </p:blipFill>
        <p:spPr bwMode="auto">
          <a:xfrm>
            <a:off x="9342930" y="1839324"/>
            <a:ext cx="2387815" cy="2387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31525" name="Rectangle 37"/>
          <p:cNvSpPr>
            <a:spLocks noChangeArrowheads="1"/>
          </p:cNvSpPr>
          <p:nvPr/>
        </p:nvSpPr>
        <p:spPr bwMode="auto">
          <a:xfrm>
            <a:off x="9325961" y="4464939"/>
            <a:ext cx="1371529" cy="369332"/>
          </a:xfrm>
          <a:prstGeom prst="rect">
            <a:avLst/>
          </a:prstGeom>
          <a:noFill/>
          <a:ln w="9525" algn="ctr">
            <a:noFill/>
            <a:miter lim="800000"/>
            <a:headEnd/>
            <a:tailEnd/>
          </a:ln>
          <a:effectLst/>
        </p:spPr>
        <p:txBody>
          <a:bodyPr wrap="none" anchor="ctr">
            <a:spAutoFit/>
          </a:bodyPr>
          <a:lstStyle/>
          <a:p>
            <a:pPr eaLnBrk="0" fontAlgn="base" hangingPunct="0">
              <a:spcBef>
                <a:spcPct val="0"/>
              </a:spcBef>
              <a:spcAft>
                <a:spcPct val="0"/>
              </a:spcAft>
              <a:defRPr/>
            </a:pPr>
            <a:r>
              <a:rPr lang="en-US" b="1" dirty="0" err="1">
                <a:solidFill>
                  <a:srgbClr val="FFFFFF"/>
                </a:solidFill>
              </a:rPr>
              <a:t>Ochronosis</a:t>
            </a:r>
            <a:r>
              <a:rPr lang="en-US" dirty="0">
                <a:solidFill>
                  <a:srgbClr val="FFFFFF"/>
                </a:solidFill>
                <a:effectLst>
                  <a:outerShdw blurRad="38100" dist="38100" dir="2700000" algn="tl">
                    <a:srgbClr val="FFFFFF"/>
                  </a:outerShdw>
                </a:effectLst>
              </a:rPr>
              <a:t> </a:t>
            </a:r>
          </a:p>
        </p:txBody>
      </p:sp>
      <p:sp>
        <p:nvSpPr>
          <p:cNvPr id="11304" name="Line 38"/>
          <p:cNvSpPr>
            <a:spLocks noChangeShapeType="1"/>
          </p:cNvSpPr>
          <p:nvPr/>
        </p:nvSpPr>
        <p:spPr bwMode="auto">
          <a:xfrm flipV="1">
            <a:off x="9901946" y="3516100"/>
            <a:ext cx="109780" cy="959603"/>
          </a:xfrm>
          <a:prstGeom prst="line">
            <a:avLst/>
          </a:prstGeom>
          <a:noFill/>
          <a:ln w="28575">
            <a:solidFill>
              <a:schemeClr val="tx1"/>
            </a:solidFill>
            <a:round/>
            <a:headEnd/>
            <a:tailEnd type="triangle" w="med" len="med"/>
          </a:ln>
        </p:spPr>
        <p:txBody>
          <a:bodyPr wrap="square" anchor="ctr">
            <a:spAutoFit/>
          </a:bodyP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8749955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p:txBody>
          <a:bodyPr/>
          <a:lstStyle/>
          <a:p>
            <a:pPr eaLnBrk="1" hangingPunct="1">
              <a:defRPr/>
            </a:pPr>
            <a:r>
              <a:rPr lang="en-US" dirty="0"/>
              <a:t>ACUTE PHASE MANAGEMENT</a:t>
            </a:r>
          </a:p>
        </p:txBody>
      </p:sp>
      <p:sp>
        <p:nvSpPr>
          <p:cNvPr id="60419" name="Rectangle 3"/>
          <p:cNvSpPr>
            <a:spLocks noGrp="1" noChangeArrowheads="1"/>
          </p:cNvSpPr>
          <p:nvPr>
            <p:ph type="body" idx="1"/>
          </p:nvPr>
        </p:nvSpPr>
        <p:spPr>
          <a:xfrm>
            <a:off x="609600" y="2065150"/>
            <a:ext cx="10972800" cy="4525963"/>
          </a:xfrm>
        </p:spPr>
        <p:txBody>
          <a:bodyPr/>
          <a:lstStyle/>
          <a:p>
            <a:pPr eaLnBrk="1" hangingPunct="1">
              <a:lnSpc>
                <a:spcPct val="80000"/>
              </a:lnSpc>
              <a:defRPr/>
            </a:pPr>
            <a:r>
              <a:rPr lang="en-US" sz="2800" dirty="0">
                <a:effectLst/>
              </a:rPr>
              <a:t>IV benzoate and sodium phenylacetate or phenylbutyrate</a:t>
            </a:r>
          </a:p>
          <a:p>
            <a:pPr lvl="1" eaLnBrk="1" hangingPunct="1">
              <a:lnSpc>
                <a:spcPct val="80000"/>
              </a:lnSpc>
              <a:defRPr/>
            </a:pPr>
            <a:r>
              <a:rPr lang="en-US" sz="2400" dirty="0">
                <a:effectLst/>
              </a:rPr>
              <a:t>Excretion of ammonia and waste nitrogen </a:t>
            </a:r>
            <a:endParaRPr lang="en-US" sz="2400" dirty="0"/>
          </a:p>
          <a:p>
            <a:pPr eaLnBrk="1" hangingPunct="1">
              <a:lnSpc>
                <a:spcPct val="80000"/>
              </a:lnSpc>
              <a:defRPr/>
            </a:pPr>
            <a:r>
              <a:rPr lang="en-US" sz="2800" dirty="0">
                <a:effectLst/>
              </a:rPr>
              <a:t>Eliminate dietary intake of potentially toxic foods such as protein, galactose, or fructose</a:t>
            </a:r>
          </a:p>
          <a:p>
            <a:pPr eaLnBrk="1" hangingPunct="1">
              <a:lnSpc>
                <a:spcPct val="80000"/>
              </a:lnSpc>
              <a:defRPr/>
            </a:pPr>
            <a:r>
              <a:rPr lang="en-US" sz="2800" dirty="0">
                <a:effectLst/>
              </a:rPr>
              <a:t>IV glucose</a:t>
            </a:r>
          </a:p>
          <a:p>
            <a:pPr lvl="1" eaLnBrk="1" hangingPunct="1">
              <a:lnSpc>
                <a:spcPct val="80000"/>
              </a:lnSpc>
              <a:defRPr/>
            </a:pPr>
            <a:r>
              <a:rPr lang="en-US" sz="2400" dirty="0">
                <a:effectLst/>
              </a:rPr>
              <a:t>Positive caloric balance</a:t>
            </a:r>
          </a:p>
          <a:p>
            <a:pPr lvl="1" eaLnBrk="1" hangingPunct="1">
              <a:lnSpc>
                <a:spcPct val="80000"/>
              </a:lnSpc>
              <a:defRPr/>
            </a:pPr>
            <a:r>
              <a:rPr lang="en-US" sz="2400" dirty="0">
                <a:effectLst/>
              </a:rPr>
              <a:t>Promote diuresis</a:t>
            </a:r>
            <a:endParaRPr lang="en-US" sz="2400" dirty="0"/>
          </a:p>
          <a:p>
            <a:pPr eaLnBrk="1" hangingPunct="1">
              <a:lnSpc>
                <a:spcPct val="80000"/>
              </a:lnSpc>
              <a:defRPr/>
            </a:pPr>
            <a:r>
              <a:rPr lang="en-US" sz="2800" dirty="0">
                <a:effectLst/>
              </a:rPr>
              <a:t>Vitamins</a:t>
            </a:r>
          </a:p>
          <a:p>
            <a:pPr lvl="1" eaLnBrk="1" hangingPunct="1">
              <a:lnSpc>
                <a:spcPct val="80000"/>
              </a:lnSpc>
              <a:defRPr/>
            </a:pPr>
            <a:r>
              <a:rPr lang="en-US" sz="2400" dirty="0">
                <a:effectLst/>
              </a:rPr>
              <a:t>Biotin, vitamin B6, cobalamin, thiamine, or riboflavin</a:t>
            </a:r>
          </a:p>
          <a:p>
            <a:pPr eaLnBrk="1" hangingPunct="1">
              <a:lnSpc>
                <a:spcPct val="80000"/>
              </a:lnSpc>
              <a:defRPr/>
            </a:pPr>
            <a:r>
              <a:rPr lang="en-US" sz="2800" dirty="0">
                <a:effectLst/>
              </a:rPr>
              <a:t>Hemodialysis for life-threatening metabolic disturbances</a:t>
            </a:r>
            <a:r>
              <a:rPr lang="en-US" sz="2800" dirty="0"/>
              <a:t> </a:t>
            </a:r>
          </a:p>
        </p:txBody>
      </p:sp>
    </p:spTree>
    <p:extLst>
      <p:ext uri="{BB962C8B-B14F-4D97-AF65-F5344CB8AC3E}">
        <p14:creationId xmlns:p14="http://schemas.microsoft.com/office/powerpoint/2010/main" val="185771900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p:txBody>
          <a:bodyPr/>
          <a:lstStyle/>
          <a:p>
            <a:pPr eaLnBrk="1" hangingPunct="1">
              <a:defRPr/>
            </a:pPr>
            <a:r>
              <a:rPr lang="en-US" dirty="0"/>
              <a:t>LONG TERM MANAGEMENT</a:t>
            </a:r>
          </a:p>
        </p:txBody>
      </p:sp>
      <p:sp>
        <p:nvSpPr>
          <p:cNvPr id="61443" name="Rectangle 3"/>
          <p:cNvSpPr>
            <a:spLocks noGrp="1" noChangeArrowheads="1"/>
          </p:cNvSpPr>
          <p:nvPr>
            <p:ph type="body" idx="1"/>
          </p:nvPr>
        </p:nvSpPr>
        <p:spPr>
          <a:xfrm>
            <a:off x="609600" y="1770682"/>
            <a:ext cx="10972800" cy="4525963"/>
          </a:xfrm>
        </p:spPr>
        <p:txBody>
          <a:bodyPr/>
          <a:lstStyle/>
          <a:p>
            <a:pPr eaLnBrk="1" hangingPunct="1">
              <a:lnSpc>
                <a:spcPct val="90000"/>
              </a:lnSpc>
            </a:pPr>
            <a:r>
              <a:rPr lang="en-US" sz="2800" dirty="0">
                <a:effectLst/>
              </a:rPr>
              <a:t>Augment the activity of an enzyme</a:t>
            </a:r>
          </a:p>
          <a:p>
            <a:pPr lvl="1" eaLnBrk="1" hangingPunct="1">
              <a:lnSpc>
                <a:spcPct val="90000"/>
              </a:lnSpc>
            </a:pPr>
            <a:r>
              <a:rPr lang="en-US" sz="2400" dirty="0">
                <a:effectLst/>
              </a:rPr>
              <a:t>Ex. Vitamin B12 supplementation in methylmalonic acidemia</a:t>
            </a:r>
          </a:p>
          <a:p>
            <a:pPr eaLnBrk="1" hangingPunct="1">
              <a:lnSpc>
                <a:spcPct val="90000"/>
              </a:lnSpc>
            </a:pPr>
            <a:r>
              <a:rPr lang="en-US" sz="2800" dirty="0">
                <a:effectLst/>
              </a:rPr>
              <a:t>Restrict dietary intake of protein or substrate</a:t>
            </a:r>
          </a:p>
          <a:p>
            <a:pPr lvl="1" eaLnBrk="1" hangingPunct="1">
              <a:lnSpc>
                <a:spcPct val="90000"/>
              </a:lnSpc>
            </a:pPr>
            <a:r>
              <a:rPr lang="en-US" sz="2400" dirty="0">
                <a:effectLst/>
              </a:rPr>
              <a:t>Dietary treatment of PKU and galactosemia</a:t>
            </a:r>
          </a:p>
          <a:p>
            <a:pPr eaLnBrk="1" hangingPunct="1">
              <a:lnSpc>
                <a:spcPct val="90000"/>
              </a:lnSpc>
            </a:pPr>
            <a:r>
              <a:rPr lang="en-US" sz="2800" dirty="0">
                <a:effectLst/>
              </a:rPr>
              <a:t>Increase excretion of toxic substrate</a:t>
            </a:r>
          </a:p>
          <a:p>
            <a:pPr lvl="1" eaLnBrk="1" hangingPunct="1">
              <a:lnSpc>
                <a:spcPct val="90000"/>
              </a:lnSpc>
            </a:pPr>
            <a:r>
              <a:rPr lang="en-US" sz="2400" dirty="0">
                <a:effectLst/>
              </a:rPr>
              <a:t>Glycine in </a:t>
            </a:r>
            <a:r>
              <a:rPr lang="en-US" sz="2400" dirty="0" err="1">
                <a:effectLst/>
              </a:rPr>
              <a:t>isovaleric</a:t>
            </a:r>
            <a:r>
              <a:rPr lang="en-US" sz="2400" dirty="0">
                <a:effectLst/>
              </a:rPr>
              <a:t> acidemia</a:t>
            </a:r>
          </a:p>
          <a:p>
            <a:pPr eaLnBrk="1" hangingPunct="1">
              <a:lnSpc>
                <a:spcPct val="90000"/>
              </a:lnSpc>
            </a:pPr>
            <a:r>
              <a:rPr lang="en-US" sz="2800" dirty="0">
                <a:effectLst/>
              </a:rPr>
              <a:t>Enzyme replacement</a:t>
            </a:r>
          </a:p>
          <a:p>
            <a:pPr lvl="1" eaLnBrk="1" hangingPunct="1">
              <a:lnSpc>
                <a:spcPct val="90000"/>
              </a:lnSpc>
            </a:pPr>
            <a:r>
              <a:rPr lang="en-US" sz="2400" dirty="0">
                <a:effectLst/>
              </a:rPr>
              <a:t>Gaucher, Hurler, </a:t>
            </a:r>
            <a:r>
              <a:rPr lang="en-US" sz="2400" dirty="0" err="1">
                <a:effectLst/>
              </a:rPr>
              <a:t>Pompe</a:t>
            </a:r>
            <a:r>
              <a:rPr lang="en-US" sz="2400" dirty="0">
                <a:effectLst/>
              </a:rPr>
              <a:t>, MPS IV, Hunter</a:t>
            </a:r>
          </a:p>
          <a:p>
            <a:pPr eaLnBrk="1" hangingPunct="1">
              <a:lnSpc>
                <a:spcPct val="90000"/>
              </a:lnSpc>
            </a:pPr>
            <a:r>
              <a:rPr lang="en-US" sz="2800" dirty="0">
                <a:effectLst/>
              </a:rPr>
              <a:t>Organ transplant</a:t>
            </a:r>
          </a:p>
          <a:p>
            <a:pPr lvl="1" eaLnBrk="1" hangingPunct="1">
              <a:lnSpc>
                <a:spcPct val="90000"/>
              </a:lnSpc>
            </a:pPr>
            <a:r>
              <a:rPr lang="en-US" sz="2400" dirty="0">
                <a:effectLst/>
              </a:rPr>
              <a:t>Liver transplant in hereditary tyrosinemia and OTC</a:t>
            </a:r>
          </a:p>
          <a:p>
            <a:pPr eaLnBrk="1" hangingPunct="1">
              <a:lnSpc>
                <a:spcPct val="90000"/>
              </a:lnSpc>
            </a:pPr>
            <a:endParaRPr lang="en-US" sz="2800" dirty="0">
              <a:effectLst/>
            </a:endParaRPr>
          </a:p>
          <a:p>
            <a:pPr eaLnBrk="1" hangingPunct="1">
              <a:lnSpc>
                <a:spcPct val="90000"/>
              </a:lnSpc>
              <a:buFont typeface="Wingdings" pitchFamily="2" charset="2"/>
              <a:buNone/>
            </a:pPr>
            <a:endParaRPr lang="en-US" sz="2800" dirty="0">
              <a:effectLst/>
            </a:endParaRPr>
          </a:p>
        </p:txBody>
      </p:sp>
    </p:spTree>
    <p:extLst>
      <p:ext uri="{BB962C8B-B14F-4D97-AF65-F5344CB8AC3E}">
        <p14:creationId xmlns:p14="http://schemas.microsoft.com/office/powerpoint/2010/main" val="36568747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defRPr/>
            </a:pPr>
            <a:r>
              <a:rPr lang="en-US" dirty="0"/>
              <a:t>CONCLUSION</a:t>
            </a:r>
          </a:p>
        </p:txBody>
      </p:sp>
      <p:sp>
        <p:nvSpPr>
          <p:cNvPr id="65539" name="Rectangle 3"/>
          <p:cNvSpPr>
            <a:spLocks noGrp="1" noChangeArrowheads="1"/>
          </p:cNvSpPr>
          <p:nvPr>
            <p:ph type="body" idx="1"/>
          </p:nvPr>
        </p:nvSpPr>
        <p:spPr/>
        <p:txBody>
          <a:bodyPr/>
          <a:lstStyle/>
          <a:p>
            <a:pPr eaLnBrk="1" hangingPunct="1">
              <a:lnSpc>
                <a:spcPct val="90000"/>
              </a:lnSpc>
              <a:defRPr/>
            </a:pPr>
            <a:r>
              <a:rPr lang="en-US" dirty="0">
                <a:effectLst/>
              </a:rPr>
              <a:t>Greater awareness</a:t>
            </a:r>
            <a:r>
              <a:rPr lang="en-US" dirty="0"/>
              <a:t>:</a:t>
            </a:r>
          </a:p>
          <a:p>
            <a:pPr lvl="1" eaLnBrk="1" hangingPunct="1">
              <a:lnSpc>
                <a:spcPct val="90000"/>
              </a:lnSpc>
              <a:defRPr/>
            </a:pPr>
            <a:r>
              <a:rPr lang="en-US" dirty="0"/>
              <a:t>Greater chance of successful treatment if diagnosed early </a:t>
            </a:r>
            <a:r>
              <a:rPr lang="en-US" dirty="0">
                <a:sym typeface="Wingdings" pitchFamily="2" charset="2"/>
              </a:rPr>
              <a:t></a:t>
            </a:r>
            <a:r>
              <a:rPr lang="en-US" dirty="0"/>
              <a:t> reduction in morbidity and mortality</a:t>
            </a:r>
          </a:p>
          <a:p>
            <a:pPr lvl="1" eaLnBrk="1" hangingPunct="1">
              <a:lnSpc>
                <a:spcPct val="90000"/>
              </a:lnSpc>
              <a:defRPr/>
            </a:pPr>
            <a:r>
              <a:rPr lang="en-US" dirty="0"/>
              <a:t>The three common conditions we see are urea cycle, fatty acid oxidation and amino acid abnormalities</a:t>
            </a:r>
          </a:p>
          <a:p>
            <a:pPr eaLnBrk="1" hangingPunct="1">
              <a:lnSpc>
                <a:spcPct val="90000"/>
              </a:lnSpc>
              <a:defRPr/>
            </a:pPr>
            <a:r>
              <a:rPr lang="en-US" dirty="0">
                <a:effectLst/>
              </a:rPr>
              <a:t>Greater index of suspicion</a:t>
            </a:r>
            <a:r>
              <a:rPr lang="en-US" dirty="0"/>
              <a:t>:</a:t>
            </a:r>
          </a:p>
          <a:p>
            <a:pPr lvl="1" eaLnBrk="1" hangingPunct="1">
              <a:lnSpc>
                <a:spcPct val="90000"/>
              </a:lnSpc>
              <a:defRPr/>
            </a:pPr>
            <a:r>
              <a:rPr lang="en-US" dirty="0">
                <a:solidFill>
                  <a:srgbClr val="FF0000"/>
                </a:solidFill>
              </a:rPr>
              <a:t>Symptoms that are complex, persistent and/or unexplained by sepsis warrant prompt referral</a:t>
            </a:r>
          </a:p>
        </p:txBody>
      </p:sp>
    </p:spTree>
    <p:extLst>
      <p:ext uri="{BB962C8B-B14F-4D97-AF65-F5344CB8AC3E}">
        <p14:creationId xmlns:p14="http://schemas.microsoft.com/office/powerpoint/2010/main" val="282980201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4059862753"/>
              </p:ext>
            </p:extLst>
          </p:nvPr>
        </p:nvGraphicFramePr>
        <p:xfrm>
          <a:off x="1524000" y="-10352"/>
          <a:ext cx="9144000" cy="6858000"/>
        </p:xfrm>
        <a:graphic>
          <a:graphicData uri="http://schemas.openxmlformats.org/presentationml/2006/ole">
            <mc:AlternateContent xmlns:mc="http://schemas.openxmlformats.org/markup-compatibility/2006">
              <mc:Choice xmlns:v="urn:schemas-microsoft-com:vml" Requires="v">
                <p:oleObj spid="_x0000_s2050" name="Slide" r:id="rId3" imgW="4571910" imgH="3429135" progId="PowerPoint.Slide.8">
                  <p:embed/>
                </p:oleObj>
              </mc:Choice>
              <mc:Fallback>
                <p:oleObj name="Slide" r:id="rId3" imgW="4571910" imgH="3429135"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035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3"/>
          <p:cNvSpPr>
            <a:spLocks noChangeArrowheads="1"/>
          </p:cNvSpPr>
          <p:nvPr/>
        </p:nvSpPr>
        <p:spPr bwMode="auto">
          <a:xfrm>
            <a:off x="7508288" y="1066800"/>
            <a:ext cx="3124200" cy="762000"/>
          </a:xfrm>
          <a:prstGeom prst="rect">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3076" name="WordArt 4"/>
          <p:cNvSpPr>
            <a:spLocks noChangeArrowheads="1" noChangeShapeType="1" noTextEdit="1"/>
          </p:cNvSpPr>
          <p:nvPr/>
        </p:nvSpPr>
        <p:spPr bwMode="auto">
          <a:xfrm>
            <a:off x="7548976" y="1219201"/>
            <a:ext cx="3048000" cy="5556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spc="720" dirty="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Thank You</a:t>
            </a:r>
          </a:p>
        </p:txBody>
      </p:sp>
    </p:spTree>
    <p:extLst>
      <p:ext uri="{BB962C8B-B14F-4D97-AF65-F5344CB8AC3E}">
        <p14:creationId xmlns:p14="http://schemas.microsoft.com/office/powerpoint/2010/main" val="34646110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0" y="457200"/>
            <a:ext cx="12192000" cy="990600"/>
          </a:xfrm>
          <a:prstGeom prst="rect">
            <a:avLst/>
          </a:prstGeom>
          <a:noFill/>
          <a:ln w="9525">
            <a:noFill/>
            <a:miter lim="800000"/>
            <a:headEnd/>
            <a:tailEnd/>
          </a:ln>
        </p:spPr>
        <p:txBody>
          <a:bodyPr anchor="ctr"/>
          <a:lstStyle/>
          <a:p>
            <a:pPr algn="ctr" fontAlgn="base">
              <a:spcBef>
                <a:spcPct val="0"/>
              </a:spcBef>
              <a:spcAft>
                <a:spcPct val="0"/>
              </a:spcAft>
            </a:pPr>
            <a:r>
              <a:rPr lang="en-US" sz="5400" dirty="0">
                <a:solidFill>
                  <a:srgbClr val="FFFFFF"/>
                </a:solidFill>
                <a:latin typeface="Calibri" panose="020F0502020204030204" pitchFamily="34" charset="0"/>
                <a:cs typeface="Calibri" panose="020F0502020204030204" pitchFamily="34" charset="0"/>
              </a:rPr>
              <a:t>SPECIFIC TRIGGERS OF </a:t>
            </a:r>
          </a:p>
          <a:p>
            <a:pPr algn="ctr" fontAlgn="base">
              <a:spcBef>
                <a:spcPct val="0"/>
              </a:spcBef>
              <a:spcAft>
                <a:spcPct val="0"/>
              </a:spcAft>
            </a:pPr>
            <a:r>
              <a:rPr lang="en-US" sz="5400" dirty="0">
                <a:solidFill>
                  <a:srgbClr val="FFFFFF"/>
                </a:solidFill>
                <a:latin typeface="Calibri" panose="020F0502020204030204" pitchFamily="34" charset="0"/>
                <a:cs typeface="Calibri" panose="020F0502020204030204" pitchFamily="34" charset="0"/>
              </a:rPr>
              <a:t>METABOLIC DECOMPENSATION</a:t>
            </a:r>
          </a:p>
        </p:txBody>
      </p:sp>
      <p:pic>
        <p:nvPicPr>
          <p:cNvPr id="12291" name="Picture 4" descr="tables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1905000"/>
            <a:ext cx="8229600" cy="4489450"/>
          </a:xfrm>
          <a:prstGeom prst="rect">
            <a:avLst/>
          </a:prstGeom>
          <a:noFill/>
          <a:ln w="9525">
            <a:noFill/>
            <a:miter lim="800000"/>
            <a:headEnd/>
            <a:tailEnd/>
          </a:ln>
        </p:spPr>
      </p:pic>
      <p:sp>
        <p:nvSpPr>
          <p:cNvPr id="12292" name="Rectangle 5"/>
          <p:cNvSpPr>
            <a:spLocks noChangeArrowheads="1"/>
          </p:cNvSpPr>
          <p:nvPr/>
        </p:nvSpPr>
        <p:spPr bwMode="auto">
          <a:xfrm>
            <a:off x="2057400" y="3429000"/>
            <a:ext cx="6781800" cy="990600"/>
          </a:xfrm>
          <a:prstGeom prst="rect">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2293" name="Rectangle 6"/>
          <p:cNvSpPr>
            <a:spLocks noChangeArrowheads="1"/>
          </p:cNvSpPr>
          <p:nvPr/>
        </p:nvSpPr>
        <p:spPr bwMode="auto">
          <a:xfrm>
            <a:off x="2133600" y="3429000"/>
            <a:ext cx="7924800" cy="990600"/>
          </a:xfrm>
          <a:prstGeom prst="rect">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2294" name="Rectangle 7"/>
          <p:cNvSpPr>
            <a:spLocks noChangeArrowheads="1"/>
          </p:cNvSpPr>
          <p:nvPr/>
        </p:nvSpPr>
        <p:spPr bwMode="auto">
          <a:xfrm>
            <a:off x="8153400" y="5105400"/>
            <a:ext cx="1905000" cy="457200"/>
          </a:xfrm>
          <a:prstGeom prst="rect">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
        <p:nvSpPr>
          <p:cNvPr id="12295" name="Rectangle 8"/>
          <p:cNvSpPr>
            <a:spLocks noChangeArrowheads="1"/>
          </p:cNvSpPr>
          <p:nvPr/>
        </p:nvSpPr>
        <p:spPr bwMode="auto">
          <a:xfrm>
            <a:off x="5334000" y="5334000"/>
            <a:ext cx="3124200" cy="457200"/>
          </a:xfrm>
          <a:prstGeom prst="rect">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1094924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0" y="533400"/>
            <a:ext cx="12192000" cy="990600"/>
          </a:xfrm>
        </p:spPr>
        <p:txBody>
          <a:bodyPr/>
          <a:lstStyle/>
          <a:p>
            <a:pPr eaLnBrk="1" hangingPunct="1">
              <a:defRPr/>
            </a:pPr>
            <a:r>
              <a:rPr lang="en-US" sz="5400" b="0" dirty="0">
                <a:solidFill>
                  <a:schemeClr val="tx1"/>
                </a:solidFill>
              </a:rPr>
              <a:t>LABORATORY SCREENING TESTS</a:t>
            </a:r>
          </a:p>
        </p:txBody>
      </p:sp>
      <p:sp>
        <p:nvSpPr>
          <p:cNvPr id="12291" name="Rectangle 3"/>
          <p:cNvSpPr>
            <a:spLocks noGrp="1" noChangeArrowheads="1"/>
          </p:cNvSpPr>
          <p:nvPr>
            <p:ph type="body" idx="1"/>
          </p:nvPr>
        </p:nvSpPr>
        <p:spPr>
          <a:xfrm>
            <a:off x="1828800" y="1828800"/>
            <a:ext cx="8534400" cy="4343400"/>
          </a:xfrm>
        </p:spPr>
        <p:txBody>
          <a:bodyPr/>
          <a:lstStyle/>
          <a:p>
            <a:pPr marL="914400" lvl="1" indent="-457200" eaLnBrk="1" hangingPunct="1">
              <a:defRPr/>
            </a:pPr>
            <a:r>
              <a:rPr lang="en-US" dirty="0"/>
              <a:t>Lactate</a:t>
            </a:r>
          </a:p>
          <a:p>
            <a:pPr marL="914400" lvl="1" indent="-457200" eaLnBrk="1" hangingPunct="1">
              <a:defRPr/>
            </a:pPr>
            <a:r>
              <a:rPr lang="en-US" dirty="0"/>
              <a:t>Ammonia</a:t>
            </a:r>
          </a:p>
          <a:p>
            <a:pPr marL="914400" lvl="1" indent="-457200" eaLnBrk="1" hangingPunct="1">
              <a:defRPr/>
            </a:pPr>
            <a:r>
              <a:rPr lang="en-US" dirty="0"/>
              <a:t>Plasma Amino Acids</a:t>
            </a:r>
          </a:p>
          <a:p>
            <a:pPr marL="914400" lvl="1" indent="-457200" eaLnBrk="1" hangingPunct="1">
              <a:defRPr/>
            </a:pPr>
            <a:r>
              <a:rPr lang="en-US" dirty="0"/>
              <a:t>Urinary Organic Acids /Urine </a:t>
            </a:r>
            <a:r>
              <a:rPr lang="en-US" dirty="0" err="1"/>
              <a:t>Acylglycines</a:t>
            </a:r>
            <a:endParaRPr lang="en-US" dirty="0"/>
          </a:p>
          <a:p>
            <a:pPr marL="914400" lvl="1" indent="-457200" eaLnBrk="1" hangingPunct="1">
              <a:defRPr/>
            </a:pPr>
            <a:r>
              <a:rPr lang="en-US" dirty="0"/>
              <a:t>Acylcarnitine Profile</a:t>
            </a:r>
          </a:p>
          <a:p>
            <a:pPr marL="914400" lvl="1" indent="-457200" eaLnBrk="1" hangingPunct="1">
              <a:defRPr/>
            </a:pPr>
            <a:r>
              <a:rPr lang="en-US" dirty="0"/>
              <a:t>Carnitine</a:t>
            </a:r>
          </a:p>
          <a:p>
            <a:pPr marL="914400" lvl="1" indent="-457200" eaLnBrk="1" hangingPunct="1">
              <a:defRPr/>
            </a:pPr>
            <a:r>
              <a:rPr lang="en-US" dirty="0" err="1"/>
              <a:t>Biotinidase</a:t>
            </a:r>
            <a:endParaRPr lang="en-US" dirty="0"/>
          </a:p>
        </p:txBody>
      </p:sp>
    </p:spTree>
    <p:extLst>
      <p:ext uri="{BB962C8B-B14F-4D97-AF65-F5344CB8AC3E}">
        <p14:creationId xmlns:p14="http://schemas.microsoft.com/office/powerpoint/2010/main" val="1321132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0" y="0"/>
            <a:ext cx="12192000" cy="1143000"/>
          </a:xfrm>
        </p:spPr>
        <p:txBody>
          <a:bodyPr/>
          <a:lstStyle/>
          <a:p>
            <a:pPr eaLnBrk="1" hangingPunct="1">
              <a:defRPr/>
            </a:pPr>
            <a:r>
              <a:rPr lang="en-US" sz="5400" b="0" dirty="0">
                <a:solidFill>
                  <a:schemeClr val="tx1"/>
                </a:solidFill>
              </a:rPr>
              <a:t> </a:t>
            </a:r>
            <a:r>
              <a:rPr lang="en-US" sz="5400" b="0" dirty="0">
                <a:effectLst/>
              </a:rPr>
              <a:t>EXPANDED NEWBORN SCREENING</a:t>
            </a:r>
          </a:p>
        </p:txBody>
      </p:sp>
      <p:pic>
        <p:nvPicPr>
          <p:cNvPr id="14339" name="Picture 3" descr="footdot"/>
          <p:cNvPicPr>
            <a:picLocks noGrp="1" noChangeAspect="1" noChangeArrowheads="1"/>
          </p:cNvPicPr>
          <p:nvPr>
            <p:ph sz="half" idx="1"/>
          </p:nvPr>
        </p:nvPicPr>
        <p:blipFill>
          <a:blip r:embed="rId2" cstate="print"/>
          <a:srcRect/>
          <a:stretch>
            <a:fillRect/>
          </a:stretch>
        </p:blipFill>
        <p:spPr>
          <a:xfrm>
            <a:off x="7239000" y="1066800"/>
            <a:ext cx="3181350" cy="518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0" name="Picture 4" descr="Picture of a nurse examining a newborn's foot"/>
          <p:cNvPicPr>
            <a:picLocks noGrp="1" noChangeAspect="1" noChangeArrowheads="1"/>
          </p:cNvPicPr>
          <p:nvPr>
            <p:ph sz="half" idx="2"/>
          </p:nvPr>
        </p:nvPicPr>
        <p:blipFill>
          <a:blip r:embed="rId3" cstate="print"/>
          <a:srcRect/>
          <a:stretch>
            <a:fillRect/>
          </a:stretch>
        </p:blipFill>
        <p:spPr>
          <a:xfrm>
            <a:off x="1752600" y="2743201"/>
            <a:ext cx="5257800" cy="3522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17" name="Rectangle 5"/>
          <p:cNvSpPr>
            <a:spLocks noChangeArrowheads="1"/>
          </p:cNvSpPr>
          <p:nvPr/>
        </p:nvSpPr>
        <p:spPr bwMode="auto">
          <a:xfrm>
            <a:off x="1790700" y="1282486"/>
            <a:ext cx="5334000" cy="4525963"/>
          </a:xfrm>
          <a:prstGeom prst="rect">
            <a:avLst/>
          </a:prstGeom>
          <a:noFill/>
          <a:ln w="9525">
            <a:noFill/>
            <a:miter lim="800000"/>
            <a:headEnd/>
            <a:tailEnd/>
          </a:ln>
          <a:effectLst/>
        </p:spPr>
        <p:txBody>
          <a:bodyPr/>
          <a:lstStyle/>
          <a:p>
            <a:pPr marL="342900" indent="-342900" fontAlgn="base">
              <a:spcBef>
                <a:spcPct val="20000"/>
              </a:spcBef>
              <a:spcAft>
                <a:spcPct val="0"/>
              </a:spcAft>
              <a:buClr>
                <a:srgbClr val="FFCC00"/>
              </a:buClr>
              <a:buSzPct val="70000"/>
              <a:buFont typeface="Wingdings" pitchFamily="2" charset="2"/>
              <a:buChar char="n"/>
              <a:defRPr/>
            </a:pPr>
            <a:r>
              <a:rPr lang="en-US" sz="2800" dirty="0">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rPr>
              <a:t>Detect </a:t>
            </a:r>
            <a:r>
              <a:rPr lang="en-US" sz="2800" dirty="0" err="1">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rPr>
              <a:t>presymptomatic</a:t>
            </a:r>
            <a:endParaRPr lang="en-US" sz="2800" dirty="0">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endParaRPr>
          </a:p>
          <a:p>
            <a:pPr marL="342900" indent="-342900" fontAlgn="base">
              <a:spcBef>
                <a:spcPct val="20000"/>
              </a:spcBef>
              <a:spcAft>
                <a:spcPct val="0"/>
              </a:spcAft>
              <a:buClr>
                <a:srgbClr val="FFCC00"/>
              </a:buClr>
              <a:buSzPct val="70000"/>
              <a:buFont typeface="Wingdings" pitchFamily="2" charset="2"/>
              <a:buChar char="n"/>
              <a:defRPr/>
            </a:pPr>
            <a:r>
              <a:rPr lang="en-US" sz="2800" dirty="0">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rPr>
              <a:t>Reduce mortality/morbidity</a:t>
            </a:r>
          </a:p>
          <a:p>
            <a:pPr marL="342900" indent="-342900" fontAlgn="base">
              <a:spcBef>
                <a:spcPct val="20000"/>
              </a:spcBef>
              <a:spcAft>
                <a:spcPct val="0"/>
              </a:spcAft>
              <a:buClr>
                <a:srgbClr val="FFCC00"/>
              </a:buClr>
              <a:buSzPct val="70000"/>
              <a:defRPr/>
            </a:pPr>
            <a:endParaRPr lang="en-US" sz="3600" dirty="0">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endParaRPr>
          </a:p>
          <a:p>
            <a:pPr marL="342900" indent="-342900" fontAlgn="base">
              <a:spcBef>
                <a:spcPct val="20000"/>
              </a:spcBef>
              <a:spcAft>
                <a:spcPct val="0"/>
              </a:spcAft>
              <a:buClr>
                <a:srgbClr val="FFCC00"/>
              </a:buClr>
              <a:buSzPct val="70000"/>
              <a:buFont typeface="Wingdings" pitchFamily="2" charset="2"/>
              <a:buChar char="n"/>
              <a:defRPr/>
            </a:pPr>
            <a:endParaRPr lang="en-US" sz="3600" dirty="0">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endParaRPr>
          </a:p>
          <a:p>
            <a:pPr marL="342900" indent="-342900" fontAlgn="base">
              <a:spcBef>
                <a:spcPct val="20000"/>
              </a:spcBef>
              <a:spcAft>
                <a:spcPct val="0"/>
              </a:spcAft>
              <a:buClr>
                <a:srgbClr val="FFCC00"/>
              </a:buClr>
              <a:buSzPct val="70000"/>
              <a:buFont typeface="Wingdings" pitchFamily="2" charset="2"/>
              <a:buChar char="n"/>
              <a:defRPr/>
            </a:pPr>
            <a:endParaRPr lang="en-US" sz="3200" dirty="0">
              <a:solidFill>
                <a:srgbClr val="FFFFFF"/>
              </a:solidFill>
              <a:effectLst>
                <a:outerShdw blurRad="38100" dist="38100" dir="2700000" algn="tl">
                  <a:srgbClr val="000000"/>
                </a:outerShdw>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64584277"/>
      </p:ext>
    </p:extLst>
  </p:cSld>
  <p:clrMapOvr>
    <a:masterClrMapping/>
  </p:clrMapOvr>
  <p:transition/>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Custom 1">
      <a:dk1>
        <a:srgbClr val="30333D"/>
      </a:dk1>
      <a:lt1>
        <a:srgbClr val="FFFFFF"/>
      </a:lt1>
      <a:dk2>
        <a:srgbClr val="163155"/>
      </a:dk2>
      <a:lt2>
        <a:srgbClr val="E7E6E6"/>
      </a:lt2>
      <a:accent1>
        <a:srgbClr val="20A8A9"/>
      </a:accent1>
      <a:accent2>
        <a:srgbClr val="EBC778"/>
      </a:accent2>
      <a:accent3>
        <a:srgbClr val="CB3365"/>
      </a:accent3>
      <a:accent4>
        <a:srgbClr val="31559B"/>
      </a:accent4>
      <a:accent5>
        <a:srgbClr val="FB8B31"/>
      </a:accent5>
      <a:accent6>
        <a:srgbClr val="0099CB"/>
      </a:accent6>
      <a:hlink>
        <a:srgbClr val="60B5B8"/>
      </a:hlink>
      <a:folHlink>
        <a:srgbClr val="CB336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1">
                <a:alpha val="0"/>
              </a:schemeClr>
            </a:gs>
            <a:gs pos="100000">
              <a:schemeClr val="bg1">
                <a:alpha val="56000"/>
              </a:schemeClr>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14642</TotalTime>
  <Words>2707</Words>
  <Application>Microsoft Office PowerPoint</Application>
  <PresentationFormat>Widescreen</PresentationFormat>
  <Paragraphs>600</Paragraphs>
  <Slides>63</Slides>
  <Notes>13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63</vt:i4>
      </vt:variant>
    </vt:vector>
  </HeadingPairs>
  <TitlesOfParts>
    <vt:vector size="75" baseType="lpstr">
      <vt:lpstr>Arial</vt:lpstr>
      <vt:lpstr>Arial Black</vt:lpstr>
      <vt:lpstr>Asap</vt:lpstr>
      <vt:lpstr>Calibri</vt:lpstr>
      <vt:lpstr>Calibri Light</vt:lpstr>
      <vt:lpstr>Garamond</vt:lpstr>
      <vt:lpstr>Tahoma</vt:lpstr>
      <vt:lpstr>Wingdings</vt:lpstr>
      <vt:lpstr>Stream</vt:lpstr>
      <vt:lpstr>2_Office Theme</vt:lpstr>
      <vt:lpstr>Image</vt:lpstr>
      <vt:lpstr>Slide</vt:lpstr>
      <vt:lpstr>METABOLISM</vt:lpstr>
      <vt:lpstr>Disclosure of Relevant Relationship</vt:lpstr>
      <vt:lpstr>OVERVIEW OF METABOLIC DISORDERS </vt:lpstr>
      <vt:lpstr>PowerPoint Presentation</vt:lpstr>
      <vt:lpstr>PowerPoint Presentation</vt:lpstr>
      <vt:lpstr>URINE COLOR</vt:lpstr>
      <vt:lpstr>PowerPoint Presentation</vt:lpstr>
      <vt:lpstr>LABORATORY SCREENING TESTS</vt:lpstr>
      <vt:lpstr> EXPANDED NEWBORN SCREENING</vt:lpstr>
      <vt:lpstr>PowerPoint Presentation</vt:lpstr>
      <vt:lpstr>DISORDERS RECOMMENDED FOR NEWBORN SCREENING USING TANDEM MASS SPECTROMETRY</vt:lpstr>
      <vt:lpstr>PowerPoint Presentation</vt:lpstr>
      <vt:lpstr>OVERVIEW OF METABOLIC DISORDERS </vt:lpstr>
      <vt:lpstr>AMINO ACIDOPATHIES</vt:lpstr>
      <vt:lpstr>PHENYLKETONURIA (PKU)</vt:lpstr>
      <vt:lpstr>PHENYLKETONURIA: MATERNAL PKU</vt:lpstr>
      <vt:lpstr>PowerPoint Presentation</vt:lpstr>
      <vt:lpstr>TYROSINEMIA TYPE I</vt:lpstr>
      <vt:lpstr>PowerPoint Presentation</vt:lpstr>
      <vt:lpstr>ORGANIC ACIDEMIAS</vt:lpstr>
      <vt:lpstr>ORGANIC ACIDEMIAS</vt:lpstr>
      <vt:lpstr>UREA CYCLE DISORDERS</vt:lpstr>
      <vt:lpstr>UREA CYCLE DEFECTS</vt:lpstr>
      <vt:lpstr>PowerPoint Presentation</vt:lpstr>
      <vt:lpstr>CAUSES OF HYPERAMMONEMIA</vt:lpstr>
      <vt:lpstr>FATTY ACID OXIDATION DEFECTS</vt:lpstr>
      <vt:lpstr>FATTY ACID OXIDATION DEFECTS</vt:lpstr>
      <vt:lpstr>PowerPoint Presentation</vt:lpstr>
      <vt:lpstr>PowerPoint Presentation</vt:lpstr>
      <vt:lpstr>CANAVAN DISEASE</vt:lpstr>
      <vt:lpstr>CAUSES OF MACROCEPHALY</vt:lpstr>
      <vt:lpstr>PEROXISOMAL DISORDERS</vt:lpstr>
      <vt:lpstr>CARBOHYDRATE METABOLISM</vt:lpstr>
      <vt:lpstr>GALACTOSEMIA</vt:lpstr>
      <vt:lpstr>CAUSES OF CATARACTS</vt:lpstr>
      <vt:lpstr>GLYCOGEN STORAGE DISEASE TYPE I (VON GIERKE)</vt:lpstr>
      <vt:lpstr>GLYCOGEN STORAGE DISEASE TYPE 2 (POMPE)</vt:lpstr>
      <vt:lpstr>CAUSES OF CARDIOMYOPATHY</vt:lpstr>
      <vt:lpstr>LYSOSOMAL STORAGE DISORDERS</vt:lpstr>
      <vt:lpstr>PowerPoint Presentation</vt:lpstr>
      <vt:lpstr>PowerPoint Presentation</vt:lpstr>
      <vt:lpstr>PowerPoint Presentation</vt:lpstr>
      <vt:lpstr>PowerPoint Presentation</vt:lpstr>
      <vt:lpstr>PowerPoint Presentation</vt:lpstr>
      <vt:lpstr>PowerPoint Presentation</vt:lpstr>
      <vt:lpstr>HURLER SYNDROME (MPS I)</vt:lpstr>
      <vt:lpstr>HUNTER SYNDROME (MPS II)</vt:lpstr>
      <vt:lpstr>PowerPoint Presentation</vt:lpstr>
      <vt:lpstr>PowerPoint Presentation</vt:lpstr>
      <vt:lpstr>PowerPoint Presentation</vt:lpstr>
      <vt:lpstr>SLY SYNDROME - MPS VII</vt:lpstr>
      <vt:lpstr>GAUCHER DISEASE</vt:lpstr>
      <vt:lpstr>LEUKODYSTROPHIES</vt:lpstr>
      <vt:lpstr>LEUKODYSTROPHIES</vt:lpstr>
      <vt:lpstr>TAY SACHS DISEASE</vt:lpstr>
      <vt:lpstr>CAUSES OF CHERRY RED MACULA</vt:lpstr>
      <vt:lpstr>PURINE/PYRIMIDINE</vt:lpstr>
      <vt:lpstr>Metabolic Disorders</vt:lpstr>
      <vt:lpstr>ACUTE PHASE MANAGEMENT</vt:lpstr>
      <vt:lpstr>ACUTE PHASE MANAGEMENT</vt:lpstr>
      <vt:lpstr>LONG TERM MANAGEMENT</vt:lpstr>
      <vt:lpstr>CONCLUSION</vt:lpstr>
      <vt:lpstr>PowerPoint Presentation</vt:lpstr>
    </vt:vector>
  </TitlesOfParts>
  <Company>Miami Children's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Rani Gereige</dc:creator>
  <cp:lastModifiedBy>Gabriela Martinez</cp:lastModifiedBy>
  <cp:revision>55</cp:revision>
  <dcterms:created xsi:type="dcterms:W3CDTF">2016-03-31T16:11:22Z</dcterms:created>
  <dcterms:modified xsi:type="dcterms:W3CDTF">2024-05-17T04:10:03Z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Version">
    <vt:lpwstr>2.0</vt:lpwstr>
  </property>
  <property fmtid="{D5CDD505-2E9C-101B-9397-08002B2CF9AE}" pid="3" name="IsExistingPresentation">
    <vt:lpwstr>Yes</vt:lpwstr>
  </property>
  <property fmtid="{D5CDD505-2E9C-101B-9397-08002B2CF9AE}" pid="4" name="PresentationID">
    <vt:lpwstr>c932067f9a424f85ba05d4aa72d312e9</vt:lpwstr>
  </property>
  <property fmtid="{D5CDD505-2E9C-101B-9397-08002B2CF9AE}" pid="5" name="SlidesCount">
    <vt:lpwstr>2</vt:lpwstr>
  </property>
</Properties>
</file>