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7" r:id="rId2"/>
  </p:sldMasterIdLst>
  <p:notesMasterIdLst>
    <p:notesMasterId r:id="rId114"/>
  </p:notesMasterIdLst>
  <p:handoutMasterIdLst>
    <p:handoutMasterId r:id="rId115"/>
  </p:handoutMasterIdLst>
  <p:sldIdLst>
    <p:sldId id="444" r:id="rId3"/>
    <p:sldId id="445" r:id="rId4"/>
    <p:sldId id="259" r:id="rId5"/>
    <p:sldId id="258" r:id="rId6"/>
    <p:sldId id="368" r:id="rId7"/>
    <p:sldId id="260" r:id="rId8"/>
    <p:sldId id="435" r:id="rId9"/>
    <p:sldId id="261" r:id="rId10"/>
    <p:sldId id="369" r:id="rId11"/>
    <p:sldId id="373" r:id="rId12"/>
    <p:sldId id="374" r:id="rId13"/>
    <p:sldId id="262" r:id="rId14"/>
    <p:sldId id="318" r:id="rId15"/>
    <p:sldId id="264" r:id="rId16"/>
    <p:sldId id="273" r:id="rId17"/>
    <p:sldId id="370" r:id="rId18"/>
    <p:sldId id="265" r:id="rId19"/>
    <p:sldId id="385" r:id="rId20"/>
    <p:sldId id="266" r:id="rId21"/>
    <p:sldId id="371" r:id="rId22"/>
    <p:sldId id="421" r:id="rId23"/>
    <p:sldId id="422" r:id="rId24"/>
    <p:sldId id="372" r:id="rId25"/>
    <p:sldId id="268" r:id="rId26"/>
    <p:sldId id="269" r:id="rId27"/>
    <p:sldId id="386" r:id="rId28"/>
    <p:sldId id="382" r:id="rId29"/>
    <p:sldId id="387" r:id="rId30"/>
    <p:sldId id="383" r:id="rId31"/>
    <p:sldId id="399" r:id="rId32"/>
    <p:sldId id="400" r:id="rId33"/>
    <p:sldId id="398" r:id="rId34"/>
    <p:sldId id="270" r:id="rId35"/>
    <p:sldId id="274" r:id="rId36"/>
    <p:sldId id="388" r:id="rId37"/>
    <p:sldId id="352" r:id="rId38"/>
    <p:sldId id="277" r:id="rId39"/>
    <p:sldId id="353" r:id="rId40"/>
    <p:sldId id="276" r:id="rId41"/>
    <p:sldId id="278" r:id="rId42"/>
    <p:sldId id="389" r:id="rId43"/>
    <p:sldId id="280" r:id="rId44"/>
    <p:sldId id="390" r:id="rId45"/>
    <p:sldId id="391" r:id="rId46"/>
    <p:sldId id="436" r:id="rId47"/>
    <p:sldId id="437" r:id="rId48"/>
    <p:sldId id="379" r:id="rId49"/>
    <p:sldId id="284" r:id="rId50"/>
    <p:sldId id="285" r:id="rId51"/>
    <p:sldId id="392" r:id="rId52"/>
    <p:sldId id="393" r:id="rId53"/>
    <p:sldId id="394" r:id="rId54"/>
    <p:sldId id="395" r:id="rId55"/>
    <p:sldId id="286" r:id="rId56"/>
    <p:sldId id="292" r:id="rId57"/>
    <p:sldId id="293" r:id="rId58"/>
    <p:sldId id="294" r:id="rId59"/>
    <p:sldId id="295" r:id="rId60"/>
    <p:sldId id="296" r:id="rId61"/>
    <p:sldId id="297" r:id="rId62"/>
    <p:sldId id="298" r:id="rId63"/>
    <p:sldId id="299" r:id="rId64"/>
    <p:sldId id="300" r:id="rId65"/>
    <p:sldId id="301" r:id="rId66"/>
    <p:sldId id="302" r:id="rId67"/>
    <p:sldId id="306" r:id="rId68"/>
    <p:sldId id="377" r:id="rId69"/>
    <p:sldId id="414" r:id="rId70"/>
    <p:sldId id="415" r:id="rId71"/>
    <p:sldId id="303" r:id="rId72"/>
    <p:sldId id="304" r:id="rId73"/>
    <p:sldId id="420" r:id="rId74"/>
    <p:sldId id="378" r:id="rId75"/>
    <p:sldId id="305" r:id="rId76"/>
    <p:sldId id="307" r:id="rId77"/>
    <p:sldId id="308" r:id="rId78"/>
    <p:sldId id="309" r:id="rId79"/>
    <p:sldId id="310" r:id="rId80"/>
    <p:sldId id="311" r:id="rId81"/>
    <p:sldId id="312" r:id="rId82"/>
    <p:sldId id="313" r:id="rId83"/>
    <p:sldId id="314" r:id="rId84"/>
    <p:sldId id="315" r:id="rId85"/>
    <p:sldId id="316" r:id="rId86"/>
    <p:sldId id="317" r:id="rId87"/>
    <p:sldId id="425" r:id="rId88"/>
    <p:sldId id="426" r:id="rId89"/>
    <p:sldId id="340" r:id="rId90"/>
    <p:sldId id="403" r:id="rId91"/>
    <p:sldId id="404" r:id="rId92"/>
    <p:sldId id="405" r:id="rId93"/>
    <p:sldId id="406" r:id="rId94"/>
    <p:sldId id="341" r:id="rId95"/>
    <p:sldId id="342" r:id="rId96"/>
    <p:sldId id="427" r:id="rId97"/>
    <p:sldId id="402" r:id="rId98"/>
    <p:sldId id="430" r:id="rId99"/>
    <p:sldId id="347" r:id="rId100"/>
    <p:sldId id="348" r:id="rId101"/>
    <p:sldId id="429" r:id="rId102"/>
    <p:sldId id="349" r:id="rId103"/>
    <p:sldId id="351" r:id="rId104"/>
    <p:sldId id="407" r:id="rId105"/>
    <p:sldId id="408" r:id="rId106"/>
    <p:sldId id="409" r:id="rId107"/>
    <p:sldId id="410" r:id="rId108"/>
    <p:sldId id="411" r:id="rId109"/>
    <p:sldId id="412" r:id="rId110"/>
    <p:sldId id="413" r:id="rId111"/>
    <p:sldId id="423" r:id="rId112"/>
    <p:sldId id="424"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5D314-CF33-E611-13B4-E735C1448F6D}" v="60" dt="2024-05-17T13:19:27.077"/>
    <p1510:client id="{47CF4C99-E31B-6367-77B4-48B0522E87FE}" v="251" dt="2024-05-17T14:19:47.515"/>
    <p1510:client id="{8A19212E-DCAB-46AD-B1F0-F4A2ACD305B1}" v="128" dt="2024-05-17T15:11:06.916"/>
    <p1510:client id="{8D0C2E7C-76B1-AEBC-7A24-5D03EF1D084C}" v="24" dt="2024-05-17T14:25:01.230"/>
    <p1510:client id="{BBF0D3D3-56D7-C88D-8147-0B067EE3B5F7}" v="29" dt="2024-05-17T13:29:53.190"/>
    <p1510:client id="{C20A086F-6FEF-38D7-6100-FE321B38DF84}" v="94" dt="2024-05-17T14:49:10.098"/>
    <p1510:client id="{C33E3AC5-7457-4864-0656-6E5063517667}" v="25" dt="2024-05-17T12:57:27.690"/>
    <p1510:client id="{D5A31CDF-C21B-55F9-CBF5-022585FBFD3D}" v="161" dt="2024-05-17T12:16:5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6327" autoAdjust="0"/>
  </p:normalViewPr>
  <p:slideViewPr>
    <p:cSldViewPr snapToGrid="0">
      <p:cViewPr varScale="1">
        <p:scale>
          <a:sx n="123" d="100"/>
          <a:sy n="123" d="100"/>
        </p:scale>
        <p:origin x="544" y="19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26th Annual GPRSA Course</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 </a:t>
            </a:r>
          </a:p>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S107 - Dr. Milla</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4FB3D1-1D50-40FB-9223-89DBD66BC427}" type="slidenum">
              <a:rPr lang="en-US" smtClean="0"/>
              <a:t>‹#›</a:t>
            </a:fld>
            <a:endParaRPr lang="en-US"/>
          </a:p>
        </p:txBody>
      </p:sp>
    </p:spTree>
    <p:extLst>
      <p:ext uri="{BB962C8B-B14F-4D97-AF65-F5344CB8AC3E}">
        <p14:creationId xmlns:p14="http://schemas.microsoft.com/office/powerpoint/2010/main" val="322817855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26th Annual GPRSA Course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BB526-D691-46FD-9522-A38108CC49B1}" type="datetimeFigureOut">
              <a:rPr lang="en-US" smtClean="0"/>
              <a:t>5/17/24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S107 - Dr. Milla</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D75B9-DE68-48B5-8E6D-C456EAB68ADD}" type="slidenum">
              <a:rPr lang="en-US" smtClean="0"/>
              <a:t>‹#›</a:t>
            </a:fld>
            <a:endParaRPr lang="en-US"/>
          </a:p>
        </p:txBody>
      </p:sp>
    </p:spTree>
    <p:extLst>
      <p:ext uri="{BB962C8B-B14F-4D97-AF65-F5344CB8AC3E}">
        <p14:creationId xmlns:p14="http://schemas.microsoft.com/office/powerpoint/2010/main" val="271086934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F3082-F70C-A840-870D-F460C93EA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CCF548-6261-59E3-1F71-33C02DF274EF}"/>
              </a:ext>
            </a:extLst>
          </p:cNvPr>
          <p:cNvSpPr>
            <a:spLocks noGrp="1"/>
          </p:cNvSpPr>
          <p:nvPr>
            <p:ph type="ftr" sz="quarter" idx="4"/>
          </p:nvPr>
        </p:nvSpPr>
        <p:spPr/>
        <p:txBody>
          <a:bodyPr/>
          <a:lstStyle/>
          <a:p>
            <a:r>
              <a:rPr lang="en-US"/>
              <a:t>S107 - Dr. Milla</a:t>
            </a:r>
          </a:p>
        </p:txBody>
      </p:sp>
      <p:sp>
        <p:nvSpPr>
          <p:cNvPr id="6" name="Header Placeholder 5">
            <a:extLst>
              <a:ext uri="{FF2B5EF4-FFF2-40B4-BE49-F238E27FC236}">
                <a16:creationId xmlns:a16="http://schemas.microsoft.com/office/drawing/2014/main" id="{D4923738-325B-E0FF-D6EB-7557994BC727}"/>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180826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D75B9-DE68-48B5-8E6D-C456EAB68ADD}" type="slidenum">
              <a:rPr lang="en-US" smtClean="0"/>
              <a:t>27</a:t>
            </a:fld>
            <a:endParaRPr lang="en-US"/>
          </a:p>
        </p:txBody>
      </p:sp>
      <p:sp>
        <p:nvSpPr>
          <p:cNvPr id="5" name="Footer Placeholder 4">
            <a:extLst>
              <a:ext uri="{FF2B5EF4-FFF2-40B4-BE49-F238E27FC236}">
                <a16:creationId xmlns:a16="http://schemas.microsoft.com/office/drawing/2014/main" id="{EEA24522-9947-C6FA-4B93-80FAADEC6CB8}"/>
              </a:ext>
            </a:extLst>
          </p:cNvPr>
          <p:cNvSpPr>
            <a:spLocks noGrp="1"/>
          </p:cNvSpPr>
          <p:nvPr>
            <p:ph type="ftr" sz="quarter" idx="4"/>
          </p:nvPr>
        </p:nvSpPr>
        <p:spPr/>
        <p:txBody>
          <a:bodyPr/>
          <a:lstStyle/>
          <a:p>
            <a:r>
              <a:rPr lang="en-US"/>
              <a:t>S107 - Dr. Milla</a:t>
            </a:r>
          </a:p>
        </p:txBody>
      </p:sp>
      <p:sp>
        <p:nvSpPr>
          <p:cNvPr id="6" name="Header Placeholder 5">
            <a:extLst>
              <a:ext uri="{FF2B5EF4-FFF2-40B4-BE49-F238E27FC236}">
                <a16:creationId xmlns:a16="http://schemas.microsoft.com/office/drawing/2014/main" id="{FB4F0D94-36DE-6637-50C0-A5788AD664F1}"/>
              </a:ext>
            </a:extLst>
          </p:cNvPr>
          <p:cNvSpPr>
            <a:spLocks noGrp="1"/>
          </p:cNvSpPr>
          <p:nvPr>
            <p:ph type="hdr" sz="quarter"/>
          </p:nvPr>
        </p:nvSpPr>
        <p:spPr/>
        <p:txBody>
          <a:bodyPr/>
          <a:lstStyle/>
          <a:p>
            <a:r>
              <a:rPr lang="en-US"/>
              <a:t>26th Annual GPRSA Course</a:t>
            </a:r>
          </a:p>
        </p:txBody>
      </p:sp>
    </p:spTree>
    <p:extLst>
      <p:ext uri="{BB962C8B-B14F-4D97-AF65-F5344CB8AC3E}">
        <p14:creationId xmlns:p14="http://schemas.microsoft.com/office/powerpoint/2010/main" val="130095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005" y="1122363"/>
            <a:ext cx="11013990" cy="2387600"/>
          </a:xfrm>
        </p:spPr>
        <p:txBody>
          <a:bodyPr anchor="b">
            <a:normAutofit/>
          </a:bodyPr>
          <a:lstStyle>
            <a:lvl1pPr algn="ctr">
              <a:defRPr sz="6600" b="1" i="0">
                <a:solidFill>
                  <a:schemeClr val="accent3"/>
                </a:solidFill>
                <a:latin typeface="Asap" panose="02000506040000020004" pitchFamily="2" charset="77"/>
              </a:defRPr>
            </a:lvl1pPr>
          </a:lstStyle>
          <a:p>
            <a:r>
              <a:rPr lang="en-US"/>
              <a:t>Click to edit Master title style</a:t>
            </a:r>
            <a:endParaRPr lang="en-US" dirty="0"/>
          </a:p>
        </p:txBody>
      </p:sp>
      <p:sp>
        <p:nvSpPr>
          <p:cNvPr id="7" name="Rounded Rectangle 6">
            <a:extLst>
              <a:ext uri="{FF2B5EF4-FFF2-40B4-BE49-F238E27FC236}">
                <a16:creationId xmlns:a16="http://schemas.microsoft.com/office/drawing/2014/main" id="{B94AB795-15BE-862C-CDA4-90603E3ACB0B}"/>
              </a:ext>
            </a:extLst>
          </p:cNvPr>
          <p:cNvSpPr/>
          <p:nvPr/>
        </p:nvSpPr>
        <p:spPr>
          <a:xfrm>
            <a:off x="2028497" y="557048"/>
            <a:ext cx="8029903" cy="451945"/>
          </a:xfrm>
          <a:prstGeom prst="roundRect">
            <a:avLst/>
          </a:prstGeom>
          <a:solidFill>
            <a:srgbClr val="079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sap" panose="020F0504030202060203"/>
              </a:rPr>
              <a:t>The Annual General Pediatric Review &amp; Self Assessment</a:t>
            </a:r>
          </a:p>
        </p:txBody>
      </p:sp>
      <p:sp>
        <p:nvSpPr>
          <p:cNvPr id="3" name="Subtitle 2"/>
          <p:cNvSpPr>
            <a:spLocks noGrp="1"/>
          </p:cNvSpPr>
          <p:nvPr>
            <p:ph type="subTitle" idx="1"/>
          </p:nvPr>
        </p:nvSpPr>
        <p:spPr>
          <a:xfrm>
            <a:off x="589005" y="3602038"/>
            <a:ext cx="11013990" cy="623973"/>
          </a:xfrm>
        </p:spPr>
        <p:txBody>
          <a:bodyPr anchor="ctr" anchorCtr="0">
            <a:noAutofit/>
          </a:bodyPr>
          <a:lstStyle>
            <a:lvl1pPr marL="0" indent="0" algn="ctr">
              <a:buNone/>
              <a:defRPr sz="44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CBD0801E-FBF9-B24B-57F0-2A0422903F46}"/>
              </a:ext>
            </a:extLst>
          </p:cNvPr>
          <p:cNvSpPr>
            <a:spLocks noGrp="1"/>
          </p:cNvSpPr>
          <p:nvPr>
            <p:ph type="body" sz="quarter" idx="13"/>
          </p:nvPr>
        </p:nvSpPr>
        <p:spPr>
          <a:xfrm>
            <a:off x="588964" y="4373563"/>
            <a:ext cx="11013990" cy="2347912"/>
          </a:xfrm>
        </p:spPr>
        <p:txBody>
          <a:bodyPr>
            <a:normAutofit/>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4254304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5746"/>
            <a:ext cx="10515600" cy="1325563"/>
          </a:xfrm>
        </p:spPr>
        <p:txBody>
          <a:bodyPr anchor="b" anchorCtr="0">
            <a:normAutofit/>
          </a:bodyPr>
          <a:lstStyle>
            <a:lvl1pPr algn="ctr">
              <a:defRPr lang="en-US" sz="4000" b="1" i="0" kern="1200" dirty="0">
                <a:solidFill>
                  <a:schemeClr val="accent3"/>
                </a:solidFill>
                <a:latin typeface="Asap" panose="020F0504030202060203"/>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838200" y="2161309"/>
            <a:ext cx="10515600" cy="4015654"/>
          </a:xfrm>
          <a:solidFill>
            <a:schemeClr val="bg1">
              <a:alpha val="50000"/>
            </a:schemeClr>
          </a:solidFill>
        </p:spPr>
        <p:txBody>
          <a:bodyPr lIns="137160" tIns="137160" rIns="137160" bIns="137160">
            <a:normAutofit/>
          </a:bodyPr>
          <a:lstStyle>
            <a:lvl1pPr>
              <a:defRPr sz="2400">
                <a:solidFill>
                  <a:schemeClr val="accent6"/>
                </a:solidFill>
              </a:defRPr>
            </a:lvl1pPr>
            <a:lvl2pPr>
              <a:defRPr sz="2400">
                <a:solidFill>
                  <a:schemeClr val="accent6"/>
                </a:solidFill>
              </a:defRPr>
            </a:lvl2pPr>
            <a:lvl3pPr>
              <a:defRPr sz="2400">
                <a:solidFill>
                  <a:schemeClr val="accent6"/>
                </a:solidFill>
              </a:defRPr>
            </a:lvl3pPr>
            <a:lvl4pPr>
              <a:defRPr sz="2400">
                <a:solidFill>
                  <a:schemeClr val="accent6"/>
                </a:solidFill>
              </a:defRPr>
            </a:lvl4pPr>
            <a:lvl5pPr>
              <a:defRPr sz="24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9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92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336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59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153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5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7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235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663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40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352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005" y="1122363"/>
            <a:ext cx="11013990" cy="2387600"/>
          </a:xfrm>
        </p:spPr>
        <p:txBody>
          <a:bodyPr anchor="b">
            <a:normAutofit/>
          </a:bodyPr>
          <a:lstStyle>
            <a:lvl1pPr algn="ctr">
              <a:defRPr sz="6600" b="1" i="0">
                <a:solidFill>
                  <a:schemeClr val="accent3"/>
                </a:solidFill>
                <a:latin typeface="Asap" panose="02000506040000020004"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589005" y="3602038"/>
            <a:ext cx="11013990" cy="623973"/>
          </a:xfrm>
        </p:spPr>
        <p:txBody>
          <a:bodyPr anchor="ctr" anchorCtr="0">
            <a:noAutofit/>
          </a:bodyPr>
          <a:lstStyle>
            <a:lvl1pPr marL="0" indent="0" algn="ctr">
              <a:buNone/>
              <a:defRPr sz="4400" b="1">
                <a:solidFill>
                  <a:schemeClr val="accent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CBD0801E-FBF9-B24B-57F0-2A0422903F46}"/>
              </a:ext>
            </a:extLst>
          </p:cNvPr>
          <p:cNvSpPr>
            <a:spLocks noGrp="1"/>
          </p:cNvSpPr>
          <p:nvPr>
            <p:ph type="body" sz="quarter" idx="13"/>
          </p:nvPr>
        </p:nvSpPr>
        <p:spPr>
          <a:xfrm>
            <a:off x="588964" y="4373563"/>
            <a:ext cx="11013990" cy="2347912"/>
          </a:xfrm>
        </p:spPr>
        <p:txBody>
          <a:bodyPr>
            <a:normAutofit/>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102925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217C330D-EAA2-112B-67AC-51C69FA68667}"/>
              </a:ext>
            </a:extLst>
          </p:cNvPr>
          <p:cNvSpPr txBox="1">
            <a:spLocks/>
          </p:cNvSpPr>
          <p:nvPr/>
        </p:nvSpPr>
        <p:spPr>
          <a:xfrm>
            <a:off x="562992" y="1563168"/>
            <a:ext cx="10515600" cy="8866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CB3369"/>
                </a:solidFill>
                <a:effectLst/>
                <a:uLnTx/>
                <a:uFillTx/>
                <a:latin typeface="Asap" panose="02000506040000020004" pitchFamily="2" charset="77"/>
                <a:ea typeface="+mj-ea"/>
                <a:cs typeface="+mj-cs"/>
              </a:rPr>
              <a:t>READY, SET, GO…</a:t>
            </a:r>
            <a:endParaRPr kumimoji="0" lang="en-US" sz="6000" b="1" i="0" u="none" strike="noStrike" kern="1200" cap="none" spc="0" normalizeH="0" baseline="0" noProof="0" dirty="0">
              <a:ln>
                <a:noFill/>
              </a:ln>
              <a:solidFill>
                <a:srgbClr val="CB3369"/>
              </a:solidFill>
              <a:effectLst/>
              <a:uLnTx/>
              <a:uFillTx/>
              <a:latin typeface="Asap" panose="02000506040000020004" pitchFamily="2" charset="77"/>
              <a:ea typeface="+mj-ea"/>
              <a:cs typeface="Arial" panose="020B0604020202020204" pitchFamily="34" charset="0"/>
            </a:endParaRPr>
          </a:p>
        </p:txBody>
      </p:sp>
      <p:pic>
        <p:nvPicPr>
          <p:cNvPr id="7" name="Picture 6">
            <a:extLst>
              <a:ext uri="{FF2B5EF4-FFF2-40B4-BE49-F238E27FC236}">
                <a16:creationId xmlns:a16="http://schemas.microsoft.com/office/drawing/2014/main" id="{9F756703-E445-56C5-F92E-BD14C9CCD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008" y="2333897"/>
            <a:ext cx="2793634" cy="4524103"/>
          </a:xfrm>
          <a:prstGeom prst="rect">
            <a:avLst/>
          </a:prstGeom>
        </p:spPr>
      </p:pic>
      <p:sp>
        <p:nvSpPr>
          <p:cNvPr id="8" name="Content Placeholder 2">
            <a:extLst>
              <a:ext uri="{FF2B5EF4-FFF2-40B4-BE49-F238E27FC236}">
                <a16:creationId xmlns:a16="http://schemas.microsoft.com/office/drawing/2014/main" id="{17175B76-2E60-D3D8-A670-997C9F98F9CD}"/>
              </a:ext>
            </a:extLst>
          </p:cNvPr>
          <p:cNvSpPr txBox="1">
            <a:spLocks/>
          </p:cNvSpPr>
          <p:nvPr/>
        </p:nvSpPr>
        <p:spPr>
          <a:xfrm>
            <a:off x="1500326" y="2595996"/>
            <a:ext cx="7547682" cy="417766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rPr>
              <a:t>Click the “Join ARS Sessions” button in the Course Portal “</a:t>
            </a:r>
            <a:r>
              <a:rPr kumimoji="0" lang="en-US" sz="3200" b="1" i="0" u="sng" strike="noStrike" kern="1200" cap="none" spc="0" normalizeH="0" baseline="0" noProof="0" dirty="0">
                <a:ln>
                  <a:noFill/>
                </a:ln>
                <a:solidFill>
                  <a:srgbClr val="4B91D1"/>
                </a:solidFill>
                <a:effectLst/>
                <a:uLnTx/>
                <a:uFillTx/>
                <a:latin typeface="Calibri" panose="020F0502020204030204"/>
                <a:ea typeface="+mn-ea"/>
                <a:cs typeface="+mn-cs"/>
              </a:rPr>
              <a:t>OR</a:t>
            </a:r>
            <a:r>
              <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rPr>
              <a:t>Text </a:t>
            </a:r>
            <a:r>
              <a:rPr kumimoji="0" lang="en-US" sz="3200" b="1" i="0" u="none" strike="noStrike" kern="1200" cap="none" spc="0" normalizeH="0" baseline="0" noProof="0" dirty="0">
                <a:ln>
                  <a:noFill/>
                </a:ln>
                <a:solidFill>
                  <a:srgbClr val="CB3369"/>
                </a:solidFill>
                <a:effectLst>
                  <a:outerShdw blurRad="38100" dist="38100" dir="2700000" algn="tl">
                    <a:srgbClr val="000000">
                      <a:alpha val="43137"/>
                    </a:srgbClr>
                  </a:outerShdw>
                </a:effectLst>
                <a:uLnTx/>
                <a:uFillTx/>
                <a:latin typeface="Calibri" panose="020F0502020204030204"/>
                <a:ea typeface="+mn-ea"/>
                <a:cs typeface="+mn-cs"/>
              </a:rPr>
              <a:t>NCHCME</a:t>
            </a:r>
            <a:r>
              <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rPr>
              <a:t> to </a:t>
            </a:r>
            <a:r>
              <a:rPr kumimoji="0" lang="en-US" sz="3200" b="1" i="0" u="none" strike="noStrike" kern="1200" cap="none" spc="0" normalizeH="0" baseline="0" noProof="0" dirty="0">
                <a:ln>
                  <a:noFill/>
                </a:ln>
                <a:solidFill>
                  <a:srgbClr val="CB3369"/>
                </a:solidFill>
                <a:effectLst>
                  <a:outerShdw blurRad="38100" dist="38100" dir="2700000" algn="tl">
                    <a:srgbClr val="000000">
                      <a:alpha val="43137"/>
                    </a:srgbClr>
                  </a:outerShdw>
                </a:effectLst>
                <a:uLnTx/>
                <a:uFillTx/>
                <a:latin typeface="Calibri" panose="020F0502020204030204"/>
                <a:ea typeface="+mn-ea"/>
                <a:cs typeface="+mn-cs"/>
              </a:rPr>
              <a:t>37607</a:t>
            </a:r>
            <a:r>
              <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rPr>
              <a:t> “</a:t>
            </a:r>
            <a:r>
              <a:rPr kumimoji="0" lang="en-US" sz="3200" b="1" i="0" u="sng" strike="noStrike" kern="1200" cap="none" spc="0" normalizeH="0" baseline="0" noProof="0" dirty="0">
                <a:ln>
                  <a:noFill/>
                </a:ln>
                <a:solidFill>
                  <a:srgbClr val="4B91D1"/>
                </a:solidFill>
                <a:effectLst/>
                <a:uLnTx/>
                <a:uFillTx/>
                <a:latin typeface="Calibri" panose="020F0502020204030204"/>
                <a:ea typeface="+mn-ea"/>
                <a:cs typeface="+mn-cs"/>
              </a:rPr>
              <a:t>OR</a:t>
            </a:r>
            <a:r>
              <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30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4B91D1"/>
                </a:solidFill>
                <a:effectLst/>
                <a:uLnTx/>
                <a:uFillTx/>
                <a:latin typeface="Calibri" panose="020F0502020204030204"/>
                <a:ea typeface="+mn-ea"/>
                <a:cs typeface="+mn-cs"/>
              </a:rPr>
              <a:t>Go to </a:t>
            </a:r>
            <a:r>
              <a:rPr kumimoji="0" lang="en-US" sz="3200" b="1" i="0" u="none" strike="noStrike" kern="1200" cap="none" spc="0" normalizeH="0" baseline="0" noProof="0" dirty="0">
                <a:ln>
                  <a:noFill/>
                </a:ln>
                <a:solidFill>
                  <a:srgbClr val="CB3369"/>
                </a:solidFill>
                <a:effectLst>
                  <a:outerShdw blurRad="38100" dist="38100" dir="2700000" algn="tl">
                    <a:srgbClr val="000000">
                      <a:alpha val="43137"/>
                    </a:srgbClr>
                  </a:outerShdw>
                </a:effectLst>
                <a:uLnTx/>
                <a:uFillTx/>
                <a:latin typeface="Calibri" panose="020F0502020204030204"/>
                <a:ea typeface="+mn-ea"/>
                <a:cs typeface="+mn-cs"/>
              </a:rPr>
              <a:t>pollev.com/</a:t>
            </a:r>
            <a:r>
              <a:rPr kumimoji="0" lang="en-US" sz="3200" b="1" i="0" u="none" strike="noStrike" kern="1200" cap="none" spc="0" normalizeH="0" baseline="0" noProof="0" dirty="0" err="1">
                <a:ln>
                  <a:noFill/>
                </a:ln>
                <a:solidFill>
                  <a:srgbClr val="CB3369"/>
                </a:solidFill>
                <a:effectLst>
                  <a:outerShdw blurRad="38100" dist="38100" dir="2700000" algn="tl">
                    <a:srgbClr val="000000">
                      <a:alpha val="43137"/>
                    </a:srgbClr>
                  </a:outerShdw>
                </a:effectLst>
                <a:uLnTx/>
                <a:uFillTx/>
                <a:latin typeface="Calibri" panose="020F0502020204030204"/>
                <a:ea typeface="+mn-ea"/>
                <a:cs typeface="+mn-cs"/>
              </a:rPr>
              <a:t>nchcme</a:t>
            </a:r>
            <a:endParaRPr kumimoji="0" lang="en-US" sz="3200" b="0" i="0" u="none" strike="noStrike" kern="1200" cap="none" spc="0" normalizeH="0" baseline="0" noProof="0" dirty="0">
              <a:ln>
                <a:noFill/>
              </a:ln>
              <a:solidFill>
                <a:srgbClr val="CB3369"/>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EC5CA30-002A-DA2D-ADE3-0850B33EA114}"/>
              </a:ext>
            </a:extLst>
          </p:cNvPr>
          <p:cNvSpPr/>
          <p:nvPr/>
        </p:nvSpPr>
        <p:spPr>
          <a:xfrm>
            <a:off x="273615" y="3981072"/>
            <a:ext cx="1084217" cy="1031966"/>
          </a:xfrm>
          <a:prstGeom prst="ellipse">
            <a:avLst/>
          </a:prstGeom>
          <a:solidFill>
            <a:schemeClr val="accent4"/>
          </a:solidFill>
          <a:effectLst>
            <a:innerShdw blurRad="1016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10" name="Oval 9">
            <a:extLst>
              <a:ext uri="{FF2B5EF4-FFF2-40B4-BE49-F238E27FC236}">
                <a16:creationId xmlns:a16="http://schemas.microsoft.com/office/drawing/2014/main" id="{70881CB2-F960-3B3D-3743-2E2A1C248984}"/>
              </a:ext>
            </a:extLst>
          </p:cNvPr>
          <p:cNvSpPr/>
          <p:nvPr/>
        </p:nvSpPr>
        <p:spPr>
          <a:xfrm>
            <a:off x="273614" y="5319507"/>
            <a:ext cx="1084217" cy="1031966"/>
          </a:xfrm>
          <a:prstGeom prst="ellipse">
            <a:avLst/>
          </a:prstGeom>
          <a:solidFill>
            <a:srgbClr val="00B050"/>
          </a:solidFill>
          <a:effectLst>
            <a:innerShdw blurRad="1016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a:t>
            </a:r>
          </a:p>
        </p:txBody>
      </p:sp>
      <p:sp>
        <p:nvSpPr>
          <p:cNvPr id="11" name="Oval 10">
            <a:extLst>
              <a:ext uri="{FF2B5EF4-FFF2-40B4-BE49-F238E27FC236}">
                <a16:creationId xmlns:a16="http://schemas.microsoft.com/office/drawing/2014/main" id="{A2345128-A727-F543-1F53-26CE03EE0338}"/>
              </a:ext>
            </a:extLst>
          </p:cNvPr>
          <p:cNvSpPr/>
          <p:nvPr/>
        </p:nvSpPr>
        <p:spPr>
          <a:xfrm>
            <a:off x="273614" y="2595995"/>
            <a:ext cx="1084217" cy="1031966"/>
          </a:xfrm>
          <a:prstGeom prst="ellipse">
            <a:avLst/>
          </a:prstGeom>
          <a:solidFill>
            <a:srgbClr val="FF0000"/>
          </a:solidFill>
          <a:effectLst>
            <a:innerShdw blurRad="1016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haroni" panose="02010803020104030203" pitchFamily="2" charset="-79"/>
              </a:rPr>
              <a:t>1</a:t>
            </a:r>
          </a:p>
        </p:txBody>
      </p:sp>
      <p:pic>
        <p:nvPicPr>
          <p:cNvPr id="12" name="Picture 11">
            <a:extLst>
              <a:ext uri="{FF2B5EF4-FFF2-40B4-BE49-F238E27FC236}">
                <a16:creationId xmlns:a16="http://schemas.microsoft.com/office/drawing/2014/main" id="{08061575-7429-862A-329B-ED99062A7D0E}"/>
              </a:ext>
            </a:extLst>
          </p:cNvPr>
          <p:cNvPicPr>
            <a:picLocks noChangeAspect="1"/>
          </p:cNvPicPr>
          <p:nvPr/>
        </p:nvPicPr>
        <p:blipFill rotWithShape="1">
          <a:blip r:embed="rId3"/>
          <a:srcRect t="17971"/>
          <a:stretch/>
        </p:blipFill>
        <p:spPr>
          <a:xfrm>
            <a:off x="-1" y="1232452"/>
            <a:ext cx="12192000" cy="5625548"/>
          </a:xfrm>
          <a:prstGeom prst="rect">
            <a:avLst/>
          </a:prstGeom>
        </p:spPr>
      </p:pic>
    </p:spTree>
    <p:extLst>
      <p:ext uri="{BB962C8B-B14F-4D97-AF65-F5344CB8AC3E}">
        <p14:creationId xmlns:p14="http://schemas.microsoft.com/office/powerpoint/2010/main" val="1191767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005" y="1122363"/>
            <a:ext cx="11013990" cy="2387600"/>
          </a:xfrm>
        </p:spPr>
        <p:txBody>
          <a:bodyPr anchor="b">
            <a:normAutofit/>
          </a:bodyPr>
          <a:lstStyle>
            <a:lvl1pPr algn="ctr">
              <a:defRPr sz="6600" b="1" i="0">
                <a:solidFill>
                  <a:schemeClr val="accent3"/>
                </a:solidFill>
                <a:latin typeface="Aller" panose="02000503030000020004" pitchFamily="2" charset="77"/>
              </a:defRPr>
            </a:lvl1pPr>
          </a:lstStyle>
          <a:p>
            <a:r>
              <a:rPr lang="en-US" dirty="0"/>
              <a:t>Click to edit Master title style</a:t>
            </a:r>
          </a:p>
        </p:txBody>
      </p:sp>
      <p:sp>
        <p:nvSpPr>
          <p:cNvPr id="3" name="Subtitle 2"/>
          <p:cNvSpPr>
            <a:spLocks noGrp="1"/>
          </p:cNvSpPr>
          <p:nvPr>
            <p:ph type="subTitle" idx="1"/>
          </p:nvPr>
        </p:nvSpPr>
        <p:spPr>
          <a:xfrm>
            <a:off x="589005" y="3602038"/>
            <a:ext cx="11013990" cy="623973"/>
          </a:xfrm>
        </p:spPr>
        <p:txBody>
          <a:bodyPr anchor="ctr" anchorCtr="0">
            <a:noAutofit/>
          </a:bodyPr>
          <a:lstStyle>
            <a:lvl1pPr marL="0" indent="0" algn="ctr">
              <a:buNone/>
              <a:defRPr sz="44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E83FC-3C43-4B16-8300-810845797286}" type="datetimeFigureOut">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5/17/24</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BBD7D-2075-444B-849F-E8E1DDE41885}" type="slidenum">
              <a:rPr kumimoji="0" lang="en-US" sz="1200" b="0" i="0" u="none" strike="noStrike" kern="1200" cap="none" spc="0" normalizeH="0" baseline="0" noProof="0" smtClean="0">
                <a:ln>
                  <a:noFill/>
                </a:ln>
                <a:solidFill>
                  <a:srgbClr val="30333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0333D">
                  <a:tint val="75000"/>
                </a:srgbClr>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CBD0801E-FBF9-B24B-57F0-2A0422903F46}"/>
              </a:ext>
            </a:extLst>
          </p:cNvPr>
          <p:cNvSpPr>
            <a:spLocks noGrp="1"/>
          </p:cNvSpPr>
          <p:nvPr>
            <p:ph type="body" sz="quarter" idx="13"/>
          </p:nvPr>
        </p:nvSpPr>
        <p:spPr>
          <a:xfrm>
            <a:off x="588964" y="4373563"/>
            <a:ext cx="11013990" cy="619125"/>
          </a:xfrm>
        </p:spPr>
        <p:txBody>
          <a:bodyPr>
            <a:normAutofit/>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Tree>
    <p:extLst>
      <p:ext uri="{BB962C8B-B14F-4D97-AF65-F5344CB8AC3E}">
        <p14:creationId xmlns:p14="http://schemas.microsoft.com/office/powerpoint/2010/main" val="379161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D18AB6E-5996-CC59-DF0A-58B60A42B152}"/>
              </a:ext>
            </a:extLst>
          </p:cNvPr>
          <p:cNvSpPr/>
          <p:nvPr/>
        </p:nvSpPr>
        <p:spPr>
          <a:xfrm>
            <a:off x="2028497" y="557048"/>
            <a:ext cx="8029903" cy="451945"/>
          </a:xfrm>
          <a:prstGeom prst="roundRect">
            <a:avLst/>
          </a:prstGeom>
          <a:solidFill>
            <a:srgbClr val="079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sap" panose="020F0504030202060203" pitchFamily="34" charset="77"/>
              </a:rPr>
              <a:t>The Annual General Pediatric Review &amp; Self Assessment</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5/17/24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89304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GENERAL PEDIATRICS</a:t>
            </a:r>
          </a:p>
        </p:txBody>
      </p:sp>
      <p:sp>
        <p:nvSpPr>
          <p:cNvPr id="5" name="Subtitle 4"/>
          <p:cNvSpPr>
            <a:spLocks noGrp="1"/>
          </p:cNvSpPr>
          <p:nvPr>
            <p:ph type="subTitle" idx="1"/>
          </p:nvPr>
        </p:nvSpPr>
        <p:spPr/>
        <p:txBody>
          <a:bodyPr/>
          <a:lstStyle/>
          <a:p>
            <a:r>
              <a:rPr lang="en-US" dirty="0"/>
              <a:t>Maria Victoria Milla, MD, MPH, FAAP</a:t>
            </a:r>
          </a:p>
        </p:txBody>
      </p:sp>
      <p:sp>
        <p:nvSpPr>
          <p:cNvPr id="9" name="Text Placeholder 8">
            <a:extLst>
              <a:ext uri="{FF2B5EF4-FFF2-40B4-BE49-F238E27FC236}">
                <a16:creationId xmlns:a16="http://schemas.microsoft.com/office/drawing/2014/main" id="{C1437BFD-44E9-908C-CE0E-610F5A3EAF29}"/>
              </a:ext>
            </a:extLst>
          </p:cNvPr>
          <p:cNvSpPr>
            <a:spLocks noGrp="1"/>
          </p:cNvSpPr>
          <p:nvPr>
            <p:ph type="body" sz="quarter" idx="13"/>
          </p:nvPr>
        </p:nvSpPr>
        <p:spPr/>
        <p:txBody>
          <a:bodyPr>
            <a:normAutofit/>
          </a:bodyPr>
          <a:lstStyle/>
          <a:p>
            <a:r>
              <a:rPr lang="en-US" altLang="en-US" dirty="0"/>
              <a:t>Section Chief of the Pediatric Care Centers</a:t>
            </a:r>
          </a:p>
          <a:p>
            <a:r>
              <a:rPr lang="en-US" altLang="en-US" dirty="0"/>
              <a:t>Nicklaus Children’s Health System</a:t>
            </a:r>
          </a:p>
          <a:p>
            <a:r>
              <a:rPr lang="en-US" altLang="en-US" dirty="0"/>
              <a:t>Nicklaus Children’s Hospital</a:t>
            </a:r>
          </a:p>
          <a:p>
            <a:r>
              <a:rPr lang="en-US" altLang="en-US" dirty="0"/>
              <a:t>Miami, Florida</a:t>
            </a:r>
          </a:p>
          <a:p>
            <a:endParaRPr lang="en-US" altLang="en-US" dirty="0"/>
          </a:p>
        </p:txBody>
      </p:sp>
    </p:spTree>
    <p:extLst>
      <p:ext uri="{BB962C8B-B14F-4D97-AF65-F5344CB8AC3E}">
        <p14:creationId xmlns:p14="http://schemas.microsoft.com/office/powerpoint/2010/main" val="39487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Growth and Development</a:t>
            </a:r>
          </a:p>
        </p:txBody>
      </p:sp>
      <p:sp>
        <p:nvSpPr>
          <p:cNvPr id="3" name="Content Placeholder 2"/>
          <p:cNvSpPr>
            <a:spLocks noGrp="1"/>
          </p:cNvSpPr>
          <p:nvPr>
            <p:ph idx="1"/>
          </p:nvPr>
        </p:nvSpPr>
        <p:spPr>
          <a:xfrm>
            <a:off x="677334" y="1828801"/>
            <a:ext cx="8596668" cy="4212562"/>
          </a:xfrm>
        </p:spPr>
        <p:txBody>
          <a:bodyPr vert="horz" lIns="91440" tIns="45720" rIns="91440" bIns="45720" rtlCol="0" anchor="t">
            <a:normAutofit/>
          </a:bodyPr>
          <a:lstStyle/>
          <a:p>
            <a:r>
              <a:rPr lang="en-US" b="1" dirty="0"/>
              <a:t>Failure to Thrive</a:t>
            </a:r>
          </a:p>
          <a:p>
            <a:pPr lvl="1"/>
            <a:r>
              <a:rPr lang="en-US" dirty="0"/>
              <a:t>Decelerated or arrested physical growth (height and weight below 5</a:t>
            </a:r>
            <a:r>
              <a:rPr lang="en-US" baseline="30000" dirty="0"/>
              <a:t>th</a:t>
            </a:r>
            <a:r>
              <a:rPr lang="en-US" dirty="0"/>
              <a:t> percentile or downward change in growth across two major growth percentiles).</a:t>
            </a:r>
          </a:p>
          <a:p>
            <a:pPr lvl="1"/>
            <a:r>
              <a:rPr lang="en-US" dirty="0"/>
              <a:t>Associated with abnormal growth and development</a:t>
            </a:r>
          </a:p>
          <a:p>
            <a:pPr lvl="1"/>
            <a:r>
              <a:rPr lang="en-US" b="1" dirty="0"/>
              <a:t>Inadequate nutrition is the cause of failure to thrive (not receiving enough calories or unable to properly use the calories given)</a:t>
            </a:r>
          </a:p>
          <a:p>
            <a:pPr lvl="1"/>
            <a:r>
              <a:rPr lang="en-US" dirty="0"/>
              <a:t>The causes and effects of malnutrition are usually intertwined</a:t>
            </a:r>
          </a:p>
          <a:p>
            <a:pPr lvl="1"/>
            <a:r>
              <a:rPr lang="en-US" b="1" dirty="0"/>
              <a:t>Organic FTT- </a:t>
            </a:r>
            <a:r>
              <a:rPr lang="en-US" dirty="0"/>
              <a:t>has a medical disorder known to interfere with growth, including malabsorptive diseases, genetic syndromes, endocrine disorders, and neurologic dysfunction</a:t>
            </a:r>
          </a:p>
          <a:p>
            <a:pPr lvl="1"/>
            <a:r>
              <a:rPr lang="en-US" b="1" dirty="0"/>
              <a:t>Nonorganic FTT-</a:t>
            </a:r>
            <a:r>
              <a:rPr lang="en-US" dirty="0"/>
              <a:t> a diagnosis of exclusion to describe the child who has grown poorly and has no identified medical condition</a:t>
            </a:r>
            <a:endParaRPr lang="en-US" b="1" dirty="0"/>
          </a:p>
          <a:p>
            <a:pPr lvl="1"/>
            <a:r>
              <a:rPr lang="en-US" dirty="0"/>
              <a:t>May be an expression of parental neglect/inadequacy</a:t>
            </a:r>
          </a:p>
        </p:txBody>
      </p:sp>
    </p:spTree>
    <p:extLst>
      <p:ext uri="{BB962C8B-B14F-4D97-AF65-F5344CB8AC3E}">
        <p14:creationId xmlns:p14="http://schemas.microsoft.com/office/powerpoint/2010/main" val="35900820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1524000" y="123826"/>
            <a:ext cx="8915400" cy="563563"/>
          </a:xfrm>
        </p:spPr>
        <p:txBody>
          <a:bodyPr>
            <a:normAutofit fontScale="90000"/>
          </a:bodyPr>
          <a:lstStyle/>
          <a:p>
            <a:pPr>
              <a:defRPr/>
            </a:pPr>
            <a:r>
              <a:rPr lang="en-US" altLang="en-US" sz="3200" dirty="0"/>
              <a:t>                </a:t>
            </a:r>
            <a:r>
              <a:rPr lang="en-US" altLang="en-US" sz="3200" dirty="0">
                <a:solidFill>
                  <a:schemeClr val="bg2">
                    <a:lumMod val="50000"/>
                  </a:schemeClr>
                </a:solidFill>
              </a:rPr>
              <a:t>Neck mass by location</a:t>
            </a:r>
          </a:p>
        </p:txBody>
      </p:sp>
      <p:pic>
        <p:nvPicPr>
          <p:cNvPr id="82947" name="Content Placeholder 11" descr="lymph node location and pathology.gif"/>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l="488" t="1442" r="1981" b="1953"/>
          <a:stretch>
            <a:fillRect/>
          </a:stretch>
        </p:blipFill>
        <p:spPr>
          <a:xfrm>
            <a:off x="2239963" y="838200"/>
            <a:ext cx="7505700" cy="5105400"/>
          </a:xfrm>
        </p:spPr>
      </p:pic>
      <p:sp>
        <p:nvSpPr>
          <p:cNvPr id="82948" name="Rectangle 7"/>
          <p:cNvSpPr>
            <a:spLocks noChangeArrowheads="1"/>
          </p:cNvSpPr>
          <p:nvPr/>
        </p:nvSpPr>
        <p:spPr bwMode="auto">
          <a:xfrm>
            <a:off x="7620000" y="3108326"/>
            <a:ext cx="1962150" cy="1616075"/>
          </a:xfrm>
          <a:prstGeom prst="rect">
            <a:avLst/>
          </a:prstGeom>
          <a:solidFill>
            <a:srgbClr val="FF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600">
              <a:solidFill>
                <a:prstClr val="black"/>
              </a:solidFill>
              <a:latin typeface="Verdana" panose="020B0604030504040204" pitchFamily="34" charset="0"/>
            </a:endParaRPr>
          </a:p>
        </p:txBody>
      </p:sp>
      <p:sp>
        <p:nvSpPr>
          <p:cNvPr id="82949" name="Rectangle 8"/>
          <p:cNvSpPr>
            <a:spLocks noChangeArrowheads="1"/>
          </p:cNvSpPr>
          <p:nvPr/>
        </p:nvSpPr>
        <p:spPr bwMode="auto">
          <a:xfrm>
            <a:off x="2362200" y="1828800"/>
            <a:ext cx="1600200" cy="1143000"/>
          </a:xfrm>
          <a:prstGeom prst="rect">
            <a:avLst/>
          </a:prstGeom>
          <a:solidFill>
            <a:srgbClr val="FF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600">
              <a:solidFill>
                <a:prstClr val="black"/>
              </a:solidFill>
              <a:latin typeface="Verdana" panose="020B0604030504040204" pitchFamily="34" charset="0"/>
            </a:endParaRPr>
          </a:p>
        </p:txBody>
      </p:sp>
      <p:sp>
        <p:nvSpPr>
          <p:cNvPr id="82950" name="Rectangle 9"/>
          <p:cNvSpPr>
            <a:spLocks noChangeArrowheads="1"/>
          </p:cNvSpPr>
          <p:nvPr/>
        </p:nvSpPr>
        <p:spPr bwMode="auto">
          <a:xfrm>
            <a:off x="5943600" y="4876800"/>
            <a:ext cx="914400" cy="152400"/>
          </a:xfrm>
          <a:prstGeom prst="rect">
            <a:avLst/>
          </a:prstGeom>
          <a:solidFill>
            <a:srgbClr val="FF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600">
              <a:solidFill>
                <a:prstClr val="black"/>
              </a:solidFill>
              <a:latin typeface="Verdana" panose="020B0604030504040204" pitchFamily="34" charset="0"/>
            </a:endParaRPr>
          </a:p>
        </p:txBody>
      </p:sp>
      <p:sp>
        <p:nvSpPr>
          <p:cNvPr id="82951" name="Rectangle 8"/>
          <p:cNvSpPr>
            <a:spLocks noChangeArrowheads="1"/>
          </p:cNvSpPr>
          <p:nvPr/>
        </p:nvSpPr>
        <p:spPr bwMode="auto">
          <a:xfrm>
            <a:off x="7639050" y="5494339"/>
            <a:ext cx="1955800" cy="350837"/>
          </a:xfrm>
          <a:prstGeom prst="rect">
            <a:avLst/>
          </a:prstGeom>
          <a:solidFill>
            <a:srgbClr val="FF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600">
              <a:solidFill>
                <a:prstClr val="black"/>
              </a:solidFill>
              <a:latin typeface="Verdana" panose="020B0604030504040204" pitchFamily="34" charset="0"/>
            </a:endParaRPr>
          </a:p>
        </p:txBody>
      </p:sp>
      <p:sp>
        <p:nvSpPr>
          <p:cNvPr id="82952" name="Rectangle 8"/>
          <p:cNvSpPr>
            <a:spLocks noChangeArrowheads="1"/>
          </p:cNvSpPr>
          <p:nvPr/>
        </p:nvSpPr>
        <p:spPr bwMode="auto">
          <a:xfrm>
            <a:off x="2360613" y="5222876"/>
            <a:ext cx="2832100" cy="492125"/>
          </a:xfrm>
          <a:prstGeom prst="rect">
            <a:avLst/>
          </a:prstGeom>
          <a:solidFill>
            <a:srgbClr val="FF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600">
              <a:solidFill>
                <a:prstClr val="black"/>
              </a:solidFill>
              <a:latin typeface="Verdana" panose="020B0604030504040204" pitchFamily="34" charset="0"/>
            </a:endParaRPr>
          </a:p>
        </p:txBody>
      </p:sp>
      <p:sp>
        <p:nvSpPr>
          <p:cNvPr id="82953" name="Rectangle 8"/>
          <p:cNvSpPr>
            <a:spLocks noChangeArrowheads="1"/>
          </p:cNvSpPr>
          <p:nvPr/>
        </p:nvSpPr>
        <p:spPr bwMode="auto">
          <a:xfrm>
            <a:off x="2343150" y="3933825"/>
            <a:ext cx="1589088" cy="381000"/>
          </a:xfrm>
          <a:prstGeom prst="rect">
            <a:avLst/>
          </a:prstGeom>
          <a:solidFill>
            <a:srgbClr val="FF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600">
              <a:solidFill>
                <a:prstClr val="black"/>
              </a:solidFill>
              <a:latin typeface="Verdana" panose="020B0604030504040204" pitchFamily="34" charset="0"/>
            </a:endParaRPr>
          </a:p>
        </p:txBody>
      </p:sp>
      <p:sp>
        <p:nvSpPr>
          <p:cNvPr id="82954" name="Text Box 11"/>
          <p:cNvSpPr txBox="1">
            <a:spLocks noChangeArrowheads="1"/>
          </p:cNvSpPr>
          <p:nvPr/>
        </p:nvSpPr>
        <p:spPr bwMode="auto">
          <a:xfrm>
            <a:off x="2286001" y="1828801"/>
            <a:ext cx="15398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fontAlgn="base">
              <a:spcBef>
                <a:spcPct val="0"/>
              </a:spcBef>
              <a:spcAft>
                <a:spcPct val="0"/>
              </a:spcAft>
            </a:pPr>
            <a:r>
              <a:rPr lang="en-US" altLang="en-US" sz="1000" b="1">
                <a:solidFill>
                  <a:prstClr val="black"/>
                </a:solidFill>
                <a:latin typeface="Verdana" panose="020B0604030504040204" pitchFamily="34" charset="0"/>
              </a:rPr>
              <a:t>Upper face and scalp infections,</a:t>
            </a:r>
          </a:p>
          <a:p>
            <a:pPr fontAlgn="base">
              <a:spcBef>
                <a:spcPct val="0"/>
              </a:spcBef>
              <a:spcAft>
                <a:spcPct val="0"/>
              </a:spcAft>
            </a:pPr>
            <a:r>
              <a:rPr lang="en-US" altLang="en-US" sz="1000" b="1">
                <a:solidFill>
                  <a:prstClr val="black"/>
                </a:solidFill>
                <a:latin typeface="Verdana" panose="020B0604030504040204" pitchFamily="34" charset="0"/>
              </a:rPr>
              <a:t>cystic hygroma,</a:t>
            </a:r>
          </a:p>
          <a:p>
            <a:pPr fontAlgn="base">
              <a:spcBef>
                <a:spcPct val="0"/>
              </a:spcBef>
              <a:spcAft>
                <a:spcPct val="0"/>
              </a:spcAft>
            </a:pPr>
            <a:r>
              <a:rPr lang="en-US" altLang="en-US" sz="1000" b="1">
                <a:solidFill>
                  <a:prstClr val="black"/>
                </a:solidFill>
                <a:latin typeface="Verdana" panose="020B0604030504040204" pitchFamily="34" charset="0"/>
              </a:rPr>
              <a:t>parotitis, TB, lymphoma</a:t>
            </a:r>
          </a:p>
        </p:txBody>
      </p:sp>
      <p:sp>
        <p:nvSpPr>
          <p:cNvPr id="82955" name="Line 14"/>
          <p:cNvSpPr>
            <a:spLocks noChangeShapeType="1"/>
          </p:cNvSpPr>
          <p:nvPr/>
        </p:nvSpPr>
        <p:spPr bwMode="auto">
          <a:xfrm flipV="1">
            <a:off x="6858000" y="1143000"/>
            <a:ext cx="914400" cy="228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rebuchet MS" panose="020B0603020202020204" pitchFamily="34" charset="0"/>
              <a:ea typeface="MS PGothic" panose="020B0600070205080204" pitchFamily="34" charset="-128"/>
            </a:endParaRPr>
          </a:p>
        </p:txBody>
      </p:sp>
      <p:sp>
        <p:nvSpPr>
          <p:cNvPr id="82956" name="Text Box 15"/>
          <p:cNvSpPr txBox="1">
            <a:spLocks noChangeArrowheads="1"/>
          </p:cNvSpPr>
          <p:nvPr/>
        </p:nvSpPr>
        <p:spPr bwMode="auto">
          <a:xfrm>
            <a:off x="7756525" y="971551"/>
            <a:ext cx="146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fontAlgn="base">
              <a:spcBef>
                <a:spcPct val="0"/>
              </a:spcBef>
              <a:spcAft>
                <a:spcPct val="0"/>
              </a:spcAft>
            </a:pPr>
            <a:r>
              <a:rPr lang="en-US" altLang="en-US" sz="1000" b="1">
                <a:solidFill>
                  <a:prstClr val="black"/>
                </a:solidFill>
                <a:latin typeface="Verdana" panose="020B0604030504040204" pitchFamily="34" charset="0"/>
              </a:rPr>
              <a:t>Submental nodes:</a:t>
            </a:r>
          </a:p>
        </p:txBody>
      </p:sp>
      <p:sp>
        <p:nvSpPr>
          <p:cNvPr id="82957" name="Rectangle 7"/>
          <p:cNvSpPr>
            <a:spLocks noChangeArrowheads="1"/>
          </p:cNvSpPr>
          <p:nvPr/>
        </p:nvSpPr>
        <p:spPr bwMode="auto">
          <a:xfrm>
            <a:off x="7772400" y="1219200"/>
            <a:ext cx="1885950" cy="762000"/>
          </a:xfrm>
          <a:prstGeom prst="rect">
            <a:avLst/>
          </a:prstGeom>
          <a:solidFill>
            <a:srgbClr val="FF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600">
              <a:solidFill>
                <a:prstClr val="black"/>
              </a:solidFill>
              <a:latin typeface="Verdana" panose="020B0604030504040204" pitchFamily="34" charset="0"/>
            </a:endParaRPr>
          </a:p>
        </p:txBody>
      </p:sp>
      <p:sp>
        <p:nvSpPr>
          <p:cNvPr id="82958" name="Text Box 18"/>
          <p:cNvSpPr txBox="1">
            <a:spLocks noChangeArrowheads="1"/>
          </p:cNvSpPr>
          <p:nvPr/>
        </p:nvSpPr>
        <p:spPr bwMode="auto">
          <a:xfrm>
            <a:off x="7696200" y="1219201"/>
            <a:ext cx="1981200" cy="854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fontAlgn="base">
              <a:spcBef>
                <a:spcPct val="0"/>
              </a:spcBef>
              <a:spcAft>
                <a:spcPct val="0"/>
              </a:spcAft>
            </a:pPr>
            <a:r>
              <a:rPr lang="en-US" altLang="en-US" sz="1000" b="1">
                <a:solidFill>
                  <a:prstClr val="black"/>
                </a:solidFill>
                <a:latin typeface="Verdana" panose="020B0604030504040204" pitchFamily="34" charset="0"/>
              </a:rPr>
              <a:t>Thyroglossal duct cyst, </a:t>
            </a:r>
          </a:p>
          <a:p>
            <a:pPr fontAlgn="base">
              <a:spcBef>
                <a:spcPct val="0"/>
              </a:spcBef>
              <a:spcAft>
                <a:spcPct val="0"/>
              </a:spcAft>
            </a:pPr>
            <a:r>
              <a:rPr lang="en-US" altLang="en-US" sz="1000" b="1">
                <a:solidFill>
                  <a:prstClr val="black"/>
                </a:solidFill>
                <a:latin typeface="Verdana" panose="020B0604030504040204" pitchFamily="34" charset="0"/>
              </a:rPr>
              <a:t>cystic hygroma, </a:t>
            </a:r>
          </a:p>
          <a:p>
            <a:pPr fontAlgn="base">
              <a:spcBef>
                <a:spcPct val="0"/>
              </a:spcBef>
              <a:spcAft>
                <a:spcPct val="0"/>
              </a:spcAft>
            </a:pPr>
            <a:r>
              <a:rPr lang="en-US" altLang="en-US" sz="1000" b="1">
                <a:solidFill>
                  <a:prstClr val="black"/>
                </a:solidFill>
                <a:latin typeface="Verdana" panose="020B0604030504040204" pitchFamily="34" charset="0"/>
              </a:rPr>
              <a:t>dermoid cyst, lymphadenitis</a:t>
            </a:r>
          </a:p>
          <a:p>
            <a:pPr fontAlgn="base">
              <a:spcBef>
                <a:spcPct val="0"/>
              </a:spcBef>
              <a:spcAft>
                <a:spcPct val="0"/>
              </a:spcAft>
            </a:pPr>
            <a:endParaRPr lang="en-US" altLang="en-US" sz="1000">
              <a:solidFill>
                <a:prstClr val="black"/>
              </a:solidFill>
              <a:latin typeface="Verdana" panose="020B0604030504040204" pitchFamily="34" charset="0"/>
            </a:endParaRPr>
          </a:p>
        </p:txBody>
      </p:sp>
      <p:sp>
        <p:nvSpPr>
          <p:cNvPr id="82959" name="Text Box 19"/>
          <p:cNvSpPr txBox="1">
            <a:spLocks noChangeArrowheads="1"/>
          </p:cNvSpPr>
          <p:nvPr/>
        </p:nvSpPr>
        <p:spPr bwMode="auto">
          <a:xfrm>
            <a:off x="7604126" y="3105151"/>
            <a:ext cx="2043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fontAlgn="base">
              <a:spcBef>
                <a:spcPct val="0"/>
              </a:spcBef>
              <a:spcAft>
                <a:spcPct val="0"/>
              </a:spcAft>
            </a:pPr>
            <a:r>
              <a:rPr lang="en-US" altLang="en-US" sz="1000" b="1">
                <a:solidFill>
                  <a:prstClr val="black"/>
                </a:solidFill>
                <a:latin typeface="Verdana" panose="020B0604030504040204" pitchFamily="34" charset="0"/>
              </a:rPr>
              <a:t>URI, mononucleosis, </a:t>
            </a:r>
          </a:p>
          <a:p>
            <a:pPr fontAlgn="base">
              <a:spcBef>
                <a:spcPct val="0"/>
              </a:spcBef>
              <a:spcAft>
                <a:spcPct val="0"/>
              </a:spcAft>
            </a:pPr>
            <a:r>
              <a:rPr lang="en-US" altLang="en-US" sz="1000" b="1">
                <a:solidFill>
                  <a:prstClr val="black"/>
                </a:solidFill>
                <a:latin typeface="Verdana" panose="020B0604030504040204" pitchFamily="34" charset="0"/>
              </a:rPr>
              <a:t>cystic hygroma, </a:t>
            </a:r>
          </a:p>
          <a:p>
            <a:pPr fontAlgn="base">
              <a:spcBef>
                <a:spcPct val="0"/>
              </a:spcBef>
              <a:spcAft>
                <a:spcPct val="0"/>
              </a:spcAft>
            </a:pPr>
            <a:r>
              <a:rPr lang="en-US" altLang="en-US" sz="1000" b="1">
                <a:solidFill>
                  <a:prstClr val="black"/>
                </a:solidFill>
                <a:latin typeface="Verdana" panose="020B0604030504040204" pitchFamily="34" charset="0"/>
              </a:rPr>
              <a:t>hemangioma, </a:t>
            </a:r>
          </a:p>
          <a:p>
            <a:pPr fontAlgn="base">
              <a:spcBef>
                <a:spcPct val="0"/>
              </a:spcBef>
              <a:spcAft>
                <a:spcPct val="0"/>
              </a:spcAft>
            </a:pPr>
            <a:r>
              <a:rPr lang="en-US" altLang="en-US" sz="1000" b="1">
                <a:solidFill>
                  <a:prstClr val="black"/>
                </a:solidFill>
                <a:latin typeface="Verdana" panose="020B0604030504040204" pitchFamily="34" charset="0"/>
              </a:rPr>
              <a:t>mycobacterial Infections, </a:t>
            </a:r>
          </a:p>
          <a:p>
            <a:pPr fontAlgn="base">
              <a:spcBef>
                <a:spcPct val="0"/>
              </a:spcBef>
              <a:spcAft>
                <a:spcPct val="0"/>
              </a:spcAft>
            </a:pPr>
            <a:r>
              <a:rPr lang="en-US" altLang="en-US" sz="1000" b="1">
                <a:solidFill>
                  <a:prstClr val="black"/>
                </a:solidFill>
                <a:latin typeface="Verdana" panose="020B0604030504040204" pitchFamily="34" charset="0"/>
              </a:rPr>
              <a:t>Toxo, CMV, lymphoma, </a:t>
            </a:r>
          </a:p>
          <a:p>
            <a:pPr fontAlgn="base">
              <a:spcBef>
                <a:spcPct val="0"/>
              </a:spcBef>
              <a:spcAft>
                <a:spcPct val="0"/>
              </a:spcAft>
            </a:pPr>
            <a:r>
              <a:rPr lang="en-US" altLang="en-US" sz="1000" b="1">
                <a:solidFill>
                  <a:prstClr val="black"/>
                </a:solidFill>
                <a:latin typeface="Verdana" panose="020B0604030504040204" pitchFamily="34" charset="0"/>
              </a:rPr>
              <a:t>leukemia</a:t>
            </a:r>
            <a:r>
              <a:rPr lang="en-US" altLang="en-US" sz="1000">
                <a:solidFill>
                  <a:prstClr val="black"/>
                </a:solidFill>
                <a:latin typeface="Verdana" panose="020B0604030504040204" pitchFamily="34" charset="0"/>
              </a:rPr>
              <a:t> </a:t>
            </a:r>
          </a:p>
        </p:txBody>
      </p:sp>
      <p:sp>
        <p:nvSpPr>
          <p:cNvPr id="82960" name="Text Box 20"/>
          <p:cNvSpPr txBox="1">
            <a:spLocks noChangeArrowheads="1"/>
          </p:cNvSpPr>
          <p:nvPr/>
        </p:nvSpPr>
        <p:spPr bwMode="auto">
          <a:xfrm>
            <a:off x="2346326" y="5238751"/>
            <a:ext cx="275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fontAlgn="base">
              <a:spcBef>
                <a:spcPct val="0"/>
              </a:spcBef>
              <a:spcAft>
                <a:spcPct val="0"/>
              </a:spcAft>
            </a:pPr>
            <a:r>
              <a:rPr lang="en-US" altLang="en-US" sz="1000" b="1">
                <a:solidFill>
                  <a:prstClr val="black"/>
                </a:solidFill>
                <a:latin typeface="Verdana" panose="020B0604030504040204" pitchFamily="34" charset="0"/>
              </a:rPr>
              <a:t>Mycobacterial and fungal infections,</a:t>
            </a:r>
          </a:p>
          <a:p>
            <a:pPr fontAlgn="base">
              <a:spcBef>
                <a:spcPct val="0"/>
              </a:spcBef>
              <a:spcAft>
                <a:spcPct val="0"/>
              </a:spcAft>
            </a:pPr>
            <a:r>
              <a:rPr lang="en-US" altLang="en-US" sz="1000" b="1">
                <a:solidFill>
                  <a:prstClr val="black"/>
                </a:solidFill>
                <a:latin typeface="Verdana" panose="020B0604030504040204" pitchFamily="34" charset="0"/>
              </a:rPr>
              <a:t>lymphoma, metastatic disease</a:t>
            </a:r>
            <a:endParaRPr lang="en-US" altLang="en-US" sz="1000">
              <a:solidFill>
                <a:prstClr val="black"/>
              </a:solidFill>
              <a:latin typeface="Verdana" panose="020B0604030504040204" pitchFamily="34" charset="0"/>
            </a:endParaRPr>
          </a:p>
        </p:txBody>
      </p:sp>
      <p:sp>
        <p:nvSpPr>
          <p:cNvPr id="82961" name="Text Box 22"/>
          <p:cNvSpPr txBox="1">
            <a:spLocks noChangeArrowheads="1"/>
          </p:cNvSpPr>
          <p:nvPr/>
        </p:nvSpPr>
        <p:spPr bwMode="auto">
          <a:xfrm>
            <a:off x="2254250" y="3889375"/>
            <a:ext cx="2057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fontAlgn="base">
              <a:spcBef>
                <a:spcPct val="0"/>
              </a:spcBef>
              <a:spcAft>
                <a:spcPct val="0"/>
              </a:spcAft>
            </a:pPr>
            <a:r>
              <a:rPr lang="en-US" altLang="en-US" sz="800" b="1">
                <a:solidFill>
                  <a:prstClr val="black"/>
                </a:solidFill>
                <a:latin typeface="Verdana" panose="020B0604030504040204" pitchFamily="34" charset="0"/>
              </a:rPr>
              <a:t>Lymphadenitis, Lymphoma, </a:t>
            </a:r>
          </a:p>
          <a:p>
            <a:pPr fontAlgn="base">
              <a:spcBef>
                <a:spcPct val="0"/>
              </a:spcBef>
              <a:spcAft>
                <a:spcPct val="0"/>
              </a:spcAft>
            </a:pPr>
            <a:r>
              <a:rPr lang="en-US" altLang="en-US" sz="800" b="1">
                <a:solidFill>
                  <a:prstClr val="black"/>
                </a:solidFill>
                <a:latin typeface="Verdana" panose="020B0604030504040204" pitchFamily="34" charset="0"/>
              </a:rPr>
              <a:t>metastatic from </a:t>
            </a:r>
          </a:p>
          <a:p>
            <a:pPr fontAlgn="base">
              <a:spcBef>
                <a:spcPct val="0"/>
              </a:spcBef>
              <a:spcAft>
                <a:spcPct val="0"/>
              </a:spcAft>
            </a:pPr>
            <a:r>
              <a:rPr lang="en-US" altLang="en-US" sz="800" b="1">
                <a:solidFill>
                  <a:prstClr val="black"/>
                </a:solidFill>
                <a:latin typeface="Verdana" panose="020B0604030504040204" pitchFamily="34" charset="0"/>
              </a:rPr>
              <a:t>nasopharynx</a:t>
            </a:r>
          </a:p>
        </p:txBody>
      </p:sp>
      <p:sp>
        <p:nvSpPr>
          <p:cNvPr id="82962" name="Text Box 23"/>
          <p:cNvSpPr txBox="1">
            <a:spLocks noChangeArrowheads="1"/>
          </p:cNvSpPr>
          <p:nvPr/>
        </p:nvSpPr>
        <p:spPr bwMode="auto">
          <a:xfrm>
            <a:off x="7604125" y="5467351"/>
            <a:ext cx="20272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fontAlgn="base">
              <a:spcBef>
                <a:spcPct val="0"/>
              </a:spcBef>
              <a:spcAft>
                <a:spcPct val="0"/>
              </a:spcAft>
            </a:pPr>
            <a:r>
              <a:rPr lang="en-US" altLang="en-US" sz="1000" b="1">
                <a:solidFill>
                  <a:prstClr val="black"/>
                </a:solidFill>
                <a:latin typeface="Verdana" panose="020B0604030504040204" pitchFamily="34" charset="0"/>
              </a:rPr>
              <a:t>Similar to submandibular,</a:t>
            </a:r>
          </a:p>
          <a:p>
            <a:pPr fontAlgn="base">
              <a:spcBef>
                <a:spcPct val="0"/>
              </a:spcBef>
              <a:spcAft>
                <a:spcPct val="0"/>
              </a:spcAft>
            </a:pPr>
            <a:r>
              <a:rPr lang="en-US" altLang="en-US" sz="1000" b="1">
                <a:solidFill>
                  <a:prstClr val="black"/>
                </a:solidFill>
                <a:latin typeface="Verdana" panose="020B0604030504040204" pitchFamily="34" charset="0"/>
              </a:rPr>
              <a:t>brachial cleft, lymphoma </a:t>
            </a:r>
          </a:p>
          <a:p>
            <a:pPr fontAlgn="base">
              <a:spcBef>
                <a:spcPct val="0"/>
              </a:spcBef>
              <a:spcAft>
                <a:spcPct val="0"/>
              </a:spcAft>
            </a:pPr>
            <a:endParaRPr lang="en-US" altLang="en-US" sz="1000" b="1">
              <a:solidFill>
                <a:prstClr val="black"/>
              </a:solidFill>
              <a:latin typeface="Verdana" panose="020B0604030504040204" pitchFamily="34" charset="0"/>
            </a:endParaRPr>
          </a:p>
        </p:txBody>
      </p:sp>
    </p:spTree>
    <p:extLst>
      <p:ext uri="{BB962C8B-B14F-4D97-AF65-F5344CB8AC3E}">
        <p14:creationId xmlns:p14="http://schemas.microsoft.com/office/powerpoint/2010/main" val="25667668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685" t="11600" r="1360" b="3920"/>
          <a:stretch>
            <a:fillRect/>
          </a:stretch>
        </p:blipFill>
        <p:spPr>
          <a:xfrm>
            <a:off x="2527069" y="-9616"/>
            <a:ext cx="6651857" cy="6500905"/>
          </a:xfrm>
          <a:prstGeom prst="rect">
            <a:avLst/>
          </a:prstGeom>
          <a:noFill/>
        </p:spPr>
      </p:pic>
    </p:spTree>
    <p:extLst>
      <p:ext uri="{BB962C8B-B14F-4D97-AF65-F5344CB8AC3E}">
        <p14:creationId xmlns:p14="http://schemas.microsoft.com/office/powerpoint/2010/main" val="7548860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0436"/>
          </a:xfrm>
        </p:spPr>
        <p:txBody>
          <a:bodyPr/>
          <a:lstStyle/>
          <a:p>
            <a:r>
              <a:rPr lang="en-US" dirty="0">
                <a:solidFill>
                  <a:srgbClr val="FF0000"/>
                </a:solidFill>
              </a:rPr>
              <a:t>Conjunctivitis</a:t>
            </a:r>
          </a:p>
        </p:txBody>
      </p:sp>
      <p:pic>
        <p:nvPicPr>
          <p:cNvPr id="3"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1601" y="1870365"/>
            <a:ext cx="7902402" cy="3574472"/>
          </a:xfrm>
          <a:prstGeom prst="rect">
            <a:avLst/>
          </a:prstGeom>
        </p:spPr>
      </p:pic>
    </p:spTree>
    <p:extLst>
      <p:ext uri="{BB962C8B-B14F-4D97-AF65-F5344CB8AC3E}">
        <p14:creationId xmlns:p14="http://schemas.microsoft.com/office/powerpoint/2010/main" val="21335773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Psychosocial Issues</a:t>
            </a:r>
          </a:p>
        </p:txBody>
      </p:sp>
      <p:sp>
        <p:nvSpPr>
          <p:cNvPr id="3" name="Content Placeholder 2"/>
          <p:cNvSpPr>
            <a:spLocks noGrp="1"/>
          </p:cNvSpPr>
          <p:nvPr>
            <p:ph idx="1"/>
          </p:nvPr>
        </p:nvSpPr>
        <p:spPr/>
        <p:txBody>
          <a:bodyPr>
            <a:normAutofit/>
          </a:bodyPr>
          <a:lstStyle/>
          <a:p>
            <a:r>
              <a:rPr lang="en-US" sz="2000" dirty="0"/>
              <a:t>DEATH AND GRIEF</a:t>
            </a:r>
          </a:p>
          <a:p>
            <a:pPr lvl="1"/>
            <a:r>
              <a:rPr lang="en-US" sz="2000" dirty="0"/>
              <a:t>A child’s understanding of death and expression of grief are influenced by his developmental level, his experience with death, and the family’s cultural and religious beliefs.</a:t>
            </a:r>
          </a:p>
        </p:txBody>
      </p:sp>
    </p:spTree>
    <p:extLst>
      <p:ext uri="{BB962C8B-B14F-4D97-AF65-F5344CB8AC3E}">
        <p14:creationId xmlns:p14="http://schemas.microsoft.com/office/powerpoint/2010/main" val="9174661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Psychosocial Issues</a:t>
            </a:r>
          </a:p>
        </p:txBody>
      </p:sp>
      <p:sp>
        <p:nvSpPr>
          <p:cNvPr id="5" name="Content Placeholder 4"/>
          <p:cNvSpPr>
            <a:spLocks noGrp="1"/>
          </p:cNvSpPr>
          <p:nvPr>
            <p:ph idx="1"/>
          </p:nvPr>
        </p:nvSpPr>
        <p:spPr/>
        <p:txBody>
          <a:bodyPr>
            <a:normAutofit/>
          </a:bodyPr>
          <a:lstStyle/>
          <a:p>
            <a:r>
              <a:rPr lang="en-US" dirty="0"/>
              <a:t>DEATH AND GRIEF</a:t>
            </a:r>
          </a:p>
          <a:p>
            <a:pPr lvl="1"/>
            <a:r>
              <a:rPr lang="en-US" sz="1800" dirty="0"/>
              <a:t>Preschool Children</a:t>
            </a:r>
          </a:p>
          <a:p>
            <a:pPr lvl="2"/>
            <a:r>
              <a:rPr lang="en-US" sz="1800" dirty="0"/>
              <a:t>Persistent separation anxiety more than 6 months after a predictable home life has been established</a:t>
            </a:r>
          </a:p>
          <a:p>
            <a:pPr lvl="2"/>
            <a:r>
              <a:rPr lang="en-US" sz="1800" dirty="0"/>
              <a:t>Continuing or worsening regressive behavior beyond 6 months from the death</a:t>
            </a:r>
          </a:p>
        </p:txBody>
      </p:sp>
    </p:spTree>
    <p:extLst>
      <p:ext uri="{BB962C8B-B14F-4D97-AF65-F5344CB8AC3E}">
        <p14:creationId xmlns:p14="http://schemas.microsoft.com/office/powerpoint/2010/main" val="6384645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Psychosocial Issues</a:t>
            </a:r>
          </a:p>
        </p:txBody>
      </p:sp>
      <p:sp>
        <p:nvSpPr>
          <p:cNvPr id="3" name="Content Placeholder 2"/>
          <p:cNvSpPr>
            <a:spLocks noGrp="1"/>
          </p:cNvSpPr>
          <p:nvPr>
            <p:ph idx="1"/>
          </p:nvPr>
        </p:nvSpPr>
        <p:spPr/>
        <p:txBody>
          <a:bodyPr>
            <a:normAutofit/>
          </a:bodyPr>
          <a:lstStyle/>
          <a:p>
            <a:r>
              <a:rPr lang="en-US" dirty="0"/>
              <a:t>DEATH AND GRIEF</a:t>
            </a:r>
          </a:p>
          <a:p>
            <a:pPr lvl="1"/>
            <a:r>
              <a:rPr lang="en-US" sz="1800" dirty="0"/>
              <a:t>School Age Children</a:t>
            </a:r>
          </a:p>
          <a:p>
            <a:pPr lvl="2"/>
            <a:r>
              <a:rPr lang="en-US" sz="1800" dirty="0"/>
              <a:t>Persistent or worsening school phobia or academic performance 3 months after the death</a:t>
            </a:r>
          </a:p>
          <a:p>
            <a:pPr lvl="2"/>
            <a:r>
              <a:rPr lang="en-US" sz="1800" dirty="0"/>
              <a:t>Detachment from peers or development of new social phobias</a:t>
            </a:r>
          </a:p>
          <a:p>
            <a:pPr lvl="2"/>
            <a:r>
              <a:rPr lang="en-US" sz="1800" dirty="0"/>
              <a:t>Increasing behavioral concerns (depression, moodiness, anger) 3 to 6 months after the death</a:t>
            </a:r>
          </a:p>
          <a:p>
            <a:pPr lvl="2"/>
            <a:r>
              <a:rPr lang="en-US" sz="1800" dirty="0"/>
              <a:t>Physical complaints without organic cause 3 months after the death</a:t>
            </a:r>
          </a:p>
        </p:txBody>
      </p:sp>
    </p:spTree>
    <p:extLst>
      <p:ext uri="{BB962C8B-B14F-4D97-AF65-F5344CB8AC3E}">
        <p14:creationId xmlns:p14="http://schemas.microsoft.com/office/powerpoint/2010/main" val="38658148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Psychosocial Issues</a:t>
            </a:r>
          </a:p>
        </p:txBody>
      </p:sp>
      <p:sp>
        <p:nvSpPr>
          <p:cNvPr id="3" name="Content Placeholder 2"/>
          <p:cNvSpPr>
            <a:spLocks noGrp="1"/>
          </p:cNvSpPr>
          <p:nvPr>
            <p:ph idx="1"/>
          </p:nvPr>
        </p:nvSpPr>
        <p:spPr/>
        <p:txBody>
          <a:bodyPr>
            <a:normAutofit/>
          </a:bodyPr>
          <a:lstStyle/>
          <a:p>
            <a:r>
              <a:rPr lang="en-US" dirty="0"/>
              <a:t>DEATH AND GRIEF</a:t>
            </a:r>
          </a:p>
          <a:p>
            <a:pPr lvl="1"/>
            <a:r>
              <a:rPr lang="en-US" sz="1800" dirty="0"/>
              <a:t>Adolescents</a:t>
            </a:r>
          </a:p>
          <a:p>
            <a:pPr lvl="2"/>
            <a:r>
              <a:rPr lang="en-US" sz="1800" dirty="0"/>
              <a:t>Increasing “high risk behaviors” with drugs, alcohol, delinquency, or precocious sexual activity</a:t>
            </a:r>
          </a:p>
          <a:p>
            <a:pPr lvl="2"/>
            <a:r>
              <a:rPr lang="en-US" sz="1800" dirty="0"/>
              <a:t>Withdrawal from peer interactions or group activities</a:t>
            </a:r>
          </a:p>
          <a:p>
            <a:pPr lvl="2"/>
            <a:r>
              <a:rPr lang="en-US" sz="1800" dirty="0"/>
              <a:t>Persistent somatic complaints for 3 months after the death</a:t>
            </a:r>
          </a:p>
        </p:txBody>
      </p:sp>
    </p:spTree>
    <p:extLst>
      <p:ext uri="{BB962C8B-B14F-4D97-AF65-F5344CB8AC3E}">
        <p14:creationId xmlns:p14="http://schemas.microsoft.com/office/powerpoint/2010/main" val="28489998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Child Abuse/Neglect</a:t>
            </a:r>
          </a:p>
        </p:txBody>
      </p:sp>
      <p:sp>
        <p:nvSpPr>
          <p:cNvPr id="3" name="Content Placeholder 2"/>
          <p:cNvSpPr>
            <a:spLocks noGrp="1"/>
          </p:cNvSpPr>
          <p:nvPr>
            <p:ph idx="1"/>
          </p:nvPr>
        </p:nvSpPr>
        <p:spPr/>
        <p:txBody>
          <a:bodyPr/>
          <a:lstStyle/>
          <a:p>
            <a:r>
              <a:rPr lang="en-US" dirty="0"/>
              <a:t>Nearly 90% of the perpetrators of child maltreatment are related caregivers</a:t>
            </a:r>
          </a:p>
          <a:p>
            <a:r>
              <a:rPr lang="en-US" dirty="0"/>
              <a:t>Siblings of abused children are at increased risk of abuse</a:t>
            </a:r>
          </a:p>
          <a:p>
            <a:r>
              <a:rPr lang="en-US" dirty="0"/>
              <a:t>Abusive parents often have unrealistic expectations for their children’s behavior (expecting a newborn not to cry or an 8-month-old infant to be toilet trained).</a:t>
            </a:r>
          </a:p>
        </p:txBody>
      </p:sp>
    </p:spTree>
    <p:extLst>
      <p:ext uri="{BB962C8B-B14F-4D97-AF65-F5344CB8AC3E}">
        <p14:creationId xmlns:p14="http://schemas.microsoft.com/office/powerpoint/2010/main" val="10098210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Child Abuse/Neglect</a:t>
            </a:r>
          </a:p>
        </p:txBody>
      </p:sp>
      <p:sp>
        <p:nvSpPr>
          <p:cNvPr id="3" name="Content Placeholder 2"/>
          <p:cNvSpPr>
            <a:spLocks noGrp="1"/>
          </p:cNvSpPr>
          <p:nvPr>
            <p:ph idx="1"/>
          </p:nvPr>
        </p:nvSpPr>
        <p:spPr/>
        <p:txBody>
          <a:bodyPr>
            <a:normAutofit/>
          </a:bodyPr>
          <a:lstStyle/>
          <a:p>
            <a:r>
              <a:rPr lang="en-US" sz="2000" dirty="0"/>
              <a:t>Factors that increase risk of abuse</a:t>
            </a:r>
          </a:p>
          <a:p>
            <a:pPr lvl="1"/>
            <a:r>
              <a:rPr lang="en-US" sz="2000" dirty="0"/>
              <a:t>Child stresses- disability, hyperactivity</a:t>
            </a:r>
          </a:p>
          <a:p>
            <a:pPr lvl="1"/>
            <a:r>
              <a:rPr lang="en-US" sz="2000" dirty="0"/>
              <a:t>Social/situational stresses- poverty, isolation, family discord, multiple births, parent-child conflicts</a:t>
            </a:r>
          </a:p>
          <a:p>
            <a:pPr lvl="1"/>
            <a:r>
              <a:rPr lang="en-US" sz="2000" dirty="0"/>
              <a:t>Parent stress- abused as a child, depression, substance abuse</a:t>
            </a:r>
          </a:p>
        </p:txBody>
      </p:sp>
    </p:spTree>
    <p:extLst>
      <p:ext uri="{BB962C8B-B14F-4D97-AF65-F5344CB8AC3E}">
        <p14:creationId xmlns:p14="http://schemas.microsoft.com/office/powerpoint/2010/main" val="32184286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Child Abuse/Neglect</a:t>
            </a:r>
          </a:p>
        </p:txBody>
      </p:sp>
      <p:sp>
        <p:nvSpPr>
          <p:cNvPr id="3" name="Content Placeholder 2"/>
          <p:cNvSpPr>
            <a:spLocks noGrp="1"/>
          </p:cNvSpPr>
          <p:nvPr>
            <p:ph idx="1"/>
          </p:nvPr>
        </p:nvSpPr>
        <p:spPr/>
        <p:txBody>
          <a:bodyPr>
            <a:normAutofit/>
          </a:bodyPr>
          <a:lstStyle/>
          <a:p>
            <a:r>
              <a:rPr lang="en-US" sz="2000" dirty="0"/>
              <a:t>Common fractures in child abuse</a:t>
            </a:r>
          </a:p>
          <a:p>
            <a:pPr lvl="1"/>
            <a:r>
              <a:rPr lang="en-US" sz="2000" dirty="0"/>
              <a:t>Spiral fractures of long bones- </a:t>
            </a:r>
            <a:r>
              <a:rPr lang="en-US" sz="2000" dirty="0" err="1"/>
              <a:t>humerus</a:t>
            </a:r>
            <a:r>
              <a:rPr lang="en-US" sz="2000" dirty="0"/>
              <a:t>, femur</a:t>
            </a:r>
          </a:p>
          <a:p>
            <a:pPr lvl="1"/>
            <a:r>
              <a:rPr lang="en-US" sz="2000" dirty="0" err="1"/>
              <a:t>Metaphyseal</a:t>
            </a:r>
            <a:r>
              <a:rPr lang="en-US" sz="2000" dirty="0"/>
              <a:t> fractures- femur, tibia, </a:t>
            </a:r>
            <a:r>
              <a:rPr lang="en-US" sz="2000" dirty="0" err="1"/>
              <a:t>humerus</a:t>
            </a:r>
            <a:endParaRPr lang="en-US" sz="2000" dirty="0"/>
          </a:p>
          <a:p>
            <a:pPr lvl="1"/>
            <a:r>
              <a:rPr lang="en-US" sz="2000" dirty="0"/>
              <a:t>Rib fractures- posterior, lateral</a:t>
            </a:r>
          </a:p>
          <a:p>
            <a:pPr lvl="1"/>
            <a:r>
              <a:rPr lang="en-US" sz="2000" dirty="0"/>
              <a:t>Vertebral bodies</a:t>
            </a:r>
          </a:p>
        </p:txBody>
      </p:sp>
    </p:spTree>
    <p:extLst>
      <p:ext uri="{BB962C8B-B14F-4D97-AF65-F5344CB8AC3E}">
        <p14:creationId xmlns:p14="http://schemas.microsoft.com/office/powerpoint/2010/main" val="145576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3440"/>
          </a:xfrm>
        </p:spPr>
        <p:txBody>
          <a:bodyPr/>
          <a:lstStyle/>
          <a:p>
            <a:pPr algn="ctr"/>
            <a:r>
              <a:rPr lang="en-US" dirty="0">
                <a:solidFill>
                  <a:srgbClr val="FF0000"/>
                </a:solidFill>
              </a:rPr>
              <a:t>Growth and Development</a:t>
            </a:r>
          </a:p>
        </p:txBody>
      </p:sp>
      <p:sp>
        <p:nvSpPr>
          <p:cNvPr id="3" name="Content Placeholder 2"/>
          <p:cNvSpPr>
            <a:spLocks noGrp="1"/>
          </p:cNvSpPr>
          <p:nvPr>
            <p:ph idx="1"/>
          </p:nvPr>
        </p:nvSpPr>
        <p:spPr>
          <a:xfrm>
            <a:off x="677334" y="1854927"/>
            <a:ext cx="8596668" cy="4186436"/>
          </a:xfrm>
        </p:spPr>
        <p:txBody>
          <a:bodyPr/>
          <a:lstStyle/>
          <a:p>
            <a:r>
              <a:rPr lang="en-US" dirty="0"/>
              <a:t>Dietary associations with poor growth in young children</a:t>
            </a:r>
          </a:p>
          <a:p>
            <a:pPr lvl="1"/>
            <a:r>
              <a:rPr lang="en-US" dirty="0"/>
              <a:t>Breastfeeding difficulties</a:t>
            </a:r>
          </a:p>
          <a:p>
            <a:pPr lvl="1"/>
            <a:r>
              <a:rPr lang="en-US" dirty="0"/>
              <a:t>Improper formula mixing</a:t>
            </a:r>
          </a:p>
          <a:p>
            <a:pPr lvl="1"/>
            <a:r>
              <a:rPr lang="en-US" dirty="0"/>
              <a:t>Poor transition to food (6 to 12 months of age)</a:t>
            </a:r>
          </a:p>
          <a:p>
            <a:pPr lvl="1"/>
            <a:r>
              <a:rPr lang="en-US" dirty="0"/>
              <a:t>Excessive juice consumption</a:t>
            </a:r>
          </a:p>
          <a:p>
            <a:pPr lvl="1"/>
            <a:r>
              <a:rPr lang="en-US" dirty="0"/>
              <a:t>Avoidance of high-calorie foods</a:t>
            </a:r>
          </a:p>
        </p:txBody>
      </p:sp>
    </p:spTree>
    <p:extLst>
      <p:ext uri="{BB962C8B-B14F-4D97-AF65-F5344CB8AC3E}">
        <p14:creationId xmlns:p14="http://schemas.microsoft.com/office/powerpoint/2010/main" val="10643742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Ethics</a:t>
            </a:r>
          </a:p>
        </p:txBody>
      </p:sp>
      <p:sp>
        <p:nvSpPr>
          <p:cNvPr id="3" name="Content Placeholder 2"/>
          <p:cNvSpPr>
            <a:spLocks noGrp="1"/>
          </p:cNvSpPr>
          <p:nvPr>
            <p:ph idx="1"/>
          </p:nvPr>
        </p:nvSpPr>
        <p:spPr>
          <a:xfrm>
            <a:off x="677334" y="1870365"/>
            <a:ext cx="8596668" cy="4170998"/>
          </a:xfrm>
        </p:spPr>
        <p:txBody>
          <a:bodyPr>
            <a:normAutofit/>
          </a:bodyPr>
          <a:lstStyle/>
          <a:p>
            <a:r>
              <a:rPr lang="en-US" sz="2000" dirty="0"/>
              <a:t>Concepts to review</a:t>
            </a:r>
          </a:p>
          <a:p>
            <a:pPr lvl="1"/>
            <a:r>
              <a:rPr lang="en-US" sz="2000" dirty="0"/>
              <a:t>End-of-life care</a:t>
            </a:r>
          </a:p>
          <a:p>
            <a:pPr lvl="1"/>
            <a:r>
              <a:rPr lang="en-US" sz="2000" dirty="0"/>
              <a:t>Withdrawal/Withholding care</a:t>
            </a:r>
          </a:p>
          <a:p>
            <a:pPr lvl="1"/>
            <a:r>
              <a:rPr lang="en-US" sz="2000" dirty="0"/>
              <a:t>Medical futility</a:t>
            </a:r>
          </a:p>
          <a:p>
            <a:pPr lvl="1"/>
            <a:r>
              <a:rPr lang="en-US" sz="2000" dirty="0"/>
              <a:t>Euthanasia</a:t>
            </a:r>
          </a:p>
          <a:p>
            <a:pPr lvl="1"/>
            <a:r>
              <a:rPr lang="en-US" sz="2000" dirty="0"/>
              <a:t>Confidentiality</a:t>
            </a:r>
          </a:p>
          <a:p>
            <a:pPr lvl="1"/>
            <a:r>
              <a:rPr lang="en-US" sz="2000" dirty="0"/>
              <a:t>Informed consent/assent/dissent</a:t>
            </a:r>
          </a:p>
          <a:p>
            <a:pPr lvl="1"/>
            <a:r>
              <a:rPr lang="en-US" sz="2000" dirty="0"/>
              <a:t>Minors as decision makers</a:t>
            </a:r>
          </a:p>
        </p:txBody>
      </p:sp>
    </p:spTree>
    <p:extLst>
      <p:ext uri="{BB962C8B-B14F-4D97-AF65-F5344CB8AC3E}">
        <p14:creationId xmlns:p14="http://schemas.microsoft.com/office/powerpoint/2010/main" val="25213162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3056709"/>
            <a:ext cx="8596668" cy="2177141"/>
          </a:xfrm>
        </p:spPr>
        <p:txBody>
          <a:bodyPr/>
          <a:lstStyle/>
          <a:p>
            <a:pPr algn="ctr"/>
            <a:r>
              <a:rPr lang="en-US" dirty="0">
                <a:solidFill>
                  <a:srgbClr val="FF0000"/>
                </a:solidFill>
              </a:rPr>
              <a:t>Good Luck!!!</a:t>
            </a:r>
          </a:p>
        </p:txBody>
      </p:sp>
    </p:spTree>
    <p:extLst>
      <p:ext uri="{BB962C8B-B14F-4D97-AF65-F5344CB8AC3E}">
        <p14:creationId xmlns:p14="http://schemas.microsoft.com/office/powerpoint/2010/main" val="1240816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3806"/>
            <a:ext cx="8596668" cy="583474"/>
          </a:xfrm>
        </p:spPr>
        <p:txBody>
          <a:bodyPr>
            <a:normAutofit fontScale="90000"/>
          </a:bodyPr>
          <a:lstStyle/>
          <a:p>
            <a:r>
              <a:rPr lang="en-US" dirty="0">
                <a:solidFill>
                  <a:srgbClr val="FF0000"/>
                </a:solidFill>
              </a:rPr>
              <a:t>Question 1</a:t>
            </a:r>
          </a:p>
        </p:txBody>
      </p:sp>
      <p:sp>
        <p:nvSpPr>
          <p:cNvPr id="3" name="Content Placeholder 2"/>
          <p:cNvSpPr>
            <a:spLocks noGrp="1"/>
          </p:cNvSpPr>
          <p:nvPr>
            <p:ph idx="1"/>
          </p:nvPr>
        </p:nvSpPr>
        <p:spPr>
          <a:xfrm>
            <a:off x="747003" y="1593669"/>
            <a:ext cx="8596668" cy="4588614"/>
          </a:xfrm>
        </p:spPr>
        <p:txBody>
          <a:bodyPr/>
          <a:lstStyle/>
          <a:p>
            <a:pPr marL="0" indent="0">
              <a:buNone/>
            </a:pPr>
            <a:r>
              <a:rPr lang="en-US" dirty="0">
                <a:solidFill>
                  <a:srgbClr val="002060"/>
                </a:solidFill>
              </a:rPr>
              <a:t>How soon does an infant regain birth weight?</a:t>
            </a:r>
          </a:p>
          <a:p>
            <a:pPr>
              <a:buAutoNum type="alphaUcPeriod"/>
            </a:pPr>
            <a:r>
              <a:rPr lang="en-US" dirty="0">
                <a:solidFill>
                  <a:srgbClr val="002060"/>
                </a:solidFill>
              </a:rPr>
              <a:t>10 to 14 days</a:t>
            </a:r>
          </a:p>
          <a:p>
            <a:pPr>
              <a:buAutoNum type="alphaUcPeriod"/>
            </a:pPr>
            <a:r>
              <a:rPr lang="en-US" dirty="0">
                <a:solidFill>
                  <a:srgbClr val="002060"/>
                </a:solidFill>
              </a:rPr>
              <a:t>4 to 7 days</a:t>
            </a:r>
          </a:p>
          <a:p>
            <a:pPr>
              <a:buAutoNum type="alphaUcPeriod"/>
            </a:pPr>
            <a:r>
              <a:rPr lang="en-US" dirty="0">
                <a:solidFill>
                  <a:srgbClr val="002060"/>
                </a:solidFill>
              </a:rPr>
              <a:t>3 to 4 days</a:t>
            </a:r>
          </a:p>
          <a:p>
            <a:pPr>
              <a:buAutoNum type="alphaUcPeriod"/>
            </a:pPr>
            <a:r>
              <a:rPr lang="en-US" dirty="0">
                <a:solidFill>
                  <a:srgbClr val="002060"/>
                </a:solidFill>
              </a:rPr>
              <a:t>An infant should not lose weight after birth</a:t>
            </a:r>
          </a:p>
        </p:txBody>
      </p:sp>
    </p:spTree>
    <p:extLst>
      <p:ext uri="{BB962C8B-B14F-4D97-AF65-F5344CB8AC3E}">
        <p14:creationId xmlns:p14="http://schemas.microsoft.com/office/powerpoint/2010/main" val="196357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5622"/>
          </a:xfrm>
        </p:spPr>
        <p:txBody>
          <a:bodyPr/>
          <a:lstStyle/>
          <a:p>
            <a:r>
              <a:rPr lang="en-US" sz="3200" dirty="0">
                <a:solidFill>
                  <a:srgbClr val="FF0000"/>
                </a:solidFill>
              </a:rPr>
              <a:t>Question</a:t>
            </a:r>
            <a:r>
              <a:rPr lang="en-US" dirty="0">
                <a:solidFill>
                  <a:srgbClr val="FF0000"/>
                </a:solidFill>
              </a:rPr>
              <a:t> 1</a:t>
            </a:r>
          </a:p>
        </p:txBody>
      </p:sp>
      <p:sp>
        <p:nvSpPr>
          <p:cNvPr id="3" name="Content Placeholder 2"/>
          <p:cNvSpPr>
            <a:spLocks noGrp="1"/>
          </p:cNvSpPr>
          <p:nvPr>
            <p:ph idx="1"/>
          </p:nvPr>
        </p:nvSpPr>
        <p:spPr>
          <a:xfrm>
            <a:off x="677334" y="1706880"/>
            <a:ext cx="8596668" cy="4334482"/>
          </a:xfrm>
        </p:spPr>
        <p:txBody>
          <a:bodyPr/>
          <a:lstStyle/>
          <a:p>
            <a:pPr marL="0" indent="0">
              <a:buNone/>
            </a:pPr>
            <a:r>
              <a:rPr lang="en-US" dirty="0">
                <a:solidFill>
                  <a:srgbClr val="002060"/>
                </a:solidFill>
              </a:rPr>
              <a:t>How soon does an infant regain birth weight?</a:t>
            </a:r>
          </a:p>
          <a:p>
            <a:pPr>
              <a:buAutoNum type="alphaUcPeriod"/>
            </a:pPr>
            <a:r>
              <a:rPr lang="en-US" b="1" u="sng" dirty="0">
                <a:solidFill>
                  <a:srgbClr val="002060"/>
                </a:solidFill>
              </a:rPr>
              <a:t>10 to 14 days</a:t>
            </a:r>
          </a:p>
          <a:p>
            <a:pPr>
              <a:buAutoNum type="alphaUcPeriod"/>
            </a:pPr>
            <a:r>
              <a:rPr lang="en-US" dirty="0">
                <a:solidFill>
                  <a:srgbClr val="002060"/>
                </a:solidFill>
              </a:rPr>
              <a:t>4 to 7 days</a:t>
            </a:r>
          </a:p>
          <a:p>
            <a:pPr>
              <a:buAutoNum type="alphaUcPeriod"/>
            </a:pPr>
            <a:r>
              <a:rPr lang="en-US" dirty="0">
                <a:solidFill>
                  <a:srgbClr val="002060"/>
                </a:solidFill>
              </a:rPr>
              <a:t>3 to 4 days</a:t>
            </a:r>
          </a:p>
          <a:p>
            <a:pPr>
              <a:buAutoNum type="alphaUcPeriod"/>
            </a:pPr>
            <a:r>
              <a:rPr lang="en-US" dirty="0">
                <a:solidFill>
                  <a:srgbClr val="002060"/>
                </a:solidFill>
              </a:rPr>
              <a:t>An infant should not lose weight after birth</a:t>
            </a:r>
          </a:p>
          <a:p>
            <a:pPr marL="0" indent="0">
              <a:buNone/>
            </a:pPr>
            <a:endParaRPr lang="en-US" dirty="0"/>
          </a:p>
        </p:txBody>
      </p:sp>
    </p:spTree>
    <p:extLst>
      <p:ext uri="{BB962C8B-B14F-4D97-AF65-F5344CB8AC3E}">
        <p14:creationId xmlns:p14="http://schemas.microsoft.com/office/powerpoint/2010/main" val="131541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73234"/>
            <a:ext cx="8596668" cy="2002972"/>
          </a:xfrm>
        </p:spPr>
        <p:txBody>
          <a:bodyPr>
            <a:normAutofit/>
          </a:bodyPr>
          <a:lstStyle/>
          <a:p>
            <a:pPr algn="ctr"/>
            <a:r>
              <a:rPr lang="en-US" dirty="0">
                <a:solidFill>
                  <a:srgbClr val="FF0000"/>
                </a:solidFill>
              </a:rPr>
              <a:t>Anticipatory Guidance/Health Supervision</a:t>
            </a:r>
          </a:p>
        </p:txBody>
      </p:sp>
    </p:spTree>
    <p:extLst>
      <p:ext uri="{BB962C8B-B14F-4D97-AF65-F5344CB8AC3E}">
        <p14:creationId xmlns:p14="http://schemas.microsoft.com/office/powerpoint/2010/main" val="18726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bright futures picture"/>
          <p:cNvSpPr>
            <a:spLocks noChangeAspect="1" noChangeArrowheads="1"/>
          </p:cNvSpPr>
          <p:nvPr/>
        </p:nvSpPr>
        <p:spPr bwMode="auto">
          <a:xfrm>
            <a:off x="63500" y="-136525"/>
            <a:ext cx="7216866" cy="69129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658" y="0"/>
            <a:ext cx="5460683" cy="6858000"/>
          </a:xfrm>
          <a:prstGeom prst="rect">
            <a:avLst/>
          </a:prstGeom>
        </p:spPr>
      </p:pic>
    </p:spTree>
    <p:extLst>
      <p:ext uri="{BB962C8B-B14F-4D97-AF65-F5344CB8AC3E}">
        <p14:creationId xmlns:p14="http://schemas.microsoft.com/office/powerpoint/2010/main" val="425708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575" y="247823"/>
            <a:ext cx="10532225" cy="5924377"/>
          </a:xfrm>
          <a:prstGeom prst="rect">
            <a:avLst/>
          </a:prstGeom>
        </p:spPr>
      </p:pic>
    </p:spTree>
    <p:extLst>
      <p:ext uri="{BB962C8B-B14F-4D97-AF65-F5344CB8AC3E}">
        <p14:creationId xmlns:p14="http://schemas.microsoft.com/office/powerpoint/2010/main" val="36309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5429"/>
          </a:xfrm>
        </p:spPr>
        <p:txBody>
          <a:bodyPr>
            <a:normAutofit fontScale="90000"/>
          </a:bodyPr>
          <a:lstStyle/>
          <a:p>
            <a:r>
              <a:rPr lang="en-US" dirty="0">
                <a:solidFill>
                  <a:srgbClr val="FF0000"/>
                </a:solidFill>
              </a:rPr>
              <a:t>Question 2</a:t>
            </a:r>
          </a:p>
        </p:txBody>
      </p:sp>
      <p:sp>
        <p:nvSpPr>
          <p:cNvPr id="3" name="Content Placeholder 2"/>
          <p:cNvSpPr>
            <a:spLocks noGrp="1"/>
          </p:cNvSpPr>
          <p:nvPr>
            <p:ph idx="1"/>
          </p:nvPr>
        </p:nvSpPr>
        <p:spPr>
          <a:xfrm>
            <a:off x="677334" y="1558835"/>
            <a:ext cx="8596668" cy="4482528"/>
          </a:xfrm>
        </p:spPr>
        <p:txBody>
          <a:bodyPr/>
          <a:lstStyle/>
          <a:p>
            <a:r>
              <a:rPr lang="en-US" dirty="0"/>
              <a:t>When should the pediatrician provide health supervision or counseling?</a:t>
            </a:r>
          </a:p>
        </p:txBody>
      </p:sp>
    </p:spTree>
    <p:extLst>
      <p:ext uri="{BB962C8B-B14F-4D97-AF65-F5344CB8AC3E}">
        <p14:creationId xmlns:p14="http://schemas.microsoft.com/office/powerpoint/2010/main" val="93467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5429"/>
          </a:xfrm>
        </p:spPr>
        <p:txBody>
          <a:bodyPr>
            <a:normAutofit fontScale="90000"/>
          </a:bodyPr>
          <a:lstStyle/>
          <a:p>
            <a:r>
              <a:rPr lang="en-US" dirty="0">
                <a:solidFill>
                  <a:srgbClr val="FF0000"/>
                </a:solidFill>
              </a:rPr>
              <a:t>Question 2</a:t>
            </a:r>
          </a:p>
        </p:txBody>
      </p:sp>
      <p:sp>
        <p:nvSpPr>
          <p:cNvPr id="3" name="Content Placeholder 2"/>
          <p:cNvSpPr>
            <a:spLocks noGrp="1"/>
          </p:cNvSpPr>
          <p:nvPr>
            <p:ph idx="1"/>
          </p:nvPr>
        </p:nvSpPr>
        <p:spPr>
          <a:xfrm>
            <a:off x="677334" y="1558835"/>
            <a:ext cx="8596668" cy="4482528"/>
          </a:xfrm>
        </p:spPr>
        <p:txBody>
          <a:bodyPr/>
          <a:lstStyle/>
          <a:p>
            <a:r>
              <a:rPr lang="en-US" dirty="0"/>
              <a:t>When should the pediatrician provide health supervision or counseling?</a:t>
            </a:r>
          </a:p>
          <a:p>
            <a:pPr lvl="1"/>
            <a:r>
              <a:rPr lang="en-US" b="1" u="sng" dirty="0"/>
              <a:t>AT EVERY VISIT</a:t>
            </a:r>
          </a:p>
        </p:txBody>
      </p:sp>
    </p:spTree>
    <p:extLst>
      <p:ext uri="{BB962C8B-B14F-4D97-AF65-F5344CB8AC3E}">
        <p14:creationId xmlns:p14="http://schemas.microsoft.com/office/powerpoint/2010/main" val="411176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5429"/>
          </a:xfrm>
        </p:spPr>
        <p:txBody>
          <a:bodyPr>
            <a:normAutofit fontScale="90000"/>
          </a:bodyPr>
          <a:lstStyle/>
          <a:p>
            <a:pPr algn="ctr"/>
            <a:r>
              <a:rPr lang="en-US" dirty="0">
                <a:solidFill>
                  <a:srgbClr val="FF0000"/>
                </a:solidFill>
              </a:rPr>
              <a:t>Anticipatory Guidance</a:t>
            </a:r>
          </a:p>
        </p:txBody>
      </p:sp>
      <p:sp>
        <p:nvSpPr>
          <p:cNvPr id="3" name="Content Placeholder 2"/>
          <p:cNvSpPr>
            <a:spLocks noGrp="1"/>
          </p:cNvSpPr>
          <p:nvPr>
            <p:ph idx="1"/>
          </p:nvPr>
        </p:nvSpPr>
        <p:spPr>
          <a:xfrm>
            <a:off x="677334" y="1306287"/>
            <a:ext cx="8596668" cy="4735076"/>
          </a:xfrm>
        </p:spPr>
        <p:txBody>
          <a:bodyPr vert="horz" lIns="91440" tIns="45720" rIns="91440" bIns="45720" rtlCol="0" anchor="t">
            <a:normAutofit fontScale="92500" lnSpcReduction="10000"/>
          </a:bodyPr>
          <a:lstStyle/>
          <a:p>
            <a:r>
              <a:rPr lang="en-US" sz="2400" dirty="0"/>
              <a:t>Car Safety</a:t>
            </a:r>
          </a:p>
          <a:p>
            <a:r>
              <a:rPr lang="en-US" dirty="0"/>
              <a:t>Accidents are the leading cause of death through adolescence</a:t>
            </a:r>
          </a:p>
          <a:p>
            <a:r>
              <a:rPr lang="en-US" dirty="0"/>
              <a:t>Motor vehicle collisions are the leading cause of death and disability in children in America</a:t>
            </a:r>
          </a:p>
          <a:p>
            <a:r>
              <a:rPr lang="en-US" dirty="0"/>
              <a:t>The use of a child restraint system (CRS) reduces fatal injury by 71% in infants and 54% in children ages 1 to 4 years</a:t>
            </a:r>
          </a:p>
          <a:p>
            <a:r>
              <a:rPr lang="en-US" dirty="0"/>
              <a:t>Booster seats reduce the risk of injury by 59% in children ages 4 to 7 years</a:t>
            </a:r>
          </a:p>
          <a:p>
            <a:r>
              <a:rPr lang="en-US" dirty="0"/>
              <a:t>Preterm infants (&lt;37 weeks gestational age) and infants who have a h/o respiratory issues should be observed and monitored for apnea, bradycardia, or oxygen desaturation when placed in a CRS before discharge</a:t>
            </a:r>
          </a:p>
          <a:p>
            <a:r>
              <a:rPr lang="en-US" dirty="0"/>
              <a:t>No straightforward recommendations if an infant fails this “car seat challenge” (AAP recommends repeat the test using different </a:t>
            </a:r>
            <a:r>
              <a:rPr lang="en-US" dirty="0" err="1"/>
              <a:t>carseat</a:t>
            </a:r>
            <a:r>
              <a:rPr lang="en-US" dirty="0"/>
              <a:t> or on a different day)</a:t>
            </a:r>
          </a:p>
          <a:p>
            <a:r>
              <a:rPr lang="en-US" dirty="0"/>
              <a:t>Options have included delaying hospital discharge, modifying the seat and retesting, using “car beds”, or prescribing stimulant medications for babies who have apnea</a:t>
            </a:r>
          </a:p>
        </p:txBody>
      </p:sp>
    </p:spTree>
    <p:extLst>
      <p:ext uri="{BB962C8B-B14F-4D97-AF65-F5344CB8AC3E}">
        <p14:creationId xmlns:p14="http://schemas.microsoft.com/office/powerpoint/2010/main" val="76896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p:cNvSpPr txBox="1">
            <a:spLocks/>
          </p:cNvSpPr>
          <p:nvPr/>
        </p:nvSpPr>
        <p:spPr>
          <a:xfrm>
            <a:off x="838200" y="2343149"/>
            <a:ext cx="10515600" cy="4353073"/>
          </a:xfrm>
          <a:prstGeom prst="rect">
            <a:avLst/>
          </a:prstGeom>
          <a:solidFill>
            <a:schemeClr val="bg1">
              <a:alpha val="50474"/>
            </a:schemeClr>
          </a:solidFill>
        </p:spPr>
        <p:txBody>
          <a:bodyPr vert="horz" lIns="137160" tIns="137160" rIns="137160" bIns="1371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rPr>
              <a:t>Dr. Milla has not had (in the past 24 months) any relevant conflicts of interest or relevant financial relationship with the manufacturers of products or services that will be discussed in this CME activity or in his presentation. </a:t>
            </a:r>
            <a:br>
              <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rPr>
            </a:br>
            <a:endPar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rPr>
              <a:t>Dr. Milla will support this presentation and clinical recommendations with the “best available evidence” from medical literature.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99CB"/>
                </a:solidFill>
                <a:effectLst/>
                <a:uLnTx/>
                <a:uFillTx/>
                <a:latin typeface="Calibri" panose="020F0502020204030204"/>
                <a:ea typeface="+mn-ea"/>
                <a:cs typeface="Segoe UI Semibold" panose="020B0702040204020203" pitchFamily="34" charset="0"/>
              </a:rPr>
              <a:t>Dr. Milla does not intend to discuss an unapproved/investigative use of a commercial product/device in this presentation.</a:t>
            </a:r>
          </a:p>
        </p:txBody>
      </p:sp>
      <p:sp>
        <p:nvSpPr>
          <p:cNvPr id="2" name="Title 1">
            <a:extLst>
              <a:ext uri="{FF2B5EF4-FFF2-40B4-BE49-F238E27FC236}">
                <a16:creationId xmlns:a16="http://schemas.microsoft.com/office/drawing/2014/main" id="{2A2FBA2A-049F-2D5D-DE90-5B7862D3F9EA}"/>
              </a:ext>
            </a:extLst>
          </p:cNvPr>
          <p:cNvSpPr>
            <a:spLocks noGrp="1"/>
          </p:cNvSpPr>
          <p:nvPr>
            <p:ph type="title"/>
          </p:nvPr>
        </p:nvSpPr>
        <p:spPr/>
        <p:txBody>
          <a:bodyPr/>
          <a:lstStyle/>
          <a:p>
            <a:r>
              <a:rPr lang="en-US" dirty="0"/>
              <a:t>Disclosure of Relevant Relationship</a:t>
            </a:r>
          </a:p>
        </p:txBody>
      </p:sp>
    </p:spTree>
    <p:extLst>
      <p:ext uri="{BB962C8B-B14F-4D97-AF65-F5344CB8AC3E}">
        <p14:creationId xmlns:p14="http://schemas.microsoft.com/office/powerpoint/2010/main" val="69107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6786" y="1032137"/>
            <a:ext cx="7652385" cy="3958963"/>
          </a:xfrm>
          <a:prstGeom prst="rect">
            <a:avLst/>
          </a:prstGeom>
        </p:spPr>
      </p:pic>
    </p:spTree>
    <p:extLst>
      <p:ext uri="{BB962C8B-B14F-4D97-AF65-F5344CB8AC3E}">
        <p14:creationId xmlns:p14="http://schemas.microsoft.com/office/powerpoint/2010/main" val="1793448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66081"/>
            <a:ext cx="8596668" cy="1320800"/>
          </a:xfrm>
        </p:spPr>
        <p:txBody>
          <a:bodyPr/>
          <a:lstStyle/>
          <a:p>
            <a:r>
              <a:rPr lang="en-US" dirty="0">
                <a:solidFill>
                  <a:srgbClr val="FF0000"/>
                </a:solidFill>
              </a:rPr>
              <a:t>Question</a:t>
            </a:r>
          </a:p>
        </p:txBody>
      </p:sp>
      <p:sp>
        <p:nvSpPr>
          <p:cNvPr id="5" name="Content Placeholder 4"/>
          <p:cNvSpPr>
            <a:spLocks noGrp="1"/>
          </p:cNvSpPr>
          <p:nvPr>
            <p:ph idx="1"/>
          </p:nvPr>
        </p:nvSpPr>
        <p:spPr/>
        <p:txBody>
          <a:bodyPr/>
          <a:lstStyle/>
          <a:p>
            <a:pPr>
              <a:defRPr/>
            </a:pPr>
            <a:r>
              <a:rPr lang="en-US" altLang="en-US" dirty="0"/>
              <a:t>During a well child visit, you are counseling the parents of a 9 month old child about the positioning and type of car seat that they should be using. The child weighs 25 lb. You advise the parents to use:</a:t>
            </a:r>
          </a:p>
          <a:p>
            <a:pPr>
              <a:spcBef>
                <a:spcPts val="1200"/>
              </a:spcBef>
              <a:defRPr/>
            </a:pPr>
            <a:r>
              <a:rPr lang="en-US" altLang="en-US" dirty="0"/>
              <a:t>	</a:t>
            </a:r>
            <a:r>
              <a:rPr lang="en-US" altLang="en-US" sz="1600" dirty="0"/>
              <a:t>A. a rear-facing infant car seat</a:t>
            </a:r>
          </a:p>
          <a:p>
            <a:pPr>
              <a:spcBef>
                <a:spcPts val="1200"/>
              </a:spcBef>
              <a:defRPr/>
            </a:pPr>
            <a:r>
              <a:rPr lang="en-US" altLang="en-US" sz="1600" dirty="0"/>
              <a:t>	B. a forward-facing infant car seat</a:t>
            </a:r>
          </a:p>
          <a:p>
            <a:pPr>
              <a:spcBef>
                <a:spcPts val="1200"/>
              </a:spcBef>
              <a:defRPr/>
            </a:pPr>
            <a:r>
              <a:rPr lang="en-US" altLang="en-US" sz="1600" dirty="0"/>
              <a:t>	C. a rear-facing convertible car seat</a:t>
            </a:r>
          </a:p>
          <a:p>
            <a:pPr>
              <a:spcBef>
                <a:spcPts val="1200"/>
              </a:spcBef>
              <a:defRPr/>
            </a:pPr>
            <a:r>
              <a:rPr lang="en-US" altLang="en-US" sz="1600" dirty="0"/>
              <a:t>	D. a forward-facing convertible car seat</a:t>
            </a:r>
          </a:p>
          <a:p>
            <a:pPr>
              <a:spcBef>
                <a:spcPts val="1200"/>
              </a:spcBef>
              <a:defRPr/>
            </a:pPr>
            <a:r>
              <a:rPr lang="en-US" altLang="en-US" sz="1600" dirty="0"/>
              <a:t>	E. both A and C are correct</a:t>
            </a:r>
          </a:p>
          <a:p>
            <a:endParaRPr lang="en-US" dirty="0"/>
          </a:p>
        </p:txBody>
      </p:sp>
    </p:spTree>
    <p:extLst>
      <p:ext uri="{BB962C8B-B14F-4D97-AF65-F5344CB8AC3E}">
        <p14:creationId xmlns:p14="http://schemas.microsoft.com/office/powerpoint/2010/main" val="227887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66081"/>
            <a:ext cx="8596668" cy="1320800"/>
          </a:xfrm>
        </p:spPr>
        <p:txBody>
          <a:bodyPr/>
          <a:lstStyle/>
          <a:p>
            <a:r>
              <a:rPr lang="en-US" dirty="0">
                <a:solidFill>
                  <a:srgbClr val="FF0000"/>
                </a:solidFill>
              </a:rPr>
              <a:t>Question</a:t>
            </a:r>
          </a:p>
        </p:txBody>
      </p:sp>
      <p:sp>
        <p:nvSpPr>
          <p:cNvPr id="5" name="Content Placeholder 4"/>
          <p:cNvSpPr>
            <a:spLocks noGrp="1"/>
          </p:cNvSpPr>
          <p:nvPr>
            <p:ph idx="1"/>
          </p:nvPr>
        </p:nvSpPr>
        <p:spPr/>
        <p:txBody>
          <a:bodyPr/>
          <a:lstStyle/>
          <a:p>
            <a:pPr>
              <a:defRPr/>
            </a:pPr>
            <a:r>
              <a:rPr lang="en-US" altLang="en-US" dirty="0"/>
              <a:t>During a well child visit, you are counseling the parents of a 9 month old child about the positioning and type of car seat that they should be using. The child weighs 25 lb. You advise the parents to use:</a:t>
            </a:r>
          </a:p>
          <a:p>
            <a:pPr>
              <a:spcBef>
                <a:spcPts val="1200"/>
              </a:spcBef>
              <a:defRPr/>
            </a:pPr>
            <a:r>
              <a:rPr lang="en-US" altLang="en-US" dirty="0"/>
              <a:t>	</a:t>
            </a:r>
            <a:r>
              <a:rPr lang="en-US" altLang="en-US" sz="1600" dirty="0"/>
              <a:t>A. a rear-facing infant car seat</a:t>
            </a:r>
          </a:p>
          <a:p>
            <a:pPr>
              <a:spcBef>
                <a:spcPts val="1200"/>
              </a:spcBef>
              <a:defRPr/>
            </a:pPr>
            <a:r>
              <a:rPr lang="en-US" altLang="en-US" sz="1600" dirty="0"/>
              <a:t>	B. a forward-facing infant car seat</a:t>
            </a:r>
          </a:p>
          <a:p>
            <a:pPr>
              <a:spcBef>
                <a:spcPts val="1200"/>
              </a:spcBef>
              <a:defRPr/>
            </a:pPr>
            <a:r>
              <a:rPr lang="en-US" altLang="en-US" sz="1600" dirty="0"/>
              <a:t>	C. a rear-facing convertible car seat</a:t>
            </a:r>
          </a:p>
          <a:p>
            <a:pPr>
              <a:spcBef>
                <a:spcPts val="1200"/>
              </a:spcBef>
              <a:defRPr/>
            </a:pPr>
            <a:r>
              <a:rPr lang="en-US" altLang="en-US" sz="1600" dirty="0"/>
              <a:t>	D. a forward-facing convertible car seat</a:t>
            </a:r>
          </a:p>
          <a:p>
            <a:pPr>
              <a:spcBef>
                <a:spcPts val="1200"/>
              </a:spcBef>
              <a:defRPr/>
            </a:pPr>
            <a:r>
              <a:rPr lang="en-US" altLang="en-US" sz="1600" dirty="0"/>
              <a:t>	E. </a:t>
            </a:r>
            <a:r>
              <a:rPr lang="en-US" altLang="en-US" sz="1600" b="1" u="sng" dirty="0"/>
              <a:t>both A and C are correct</a:t>
            </a:r>
          </a:p>
          <a:p>
            <a:endParaRPr lang="en-US" dirty="0"/>
          </a:p>
        </p:txBody>
      </p:sp>
    </p:spTree>
    <p:extLst>
      <p:ext uri="{BB962C8B-B14F-4D97-AF65-F5344CB8AC3E}">
        <p14:creationId xmlns:p14="http://schemas.microsoft.com/office/powerpoint/2010/main" val="4023507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Anticipatory Guidance</a:t>
            </a:r>
          </a:p>
        </p:txBody>
      </p:sp>
      <p:sp>
        <p:nvSpPr>
          <p:cNvPr id="3" name="Content Placeholder 2"/>
          <p:cNvSpPr>
            <a:spLocks noGrp="1"/>
          </p:cNvSpPr>
          <p:nvPr>
            <p:ph idx="1"/>
          </p:nvPr>
        </p:nvSpPr>
        <p:spPr>
          <a:xfrm>
            <a:off x="677334" y="1628503"/>
            <a:ext cx="8596668" cy="4412859"/>
          </a:xfrm>
        </p:spPr>
        <p:txBody>
          <a:bodyPr vert="horz" lIns="91440" tIns="45720" rIns="91440" bIns="45720" rtlCol="0" anchor="t">
            <a:normAutofit lnSpcReduction="10000"/>
          </a:bodyPr>
          <a:lstStyle/>
          <a:p>
            <a:r>
              <a:rPr lang="en-US" b="1" dirty="0"/>
              <a:t>Screen Time</a:t>
            </a:r>
          </a:p>
          <a:p>
            <a:pPr lvl="1"/>
            <a:r>
              <a:rPr lang="en-US" dirty="0"/>
              <a:t>The AAP recommends that children older than 2 limit television and video viewing to no more than 1 hour of quality programming per day</a:t>
            </a:r>
          </a:p>
          <a:p>
            <a:pPr lvl="1"/>
            <a:r>
              <a:rPr lang="en-US" dirty="0"/>
              <a:t>Use of TV, computer, tablet, and smartphone is discouraged under the age of 2</a:t>
            </a:r>
          </a:p>
          <a:p>
            <a:pPr lvl="1"/>
            <a:r>
              <a:rPr lang="en-US" dirty="0"/>
              <a:t>There is a dose-response relationship between hours of media use and obesity in children</a:t>
            </a:r>
          </a:p>
          <a:p>
            <a:pPr lvl="1"/>
            <a:r>
              <a:rPr lang="en-US" dirty="0"/>
              <a:t>Violent media exposure has been associated with increased fear and anxiety in children</a:t>
            </a:r>
          </a:p>
          <a:p>
            <a:pPr lvl="1"/>
            <a:r>
              <a:rPr lang="en-US" dirty="0"/>
              <a:t>Ban devices and </a:t>
            </a:r>
            <a:r>
              <a:rPr lang="en-US" dirty="0" err="1"/>
              <a:t>tvs</a:t>
            </a:r>
            <a:r>
              <a:rPr lang="en-US" dirty="0"/>
              <a:t> an hour before bed and in bedrooms overnight.  Associated with poor sleep hygiene</a:t>
            </a:r>
          </a:p>
          <a:p>
            <a:pPr lvl="1"/>
            <a:r>
              <a:rPr lang="en-US" dirty="0"/>
              <a:t>Designate media-free places and times (such as dinner time) for all family members, including adults</a:t>
            </a:r>
          </a:p>
          <a:p>
            <a:pPr lvl="1"/>
            <a:r>
              <a:rPr lang="en-US" dirty="0"/>
              <a:t>Continue to monitor what kids watch and talk to them about online bullying, sexting and other hazards</a:t>
            </a:r>
          </a:p>
        </p:txBody>
      </p:sp>
    </p:spTree>
    <p:extLst>
      <p:ext uri="{BB962C8B-B14F-4D97-AF65-F5344CB8AC3E}">
        <p14:creationId xmlns:p14="http://schemas.microsoft.com/office/powerpoint/2010/main" val="336179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7680"/>
          </a:xfrm>
        </p:spPr>
        <p:txBody>
          <a:bodyPr>
            <a:normAutofit fontScale="90000"/>
          </a:bodyPr>
          <a:lstStyle/>
          <a:p>
            <a:pPr algn="ctr"/>
            <a:r>
              <a:rPr lang="en-US" dirty="0">
                <a:solidFill>
                  <a:srgbClr val="FF0000"/>
                </a:solidFill>
              </a:rPr>
              <a:t>Anticipatory Guidance</a:t>
            </a:r>
          </a:p>
        </p:txBody>
      </p:sp>
      <p:sp>
        <p:nvSpPr>
          <p:cNvPr id="3" name="Content Placeholder 2"/>
          <p:cNvSpPr>
            <a:spLocks noGrp="1"/>
          </p:cNvSpPr>
          <p:nvPr>
            <p:ph idx="1"/>
          </p:nvPr>
        </p:nvSpPr>
        <p:spPr>
          <a:xfrm>
            <a:off x="677334" y="1384663"/>
            <a:ext cx="8596668" cy="4656699"/>
          </a:xfrm>
        </p:spPr>
        <p:txBody>
          <a:bodyPr vert="horz" lIns="91440" tIns="45720" rIns="91440" bIns="45720" rtlCol="0" anchor="t">
            <a:normAutofit/>
          </a:bodyPr>
          <a:lstStyle/>
          <a:p>
            <a:r>
              <a:rPr lang="en-US" sz="2400" dirty="0">
                <a:solidFill>
                  <a:srgbClr val="002060"/>
                </a:solidFill>
              </a:rPr>
              <a:t>Injury Prevention Topics</a:t>
            </a:r>
          </a:p>
          <a:p>
            <a:r>
              <a:rPr lang="en-US" dirty="0">
                <a:solidFill>
                  <a:srgbClr val="002060"/>
                </a:solidFill>
              </a:rPr>
              <a:t>Head Injury Prevention</a:t>
            </a:r>
          </a:p>
          <a:p>
            <a:r>
              <a:rPr lang="en-US" dirty="0">
                <a:solidFill>
                  <a:srgbClr val="002060"/>
                </a:solidFill>
              </a:rPr>
              <a:t>Bicycle Safety</a:t>
            </a:r>
          </a:p>
          <a:p>
            <a:r>
              <a:rPr lang="en-US" dirty="0">
                <a:solidFill>
                  <a:srgbClr val="002060"/>
                </a:solidFill>
              </a:rPr>
              <a:t>Water Safety</a:t>
            </a:r>
          </a:p>
          <a:p>
            <a:r>
              <a:rPr lang="en-US" dirty="0">
                <a:solidFill>
                  <a:srgbClr val="002060"/>
                </a:solidFill>
              </a:rPr>
              <a:t>Sun exposure</a:t>
            </a:r>
          </a:p>
          <a:p>
            <a:r>
              <a:rPr lang="en-US" dirty="0">
                <a:solidFill>
                  <a:srgbClr val="002060"/>
                </a:solidFill>
              </a:rPr>
              <a:t>Firearms</a:t>
            </a:r>
          </a:p>
          <a:p>
            <a:r>
              <a:rPr lang="en-US" dirty="0">
                <a:solidFill>
                  <a:srgbClr val="002060"/>
                </a:solidFill>
              </a:rPr>
              <a:t>Smoke detectors</a:t>
            </a:r>
          </a:p>
          <a:p>
            <a:r>
              <a:rPr lang="en-US" dirty="0">
                <a:solidFill>
                  <a:srgbClr val="002060"/>
                </a:solidFill>
              </a:rPr>
              <a:t>Hot water heater temp (set at 120 F)</a:t>
            </a:r>
          </a:p>
          <a:p>
            <a:r>
              <a:rPr lang="en-US" dirty="0">
                <a:solidFill>
                  <a:srgbClr val="002060"/>
                </a:solidFill>
              </a:rPr>
              <a:t>Animal bites</a:t>
            </a:r>
          </a:p>
          <a:p>
            <a:r>
              <a:rPr lang="en-US" dirty="0">
                <a:solidFill>
                  <a:srgbClr val="002060"/>
                </a:solidFill>
              </a:rPr>
              <a:t>Storage of toxic substances</a:t>
            </a:r>
          </a:p>
          <a:p>
            <a:r>
              <a:rPr lang="en-US" dirty="0">
                <a:solidFill>
                  <a:srgbClr val="002060"/>
                </a:solidFill>
              </a:rPr>
              <a:t>Choking hazards</a:t>
            </a:r>
          </a:p>
        </p:txBody>
      </p:sp>
    </p:spTree>
    <p:extLst>
      <p:ext uri="{BB962C8B-B14F-4D97-AF65-F5344CB8AC3E}">
        <p14:creationId xmlns:p14="http://schemas.microsoft.com/office/powerpoint/2010/main" val="825529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05097"/>
          </a:xfrm>
        </p:spPr>
        <p:txBody>
          <a:bodyPr>
            <a:noAutofit/>
          </a:bodyPr>
          <a:lstStyle/>
          <a:p>
            <a:pPr algn="ctr"/>
            <a:r>
              <a:rPr lang="en-US" sz="3200" dirty="0">
                <a:solidFill>
                  <a:srgbClr val="FF0000"/>
                </a:solidFill>
              </a:rPr>
              <a:t>Anticipatory Guidance</a:t>
            </a:r>
          </a:p>
        </p:txBody>
      </p:sp>
      <p:sp>
        <p:nvSpPr>
          <p:cNvPr id="3" name="Content Placeholder 2"/>
          <p:cNvSpPr>
            <a:spLocks noGrp="1"/>
          </p:cNvSpPr>
          <p:nvPr>
            <p:ph idx="1"/>
          </p:nvPr>
        </p:nvSpPr>
        <p:spPr>
          <a:xfrm>
            <a:off x="677334" y="1367247"/>
            <a:ext cx="8596668" cy="4674116"/>
          </a:xfrm>
        </p:spPr>
        <p:txBody>
          <a:bodyPr>
            <a:normAutofit/>
          </a:bodyPr>
          <a:lstStyle/>
          <a:p>
            <a:r>
              <a:rPr lang="en-US" sz="2400" dirty="0">
                <a:solidFill>
                  <a:srgbClr val="002060"/>
                </a:solidFill>
              </a:rPr>
              <a:t>Injury Prevention Topics (continued)</a:t>
            </a:r>
          </a:p>
          <a:p>
            <a:r>
              <a:rPr lang="en-US" dirty="0">
                <a:solidFill>
                  <a:srgbClr val="002060"/>
                </a:solidFill>
              </a:rPr>
              <a:t>Sports safety</a:t>
            </a:r>
          </a:p>
          <a:p>
            <a:r>
              <a:rPr lang="en-US" dirty="0">
                <a:solidFill>
                  <a:srgbClr val="002060"/>
                </a:solidFill>
              </a:rPr>
              <a:t>Alcohol and drug use</a:t>
            </a:r>
          </a:p>
          <a:p>
            <a:r>
              <a:rPr lang="en-US" dirty="0">
                <a:solidFill>
                  <a:srgbClr val="002060"/>
                </a:solidFill>
              </a:rPr>
              <a:t>Suicide prevention</a:t>
            </a:r>
          </a:p>
          <a:p>
            <a:r>
              <a:rPr lang="en-US" dirty="0">
                <a:solidFill>
                  <a:srgbClr val="002060"/>
                </a:solidFill>
              </a:rPr>
              <a:t>Homicide prevention</a:t>
            </a:r>
          </a:p>
          <a:p>
            <a:r>
              <a:rPr lang="en-US" dirty="0">
                <a:solidFill>
                  <a:srgbClr val="002060"/>
                </a:solidFill>
              </a:rPr>
              <a:t>Drowning prevention</a:t>
            </a:r>
          </a:p>
        </p:txBody>
      </p:sp>
    </p:spTree>
    <p:extLst>
      <p:ext uri="{BB962C8B-B14F-4D97-AF65-F5344CB8AC3E}">
        <p14:creationId xmlns:p14="http://schemas.microsoft.com/office/powerpoint/2010/main" val="51775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2873829"/>
            <a:ext cx="8596668" cy="1959427"/>
          </a:xfrm>
        </p:spPr>
        <p:txBody>
          <a:bodyPr/>
          <a:lstStyle/>
          <a:p>
            <a:pPr algn="ctr"/>
            <a:r>
              <a:rPr lang="en-US" dirty="0">
                <a:solidFill>
                  <a:srgbClr val="FF0000"/>
                </a:solidFill>
              </a:rPr>
              <a:t>Dental </a:t>
            </a:r>
          </a:p>
        </p:txBody>
      </p:sp>
    </p:spTree>
    <p:extLst>
      <p:ext uri="{BB962C8B-B14F-4D97-AF65-F5344CB8AC3E}">
        <p14:creationId xmlns:p14="http://schemas.microsoft.com/office/powerpoint/2010/main" val="3978583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1520"/>
          </a:xfrm>
        </p:spPr>
        <p:txBody>
          <a:bodyPr/>
          <a:lstStyle/>
          <a:p>
            <a:pPr algn="ctr"/>
            <a:r>
              <a:rPr lang="en-US" dirty="0">
                <a:solidFill>
                  <a:srgbClr val="FF0000"/>
                </a:solidFill>
              </a:rPr>
              <a:t>Primary Teeth</a:t>
            </a:r>
          </a:p>
        </p:txBody>
      </p:sp>
      <p:sp>
        <p:nvSpPr>
          <p:cNvPr id="3" name="Content Placeholder 2"/>
          <p:cNvSpPr>
            <a:spLocks noGrp="1"/>
          </p:cNvSpPr>
          <p:nvPr>
            <p:ph idx="1"/>
          </p:nvPr>
        </p:nvSpPr>
        <p:spPr>
          <a:xfrm>
            <a:off x="677334" y="1724297"/>
            <a:ext cx="8596668" cy="4317065"/>
          </a:xfrm>
        </p:spPr>
        <p:txBody>
          <a:bodyPr/>
          <a:lstStyle/>
          <a:p>
            <a:r>
              <a:rPr lang="en-US" dirty="0"/>
              <a:t>Development begins between 4 and 15 months of age</a:t>
            </a:r>
          </a:p>
          <a:p>
            <a:r>
              <a:rPr lang="en-US" dirty="0"/>
              <a:t>20 primary teeth (usually by age 3 years)</a:t>
            </a:r>
          </a:p>
          <a:p>
            <a:r>
              <a:rPr lang="en-US" dirty="0"/>
              <a:t>Symptoms</a:t>
            </a:r>
          </a:p>
          <a:p>
            <a:pPr lvl="1"/>
            <a:r>
              <a:rPr lang="en-US" dirty="0"/>
              <a:t>Drooling</a:t>
            </a:r>
          </a:p>
          <a:p>
            <a:pPr lvl="1"/>
            <a:r>
              <a:rPr lang="en-US" dirty="0"/>
              <a:t>Disturbed sleep</a:t>
            </a:r>
          </a:p>
          <a:p>
            <a:pPr lvl="1"/>
            <a:r>
              <a:rPr lang="en-US" dirty="0"/>
              <a:t>Irritability</a:t>
            </a:r>
          </a:p>
          <a:p>
            <a:pPr lvl="1"/>
            <a:r>
              <a:rPr lang="en-US" dirty="0"/>
              <a:t>Swollen gums</a:t>
            </a:r>
          </a:p>
        </p:txBody>
      </p:sp>
    </p:spTree>
    <p:extLst>
      <p:ext uri="{BB962C8B-B14F-4D97-AF65-F5344CB8AC3E}">
        <p14:creationId xmlns:p14="http://schemas.microsoft.com/office/powerpoint/2010/main" val="833087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39" y="1306285"/>
            <a:ext cx="6470469" cy="4005943"/>
          </a:xfrm>
          <a:prstGeom prst="rect">
            <a:avLst/>
          </a:prstGeom>
        </p:spPr>
      </p:pic>
    </p:spTree>
    <p:extLst>
      <p:ext uri="{BB962C8B-B14F-4D97-AF65-F5344CB8AC3E}">
        <p14:creationId xmlns:p14="http://schemas.microsoft.com/office/powerpoint/2010/main" val="95676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2480"/>
          </a:xfrm>
        </p:spPr>
        <p:txBody>
          <a:bodyPr/>
          <a:lstStyle/>
          <a:p>
            <a:pPr algn="ctr"/>
            <a:r>
              <a:rPr lang="en-US" dirty="0">
                <a:solidFill>
                  <a:srgbClr val="FF0000"/>
                </a:solidFill>
              </a:rPr>
              <a:t>Dental Issues</a:t>
            </a:r>
          </a:p>
        </p:txBody>
      </p:sp>
      <p:sp>
        <p:nvSpPr>
          <p:cNvPr id="3" name="Content Placeholder 2"/>
          <p:cNvSpPr>
            <a:spLocks noGrp="1"/>
          </p:cNvSpPr>
          <p:nvPr>
            <p:ph idx="1"/>
          </p:nvPr>
        </p:nvSpPr>
        <p:spPr>
          <a:xfrm>
            <a:off x="677334" y="1776549"/>
            <a:ext cx="8596668" cy="4264813"/>
          </a:xfrm>
        </p:spPr>
        <p:txBody>
          <a:bodyPr/>
          <a:lstStyle/>
          <a:p>
            <a:r>
              <a:rPr lang="en-US" dirty="0"/>
              <a:t>Delayed Tooth Eruption</a:t>
            </a:r>
          </a:p>
          <a:p>
            <a:pPr lvl="1"/>
            <a:r>
              <a:rPr lang="en-US" dirty="0"/>
              <a:t>Impacted teeth</a:t>
            </a:r>
          </a:p>
          <a:p>
            <a:pPr lvl="1"/>
            <a:r>
              <a:rPr lang="en-US" dirty="0"/>
              <a:t>Radiation therapy</a:t>
            </a:r>
          </a:p>
          <a:p>
            <a:pPr lvl="1"/>
            <a:r>
              <a:rPr lang="en-US" dirty="0"/>
              <a:t>Craniofacial anomalies</a:t>
            </a:r>
          </a:p>
          <a:p>
            <a:pPr lvl="1"/>
            <a:r>
              <a:rPr lang="en-US" dirty="0"/>
              <a:t>Congenital hypopituitarism</a:t>
            </a:r>
          </a:p>
          <a:p>
            <a:pPr lvl="1"/>
            <a:r>
              <a:rPr lang="en-US" dirty="0"/>
              <a:t>Congenital hypothyroidism</a:t>
            </a:r>
          </a:p>
          <a:p>
            <a:pPr lvl="1"/>
            <a:r>
              <a:rPr lang="en-US" dirty="0"/>
              <a:t>Genetic disorders</a:t>
            </a:r>
          </a:p>
          <a:p>
            <a:pPr lvl="2"/>
            <a:r>
              <a:rPr lang="en-US" dirty="0"/>
              <a:t>Trisomy 21</a:t>
            </a:r>
          </a:p>
          <a:p>
            <a:pPr lvl="1"/>
            <a:r>
              <a:rPr lang="en-US" dirty="0"/>
              <a:t>If no teeth within 6 months of target- see Dentist</a:t>
            </a:r>
          </a:p>
        </p:txBody>
      </p:sp>
    </p:spTree>
    <p:extLst>
      <p:ext uri="{BB962C8B-B14F-4D97-AF65-F5344CB8AC3E}">
        <p14:creationId xmlns:p14="http://schemas.microsoft.com/office/powerpoint/2010/main" val="381151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0263"/>
          </a:xfrm>
        </p:spPr>
        <p:txBody>
          <a:bodyPr>
            <a:normAutofit fontScale="90000"/>
          </a:bodyPr>
          <a:lstStyle/>
          <a:p>
            <a:r>
              <a:rPr lang="en-US" dirty="0"/>
              <a:t>                            </a:t>
            </a:r>
            <a:r>
              <a:rPr lang="en-US" dirty="0">
                <a:solidFill>
                  <a:srgbClr val="FF0000"/>
                </a:solidFill>
              </a:rPr>
              <a:t>Overview</a:t>
            </a:r>
            <a:endParaRPr lang="en-US" dirty="0"/>
          </a:p>
        </p:txBody>
      </p:sp>
      <p:sp>
        <p:nvSpPr>
          <p:cNvPr id="3" name="Content Placeholder 2"/>
          <p:cNvSpPr>
            <a:spLocks noGrp="1"/>
          </p:cNvSpPr>
          <p:nvPr>
            <p:ph idx="1"/>
          </p:nvPr>
        </p:nvSpPr>
        <p:spPr>
          <a:xfrm>
            <a:off x="677334" y="1402081"/>
            <a:ext cx="8596668" cy="4639282"/>
          </a:xfrm>
        </p:spPr>
        <p:txBody>
          <a:bodyPr/>
          <a:lstStyle/>
          <a:p>
            <a:r>
              <a:rPr lang="en-US" dirty="0">
                <a:solidFill>
                  <a:srgbClr val="002060"/>
                </a:solidFill>
              </a:rPr>
              <a:t>Normal Growth and Physical Development</a:t>
            </a:r>
          </a:p>
          <a:p>
            <a:r>
              <a:rPr lang="en-US" dirty="0">
                <a:solidFill>
                  <a:srgbClr val="002060"/>
                </a:solidFill>
              </a:rPr>
              <a:t>Anticipatory Guidance/Health Supervision</a:t>
            </a:r>
          </a:p>
          <a:p>
            <a:r>
              <a:rPr lang="en-US" dirty="0">
                <a:solidFill>
                  <a:srgbClr val="002060"/>
                </a:solidFill>
              </a:rPr>
              <a:t>Common Screening Tests</a:t>
            </a:r>
          </a:p>
          <a:p>
            <a:r>
              <a:rPr lang="en-US" dirty="0">
                <a:solidFill>
                  <a:srgbClr val="002060"/>
                </a:solidFill>
              </a:rPr>
              <a:t>Immunizations</a:t>
            </a:r>
          </a:p>
          <a:p>
            <a:r>
              <a:rPr lang="en-US" dirty="0">
                <a:solidFill>
                  <a:srgbClr val="002060"/>
                </a:solidFill>
              </a:rPr>
              <a:t>Child Abuse</a:t>
            </a:r>
          </a:p>
          <a:p>
            <a:r>
              <a:rPr lang="en-US" dirty="0">
                <a:solidFill>
                  <a:srgbClr val="002060"/>
                </a:solidFill>
              </a:rPr>
              <a:t>Common Problems in General Pediatrics</a:t>
            </a:r>
          </a:p>
          <a:p>
            <a:r>
              <a:rPr lang="en-US" dirty="0">
                <a:solidFill>
                  <a:srgbClr val="002060"/>
                </a:solidFill>
              </a:rPr>
              <a:t>Ethics for Primary Care</a:t>
            </a:r>
          </a:p>
          <a:p>
            <a:endParaRPr lang="en-US" dirty="0">
              <a:solidFill>
                <a:srgbClr val="002060"/>
              </a:solidFill>
            </a:endParaRPr>
          </a:p>
        </p:txBody>
      </p:sp>
    </p:spTree>
    <p:extLst>
      <p:ext uri="{BB962C8B-B14F-4D97-AF65-F5344CB8AC3E}">
        <p14:creationId xmlns:p14="http://schemas.microsoft.com/office/powerpoint/2010/main" val="2777252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1189"/>
          </a:xfrm>
        </p:spPr>
        <p:txBody>
          <a:bodyPr/>
          <a:lstStyle/>
          <a:p>
            <a:pPr algn="ctr"/>
            <a:r>
              <a:rPr lang="en-US" dirty="0">
                <a:solidFill>
                  <a:srgbClr val="FF0000"/>
                </a:solidFill>
              </a:rPr>
              <a:t>Dental Guidance</a:t>
            </a:r>
          </a:p>
        </p:txBody>
      </p:sp>
      <p:sp>
        <p:nvSpPr>
          <p:cNvPr id="3" name="Content Placeholder 2"/>
          <p:cNvSpPr>
            <a:spLocks noGrp="1"/>
          </p:cNvSpPr>
          <p:nvPr>
            <p:ph idx="1"/>
          </p:nvPr>
        </p:nvSpPr>
        <p:spPr>
          <a:xfrm>
            <a:off x="677334" y="1767841"/>
            <a:ext cx="8596668" cy="4273522"/>
          </a:xfrm>
        </p:spPr>
        <p:txBody>
          <a:bodyPr/>
          <a:lstStyle/>
          <a:p>
            <a:r>
              <a:rPr lang="en-US" dirty="0"/>
              <a:t>Early childhood caries is the number one chronic infectious disease of early childhood</a:t>
            </a:r>
          </a:p>
          <a:p>
            <a:r>
              <a:rPr lang="en-US" dirty="0"/>
              <a:t>Good oral health starts early</a:t>
            </a:r>
          </a:p>
          <a:p>
            <a:r>
              <a:rPr lang="en-US" dirty="0"/>
              <a:t>Children should receive preventive oral healthcare from a dentist or pediatrician by 1 year of age or 6 months (if high risk)</a:t>
            </a:r>
          </a:p>
          <a:p>
            <a:r>
              <a:rPr lang="en-US" dirty="0"/>
              <a:t>Children should be exposed to adequate levels of fluoride</a:t>
            </a:r>
          </a:p>
          <a:p>
            <a:pPr lvl="1"/>
            <a:r>
              <a:rPr lang="en-US" dirty="0"/>
              <a:t>Water</a:t>
            </a:r>
          </a:p>
          <a:p>
            <a:pPr lvl="1"/>
            <a:r>
              <a:rPr lang="en-US" dirty="0"/>
              <a:t>Toothpaste</a:t>
            </a:r>
          </a:p>
          <a:p>
            <a:pPr lvl="1"/>
            <a:r>
              <a:rPr lang="en-US" dirty="0"/>
              <a:t>Other sources</a:t>
            </a:r>
          </a:p>
          <a:p>
            <a:endParaRPr lang="en-US" dirty="0"/>
          </a:p>
        </p:txBody>
      </p:sp>
    </p:spTree>
    <p:extLst>
      <p:ext uri="{BB962C8B-B14F-4D97-AF65-F5344CB8AC3E}">
        <p14:creationId xmlns:p14="http://schemas.microsoft.com/office/powerpoint/2010/main" val="1529710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2811"/>
          </a:xfrm>
        </p:spPr>
        <p:txBody>
          <a:bodyPr/>
          <a:lstStyle/>
          <a:p>
            <a:pPr algn="ctr"/>
            <a:r>
              <a:rPr lang="en-US" dirty="0">
                <a:solidFill>
                  <a:srgbClr val="FF0000"/>
                </a:solidFill>
              </a:rPr>
              <a:t>Dental Guidance</a:t>
            </a:r>
          </a:p>
        </p:txBody>
      </p:sp>
      <p:sp>
        <p:nvSpPr>
          <p:cNvPr id="3" name="Content Placeholder 2"/>
          <p:cNvSpPr>
            <a:spLocks noGrp="1"/>
          </p:cNvSpPr>
          <p:nvPr>
            <p:ph idx="1"/>
          </p:nvPr>
        </p:nvSpPr>
        <p:spPr>
          <a:xfrm>
            <a:off x="677334" y="1489167"/>
            <a:ext cx="8596668" cy="4552196"/>
          </a:xfrm>
        </p:spPr>
        <p:txBody>
          <a:bodyPr vert="horz" lIns="91440" tIns="45720" rIns="91440" bIns="45720" rtlCol="0" anchor="t">
            <a:normAutofit/>
          </a:bodyPr>
          <a:lstStyle/>
          <a:p>
            <a:r>
              <a:rPr lang="en-US" dirty="0"/>
              <a:t>Children should receive fluoride varnish from their dentist or pediatrician if dentist is not available </a:t>
            </a:r>
          </a:p>
          <a:p>
            <a:pPr lvl="1"/>
            <a:r>
              <a:rPr lang="en-US" dirty="0"/>
              <a:t>Every 6 months (from tooth eruption through age 5)</a:t>
            </a:r>
          </a:p>
          <a:p>
            <a:pPr lvl="1"/>
            <a:r>
              <a:rPr lang="en-US" dirty="0"/>
              <a:t>High risk every 3-4 months (those with established dental caries)</a:t>
            </a:r>
          </a:p>
          <a:p>
            <a:r>
              <a:rPr lang="en-US" dirty="0"/>
              <a:t>No bottles to bed</a:t>
            </a:r>
          </a:p>
          <a:p>
            <a:r>
              <a:rPr lang="en-US" dirty="0"/>
              <a:t>Introduce a cup as soon as an infant can sit unsupported (6 months). Eliminate the bottle by 1 year of age</a:t>
            </a:r>
          </a:p>
          <a:p>
            <a:r>
              <a:rPr lang="en-US" dirty="0"/>
              <a:t>Feed children healthy foods that are low in sugar</a:t>
            </a:r>
          </a:p>
          <a:p>
            <a:r>
              <a:rPr lang="en-US" dirty="0"/>
              <a:t>Bacteria can be transmitted from a Mother to a child by sharing utensils, cleaning pacifiers with the mouth, and pre-chewing food</a:t>
            </a:r>
          </a:p>
          <a:p>
            <a:endParaRPr lang="en-US" dirty="0"/>
          </a:p>
        </p:txBody>
      </p:sp>
    </p:spTree>
    <p:extLst>
      <p:ext uri="{BB962C8B-B14F-4D97-AF65-F5344CB8AC3E}">
        <p14:creationId xmlns:p14="http://schemas.microsoft.com/office/powerpoint/2010/main" val="300491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800" y="1062037"/>
            <a:ext cx="5511800" cy="3840163"/>
          </a:xfrm>
          <a:prstGeom prst="rect">
            <a:avLst/>
          </a:prstGeom>
        </p:spPr>
      </p:pic>
    </p:spTree>
    <p:extLst>
      <p:ext uri="{BB962C8B-B14F-4D97-AF65-F5344CB8AC3E}">
        <p14:creationId xmlns:p14="http://schemas.microsoft.com/office/powerpoint/2010/main" val="2590296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21577"/>
            <a:ext cx="8596313" cy="844732"/>
          </a:xfrm>
        </p:spPr>
        <p:txBody>
          <a:bodyPr>
            <a:normAutofit/>
          </a:bodyPr>
          <a:lstStyle/>
          <a:p>
            <a:pPr algn="ctr"/>
            <a:r>
              <a:rPr lang="en-US" dirty="0">
                <a:solidFill>
                  <a:srgbClr val="FF0000"/>
                </a:solidFill>
              </a:rPr>
              <a:t>             Common Screening Tests</a:t>
            </a:r>
          </a:p>
        </p:txBody>
      </p:sp>
    </p:spTree>
    <p:extLst>
      <p:ext uri="{BB962C8B-B14F-4D97-AF65-F5344CB8AC3E}">
        <p14:creationId xmlns:p14="http://schemas.microsoft.com/office/powerpoint/2010/main" val="1370019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6377" y="3010041"/>
            <a:ext cx="6096000" cy="369332"/>
          </a:xfrm>
          <a:prstGeom prst="rect">
            <a:avLst/>
          </a:prstGeom>
        </p:spPr>
        <p:txBody>
          <a:bodyPr>
            <a:spAutoFit/>
          </a:bodyPr>
          <a:lstStyle/>
          <a:p>
            <a:endParaRPr lang="en-US" dirty="0"/>
          </a:p>
        </p:txBody>
      </p:sp>
      <p:sp>
        <p:nvSpPr>
          <p:cNvPr id="8" name="Title 7"/>
          <p:cNvSpPr>
            <a:spLocks noGrp="1"/>
          </p:cNvSpPr>
          <p:nvPr>
            <p:ph type="title"/>
          </p:nvPr>
        </p:nvSpPr>
        <p:spPr>
          <a:xfrm>
            <a:off x="677334" y="609600"/>
            <a:ext cx="8596668" cy="566057"/>
          </a:xfrm>
        </p:spPr>
        <p:txBody>
          <a:bodyPr>
            <a:normAutofit fontScale="90000"/>
          </a:bodyPr>
          <a:lstStyle/>
          <a:p>
            <a:r>
              <a:rPr lang="en-US" dirty="0">
                <a:solidFill>
                  <a:srgbClr val="FF0000"/>
                </a:solidFill>
              </a:rPr>
              <a:t>Screenings</a:t>
            </a:r>
          </a:p>
        </p:txBody>
      </p:sp>
      <p:sp>
        <p:nvSpPr>
          <p:cNvPr id="9" name="Content Placeholder 8"/>
          <p:cNvSpPr>
            <a:spLocks noGrp="1"/>
          </p:cNvSpPr>
          <p:nvPr>
            <p:ph idx="1"/>
          </p:nvPr>
        </p:nvSpPr>
        <p:spPr>
          <a:xfrm>
            <a:off x="677334" y="1358537"/>
            <a:ext cx="8596668" cy="4682825"/>
          </a:xfrm>
        </p:spPr>
        <p:txBody>
          <a:bodyPr>
            <a:normAutofit lnSpcReduction="10000"/>
          </a:bodyPr>
          <a:lstStyle/>
          <a:p>
            <a:r>
              <a:rPr lang="en-US" sz="2800" dirty="0">
                <a:solidFill>
                  <a:srgbClr val="002060"/>
                </a:solidFill>
              </a:rPr>
              <a:t>Vision</a:t>
            </a:r>
          </a:p>
          <a:p>
            <a:r>
              <a:rPr lang="en-US" sz="2800" dirty="0">
                <a:solidFill>
                  <a:srgbClr val="002060"/>
                </a:solidFill>
              </a:rPr>
              <a:t>Hearing</a:t>
            </a:r>
          </a:p>
          <a:p>
            <a:r>
              <a:rPr lang="en-US" sz="2800" dirty="0">
                <a:solidFill>
                  <a:srgbClr val="002060"/>
                </a:solidFill>
              </a:rPr>
              <a:t>Iron Deficiency</a:t>
            </a:r>
          </a:p>
          <a:p>
            <a:r>
              <a:rPr lang="en-US" sz="2800" dirty="0">
                <a:solidFill>
                  <a:srgbClr val="002060"/>
                </a:solidFill>
              </a:rPr>
              <a:t>Lead</a:t>
            </a:r>
          </a:p>
          <a:p>
            <a:r>
              <a:rPr lang="en-US" sz="2800" dirty="0">
                <a:solidFill>
                  <a:srgbClr val="002060"/>
                </a:solidFill>
              </a:rPr>
              <a:t>Blood Pressure</a:t>
            </a:r>
          </a:p>
          <a:p>
            <a:r>
              <a:rPr lang="en-US" sz="2800" dirty="0">
                <a:solidFill>
                  <a:srgbClr val="002060"/>
                </a:solidFill>
              </a:rPr>
              <a:t>Hypercholesterolemia</a:t>
            </a:r>
          </a:p>
          <a:p>
            <a:r>
              <a:rPr lang="en-US" sz="2800" dirty="0">
                <a:solidFill>
                  <a:srgbClr val="002060"/>
                </a:solidFill>
              </a:rPr>
              <a:t>Autism</a:t>
            </a:r>
          </a:p>
          <a:p>
            <a:r>
              <a:rPr lang="en-US" sz="2800" dirty="0">
                <a:solidFill>
                  <a:srgbClr val="002060"/>
                </a:solidFill>
              </a:rPr>
              <a:t>Newborn Metabolic Screen</a:t>
            </a:r>
          </a:p>
          <a:p>
            <a:r>
              <a:rPr lang="en-US" sz="2800" dirty="0">
                <a:solidFill>
                  <a:srgbClr val="002060"/>
                </a:solidFill>
              </a:rPr>
              <a:t>BMI </a:t>
            </a:r>
          </a:p>
          <a:p>
            <a:endParaRPr lang="en-US" sz="2800" dirty="0">
              <a:solidFill>
                <a:srgbClr val="002060"/>
              </a:solidFill>
            </a:endParaRPr>
          </a:p>
        </p:txBody>
      </p:sp>
    </p:spTree>
    <p:extLst>
      <p:ext uri="{BB962C8B-B14F-4D97-AF65-F5344CB8AC3E}">
        <p14:creationId xmlns:p14="http://schemas.microsoft.com/office/powerpoint/2010/main" val="1583053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13806"/>
          </a:xfrm>
        </p:spPr>
        <p:txBody>
          <a:bodyPr>
            <a:noAutofit/>
          </a:bodyPr>
          <a:lstStyle/>
          <a:p>
            <a:pPr algn="ctr"/>
            <a:r>
              <a:rPr lang="en-US" sz="3200" dirty="0">
                <a:solidFill>
                  <a:srgbClr val="FF0000"/>
                </a:solidFill>
              </a:rPr>
              <a:t>Screening</a:t>
            </a:r>
          </a:p>
        </p:txBody>
      </p:sp>
      <p:sp>
        <p:nvSpPr>
          <p:cNvPr id="3" name="Content Placeholder 2"/>
          <p:cNvSpPr>
            <a:spLocks noGrp="1"/>
          </p:cNvSpPr>
          <p:nvPr>
            <p:ph idx="1"/>
          </p:nvPr>
        </p:nvSpPr>
        <p:spPr>
          <a:xfrm>
            <a:off x="677334" y="1375955"/>
            <a:ext cx="8596668" cy="4665408"/>
          </a:xfrm>
        </p:spPr>
        <p:txBody>
          <a:bodyPr vert="horz" lIns="91440" tIns="45720" rIns="91440" bIns="45720" rtlCol="0" anchor="t">
            <a:normAutofit/>
          </a:bodyPr>
          <a:lstStyle/>
          <a:p>
            <a:r>
              <a:rPr lang="en-US" sz="2400" dirty="0">
                <a:solidFill>
                  <a:srgbClr val="002060"/>
                </a:solidFill>
              </a:rPr>
              <a:t>Vision</a:t>
            </a:r>
          </a:p>
          <a:p>
            <a:r>
              <a:rPr lang="en-US" dirty="0">
                <a:solidFill>
                  <a:srgbClr val="002060"/>
                </a:solidFill>
              </a:rPr>
              <a:t>Visual Assessments/Eye Exam</a:t>
            </a:r>
          </a:p>
          <a:p>
            <a:pPr marL="0" indent="0">
              <a:buNone/>
            </a:pPr>
            <a:r>
              <a:rPr lang="en-US" dirty="0">
                <a:solidFill>
                  <a:srgbClr val="002060"/>
                </a:solidFill>
              </a:rPr>
              <a:t>     Birth</a:t>
            </a:r>
          </a:p>
          <a:p>
            <a:pPr marL="0" indent="0">
              <a:buNone/>
            </a:pPr>
            <a:r>
              <a:rPr lang="en-US" dirty="0">
                <a:solidFill>
                  <a:srgbClr val="002060"/>
                </a:solidFill>
              </a:rPr>
              <a:t>     All Well Child Visits</a:t>
            </a:r>
          </a:p>
          <a:p>
            <a:r>
              <a:rPr lang="en-US" dirty="0">
                <a:solidFill>
                  <a:srgbClr val="002060"/>
                </a:solidFill>
              </a:rPr>
              <a:t>Visual Acuity (Snellen Chart)</a:t>
            </a:r>
          </a:p>
          <a:p>
            <a:pPr marL="0" indent="0">
              <a:buNone/>
            </a:pPr>
            <a:r>
              <a:rPr lang="en-US" dirty="0">
                <a:solidFill>
                  <a:srgbClr val="002060"/>
                </a:solidFill>
              </a:rPr>
              <a:t>     Visual Acuity in healthy newborns is ~ 20/400</a:t>
            </a:r>
          </a:p>
          <a:p>
            <a:pPr marL="0" indent="0">
              <a:buNone/>
            </a:pPr>
            <a:r>
              <a:rPr lang="en-US" dirty="0">
                <a:solidFill>
                  <a:srgbClr val="002060"/>
                </a:solidFill>
              </a:rPr>
              <a:t>     Earliest possible age to test is 3 years old</a:t>
            </a:r>
          </a:p>
          <a:p>
            <a:r>
              <a:rPr lang="en-US" dirty="0">
                <a:solidFill>
                  <a:srgbClr val="002060"/>
                </a:solidFill>
              </a:rPr>
              <a:t>Cover/Uncover Test to look for misalignment (strabismus)</a:t>
            </a:r>
          </a:p>
          <a:p>
            <a:endParaRPr lang="en-US" dirty="0">
              <a:solidFill>
                <a:srgbClr val="002060"/>
              </a:solidFill>
            </a:endParaRPr>
          </a:p>
          <a:p>
            <a:pPr marL="0" indent="0">
              <a:buNone/>
            </a:pPr>
            <a:r>
              <a:rPr lang="en-US" dirty="0">
                <a:solidFill>
                  <a:srgbClr val="002060"/>
                </a:solidFill>
              </a:rPr>
              <a:t>     </a:t>
            </a:r>
          </a:p>
        </p:txBody>
      </p:sp>
    </p:spTree>
    <p:extLst>
      <p:ext uri="{BB962C8B-B14F-4D97-AF65-F5344CB8AC3E}">
        <p14:creationId xmlns:p14="http://schemas.microsoft.com/office/powerpoint/2010/main" val="3975674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952" y="829572"/>
            <a:ext cx="2667000" cy="218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70804" y="2769235"/>
            <a:ext cx="2148148" cy="2273300"/>
          </a:xfrm>
          <a:prstGeom prst="rect">
            <a:avLst/>
          </a:prstGeom>
          <a:noFill/>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952" y="3905885"/>
            <a:ext cx="2818015" cy="179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ataract in child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967" y="2769235"/>
            <a:ext cx="3554931"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233767" y="384756"/>
            <a:ext cx="1297150" cy="369332"/>
          </a:xfrm>
          <a:prstGeom prst="rect">
            <a:avLst/>
          </a:prstGeom>
        </p:spPr>
        <p:txBody>
          <a:bodyPr wrap="none">
            <a:spAutoFit/>
          </a:bodyPr>
          <a:lstStyle/>
          <a:p>
            <a:r>
              <a:rPr lang="en-US" altLang="en-US" dirty="0">
                <a:solidFill>
                  <a:prstClr val="black"/>
                </a:solidFill>
              </a:rPr>
              <a:t>Strabismus</a:t>
            </a:r>
            <a:endParaRPr lang="en-US" dirty="0"/>
          </a:p>
        </p:txBody>
      </p:sp>
      <p:sp>
        <p:nvSpPr>
          <p:cNvPr id="9" name="Rectangle 8"/>
          <p:cNvSpPr/>
          <p:nvPr/>
        </p:nvSpPr>
        <p:spPr>
          <a:xfrm>
            <a:off x="365761" y="3244334"/>
            <a:ext cx="1221970" cy="646331"/>
          </a:xfrm>
          <a:prstGeom prst="rect">
            <a:avLst/>
          </a:prstGeom>
        </p:spPr>
        <p:txBody>
          <a:bodyPr wrap="square">
            <a:spAutoFit/>
          </a:bodyPr>
          <a:lstStyle/>
          <a:p>
            <a:pPr eaLnBrk="0" fontAlgn="base" hangingPunct="0">
              <a:spcBef>
                <a:spcPct val="0"/>
              </a:spcBef>
              <a:spcAft>
                <a:spcPct val="0"/>
              </a:spcAft>
            </a:pPr>
            <a:r>
              <a:rPr lang="en-US" altLang="en-US" dirty="0">
                <a:solidFill>
                  <a:prstClr val="black"/>
                </a:solidFill>
              </a:rPr>
              <a:t>Abnormal red reflex</a:t>
            </a:r>
          </a:p>
        </p:txBody>
      </p:sp>
      <p:sp>
        <p:nvSpPr>
          <p:cNvPr id="11" name="Rectangle 10"/>
          <p:cNvSpPr/>
          <p:nvPr/>
        </p:nvSpPr>
        <p:spPr>
          <a:xfrm>
            <a:off x="4001337" y="5763090"/>
            <a:ext cx="2053243" cy="369332"/>
          </a:xfrm>
          <a:prstGeom prst="rect">
            <a:avLst/>
          </a:prstGeom>
        </p:spPr>
        <p:txBody>
          <a:bodyPr wrap="square">
            <a:spAutoFit/>
          </a:bodyPr>
          <a:lstStyle/>
          <a:p>
            <a:pPr eaLnBrk="0" fontAlgn="base" hangingPunct="0">
              <a:spcBef>
                <a:spcPct val="0"/>
              </a:spcBef>
              <a:spcAft>
                <a:spcPct val="0"/>
              </a:spcAft>
            </a:pPr>
            <a:r>
              <a:rPr lang="en-US" altLang="en-US" dirty="0" err="1">
                <a:solidFill>
                  <a:prstClr val="black"/>
                </a:solidFill>
              </a:rPr>
              <a:t>Pseudostrabismus</a:t>
            </a:r>
            <a:endParaRPr lang="en-US" altLang="en-US" dirty="0">
              <a:solidFill>
                <a:prstClr val="black"/>
              </a:solidFill>
            </a:endParaRPr>
          </a:p>
        </p:txBody>
      </p:sp>
      <p:sp>
        <p:nvSpPr>
          <p:cNvPr id="12" name="Rectangle 11"/>
          <p:cNvSpPr/>
          <p:nvPr/>
        </p:nvSpPr>
        <p:spPr>
          <a:xfrm>
            <a:off x="7215448" y="1928499"/>
            <a:ext cx="1645920" cy="646331"/>
          </a:xfrm>
          <a:prstGeom prst="rect">
            <a:avLst/>
          </a:prstGeom>
        </p:spPr>
        <p:txBody>
          <a:bodyPr wrap="square" lIns="91440" tIns="45720" rIns="91440" bIns="45720" anchor="t">
            <a:spAutoFit/>
          </a:bodyPr>
          <a:lstStyle/>
          <a:p>
            <a:pPr eaLnBrk="0" fontAlgn="base" hangingPunct="0">
              <a:spcBef>
                <a:spcPct val="0"/>
              </a:spcBef>
              <a:spcAft>
                <a:spcPct val="0"/>
              </a:spcAft>
            </a:pPr>
            <a:r>
              <a:rPr lang="en-US" altLang="en-US" dirty="0">
                <a:solidFill>
                  <a:prstClr val="black"/>
                </a:solidFill>
              </a:rPr>
              <a:t>Opacified lens (cataract)</a:t>
            </a:r>
          </a:p>
        </p:txBody>
      </p:sp>
    </p:spTree>
    <p:extLst>
      <p:ext uri="{BB962C8B-B14F-4D97-AF65-F5344CB8AC3E}">
        <p14:creationId xmlns:p14="http://schemas.microsoft.com/office/powerpoint/2010/main" val="26550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9931"/>
          </a:xfrm>
        </p:spPr>
        <p:txBody>
          <a:bodyPr>
            <a:normAutofit fontScale="90000"/>
          </a:bodyPr>
          <a:lstStyle/>
          <a:p>
            <a:pPr algn="ctr"/>
            <a:r>
              <a:rPr lang="en-US" dirty="0">
                <a:solidFill>
                  <a:srgbClr val="FF0000"/>
                </a:solidFill>
              </a:rPr>
              <a:t>Screening</a:t>
            </a:r>
          </a:p>
        </p:txBody>
      </p:sp>
      <p:sp>
        <p:nvSpPr>
          <p:cNvPr id="3" name="Content Placeholder 2"/>
          <p:cNvSpPr>
            <a:spLocks noGrp="1"/>
          </p:cNvSpPr>
          <p:nvPr>
            <p:ph idx="1"/>
          </p:nvPr>
        </p:nvSpPr>
        <p:spPr>
          <a:xfrm>
            <a:off x="677334" y="1262743"/>
            <a:ext cx="8596668" cy="4778619"/>
          </a:xfrm>
        </p:spPr>
        <p:txBody>
          <a:bodyPr>
            <a:normAutofit fontScale="85000" lnSpcReduction="20000"/>
          </a:bodyPr>
          <a:lstStyle/>
          <a:p>
            <a:r>
              <a:rPr lang="en-US" sz="2400" dirty="0">
                <a:solidFill>
                  <a:srgbClr val="002060"/>
                </a:solidFill>
              </a:rPr>
              <a:t>Hearing Screening</a:t>
            </a:r>
          </a:p>
          <a:p>
            <a:r>
              <a:rPr lang="en-US" dirty="0">
                <a:solidFill>
                  <a:srgbClr val="002060"/>
                </a:solidFill>
              </a:rPr>
              <a:t>Hearing loss is divided into conductive, sensorineural, mixed, and central types</a:t>
            </a:r>
          </a:p>
          <a:p>
            <a:r>
              <a:rPr lang="en-US" dirty="0">
                <a:solidFill>
                  <a:srgbClr val="002060"/>
                </a:solidFill>
              </a:rPr>
              <a:t>Conductive hearing loss (CHL)- </a:t>
            </a:r>
            <a:r>
              <a:rPr lang="en-US" b="1" dirty="0">
                <a:solidFill>
                  <a:srgbClr val="002060"/>
                </a:solidFill>
              </a:rPr>
              <a:t>more common </a:t>
            </a:r>
            <a:r>
              <a:rPr lang="en-US" dirty="0">
                <a:solidFill>
                  <a:srgbClr val="002060"/>
                </a:solidFill>
              </a:rPr>
              <a:t>in children</a:t>
            </a:r>
          </a:p>
          <a:p>
            <a:pPr marL="0" indent="0">
              <a:buNone/>
            </a:pPr>
            <a:r>
              <a:rPr lang="en-US" dirty="0">
                <a:solidFill>
                  <a:srgbClr val="002060"/>
                </a:solidFill>
              </a:rPr>
              <a:t>      Results from interference with the mechanical transmission of sound through       </a:t>
            </a:r>
          </a:p>
          <a:p>
            <a:pPr marL="0" indent="0">
              <a:buNone/>
            </a:pPr>
            <a:r>
              <a:rPr lang="en-US" dirty="0">
                <a:solidFill>
                  <a:srgbClr val="002060"/>
                </a:solidFill>
              </a:rPr>
              <a:t>      the external and middle ear</a:t>
            </a:r>
          </a:p>
          <a:p>
            <a:pPr marL="0" indent="0">
              <a:buNone/>
            </a:pPr>
            <a:r>
              <a:rPr lang="en-US" dirty="0">
                <a:solidFill>
                  <a:srgbClr val="002060"/>
                </a:solidFill>
              </a:rPr>
              <a:t>      </a:t>
            </a:r>
            <a:r>
              <a:rPr lang="en-US" b="1" dirty="0">
                <a:solidFill>
                  <a:srgbClr val="002060"/>
                </a:solidFill>
              </a:rPr>
              <a:t>Most common cause of CHL- Otitis Media with Effusion</a:t>
            </a:r>
            <a:endParaRPr lang="en-US" dirty="0">
              <a:solidFill>
                <a:srgbClr val="002060"/>
              </a:solidFill>
            </a:endParaRPr>
          </a:p>
          <a:p>
            <a:r>
              <a:rPr lang="en-US" dirty="0">
                <a:solidFill>
                  <a:srgbClr val="002060"/>
                </a:solidFill>
              </a:rPr>
              <a:t>Sensorineural hearing loss (SNHL)</a:t>
            </a:r>
          </a:p>
          <a:p>
            <a:pPr marL="0" indent="0">
              <a:buNone/>
            </a:pPr>
            <a:r>
              <a:rPr lang="en-US" dirty="0">
                <a:solidFill>
                  <a:srgbClr val="002060"/>
                </a:solidFill>
              </a:rPr>
              <a:t>      Results from failure to transduce vibrations to neural impulses effectively </a:t>
            </a:r>
          </a:p>
          <a:p>
            <a:pPr marL="0" indent="0">
              <a:buNone/>
            </a:pPr>
            <a:r>
              <a:rPr lang="en-US" dirty="0">
                <a:solidFill>
                  <a:srgbClr val="002060"/>
                </a:solidFill>
              </a:rPr>
              <a:t>      within the cochlea or transmit these impulses down the vestibular nerve</a:t>
            </a:r>
          </a:p>
          <a:p>
            <a:r>
              <a:rPr lang="en-US" dirty="0">
                <a:solidFill>
                  <a:srgbClr val="002060"/>
                </a:solidFill>
              </a:rPr>
              <a:t>Mixed hearing loss</a:t>
            </a:r>
          </a:p>
          <a:p>
            <a:pPr marL="0" indent="0">
              <a:buNone/>
            </a:pPr>
            <a:r>
              <a:rPr lang="en-US" dirty="0">
                <a:solidFill>
                  <a:srgbClr val="002060"/>
                </a:solidFill>
              </a:rPr>
              <a:t>      Involves a combination of these two types, usually due to damage throughout the middle ear </a:t>
            </a:r>
          </a:p>
          <a:p>
            <a:pPr marL="0" indent="0">
              <a:buNone/>
            </a:pPr>
            <a:r>
              <a:rPr lang="en-US" dirty="0">
                <a:solidFill>
                  <a:srgbClr val="002060"/>
                </a:solidFill>
              </a:rPr>
              <a:t>      and the inner ear</a:t>
            </a:r>
            <a:endParaRPr lang="en-US" dirty="0"/>
          </a:p>
          <a:p>
            <a:r>
              <a:rPr lang="en-US" dirty="0"/>
              <a:t>Central hearing loss- results from defects in the brainstem or higher processing centers of the brain</a:t>
            </a:r>
          </a:p>
          <a:p>
            <a:r>
              <a:rPr lang="en-US" dirty="0"/>
              <a:t>Both CHL and SNHL may be caused by a wide variety of congenital and acquired factors</a:t>
            </a:r>
          </a:p>
          <a:p>
            <a:pPr marL="0" indent="0">
              <a:buNone/>
            </a:pPr>
            <a:endParaRPr lang="en-US" dirty="0">
              <a:solidFill>
                <a:srgbClr val="002060"/>
              </a:solidFill>
            </a:endParaRPr>
          </a:p>
        </p:txBody>
      </p:sp>
    </p:spTree>
    <p:extLst>
      <p:ext uri="{BB962C8B-B14F-4D97-AF65-F5344CB8AC3E}">
        <p14:creationId xmlns:p14="http://schemas.microsoft.com/office/powerpoint/2010/main" val="1539569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47938" y="41275"/>
            <a:ext cx="7148512" cy="6656388"/>
          </a:xfrm>
          <a:prstGeom prst="rect">
            <a:avLst/>
          </a:prstGeom>
        </p:spPr>
      </p:pic>
    </p:spTree>
    <p:extLst>
      <p:ext uri="{BB962C8B-B14F-4D97-AF65-F5344CB8AC3E}">
        <p14:creationId xmlns:p14="http://schemas.microsoft.com/office/powerpoint/2010/main" val="145473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2514"/>
          </a:xfrm>
        </p:spPr>
        <p:txBody>
          <a:bodyPr>
            <a:normAutofit fontScale="90000"/>
          </a:bodyPr>
          <a:lstStyle/>
          <a:p>
            <a:pPr algn="ctr"/>
            <a:r>
              <a:rPr lang="en-US" dirty="0">
                <a:solidFill>
                  <a:srgbClr val="FF0000"/>
                </a:solidFill>
              </a:rPr>
              <a:t>Screenings</a:t>
            </a:r>
          </a:p>
        </p:txBody>
      </p:sp>
      <p:sp>
        <p:nvSpPr>
          <p:cNvPr id="3" name="Content Placeholder 2"/>
          <p:cNvSpPr>
            <a:spLocks noGrp="1"/>
          </p:cNvSpPr>
          <p:nvPr>
            <p:ph idx="1"/>
          </p:nvPr>
        </p:nvSpPr>
        <p:spPr>
          <a:xfrm>
            <a:off x="677334" y="1306287"/>
            <a:ext cx="8596668" cy="4735076"/>
          </a:xfrm>
        </p:spPr>
        <p:txBody>
          <a:bodyPr>
            <a:normAutofit/>
          </a:bodyPr>
          <a:lstStyle/>
          <a:p>
            <a:r>
              <a:rPr lang="en-US" sz="2400" dirty="0"/>
              <a:t>Hearing Screening</a:t>
            </a:r>
          </a:p>
          <a:p>
            <a:r>
              <a:rPr lang="en-US" dirty="0"/>
              <a:t>AAP recommends Universal Newborn Hearing Screen (UNHS) for all newborns before 1 month of age. Abnormal UNHS should be confirmed by 3 months of age</a:t>
            </a:r>
          </a:p>
          <a:p>
            <a:r>
              <a:rPr lang="en-US" dirty="0"/>
              <a:t>Goal: 100% screened by age 3 months</a:t>
            </a:r>
          </a:p>
          <a:p>
            <a:r>
              <a:rPr lang="en-US" dirty="0"/>
              <a:t>1-3/1000 children are born deaf</a:t>
            </a:r>
          </a:p>
          <a:p>
            <a:r>
              <a:rPr lang="en-US" dirty="0" err="1"/>
              <a:t>Otoacoustic</a:t>
            </a:r>
            <a:r>
              <a:rPr lang="en-US" dirty="0"/>
              <a:t> </a:t>
            </a:r>
            <a:r>
              <a:rPr lang="en-US" dirty="0" err="1"/>
              <a:t>Emmisions</a:t>
            </a:r>
            <a:r>
              <a:rPr lang="en-US" dirty="0"/>
              <a:t> (OAE) measures sound waves produced in the inner ear via a probe placed in the ear canal</a:t>
            </a:r>
          </a:p>
          <a:p>
            <a:r>
              <a:rPr lang="en-US" dirty="0"/>
              <a:t>Brainstem evoked response audiometry involves electroencephalographic response to auditory stimulus</a:t>
            </a:r>
          </a:p>
          <a:p>
            <a:r>
              <a:rPr lang="en-US" dirty="0"/>
              <a:t>Early hearing loss detections and intervention can lead to better vocabulary and intellectual development</a:t>
            </a:r>
          </a:p>
        </p:txBody>
      </p:sp>
    </p:spTree>
    <p:extLst>
      <p:ext uri="{BB962C8B-B14F-4D97-AF65-F5344CB8AC3E}">
        <p14:creationId xmlns:p14="http://schemas.microsoft.com/office/powerpoint/2010/main" val="70587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09303"/>
          </a:xfrm>
        </p:spPr>
        <p:txBody>
          <a:bodyPr>
            <a:normAutofit fontScale="90000"/>
          </a:bodyPr>
          <a:lstStyle/>
          <a:p>
            <a:pPr algn="ctr"/>
            <a:r>
              <a:rPr lang="en-US" dirty="0">
                <a:solidFill>
                  <a:srgbClr val="FF0000"/>
                </a:solidFill>
              </a:rPr>
              <a:t>Growth and Physical Development</a:t>
            </a:r>
          </a:p>
        </p:txBody>
      </p:sp>
      <p:sp>
        <p:nvSpPr>
          <p:cNvPr id="3" name="Content Placeholder 2"/>
          <p:cNvSpPr>
            <a:spLocks noGrp="1"/>
          </p:cNvSpPr>
          <p:nvPr>
            <p:ph idx="1"/>
          </p:nvPr>
        </p:nvSpPr>
        <p:spPr>
          <a:xfrm>
            <a:off x="677334" y="1820091"/>
            <a:ext cx="8596668" cy="4221271"/>
          </a:xfrm>
        </p:spPr>
        <p:txBody>
          <a:bodyPr>
            <a:normAutofit/>
          </a:bodyPr>
          <a:lstStyle/>
          <a:p>
            <a:r>
              <a:rPr lang="en-US" dirty="0">
                <a:solidFill>
                  <a:srgbClr val="002060"/>
                </a:solidFill>
              </a:rPr>
              <a:t>Weight</a:t>
            </a:r>
          </a:p>
          <a:p>
            <a:pPr lvl="1"/>
            <a:r>
              <a:rPr lang="en-US" sz="1800" dirty="0">
                <a:solidFill>
                  <a:srgbClr val="002060"/>
                </a:solidFill>
              </a:rPr>
              <a:t>Maximum weight loss in first 2 weeks: </a:t>
            </a:r>
            <a:r>
              <a:rPr lang="en-US" sz="1800" b="1" dirty="0">
                <a:solidFill>
                  <a:srgbClr val="002060"/>
                </a:solidFill>
              </a:rPr>
              <a:t>10%</a:t>
            </a:r>
          </a:p>
          <a:p>
            <a:pPr lvl="1"/>
            <a:r>
              <a:rPr lang="en-US" sz="1800" dirty="0">
                <a:solidFill>
                  <a:srgbClr val="002060"/>
                </a:solidFill>
              </a:rPr>
              <a:t>Birth Weight regained within 10-14 days (2 weeks)</a:t>
            </a:r>
          </a:p>
          <a:p>
            <a:pPr lvl="1"/>
            <a:r>
              <a:rPr lang="en-US" sz="1800" dirty="0">
                <a:solidFill>
                  <a:srgbClr val="002060"/>
                </a:solidFill>
              </a:rPr>
              <a:t>Doubles in 4 months</a:t>
            </a:r>
          </a:p>
          <a:p>
            <a:pPr lvl="1"/>
            <a:r>
              <a:rPr lang="en-US" sz="1800" dirty="0">
                <a:solidFill>
                  <a:srgbClr val="002060"/>
                </a:solidFill>
              </a:rPr>
              <a:t>Triples at 12 months</a:t>
            </a:r>
          </a:p>
          <a:p>
            <a:pPr lvl="1"/>
            <a:r>
              <a:rPr lang="en-US" sz="1800" dirty="0">
                <a:solidFill>
                  <a:srgbClr val="002060"/>
                </a:solidFill>
              </a:rPr>
              <a:t>Quadruples at 24 months</a:t>
            </a:r>
          </a:p>
          <a:p>
            <a:r>
              <a:rPr lang="en-US" dirty="0">
                <a:solidFill>
                  <a:srgbClr val="002060"/>
                </a:solidFill>
              </a:rPr>
              <a:t>On average, infants gain 110 to 200 gm (4-6 </a:t>
            </a:r>
            <a:r>
              <a:rPr lang="en-US" dirty="0" err="1">
                <a:solidFill>
                  <a:srgbClr val="002060"/>
                </a:solidFill>
              </a:rPr>
              <a:t>oz</a:t>
            </a:r>
            <a:r>
              <a:rPr lang="en-US" dirty="0">
                <a:solidFill>
                  <a:srgbClr val="002060"/>
                </a:solidFill>
              </a:rPr>
              <a:t>) per week in the first 4-6 months and 85 to140 gm (3-5 </a:t>
            </a:r>
            <a:r>
              <a:rPr lang="en-US" dirty="0" err="1">
                <a:solidFill>
                  <a:srgbClr val="002060"/>
                </a:solidFill>
              </a:rPr>
              <a:t>oz</a:t>
            </a:r>
            <a:r>
              <a:rPr lang="en-US" dirty="0">
                <a:solidFill>
                  <a:srgbClr val="002060"/>
                </a:solidFill>
              </a:rPr>
              <a:t>) per week from ages 6-18 months</a:t>
            </a:r>
          </a:p>
          <a:p>
            <a:pPr marL="0" indent="0">
              <a:buNone/>
            </a:pPr>
            <a:endParaRPr lang="en-US" dirty="0">
              <a:solidFill>
                <a:srgbClr val="002060"/>
              </a:solidFill>
            </a:endParaRPr>
          </a:p>
        </p:txBody>
      </p:sp>
    </p:spTree>
    <p:extLst>
      <p:ext uri="{BB962C8B-B14F-4D97-AF65-F5344CB8AC3E}">
        <p14:creationId xmlns:p14="http://schemas.microsoft.com/office/powerpoint/2010/main" val="1319748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2514"/>
          </a:xfrm>
        </p:spPr>
        <p:txBody>
          <a:bodyPr>
            <a:normAutofit fontScale="90000"/>
          </a:bodyPr>
          <a:lstStyle/>
          <a:p>
            <a:pPr algn="ctr"/>
            <a:r>
              <a:rPr lang="en-US" dirty="0">
                <a:solidFill>
                  <a:srgbClr val="FF0000"/>
                </a:solidFill>
              </a:rPr>
              <a:t>Screenings</a:t>
            </a:r>
          </a:p>
        </p:txBody>
      </p:sp>
      <p:sp>
        <p:nvSpPr>
          <p:cNvPr id="3" name="Content Placeholder 2"/>
          <p:cNvSpPr>
            <a:spLocks noGrp="1"/>
          </p:cNvSpPr>
          <p:nvPr>
            <p:ph idx="1"/>
          </p:nvPr>
        </p:nvSpPr>
        <p:spPr>
          <a:xfrm>
            <a:off x="677334" y="1288869"/>
            <a:ext cx="8596668" cy="4752493"/>
          </a:xfrm>
        </p:spPr>
        <p:txBody>
          <a:bodyPr vert="horz" lIns="91440" tIns="45720" rIns="91440" bIns="45720" rtlCol="0" anchor="t">
            <a:normAutofit/>
          </a:bodyPr>
          <a:lstStyle/>
          <a:p>
            <a:r>
              <a:rPr lang="en-US" sz="2400" dirty="0">
                <a:solidFill>
                  <a:srgbClr val="002060"/>
                </a:solidFill>
              </a:rPr>
              <a:t>Iron Deficiency </a:t>
            </a:r>
          </a:p>
          <a:p>
            <a:r>
              <a:rPr lang="en-US" dirty="0">
                <a:solidFill>
                  <a:srgbClr val="002060"/>
                </a:solidFill>
              </a:rPr>
              <a:t>Screen all infants (routine hemoglobin test) at 12 months of age</a:t>
            </a:r>
          </a:p>
          <a:p>
            <a:r>
              <a:rPr lang="en-US" dirty="0">
                <a:solidFill>
                  <a:srgbClr val="002060"/>
                </a:solidFill>
              </a:rPr>
              <a:t>High Risk</a:t>
            </a:r>
          </a:p>
          <a:p>
            <a:pPr marL="0" indent="0">
              <a:buNone/>
            </a:pPr>
            <a:r>
              <a:rPr lang="en-US" dirty="0">
                <a:solidFill>
                  <a:srgbClr val="002060"/>
                </a:solidFill>
              </a:rPr>
              <a:t>      Prematurity</a:t>
            </a:r>
          </a:p>
          <a:p>
            <a:pPr marL="0" indent="0">
              <a:buNone/>
            </a:pPr>
            <a:r>
              <a:rPr lang="en-US" dirty="0">
                <a:solidFill>
                  <a:srgbClr val="002060"/>
                </a:solidFill>
              </a:rPr>
              <a:t>      Low birth weight</a:t>
            </a:r>
          </a:p>
          <a:p>
            <a:pPr marL="0" indent="0">
              <a:buNone/>
            </a:pPr>
            <a:r>
              <a:rPr lang="en-US" dirty="0">
                <a:solidFill>
                  <a:srgbClr val="002060"/>
                </a:solidFill>
              </a:rPr>
              <a:t>      Cow’s milk before 1 year of age</a:t>
            </a:r>
          </a:p>
          <a:p>
            <a:pPr marL="0" indent="0">
              <a:buNone/>
            </a:pPr>
            <a:r>
              <a:rPr lang="en-US" dirty="0">
                <a:solidFill>
                  <a:srgbClr val="002060"/>
                </a:solidFill>
              </a:rPr>
              <a:t>      Menstruating females</a:t>
            </a:r>
          </a:p>
          <a:p>
            <a:r>
              <a:rPr lang="en-US" dirty="0">
                <a:solidFill>
                  <a:srgbClr val="002060"/>
                </a:solidFill>
              </a:rPr>
              <a:t>Ages 1-3- Additional screening can be performed if inadequate dietary iron intake or risk of iron deficiency anemia </a:t>
            </a:r>
          </a:p>
          <a:p>
            <a:r>
              <a:rPr lang="en-US" dirty="0">
                <a:solidFill>
                  <a:srgbClr val="002060"/>
                </a:solidFill>
              </a:rPr>
              <a:t>Ages 3-10 years- Screen if child is high risk</a:t>
            </a:r>
            <a:endParaRPr lang="en-US" dirty="0"/>
          </a:p>
          <a:p>
            <a:r>
              <a:rPr lang="en-US" dirty="0">
                <a:solidFill>
                  <a:srgbClr val="002060"/>
                </a:solidFill>
              </a:rPr>
              <a:t>Adolescence-targeted screening based on history. Menstruating females at high risk</a:t>
            </a:r>
          </a:p>
        </p:txBody>
      </p:sp>
    </p:spTree>
    <p:extLst>
      <p:ext uri="{BB962C8B-B14F-4D97-AF65-F5344CB8AC3E}">
        <p14:creationId xmlns:p14="http://schemas.microsoft.com/office/powerpoint/2010/main" val="3950931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18011"/>
          </a:xfrm>
        </p:spPr>
        <p:txBody>
          <a:bodyPr>
            <a:normAutofit fontScale="90000"/>
          </a:bodyPr>
          <a:lstStyle/>
          <a:p>
            <a:pPr algn="ctr"/>
            <a:r>
              <a:rPr lang="en-US" dirty="0">
                <a:solidFill>
                  <a:srgbClr val="FF0000"/>
                </a:solidFill>
              </a:rPr>
              <a:t>Screenings</a:t>
            </a:r>
          </a:p>
        </p:txBody>
      </p:sp>
      <p:sp>
        <p:nvSpPr>
          <p:cNvPr id="3" name="Content Placeholder 2"/>
          <p:cNvSpPr>
            <a:spLocks noGrp="1"/>
          </p:cNvSpPr>
          <p:nvPr>
            <p:ph idx="1"/>
          </p:nvPr>
        </p:nvSpPr>
        <p:spPr>
          <a:xfrm>
            <a:off x="677334" y="1323703"/>
            <a:ext cx="8596668" cy="4717659"/>
          </a:xfrm>
        </p:spPr>
        <p:txBody>
          <a:bodyPr>
            <a:normAutofit/>
          </a:bodyPr>
          <a:lstStyle/>
          <a:p>
            <a:r>
              <a:rPr lang="en-US" sz="2400" dirty="0">
                <a:solidFill>
                  <a:srgbClr val="002060"/>
                </a:solidFill>
              </a:rPr>
              <a:t>Lead</a:t>
            </a:r>
          </a:p>
          <a:p>
            <a:r>
              <a:rPr lang="en-US" dirty="0">
                <a:solidFill>
                  <a:srgbClr val="002060"/>
                </a:solidFill>
              </a:rPr>
              <a:t>CDC recommends screening between 6 months- 6 years</a:t>
            </a:r>
          </a:p>
          <a:p>
            <a:r>
              <a:rPr lang="en-US" dirty="0">
                <a:solidFill>
                  <a:srgbClr val="002060"/>
                </a:solidFill>
              </a:rPr>
              <a:t>Minimum at 1 and again at 2 years of age</a:t>
            </a:r>
          </a:p>
          <a:p>
            <a:r>
              <a:rPr lang="en-US" dirty="0">
                <a:solidFill>
                  <a:srgbClr val="002060"/>
                </a:solidFill>
              </a:rPr>
              <a:t>Peak occurs at 2 years</a:t>
            </a:r>
          </a:p>
          <a:p>
            <a:r>
              <a:rPr lang="en-US" dirty="0">
                <a:solidFill>
                  <a:srgbClr val="002060"/>
                </a:solidFill>
              </a:rPr>
              <a:t>Venous is preferred over capillary (</a:t>
            </a:r>
            <a:r>
              <a:rPr lang="en-US" dirty="0" err="1">
                <a:solidFill>
                  <a:srgbClr val="002060"/>
                </a:solidFill>
              </a:rPr>
              <a:t>fingerstick</a:t>
            </a:r>
            <a:r>
              <a:rPr lang="en-US" dirty="0">
                <a:solidFill>
                  <a:srgbClr val="002060"/>
                </a:solidFill>
              </a:rPr>
              <a:t>)</a:t>
            </a:r>
          </a:p>
          <a:p>
            <a:r>
              <a:rPr lang="en-US" dirty="0">
                <a:solidFill>
                  <a:srgbClr val="002060"/>
                </a:solidFill>
              </a:rPr>
              <a:t>Threshold for intervention continues to drop (any lead level can be harmful)</a:t>
            </a:r>
          </a:p>
          <a:p>
            <a:r>
              <a:rPr lang="en-US" dirty="0">
                <a:solidFill>
                  <a:srgbClr val="002060"/>
                </a:solidFill>
              </a:rPr>
              <a:t>Currently the threshold for intervention is 3.5 mcg/dl</a:t>
            </a:r>
          </a:p>
          <a:p>
            <a:endParaRPr lang="en-US" dirty="0">
              <a:solidFill>
                <a:srgbClr val="002060"/>
              </a:solidFill>
            </a:endParaRPr>
          </a:p>
        </p:txBody>
      </p:sp>
    </p:spTree>
    <p:extLst>
      <p:ext uri="{BB962C8B-B14F-4D97-AF65-F5344CB8AC3E}">
        <p14:creationId xmlns:p14="http://schemas.microsoft.com/office/powerpoint/2010/main" val="4277502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4766"/>
          </a:xfrm>
        </p:spPr>
        <p:txBody>
          <a:bodyPr>
            <a:normAutofit fontScale="90000"/>
          </a:bodyPr>
          <a:lstStyle/>
          <a:p>
            <a:pPr algn="ctr"/>
            <a:r>
              <a:rPr lang="en-US" dirty="0">
                <a:solidFill>
                  <a:srgbClr val="FF0000"/>
                </a:solidFill>
              </a:rPr>
              <a:t>Screenings</a:t>
            </a:r>
          </a:p>
        </p:txBody>
      </p:sp>
      <p:sp>
        <p:nvSpPr>
          <p:cNvPr id="3" name="Content Placeholder 2"/>
          <p:cNvSpPr>
            <a:spLocks noGrp="1"/>
          </p:cNvSpPr>
          <p:nvPr>
            <p:ph idx="1"/>
          </p:nvPr>
        </p:nvSpPr>
        <p:spPr>
          <a:xfrm>
            <a:off x="677334" y="1288869"/>
            <a:ext cx="8596668" cy="4752493"/>
          </a:xfrm>
        </p:spPr>
        <p:txBody>
          <a:bodyPr vert="horz" lIns="91440" tIns="45720" rIns="91440" bIns="45720" rtlCol="0" anchor="t">
            <a:normAutofit/>
          </a:bodyPr>
          <a:lstStyle/>
          <a:p>
            <a:r>
              <a:rPr lang="en-US" sz="2400" dirty="0">
                <a:solidFill>
                  <a:srgbClr val="002060"/>
                </a:solidFill>
              </a:rPr>
              <a:t>Blood Pressure (BP)</a:t>
            </a:r>
          </a:p>
          <a:p>
            <a:r>
              <a:rPr lang="en-US" dirty="0">
                <a:solidFill>
                  <a:srgbClr val="002060"/>
                </a:solidFill>
              </a:rPr>
              <a:t>Annually after 3 years of age</a:t>
            </a:r>
          </a:p>
          <a:p>
            <a:r>
              <a:rPr lang="en-US" dirty="0">
                <a:solidFill>
                  <a:srgbClr val="002060"/>
                </a:solidFill>
              </a:rPr>
              <a:t>Before age 3 years, BP should be obtained if risk is present (renal or cardiovascular condition)</a:t>
            </a:r>
          </a:p>
          <a:p>
            <a:r>
              <a:rPr lang="en-US" dirty="0">
                <a:solidFill>
                  <a:srgbClr val="002060"/>
                </a:solidFill>
              </a:rPr>
              <a:t>Hypertension (HTN) is defined as 3 separate readings over a period of at least several days </a:t>
            </a:r>
          </a:p>
          <a:p>
            <a:r>
              <a:rPr lang="en-US" dirty="0">
                <a:solidFill>
                  <a:srgbClr val="002060"/>
                </a:solidFill>
              </a:rPr>
              <a:t>High normal BP (90-95% based on height percentile and age) </a:t>
            </a:r>
          </a:p>
          <a:p>
            <a:r>
              <a:rPr lang="en-US" dirty="0">
                <a:solidFill>
                  <a:srgbClr val="002060"/>
                </a:solidFill>
              </a:rPr>
              <a:t>HTN is a blood pressure over 95% (same </a:t>
            </a:r>
            <a:r>
              <a:rPr lang="en-US" dirty="0" err="1">
                <a:solidFill>
                  <a:srgbClr val="002060"/>
                </a:solidFill>
              </a:rPr>
              <a:t>age,sex,and</a:t>
            </a:r>
            <a:r>
              <a:rPr lang="en-US" dirty="0">
                <a:solidFill>
                  <a:srgbClr val="002060"/>
                </a:solidFill>
              </a:rPr>
              <a:t> height)</a:t>
            </a:r>
          </a:p>
          <a:p>
            <a:endParaRPr lang="en-US"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291" y="4302034"/>
            <a:ext cx="8142515" cy="2316480"/>
          </a:xfrm>
          <a:prstGeom prst="rect">
            <a:avLst/>
          </a:prstGeom>
        </p:spPr>
      </p:pic>
    </p:spTree>
    <p:extLst>
      <p:ext uri="{BB962C8B-B14F-4D97-AF65-F5344CB8AC3E}">
        <p14:creationId xmlns:p14="http://schemas.microsoft.com/office/powerpoint/2010/main" val="2798685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Screenings</a:t>
            </a:r>
          </a:p>
        </p:txBody>
      </p:sp>
      <p:sp>
        <p:nvSpPr>
          <p:cNvPr id="3" name="Content Placeholder 2"/>
          <p:cNvSpPr>
            <a:spLocks noGrp="1"/>
          </p:cNvSpPr>
          <p:nvPr>
            <p:ph idx="1"/>
          </p:nvPr>
        </p:nvSpPr>
        <p:spPr>
          <a:xfrm>
            <a:off x="677334" y="1770611"/>
            <a:ext cx="8596668" cy="4270751"/>
          </a:xfrm>
        </p:spPr>
        <p:txBody>
          <a:bodyPr>
            <a:normAutofit/>
          </a:bodyPr>
          <a:lstStyle/>
          <a:p>
            <a:r>
              <a:rPr lang="en-US" sz="2400" dirty="0"/>
              <a:t>Newborn Metabolic Screen</a:t>
            </a:r>
          </a:p>
          <a:p>
            <a:pPr lvl="1"/>
            <a:r>
              <a:rPr lang="en-US" sz="2200" dirty="0"/>
              <a:t>State-dependent</a:t>
            </a:r>
          </a:p>
          <a:p>
            <a:pPr lvl="1"/>
            <a:r>
              <a:rPr lang="en-US" sz="2200" dirty="0"/>
              <a:t>Timing- not before 24 hours of life (not enough metabolite built up in order for test to pick it up)</a:t>
            </a:r>
          </a:p>
        </p:txBody>
      </p:sp>
    </p:spTree>
    <p:extLst>
      <p:ext uri="{BB962C8B-B14F-4D97-AF65-F5344CB8AC3E}">
        <p14:creationId xmlns:p14="http://schemas.microsoft.com/office/powerpoint/2010/main" val="1028089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8378"/>
          </a:xfrm>
        </p:spPr>
        <p:txBody>
          <a:bodyPr/>
          <a:lstStyle/>
          <a:p>
            <a:pPr algn="ctr"/>
            <a:r>
              <a:rPr lang="en-US" dirty="0">
                <a:solidFill>
                  <a:srgbClr val="FF0000"/>
                </a:solidFill>
              </a:rPr>
              <a:t>Screenings</a:t>
            </a:r>
          </a:p>
        </p:txBody>
      </p:sp>
      <p:sp>
        <p:nvSpPr>
          <p:cNvPr id="3" name="Content Placeholder 2"/>
          <p:cNvSpPr>
            <a:spLocks noGrp="1"/>
          </p:cNvSpPr>
          <p:nvPr>
            <p:ph idx="1"/>
          </p:nvPr>
        </p:nvSpPr>
        <p:spPr>
          <a:xfrm>
            <a:off x="677334" y="1737361"/>
            <a:ext cx="8596668" cy="4304002"/>
          </a:xfrm>
        </p:spPr>
        <p:txBody>
          <a:bodyPr>
            <a:normAutofit/>
          </a:bodyPr>
          <a:lstStyle/>
          <a:p>
            <a:r>
              <a:rPr lang="en-US" sz="2400" dirty="0">
                <a:solidFill>
                  <a:srgbClr val="002060"/>
                </a:solidFill>
              </a:rPr>
              <a:t>Autism Screening</a:t>
            </a:r>
          </a:p>
          <a:p>
            <a:pPr lvl="1"/>
            <a:r>
              <a:rPr lang="en-US" sz="2200" dirty="0">
                <a:solidFill>
                  <a:srgbClr val="002060"/>
                </a:solidFill>
              </a:rPr>
              <a:t>Ages 18 and 24 months</a:t>
            </a:r>
          </a:p>
          <a:p>
            <a:pPr lvl="1"/>
            <a:r>
              <a:rPr lang="en-US" sz="2200" dirty="0">
                <a:solidFill>
                  <a:srgbClr val="002060"/>
                </a:solidFill>
              </a:rPr>
              <a:t>Early recognition is important</a:t>
            </a:r>
          </a:p>
          <a:p>
            <a:pPr lvl="1"/>
            <a:r>
              <a:rPr lang="en-US" sz="2200" dirty="0">
                <a:solidFill>
                  <a:srgbClr val="002060"/>
                </a:solidFill>
              </a:rPr>
              <a:t>Areas of concern</a:t>
            </a:r>
          </a:p>
          <a:p>
            <a:pPr lvl="2"/>
            <a:r>
              <a:rPr lang="en-US" sz="2000" dirty="0">
                <a:solidFill>
                  <a:srgbClr val="002060"/>
                </a:solidFill>
              </a:rPr>
              <a:t>Social interaction (poor eye contact, resists physical contact, prefers to play alone)</a:t>
            </a:r>
          </a:p>
          <a:p>
            <a:pPr lvl="2"/>
            <a:r>
              <a:rPr lang="en-US" sz="2000" dirty="0">
                <a:solidFill>
                  <a:srgbClr val="002060"/>
                </a:solidFill>
              </a:rPr>
              <a:t>Language (not talking, loses previous skill)</a:t>
            </a:r>
          </a:p>
          <a:p>
            <a:pPr lvl="2"/>
            <a:r>
              <a:rPr lang="en-US" sz="2000" dirty="0">
                <a:solidFill>
                  <a:srgbClr val="002060"/>
                </a:solidFill>
              </a:rPr>
              <a:t>Behavior (repetitive movements, rituals, sensitivity to sound)</a:t>
            </a:r>
          </a:p>
          <a:p>
            <a:pPr lvl="2"/>
            <a:endParaRPr lang="en-US" sz="2000" dirty="0">
              <a:solidFill>
                <a:srgbClr val="002060"/>
              </a:solidFill>
            </a:endParaRPr>
          </a:p>
        </p:txBody>
      </p:sp>
    </p:spTree>
    <p:extLst>
      <p:ext uri="{BB962C8B-B14F-4D97-AF65-F5344CB8AC3E}">
        <p14:creationId xmlns:p14="http://schemas.microsoft.com/office/powerpoint/2010/main" val="1751683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0189"/>
          </a:xfrm>
        </p:spPr>
        <p:txBody>
          <a:bodyPr/>
          <a:lstStyle/>
          <a:p>
            <a:r>
              <a:rPr lang="en-US" dirty="0">
                <a:solidFill>
                  <a:srgbClr val="FF0000"/>
                </a:solidFill>
              </a:rPr>
              <a:t>       Cholesterol and Lipid Screening</a:t>
            </a:r>
          </a:p>
        </p:txBody>
      </p:sp>
      <p:sp>
        <p:nvSpPr>
          <p:cNvPr id="3" name="Content Placeholder 2"/>
          <p:cNvSpPr>
            <a:spLocks noGrp="1"/>
          </p:cNvSpPr>
          <p:nvPr>
            <p:ph idx="1"/>
          </p:nvPr>
        </p:nvSpPr>
        <p:spPr>
          <a:xfrm>
            <a:off x="677334" y="1903615"/>
            <a:ext cx="8596668" cy="4137747"/>
          </a:xfrm>
        </p:spPr>
        <p:txBody>
          <a:bodyPr/>
          <a:lstStyle/>
          <a:p>
            <a:r>
              <a:rPr lang="en-US" dirty="0"/>
              <a:t>AAP recommends </a:t>
            </a:r>
            <a:r>
              <a:rPr lang="en-US" dirty="0" err="1"/>
              <a:t>nonfasting</a:t>
            </a:r>
            <a:r>
              <a:rPr lang="en-US" dirty="0"/>
              <a:t> screening for dyslipidemia between 9 and 11 years of age and again between 17 and 21 years of age.</a:t>
            </a:r>
          </a:p>
          <a:p>
            <a:r>
              <a:rPr lang="en-US" dirty="0"/>
              <a:t>Routine lipid screening is not recommended in children 2-8 and between 12 and 16 years of age.</a:t>
            </a:r>
          </a:p>
          <a:p>
            <a:r>
              <a:rPr lang="en-US" dirty="0"/>
              <a:t>Overweight/obese children are treated primarily with weight management.</a:t>
            </a:r>
          </a:p>
          <a:p>
            <a:r>
              <a:rPr lang="en-US" dirty="0"/>
              <a:t>Pharmacotherapy is generally not recommended in children &lt;10 unless the following are present:</a:t>
            </a:r>
          </a:p>
          <a:p>
            <a:pPr lvl="1"/>
            <a:r>
              <a:rPr lang="en-US" dirty="0"/>
              <a:t>A high-risk CVD condition exists</a:t>
            </a:r>
          </a:p>
          <a:p>
            <a:pPr lvl="1"/>
            <a:r>
              <a:rPr lang="en-US" dirty="0"/>
              <a:t>LDL-C levels &gt;400mg/</a:t>
            </a:r>
            <a:r>
              <a:rPr lang="en-US" dirty="0" err="1"/>
              <a:t>dL</a:t>
            </a:r>
            <a:r>
              <a:rPr lang="en-US" dirty="0"/>
              <a:t> (familial hypercholesterolemia)</a:t>
            </a:r>
          </a:p>
          <a:p>
            <a:pPr lvl="1"/>
            <a:r>
              <a:rPr lang="en-US" dirty="0"/>
              <a:t>TG&gt;500mg/</a:t>
            </a:r>
            <a:r>
              <a:rPr lang="en-US" dirty="0" err="1"/>
              <a:t>dL</a:t>
            </a:r>
            <a:r>
              <a:rPr lang="en-US" dirty="0"/>
              <a:t> (familial hypertriglyceridemia)</a:t>
            </a:r>
          </a:p>
          <a:p>
            <a:endParaRPr lang="en-US" dirty="0"/>
          </a:p>
        </p:txBody>
      </p:sp>
    </p:spTree>
    <p:extLst>
      <p:ext uri="{BB962C8B-B14F-4D97-AF65-F5344CB8AC3E}">
        <p14:creationId xmlns:p14="http://schemas.microsoft.com/office/powerpoint/2010/main" val="3014494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873"/>
          </a:xfrm>
        </p:spPr>
        <p:txBody>
          <a:bodyPr/>
          <a:lstStyle/>
          <a:p>
            <a:r>
              <a:rPr lang="en-US" dirty="0">
                <a:solidFill>
                  <a:srgbClr val="FF0000"/>
                </a:solidFill>
              </a:rPr>
              <a:t>                   BMI Screening</a:t>
            </a:r>
          </a:p>
        </p:txBody>
      </p:sp>
      <p:sp>
        <p:nvSpPr>
          <p:cNvPr id="3" name="Content Placeholder 2"/>
          <p:cNvSpPr>
            <a:spLocks noGrp="1"/>
          </p:cNvSpPr>
          <p:nvPr>
            <p:ph idx="1"/>
          </p:nvPr>
        </p:nvSpPr>
        <p:spPr>
          <a:xfrm>
            <a:off x="677334" y="1679171"/>
            <a:ext cx="8596668" cy="4362191"/>
          </a:xfrm>
        </p:spPr>
        <p:txBody>
          <a:bodyPr vert="horz" lIns="91440" tIns="45720" rIns="91440" bIns="45720" rtlCol="0" anchor="t">
            <a:normAutofit/>
          </a:bodyPr>
          <a:lstStyle/>
          <a:p>
            <a:r>
              <a:rPr lang="en-US" dirty="0"/>
              <a:t>Most practical method to track overweight and obesity</a:t>
            </a:r>
          </a:p>
          <a:p>
            <a:r>
              <a:rPr lang="en-US" dirty="0"/>
              <a:t>BMI= weight (Kg)/height (m2)</a:t>
            </a:r>
          </a:p>
          <a:p>
            <a:r>
              <a:rPr lang="en-US" dirty="0"/>
              <a:t>BMI assessment recommended yearly beginning at age two</a:t>
            </a:r>
          </a:p>
          <a:p>
            <a:pPr lvl="1"/>
            <a:r>
              <a:rPr lang="en-US" dirty="0"/>
              <a:t>BMI&lt;5</a:t>
            </a:r>
            <a:r>
              <a:rPr lang="en-US" baseline="30000" dirty="0"/>
              <a:t>th</a:t>
            </a:r>
            <a:r>
              <a:rPr lang="en-US" dirty="0"/>
              <a:t> percentile: underweight</a:t>
            </a:r>
          </a:p>
          <a:p>
            <a:pPr lvl="1"/>
            <a:r>
              <a:rPr lang="en-US" dirty="0"/>
              <a:t>BMI 5</a:t>
            </a:r>
            <a:r>
              <a:rPr lang="en-US" baseline="30000" dirty="0"/>
              <a:t>th</a:t>
            </a:r>
            <a:r>
              <a:rPr lang="en-US" dirty="0"/>
              <a:t> to 84</a:t>
            </a:r>
            <a:r>
              <a:rPr lang="en-US" baseline="30000" dirty="0"/>
              <a:t>th</a:t>
            </a:r>
            <a:r>
              <a:rPr lang="en-US" dirty="0"/>
              <a:t> percentile: healthy weight</a:t>
            </a:r>
          </a:p>
          <a:p>
            <a:pPr lvl="1"/>
            <a:r>
              <a:rPr lang="en-US" dirty="0"/>
              <a:t>BMI 85</a:t>
            </a:r>
            <a:r>
              <a:rPr lang="en-US" baseline="30000" dirty="0"/>
              <a:t>th</a:t>
            </a:r>
            <a:r>
              <a:rPr lang="en-US" dirty="0"/>
              <a:t> to 95</a:t>
            </a:r>
            <a:r>
              <a:rPr lang="en-US" baseline="30000" dirty="0"/>
              <a:t>th</a:t>
            </a:r>
            <a:r>
              <a:rPr lang="en-US" dirty="0"/>
              <a:t> percentile: overweight</a:t>
            </a:r>
          </a:p>
          <a:p>
            <a:pPr lvl="1"/>
            <a:r>
              <a:rPr lang="en-US" dirty="0"/>
              <a:t>BMI&gt;95</a:t>
            </a:r>
            <a:r>
              <a:rPr lang="en-US" baseline="30000" dirty="0"/>
              <a:t>th</a:t>
            </a:r>
            <a:r>
              <a:rPr lang="en-US" dirty="0"/>
              <a:t> percentile: obese</a:t>
            </a:r>
          </a:p>
        </p:txBody>
      </p:sp>
    </p:spTree>
    <p:extLst>
      <p:ext uri="{BB962C8B-B14F-4D97-AF65-F5344CB8AC3E}">
        <p14:creationId xmlns:p14="http://schemas.microsoft.com/office/powerpoint/2010/main" val="721828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2569029"/>
            <a:ext cx="8596668" cy="1463039"/>
          </a:xfrm>
        </p:spPr>
        <p:txBody>
          <a:bodyPr/>
          <a:lstStyle/>
          <a:p>
            <a:pPr algn="ctr"/>
            <a:r>
              <a:rPr lang="en-US" dirty="0">
                <a:solidFill>
                  <a:srgbClr val="FF0000"/>
                </a:solidFill>
              </a:rPr>
              <a:t>Immunizations</a:t>
            </a:r>
          </a:p>
        </p:txBody>
      </p:sp>
    </p:spTree>
    <p:extLst>
      <p:ext uri="{BB962C8B-B14F-4D97-AF65-F5344CB8AC3E}">
        <p14:creationId xmlns:p14="http://schemas.microsoft.com/office/powerpoint/2010/main" val="1795504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fontScale="90000"/>
          </a:bodyPr>
          <a:lstStyle/>
          <a:p>
            <a:pPr algn="ctr"/>
            <a:r>
              <a:rPr lang="en-US" dirty="0">
                <a:solidFill>
                  <a:srgbClr val="FF0000"/>
                </a:solidFill>
              </a:rPr>
              <a:t>Immunizations</a:t>
            </a:r>
          </a:p>
        </p:txBody>
      </p:sp>
      <p:sp>
        <p:nvSpPr>
          <p:cNvPr id="3" name="Content Placeholder 2"/>
          <p:cNvSpPr>
            <a:spLocks noGrp="1"/>
          </p:cNvSpPr>
          <p:nvPr>
            <p:ph idx="1"/>
          </p:nvPr>
        </p:nvSpPr>
        <p:spPr>
          <a:xfrm>
            <a:off x="677334" y="1568406"/>
            <a:ext cx="8596668" cy="3880773"/>
          </a:xfrm>
        </p:spPr>
        <p:txBody>
          <a:bodyPr/>
          <a:lstStyle/>
          <a:p>
            <a:r>
              <a:rPr lang="en-US" dirty="0"/>
              <a:t>Recommendations made by the Advisory Committee on Immunization Practices (ACIP)</a:t>
            </a:r>
          </a:p>
          <a:p>
            <a:r>
              <a:rPr lang="en-US" dirty="0"/>
              <a:t>Latest schedule on CDC website- http:cdc.gov/vaccines/recs/acip/</a:t>
            </a:r>
          </a:p>
          <a:p>
            <a:r>
              <a:rPr lang="en-US" dirty="0"/>
              <a:t>Pearl- If not given when recommended, give at first subsequent visit</a:t>
            </a:r>
          </a:p>
          <a:p>
            <a:endParaRPr lang="en-US" dirty="0"/>
          </a:p>
        </p:txBody>
      </p:sp>
    </p:spTree>
    <p:extLst>
      <p:ext uri="{BB962C8B-B14F-4D97-AF65-F5344CB8AC3E}">
        <p14:creationId xmlns:p14="http://schemas.microsoft.com/office/powerpoint/2010/main" val="3781884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0263"/>
          </a:xfrm>
        </p:spPr>
        <p:txBody>
          <a:bodyPr>
            <a:normAutofit fontScale="90000"/>
          </a:bodyPr>
          <a:lstStyle/>
          <a:p>
            <a:pPr algn="ctr"/>
            <a:r>
              <a:rPr lang="en-US" dirty="0">
                <a:solidFill>
                  <a:srgbClr val="FF0000"/>
                </a:solidFill>
              </a:rPr>
              <a:t>Immunizations</a:t>
            </a:r>
          </a:p>
        </p:txBody>
      </p:sp>
      <p:sp>
        <p:nvSpPr>
          <p:cNvPr id="3" name="Content Placeholder 2"/>
          <p:cNvSpPr>
            <a:spLocks noGrp="1"/>
          </p:cNvSpPr>
          <p:nvPr>
            <p:ph idx="1"/>
          </p:nvPr>
        </p:nvSpPr>
        <p:spPr>
          <a:xfrm>
            <a:off x="677334" y="1349829"/>
            <a:ext cx="8596668" cy="4691533"/>
          </a:xfrm>
        </p:spPr>
        <p:txBody>
          <a:bodyPr>
            <a:normAutofit/>
          </a:bodyPr>
          <a:lstStyle/>
          <a:p>
            <a:r>
              <a:rPr lang="en-US" sz="2400" dirty="0"/>
              <a:t>Focus on:</a:t>
            </a:r>
          </a:p>
          <a:p>
            <a:r>
              <a:rPr lang="en-US" sz="2400" dirty="0"/>
              <a:t>Immunization schedule</a:t>
            </a:r>
          </a:p>
          <a:p>
            <a:r>
              <a:rPr lang="en-US" sz="2400" dirty="0"/>
              <a:t>Rationale for schedule</a:t>
            </a:r>
          </a:p>
          <a:p>
            <a:r>
              <a:rPr lang="en-US" sz="2400" dirty="0"/>
              <a:t>Catch-up immunizations</a:t>
            </a:r>
          </a:p>
          <a:p>
            <a:r>
              <a:rPr lang="en-US" sz="2400" dirty="0"/>
              <a:t>Immunization side effects</a:t>
            </a:r>
          </a:p>
          <a:p>
            <a:r>
              <a:rPr lang="en-US" sz="2400" dirty="0"/>
              <a:t>Contraindications to immunization</a:t>
            </a:r>
          </a:p>
          <a:p>
            <a:r>
              <a:rPr lang="en-US" sz="2400" dirty="0"/>
              <a:t>Types of vaccines (live vs inactivated)</a:t>
            </a:r>
          </a:p>
          <a:p>
            <a:r>
              <a:rPr lang="en-US" sz="2400" dirty="0"/>
              <a:t>Timing when using other products (immunoglobulin, PPD, </a:t>
            </a:r>
            <a:r>
              <a:rPr lang="en-US" sz="2400" dirty="0" err="1"/>
              <a:t>etc</a:t>
            </a:r>
            <a:r>
              <a:rPr lang="en-US" sz="2400" dirty="0"/>
              <a:t>)</a:t>
            </a:r>
          </a:p>
        </p:txBody>
      </p:sp>
    </p:spTree>
    <p:extLst>
      <p:ext uri="{BB962C8B-B14F-4D97-AF65-F5344CB8AC3E}">
        <p14:creationId xmlns:p14="http://schemas.microsoft.com/office/powerpoint/2010/main" val="393956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7646"/>
          </a:xfrm>
        </p:spPr>
        <p:txBody>
          <a:bodyPr/>
          <a:lstStyle/>
          <a:p>
            <a:r>
              <a:rPr lang="en-US" dirty="0">
                <a:solidFill>
                  <a:srgbClr val="FF0000"/>
                </a:solidFill>
              </a:rPr>
              <a:t>Growth and Physical Development</a:t>
            </a:r>
          </a:p>
        </p:txBody>
      </p:sp>
      <p:sp>
        <p:nvSpPr>
          <p:cNvPr id="3" name="Content Placeholder 2"/>
          <p:cNvSpPr>
            <a:spLocks noGrp="1"/>
          </p:cNvSpPr>
          <p:nvPr>
            <p:ph idx="1"/>
          </p:nvPr>
        </p:nvSpPr>
        <p:spPr>
          <a:xfrm>
            <a:off x="677334" y="1724297"/>
            <a:ext cx="8596668" cy="4317065"/>
          </a:xfrm>
        </p:spPr>
        <p:txBody>
          <a:bodyPr vert="horz" lIns="91440" tIns="45720" rIns="91440" bIns="45720" rtlCol="0" anchor="t">
            <a:normAutofit/>
          </a:bodyPr>
          <a:lstStyle/>
          <a:p>
            <a:pPr marL="0" indent="0">
              <a:buNone/>
            </a:pPr>
            <a:endParaRPr lang="en-US" sz="2000" dirty="0">
              <a:solidFill>
                <a:srgbClr val="002060"/>
              </a:solidFill>
            </a:endParaRPr>
          </a:p>
          <a:p>
            <a:r>
              <a:rPr lang="en-US" dirty="0">
                <a:solidFill>
                  <a:srgbClr val="002060"/>
                </a:solidFill>
              </a:rPr>
              <a:t>Weight at each visit</a:t>
            </a:r>
          </a:p>
          <a:p>
            <a:r>
              <a:rPr lang="en-US" dirty="0">
                <a:solidFill>
                  <a:srgbClr val="002060"/>
                </a:solidFill>
              </a:rPr>
              <a:t>Plot growth on appropriate curve </a:t>
            </a:r>
          </a:p>
          <a:p>
            <a:r>
              <a:rPr lang="en-US" dirty="0">
                <a:solidFill>
                  <a:srgbClr val="002060"/>
                </a:solidFill>
              </a:rPr>
              <a:t>Use the WHO growth charts to monitor growth from 0 to 2 years in the US (based on high quality data and use breastfed infants as the norm for growth)</a:t>
            </a:r>
          </a:p>
          <a:p>
            <a:r>
              <a:rPr lang="en-US" dirty="0">
                <a:solidFill>
                  <a:srgbClr val="002060"/>
                </a:solidFill>
              </a:rPr>
              <a:t>Use the CDC growth charts to monitor growth for children age 2 years and older in the US</a:t>
            </a:r>
          </a:p>
          <a:p>
            <a:r>
              <a:rPr lang="en-US" dirty="0">
                <a:solidFill>
                  <a:srgbClr val="002060"/>
                </a:solidFill>
              </a:rPr>
              <a:t>Transition to BMI by age 2; weight for length under age 2</a:t>
            </a:r>
          </a:p>
          <a:p>
            <a:endParaRPr lang="en-US" dirty="0"/>
          </a:p>
        </p:txBody>
      </p:sp>
    </p:spTree>
    <p:extLst>
      <p:ext uri="{BB962C8B-B14F-4D97-AF65-F5344CB8AC3E}">
        <p14:creationId xmlns:p14="http://schemas.microsoft.com/office/powerpoint/2010/main" val="1668652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5657" y="557350"/>
            <a:ext cx="8293781" cy="5669279"/>
          </a:xfrm>
          <a:prstGeom prst="rect">
            <a:avLst/>
          </a:prstGeom>
        </p:spPr>
      </p:pic>
    </p:spTree>
    <p:extLst>
      <p:ext uri="{BB962C8B-B14F-4D97-AF65-F5344CB8AC3E}">
        <p14:creationId xmlns:p14="http://schemas.microsoft.com/office/powerpoint/2010/main" val="124244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3184" y="289638"/>
            <a:ext cx="9775767" cy="6241791"/>
          </a:xfrm>
          <a:prstGeom prst="rect">
            <a:avLst/>
          </a:prstGeom>
        </p:spPr>
      </p:pic>
    </p:spTree>
    <p:extLst>
      <p:ext uri="{BB962C8B-B14F-4D97-AF65-F5344CB8AC3E}">
        <p14:creationId xmlns:p14="http://schemas.microsoft.com/office/powerpoint/2010/main" val="2991148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Question</a:t>
            </a:r>
          </a:p>
        </p:txBody>
      </p:sp>
      <p:sp>
        <p:nvSpPr>
          <p:cNvPr id="3" name="Content Placeholder 2"/>
          <p:cNvSpPr>
            <a:spLocks noGrp="1"/>
          </p:cNvSpPr>
          <p:nvPr>
            <p:ph idx="1"/>
          </p:nvPr>
        </p:nvSpPr>
        <p:spPr/>
        <p:txBody>
          <a:bodyPr/>
          <a:lstStyle/>
          <a:p>
            <a:pPr marL="0" indent="0">
              <a:buNone/>
            </a:pPr>
            <a:r>
              <a:rPr lang="en-US" dirty="0">
                <a:solidFill>
                  <a:srgbClr val="002060"/>
                </a:solidFill>
              </a:rPr>
              <a:t>Which of the following vaccines are live?</a:t>
            </a:r>
          </a:p>
          <a:p>
            <a:pPr>
              <a:buAutoNum type="alphaUcPeriod"/>
            </a:pPr>
            <a:r>
              <a:rPr lang="en-US" dirty="0">
                <a:solidFill>
                  <a:srgbClr val="002060"/>
                </a:solidFill>
              </a:rPr>
              <a:t>HBV</a:t>
            </a:r>
          </a:p>
          <a:p>
            <a:pPr>
              <a:buAutoNum type="alphaUcPeriod"/>
            </a:pPr>
            <a:r>
              <a:rPr lang="en-US" dirty="0">
                <a:solidFill>
                  <a:srgbClr val="002060"/>
                </a:solidFill>
              </a:rPr>
              <a:t>IPV</a:t>
            </a:r>
          </a:p>
          <a:p>
            <a:pPr>
              <a:buAutoNum type="alphaUcPeriod"/>
            </a:pPr>
            <a:r>
              <a:rPr lang="en-US" dirty="0" err="1">
                <a:solidFill>
                  <a:srgbClr val="002060"/>
                </a:solidFill>
              </a:rPr>
              <a:t>DTaP</a:t>
            </a:r>
            <a:endParaRPr lang="en-US" dirty="0">
              <a:solidFill>
                <a:srgbClr val="002060"/>
              </a:solidFill>
            </a:endParaRPr>
          </a:p>
          <a:p>
            <a:pPr>
              <a:buAutoNum type="alphaUcPeriod"/>
            </a:pPr>
            <a:r>
              <a:rPr lang="en-US" dirty="0">
                <a:solidFill>
                  <a:srgbClr val="002060"/>
                </a:solidFill>
              </a:rPr>
              <a:t>Hib</a:t>
            </a:r>
          </a:p>
          <a:p>
            <a:pPr>
              <a:buAutoNum type="alphaUcPeriod"/>
            </a:pPr>
            <a:r>
              <a:rPr lang="en-US" dirty="0">
                <a:solidFill>
                  <a:srgbClr val="002060"/>
                </a:solidFill>
              </a:rPr>
              <a:t>PCV</a:t>
            </a:r>
          </a:p>
          <a:p>
            <a:pPr>
              <a:buAutoNum type="alphaUcPeriod"/>
            </a:pPr>
            <a:r>
              <a:rPr lang="en-US" dirty="0">
                <a:solidFill>
                  <a:srgbClr val="002060"/>
                </a:solidFill>
              </a:rPr>
              <a:t>Rota</a:t>
            </a:r>
          </a:p>
          <a:p>
            <a:pPr marL="0" indent="0">
              <a:buNone/>
            </a:pPr>
            <a:endParaRPr lang="en-US" dirty="0">
              <a:solidFill>
                <a:srgbClr val="002060"/>
              </a:solidFill>
            </a:endParaRPr>
          </a:p>
        </p:txBody>
      </p:sp>
    </p:spTree>
    <p:extLst>
      <p:ext uri="{BB962C8B-B14F-4D97-AF65-F5344CB8AC3E}">
        <p14:creationId xmlns:p14="http://schemas.microsoft.com/office/powerpoint/2010/main" val="2941483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Question</a:t>
            </a:r>
          </a:p>
        </p:txBody>
      </p:sp>
      <p:sp>
        <p:nvSpPr>
          <p:cNvPr id="3" name="Content Placeholder 2"/>
          <p:cNvSpPr>
            <a:spLocks noGrp="1"/>
          </p:cNvSpPr>
          <p:nvPr>
            <p:ph idx="1"/>
          </p:nvPr>
        </p:nvSpPr>
        <p:spPr/>
        <p:txBody>
          <a:bodyPr/>
          <a:lstStyle/>
          <a:p>
            <a:pPr marL="0" indent="0">
              <a:buNone/>
            </a:pPr>
            <a:r>
              <a:rPr lang="en-US" dirty="0">
                <a:solidFill>
                  <a:srgbClr val="002060"/>
                </a:solidFill>
              </a:rPr>
              <a:t>Which of the following vaccines are live?</a:t>
            </a:r>
          </a:p>
          <a:p>
            <a:pPr>
              <a:buAutoNum type="alphaUcPeriod"/>
            </a:pPr>
            <a:r>
              <a:rPr lang="en-US" dirty="0">
                <a:solidFill>
                  <a:srgbClr val="002060"/>
                </a:solidFill>
              </a:rPr>
              <a:t>HBV</a:t>
            </a:r>
          </a:p>
          <a:p>
            <a:pPr>
              <a:buAutoNum type="alphaUcPeriod"/>
            </a:pPr>
            <a:r>
              <a:rPr lang="en-US" dirty="0">
                <a:solidFill>
                  <a:srgbClr val="002060"/>
                </a:solidFill>
              </a:rPr>
              <a:t>IPV</a:t>
            </a:r>
          </a:p>
          <a:p>
            <a:pPr>
              <a:buAutoNum type="alphaUcPeriod"/>
            </a:pPr>
            <a:r>
              <a:rPr lang="en-US" dirty="0" err="1">
                <a:solidFill>
                  <a:srgbClr val="002060"/>
                </a:solidFill>
              </a:rPr>
              <a:t>DTaP</a:t>
            </a:r>
            <a:endParaRPr lang="en-US" dirty="0">
              <a:solidFill>
                <a:srgbClr val="002060"/>
              </a:solidFill>
            </a:endParaRPr>
          </a:p>
          <a:p>
            <a:pPr>
              <a:buAutoNum type="alphaUcPeriod"/>
            </a:pPr>
            <a:r>
              <a:rPr lang="en-US" dirty="0">
                <a:solidFill>
                  <a:srgbClr val="002060"/>
                </a:solidFill>
              </a:rPr>
              <a:t>Hib</a:t>
            </a:r>
          </a:p>
          <a:p>
            <a:pPr>
              <a:buAutoNum type="alphaUcPeriod"/>
            </a:pPr>
            <a:r>
              <a:rPr lang="en-US" dirty="0">
                <a:solidFill>
                  <a:srgbClr val="002060"/>
                </a:solidFill>
              </a:rPr>
              <a:t>PCV</a:t>
            </a:r>
          </a:p>
          <a:p>
            <a:pPr>
              <a:buAutoNum type="alphaUcPeriod"/>
            </a:pPr>
            <a:r>
              <a:rPr lang="en-US" b="1" u="sng" dirty="0">
                <a:solidFill>
                  <a:srgbClr val="002060"/>
                </a:solidFill>
              </a:rPr>
              <a:t>Rota</a:t>
            </a:r>
          </a:p>
          <a:p>
            <a:pPr marL="0" indent="0">
              <a:buNone/>
            </a:pPr>
            <a:endParaRPr lang="en-US" dirty="0">
              <a:solidFill>
                <a:srgbClr val="002060"/>
              </a:solidFill>
            </a:endParaRPr>
          </a:p>
        </p:txBody>
      </p:sp>
    </p:spTree>
    <p:extLst>
      <p:ext uri="{BB962C8B-B14F-4D97-AF65-F5344CB8AC3E}">
        <p14:creationId xmlns:p14="http://schemas.microsoft.com/office/powerpoint/2010/main" val="1766119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5429"/>
          </a:xfrm>
        </p:spPr>
        <p:txBody>
          <a:bodyPr>
            <a:normAutofit fontScale="90000"/>
          </a:bodyPr>
          <a:lstStyle/>
          <a:p>
            <a:pPr algn="ctr"/>
            <a:r>
              <a:rPr lang="en-US" dirty="0">
                <a:solidFill>
                  <a:srgbClr val="FF0000"/>
                </a:solidFill>
              </a:rPr>
              <a:t>Immunization</a:t>
            </a:r>
          </a:p>
        </p:txBody>
      </p:sp>
      <p:sp>
        <p:nvSpPr>
          <p:cNvPr id="3" name="Content Placeholder 2"/>
          <p:cNvSpPr>
            <a:spLocks noGrp="1"/>
          </p:cNvSpPr>
          <p:nvPr>
            <p:ph idx="1"/>
          </p:nvPr>
        </p:nvSpPr>
        <p:spPr>
          <a:xfrm>
            <a:off x="677334" y="1245327"/>
            <a:ext cx="8596668" cy="4796036"/>
          </a:xfrm>
        </p:spPr>
        <p:txBody>
          <a:bodyPr/>
          <a:lstStyle/>
          <a:p>
            <a:r>
              <a:rPr lang="en-US" dirty="0"/>
              <a:t>3 live vaccines</a:t>
            </a:r>
          </a:p>
          <a:p>
            <a:pPr marL="0" indent="0">
              <a:buNone/>
            </a:pPr>
            <a:r>
              <a:rPr lang="en-US" dirty="0"/>
              <a:t>     MMR</a:t>
            </a:r>
          </a:p>
          <a:p>
            <a:pPr marL="0" indent="0">
              <a:buNone/>
            </a:pPr>
            <a:r>
              <a:rPr lang="en-US" dirty="0"/>
              <a:t>     Varicella</a:t>
            </a:r>
          </a:p>
          <a:p>
            <a:pPr marL="0" indent="0">
              <a:buNone/>
            </a:pPr>
            <a:r>
              <a:rPr lang="en-US" dirty="0"/>
              <a:t>     Rota</a:t>
            </a:r>
          </a:p>
          <a:p>
            <a:r>
              <a:rPr lang="en-US" dirty="0"/>
              <a:t>Other live vaccines only given to travelers </a:t>
            </a:r>
          </a:p>
          <a:p>
            <a:pPr marL="0" indent="0">
              <a:buNone/>
            </a:pPr>
            <a:r>
              <a:rPr lang="en-US" dirty="0"/>
              <a:t>      Oral Typhoid</a:t>
            </a:r>
          </a:p>
          <a:p>
            <a:pPr marL="0" indent="0">
              <a:buNone/>
            </a:pPr>
            <a:r>
              <a:rPr lang="en-US" dirty="0"/>
              <a:t>      Yellow Fever</a:t>
            </a:r>
          </a:p>
          <a:p>
            <a:r>
              <a:rPr lang="en-US" dirty="0"/>
              <a:t>Rota is the only live vaccine given before 1 year of age</a:t>
            </a:r>
          </a:p>
        </p:txBody>
      </p:sp>
    </p:spTree>
    <p:extLst>
      <p:ext uri="{BB962C8B-B14F-4D97-AF65-F5344CB8AC3E}">
        <p14:creationId xmlns:p14="http://schemas.microsoft.com/office/powerpoint/2010/main" val="3791744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219" y="2830286"/>
            <a:ext cx="8596668" cy="1320800"/>
          </a:xfrm>
        </p:spPr>
        <p:txBody>
          <a:bodyPr/>
          <a:lstStyle/>
          <a:p>
            <a:pPr algn="ctr"/>
            <a:r>
              <a:rPr lang="en-US" dirty="0">
                <a:solidFill>
                  <a:srgbClr val="FF0000"/>
                </a:solidFill>
              </a:rPr>
              <a:t>Rotavirus</a:t>
            </a:r>
          </a:p>
        </p:txBody>
      </p:sp>
    </p:spTree>
    <p:extLst>
      <p:ext uri="{BB962C8B-B14F-4D97-AF65-F5344CB8AC3E}">
        <p14:creationId xmlns:p14="http://schemas.microsoft.com/office/powerpoint/2010/main" val="2447754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Rotavirus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Most common cause of gastroenteritis in infants and young children</a:t>
            </a:r>
          </a:p>
          <a:p>
            <a:r>
              <a:rPr lang="en-US" dirty="0"/>
              <a:t>A lot of morbidity associated with it</a:t>
            </a:r>
          </a:p>
          <a:p>
            <a:r>
              <a:rPr lang="en-US" dirty="0"/>
              <a:t>Vaccine: Live, Oral </a:t>
            </a:r>
          </a:p>
          <a:p>
            <a:r>
              <a:rPr lang="en-US" dirty="0"/>
              <a:t>RotaTeq: 2, 4, 6 </a:t>
            </a:r>
            <a:r>
              <a:rPr lang="en-US" dirty="0" err="1"/>
              <a:t>mo</a:t>
            </a:r>
            <a:endParaRPr lang="en-US" dirty="0"/>
          </a:p>
          <a:p>
            <a:r>
              <a:rPr lang="en-US" dirty="0"/>
              <a:t>Rotarix: 2, 4 </a:t>
            </a:r>
            <a:r>
              <a:rPr lang="en-US" dirty="0" err="1"/>
              <a:t>mo</a:t>
            </a:r>
            <a:endParaRPr lang="en-US" dirty="0"/>
          </a:p>
          <a:p>
            <a:r>
              <a:rPr lang="en-US" dirty="0"/>
              <a:t>Minimum age for first dose: 6 weeks</a:t>
            </a:r>
          </a:p>
          <a:p>
            <a:r>
              <a:rPr lang="en-US" dirty="0"/>
              <a:t>Minimum interval: 4 weeks</a:t>
            </a:r>
          </a:p>
          <a:p>
            <a:r>
              <a:rPr lang="en-US" dirty="0"/>
              <a:t>Rotarix-Complete by 24 weeks of age</a:t>
            </a:r>
          </a:p>
          <a:p>
            <a:r>
              <a:rPr lang="en-US" dirty="0" err="1"/>
              <a:t>Rotateq</a:t>
            </a:r>
            <a:r>
              <a:rPr lang="en-US" dirty="0"/>
              <a:t>-Complete by 32 weeks of age, maximum interval between doses is 10 weeks</a:t>
            </a:r>
          </a:p>
          <a:p>
            <a:pPr marL="0" indent="0">
              <a:buNone/>
            </a:pPr>
            <a:endParaRPr lang="en-US" dirty="0"/>
          </a:p>
        </p:txBody>
      </p:sp>
    </p:spTree>
    <p:extLst>
      <p:ext uri="{BB962C8B-B14F-4D97-AF65-F5344CB8AC3E}">
        <p14:creationId xmlns:p14="http://schemas.microsoft.com/office/powerpoint/2010/main" val="3359767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4751" y="2778034"/>
            <a:ext cx="8596668" cy="1288868"/>
          </a:xfrm>
        </p:spPr>
        <p:txBody>
          <a:bodyPr/>
          <a:lstStyle/>
          <a:p>
            <a:pPr algn="ctr"/>
            <a:r>
              <a:rPr lang="en-US" dirty="0">
                <a:solidFill>
                  <a:srgbClr val="FF0000"/>
                </a:solidFill>
              </a:rPr>
              <a:t>Influenza</a:t>
            </a:r>
          </a:p>
        </p:txBody>
      </p:sp>
    </p:spTree>
    <p:extLst>
      <p:ext uri="{BB962C8B-B14F-4D97-AF65-F5344CB8AC3E}">
        <p14:creationId xmlns:p14="http://schemas.microsoft.com/office/powerpoint/2010/main" val="3099073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Influenza</a:t>
            </a:r>
          </a:p>
        </p:txBody>
      </p:sp>
      <p:sp>
        <p:nvSpPr>
          <p:cNvPr id="4" name="Content Placeholder 3"/>
          <p:cNvSpPr>
            <a:spLocks noGrp="1"/>
          </p:cNvSpPr>
          <p:nvPr>
            <p:ph idx="1"/>
          </p:nvPr>
        </p:nvSpPr>
        <p:spPr>
          <a:xfrm>
            <a:off x="677334" y="1778925"/>
            <a:ext cx="8596668" cy="4262438"/>
          </a:xfrm>
        </p:spPr>
        <p:txBody>
          <a:bodyPr/>
          <a:lstStyle/>
          <a:p>
            <a:r>
              <a:rPr lang="en-US" dirty="0"/>
              <a:t>Recommended for all beginning at 6 months of age</a:t>
            </a:r>
          </a:p>
          <a:p>
            <a:r>
              <a:rPr lang="en-US" dirty="0"/>
              <a:t>High Risk Groups in particular</a:t>
            </a:r>
          </a:p>
          <a:p>
            <a:pPr lvl="1"/>
            <a:r>
              <a:rPr lang="en-US" dirty="0"/>
              <a:t>6-23 months of age</a:t>
            </a:r>
          </a:p>
          <a:p>
            <a:pPr lvl="1"/>
            <a:r>
              <a:rPr lang="en-US" dirty="0"/>
              <a:t>Pulmonary or Cardiovascular disease (asthma)</a:t>
            </a:r>
          </a:p>
          <a:p>
            <a:pPr lvl="1"/>
            <a:r>
              <a:rPr lang="en-US" dirty="0"/>
              <a:t>Residents of chronic care facilities</a:t>
            </a:r>
          </a:p>
        </p:txBody>
      </p:sp>
    </p:spTree>
    <p:extLst>
      <p:ext uri="{BB962C8B-B14F-4D97-AF65-F5344CB8AC3E}">
        <p14:creationId xmlns:p14="http://schemas.microsoft.com/office/powerpoint/2010/main" val="1232472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Influenza</a:t>
            </a:r>
          </a:p>
        </p:txBody>
      </p:sp>
      <p:sp>
        <p:nvSpPr>
          <p:cNvPr id="3" name="Content Placeholder 2"/>
          <p:cNvSpPr>
            <a:spLocks noGrp="1"/>
          </p:cNvSpPr>
          <p:nvPr>
            <p:ph idx="1"/>
          </p:nvPr>
        </p:nvSpPr>
        <p:spPr>
          <a:xfrm>
            <a:off x="677334" y="1820487"/>
            <a:ext cx="8596668" cy="4220875"/>
          </a:xfrm>
        </p:spPr>
        <p:txBody>
          <a:bodyPr/>
          <a:lstStyle/>
          <a:p>
            <a:r>
              <a:rPr lang="en-US" dirty="0"/>
              <a:t>Give annually (beginning at 6 months)</a:t>
            </a:r>
          </a:p>
          <a:p>
            <a:r>
              <a:rPr lang="en-US" dirty="0"/>
              <a:t>2 doses (separated by 4 weeks) given to those receiving the vaccine for the first time (under 9 years old)</a:t>
            </a:r>
          </a:p>
          <a:p>
            <a:r>
              <a:rPr lang="en-US" dirty="0"/>
              <a:t>Subsequent season: 1 dose</a:t>
            </a:r>
          </a:p>
        </p:txBody>
      </p:sp>
    </p:spTree>
    <p:extLst>
      <p:ext uri="{BB962C8B-B14F-4D97-AF65-F5344CB8AC3E}">
        <p14:creationId xmlns:p14="http://schemas.microsoft.com/office/powerpoint/2010/main" val="290150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3177"/>
            <a:ext cx="8596668" cy="444137"/>
          </a:xfrm>
        </p:spPr>
        <p:txBody>
          <a:bodyPr>
            <a:normAutofit fontScale="90000"/>
          </a:bodyPr>
          <a:lstStyle/>
          <a:p>
            <a:pPr algn="ctr"/>
            <a:r>
              <a:rPr lang="en-US" dirty="0">
                <a:solidFill>
                  <a:srgbClr val="FF0000"/>
                </a:solidFill>
              </a:rPr>
              <a:t>Growth and Physical Development</a:t>
            </a:r>
          </a:p>
        </p:txBody>
      </p:sp>
      <p:sp>
        <p:nvSpPr>
          <p:cNvPr id="3" name="Content Placeholder 2"/>
          <p:cNvSpPr>
            <a:spLocks noGrp="1"/>
          </p:cNvSpPr>
          <p:nvPr>
            <p:ph idx="1"/>
          </p:nvPr>
        </p:nvSpPr>
        <p:spPr>
          <a:xfrm>
            <a:off x="677334" y="1245327"/>
            <a:ext cx="8596668" cy="4796036"/>
          </a:xfrm>
        </p:spPr>
        <p:txBody>
          <a:bodyPr vert="horz" lIns="91440" tIns="45720" rIns="91440" bIns="45720" rtlCol="0" anchor="t">
            <a:normAutofit/>
          </a:bodyPr>
          <a:lstStyle/>
          <a:p>
            <a:r>
              <a:rPr lang="en-US" sz="2400" b="1" dirty="0">
                <a:solidFill>
                  <a:srgbClr val="002060"/>
                </a:solidFill>
              </a:rPr>
              <a:t>Length/Height</a:t>
            </a:r>
          </a:p>
          <a:p>
            <a:r>
              <a:rPr lang="en-US" dirty="0">
                <a:solidFill>
                  <a:srgbClr val="002060"/>
                </a:solidFill>
              </a:rPr>
              <a:t>Increase in 1</a:t>
            </a:r>
            <a:r>
              <a:rPr lang="en-US" baseline="30000" dirty="0">
                <a:solidFill>
                  <a:srgbClr val="002060"/>
                </a:solidFill>
              </a:rPr>
              <a:t>st</a:t>
            </a:r>
            <a:r>
              <a:rPr lang="en-US" dirty="0">
                <a:solidFill>
                  <a:srgbClr val="002060"/>
                </a:solidFill>
              </a:rPr>
              <a:t> year: 50% </a:t>
            </a:r>
          </a:p>
          <a:p>
            <a:pPr marL="0" indent="0">
              <a:buNone/>
            </a:pPr>
            <a:r>
              <a:rPr lang="en-US" dirty="0">
                <a:solidFill>
                  <a:srgbClr val="002060"/>
                </a:solidFill>
              </a:rPr>
              <a:t>     From birth to 6 months- grow approximately 2.5 cm (1inch) per month</a:t>
            </a:r>
          </a:p>
          <a:p>
            <a:pPr marL="0" indent="0">
              <a:buNone/>
            </a:pPr>
            <a:r>
              <a:rPr lang="en-US" dirty="0">
                <a:solidFill>
                  <a:srgbClr val="002060"/>
                </a:solidFill>
              </a:rPr>
              <a:t>     From ages 6 to 12 months- grow approximately 1.25 cm (1/2 inch) per month</a:t>
            </a:r>
          </a:p>
          <a:p>
            <a:r>
              <a:rPr lang="en-US" dirty="0">
                <a:solidFill>
                  <a:srgbClr val="002060"/>
                </a:solidFill>
              </a:rPr>
              <a:t>Doubles at 4 years</a:t>
            </a:r>
          </a:p>
          <a:p>
            <a:r>
              <a:rPr lang="en-US" dirty="0">
                <a:solidFill>
                  <a:srgbClr val="002060"/>
                </a:solidFill>
              </a:rPr>
              <a:t>Triples by 13 years</a:t>
            </a:r>
          </a:p>
          <a:p>
            <a:r>
              <a:rPr lang="en-US" dirty="0">
                <a:solidFill>
                  <a:srgbClr val="002060"/>
                </a:solidFill>
              </a:rPr>
              <a:t>All patients should have a length/height measurement</a:t>
            </a:r>
          </a:p>
          <a:p>
            <a:pPr marL="0" indent="0">
              <a:buNone/>
            </a:pPr>
            <a:r>
              <a:rPr lang="en-US" dirty="0">
                <a:solidFill>
                  <a:srgbClr val="002060"/>
                </a:solidFill>
              </a:rPr>
              <a:t>     Length- measure in the recumbent position until age 2</a:t>
            </a:r>
          </a:p>
          <a:p>
            <a:pPr marL="0" indent="0">
              <a:buNone/>
            </a:pPr>
            <a:r>
              <a:rPr lang="en-US" dirty="0">
                <a:solidFill>
                  <a:srgbClr val="002060"/>
                </a:solidFill>
              </a:rPr>
              <a:t>     Standing Height- after age 2</a:t>
            </a:r>
          </a:p>
          <a:p>
            <a:r>
              <a:rPr lang="en-US" dirty="0">
                <a:solidFill>
                  <a:srgbClr val="002060"/>
                </a:solidFill>
              </a:rPr>
              <a:t>Plot on growth curve</a:t>
            </a:r>
          </a:p>
          <a:p>
            <a:pPr marL="0" indent="0">
              <a:buNone/>
            </a:pPr>
            <a:endParaRPr lang="en-US" dirty="0">
              <a:solidFill>
                <a:srgbClr val="002060"/>
              </a:solidFill>
            </a:endParaRPr>
          </a:p>
        </p:txBody>
      </p:sp>
    </p:spTree>
    <p:extLst>
      <p:ext uri="{BB962C8B-B14F-4D97-AF65-F5344CB8AC3E}">
        <p14:creationId xmlns:p14="http://schemas.microsoft.com/office/powerpoint/2010/main" val="1488866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Influenza</a:t>
            </a:r>
          </a:p>
        </p:txBody>
      </p:sp>
      <p:sp>
        <p:nvSpPr>
          <p:cNvPr id="3" name="Content Placeholder 2"/>
          <p:cNvSpPr>
            <a:spLocks noGrp="1"/>
          </p:cNvSpPr>
          <p:nvPr>
            <p:ph idx="1"/>
          </p:nvPr>
        </p:nvSpPr>
        <p:spPr>
          <a:xfrm>
            <a:off x="677334" y="1820487"/>
            <a:ext cx="8596668" cy="4220875"/>
          </a:xfrm>
        </p:spPr>
        <p:txBody>
          <a:bodyPr vert="horz" lIns="91440" tIns="45720" rIns="91440" bIns="45720" rtlCol="0" anchor="t">
            <a:normAutofit/>
          </a:bodyPr>
          <a:lstStyle/>
          <a:p>
            <a:r>
              <a:rPr lang="en-US" dirty="0"/>
              <a:t>Contraindications</a:t>
            </a:r>
          </a:p>
          <a:p>
            <a:pPr lvl="1"/>
            <a:r>
              <a:rPr lang="en-US" dirty="0"/>
              <a:t>Egg allergy </a:t>
            </a:r>
            <a:r>
              <a:rPr lang="en-US" dirty="0">
                <a:solidFill>
                  <a:srgbClr val="FF0000"/>
                </a:solidFill>
              </a:rPr>
              <a:t>does not </a:t>
            </a:r>
            <a:r>
              <a:rPr lang="en-US" dirty="0"/>
              <a:t>impart an increased risk of anaphylaxis (Flucelvax is cell-culture based and egg-free)</a:t>
            </a:r>
          </a:p>
          <a:p>
            <a:pPr lvl="1"/>
            <a:r>
              <a:rPr lang="en-US" dirty="0"/>
              <a:t>Severe reaction to previous vaccine</a:t>
            </a:r>
          </a:p>
          <a:p>
            <a:pPr lvl="1"/>
            <a:r>
              <a:rPr lang="en-US" dirty="0"/>
              <a:t>Guillain-Barre (within 6 weeks of getting the flu vaccine)</a:t>
            </a:r>
          </a:p>
          <a:p>
            <a:pPr marL="457200" lvl="1" indent="0">
              <a:buNone/>
            </a:pPr>
            <a:endParaRPr lang="en-US" dirty="0"/>
          </a:p>
        </p:txBody>
      </p:sp>
    </p:spTree>
    <p:extLst>
      <p:ext uri="{BB962C8B-B14F-4D97-AF65-F5344CB8AC3E}">
        <p14:creationId xmlns:p14="http://schemas.microsoft.com/office/powerpoint/2010/main" val="3154475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2867892"/>
            <a:ext cx="8596668" cy="889462"/>
          </a:xfrm>
        </p:spPr>
        <p:txBody>
          <a:bodyPr/>
          <a:lstStyle/>
          <a:p>
            <a:pPr algn="ctr"/>
            <a:r>
              <a:rPr lang="en-US" dirty="0">
                <a:solidFill>
                  <a:srgbClr val="FF0000"/>
                </a:solidFill>
              </a:rPr>
              <a:t>Measles-Mumps-Rubella (MMR)</a:t>
            </a:r>
          </a:p>
        </p:txBody>
      </p:sp>
    </p:spTree>
    <p:extLst>
      <p:ext uri="{BB962C8B-B14F-4D97-AF65-F5344CB8AC3E}">
        <p14:creationId xmlns:p14="http://schemas.microsoft.com/office/powerpoint/2010/main" val="758391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7433"/>
          </a:xfrm>
        </p:spPr>
        <p:txBody>
          <a:bodyPr>
            <a:noAutofit/>
          </a:bodyPr>
          <a:lstStyle/>
          <a:p>
            <a:r>
              <a:rPr lang="en-US" dirty="0">
                <a:solidFill>
                  <a:srgbClr val="FF0000"/>
                </a:solidFill>
              </a:rPr>
              <a:t>MMR</a:t>
            </a:r>
          </a:p>
        </p:txBody>
      </p:sp>
      <p:sp>
        <p:nvSpPr>
          <p:cNvPr id="3" name="Content Placeholder 2"/>
          <p:cNvSpPr>
            <a:spLocks noGrp="1"/>
          </p:cNvSpPr>
          <p:nvPr>
            <p:ph idx="1"/>
          </p:nvPr>
        </p:nvSpPr>
        <p:spPr>
          <a:xfrm>
            <a:off x="677334" y="1471353"/>
            <a:ext cx="8596668" cy="4570009"/>
          </a:xfrm>
        </p:spPr>
        <p:txBody>
          <a:bodyPr/>
          <a:lstStyle/>
          <a:p>
            <a:r>
              <a:rPr lang="en-US" dirty="0"/>
              <a:t>Measles-Mumps-Rubella (MMR)</a:t>
            </a:r>
          </a:p>
          <a:p>
            <a:r>
              <a:rPr lang="en-US" dirty="0"/>
              <a:t>Live attenuated vaccine</a:t>
            </a:r>
          </a:p>
          <a:p>
            <a:r>
              <a:rPr lang="en-US" dirty="0"/>
              <a:t>2 dose series given at 12-15 months and at 4-6 years</a:t>
            </a:r>
          </a:p>
          <a:p>
            <a:r>
              <a:rPr lang="en-US" dirty="0"/>
              <a:t>Catch-up: 2 doses at least 4 weeks apart</a:t>
            </a:r>
          </a:p>
          <a:p>
            <a:r>
              <a:rPr lang="en-US" dirty="0"/>
              <a:t>If given at &lt;12 months old, needs to be repeated due to lack of immunogenicity</a:t>
            </a:r>
          </a:p>
          <a:p>
            <a:r>
              <a:rPr lang="en-US" dirty="0"/>
              <a:t>Can be given as early as 6 months, but must be revaccinated at 12 months of age</a:t>
            </a:r>
          </a:p>
          <a:p>
            <a:r>
              <a:rPr lang="en-US" dirty="0"/>
              <a:t>During an outbreak, MMR given within 72 hours of exposure to measles may provide some protection and is preferred to immune globulin</a:t>
            </a:r>
          </a:p>
          <a:p>
            <a:pPr marL="0" indent="0">
              <a:buNone/>
            </a:pPr>
            <a:endParaRPr lang="en-US" dirty="0"/>
          </a:p>
        </p:txBody>
      </p:sp>
    </p:spTree>
    <p:extLst>
      <p:ext uri="{BB962C8B-B14F-4D97-AF65-F5344CB8AC3E}">
        <p14:creationId xmlns:p14="http://schemas.microsoft.com/office/powerpoint/2010/main" val="982358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6320"/>
          </a:xfrm>
        </p:spPr>
        <p:txBody>
          <a:bodyPr/>
          <a:lstStyle/>
          <a:p>
            <a:r>
              <a:rPr lang="en-US" dirty="0">
                <a:solidFill>
                  <a:srgbClr val="FF0000"/>
                </a:solidFill>
              </a:rPr>
              <a:t>MMR</a:t>
            </a:r>
          </a:p>
        </p:txBody>
      </p:sp>
      <p:sp>
        <p:nvSpPr>
          <p:cNvPr id="3" name="Content Placeholder 2"/>
          <p:cNvSpPr>
            <a:spLocks noGrp="1"/>
          </p:cNvSpPr>
          <p:nvPr>
            <p:ph idx="1"/>
          </p:nvPr>
        </p:nvSpPr>
        <p:spPr>
          <a:xfrm>
            <a:off x="677334" y="1778925"/>
            <a:ext cx="8596668" cy="4262438"/>
          </a:xfrm>
        </p:spPr>
        <p:txBody>
          <a:bodyPr/>
          <a:lstStyle/>
          <a:p>
            <a:r>
              <a:rPr lang="en-US" dirty="0"/>
              <a:t>Contraindications</a:t>
            </a:r>
          </a:p>
          <a:p>
            <a:pPr lvl="1"/>
            <a:r>
              <a:rPr lang="en-US" dirty="0"/>
              <a:t>Pregnant women</a:t>
            </a:r>
          </a:p>
          <a:p>
            <a:pPr lvl="1"/>
            <a:r>
              <a:rPr lang="en-US" dirty="0"/>
              <a:t>Previous anaphylactic reaction to measles vaccine</a:t>
            </a:r>
          </a:p>
          <a:p>
            <a:pPr lvl="1"/>
            <a:r>
              <a:rPr lang="en-US" dirty="0"/>
              <a:t>Persons with severe immunocompromising conditions</a:t>
            </a:r>
          </a:p>
          <a:p>
            <a:pPr lvl="1"/>
            <a:r>
              <a:rPr lang="en-US" dirty="0"/>
              <a:t>Can be given to children with egg allergy (risk of anaphylaxis is low)</a:t>
            </a:r>
          </a:p>
        </p:txBody>
      </p:sp>
    </p:spTree>
    <p:extLst>
      <p:ext uri="{BB962C8B-B14F-4D97-AF65-F5344CB8AC3E}">
        <p14:creationId xmlns:p14="http://schemas.microsoft.com/office/powerpoint/2010/main" val="663578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4640"/>
            <a:ext cx="8596668" cy="831273"/>
          </a:xfrm>
        </p:spPr>
        <p:txBody>
          <a:bodyPr/>
          <a:lstStyle/>
          <a:p>
            <a:pPr algn="ctr"/>
            <a:r>
              <a:rPr lang="en-US" dirty="0">
                <a:solidFill>
                  <a:srgbClr val="FF0000"/>
                </a:solidFill>
              </a:rPr>
              <a:t>Hepatitis B</a:t>
            </a:r>
          </a:p>
        </p:txBody>
      </p:sp>
    </p:spTree>
    <p:extLst>
      <p:ext uri="{BB962C8B-B14F-4D97-AF65-F5344CB8AC3E}">
        <p14:creationId xmlns:p14="http://schemas.microsoft.com/office/powerpoint/2010/main" val="3016573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Hepatitis B</a:t>
            </a:r>
          </a:p>
        </p:txBody>
      </p:sp>
      <p:sp>
        <p:nvSpPr>
          <p:cNvPr id="3" name="Content Placeholder 2"/>
          <p:cNvSpPr>
            <a:spLocks noGrp="1"/>
          </p:cNvSpPr>
          <p:nvPr>
            <p:ph idx="1"/>
          </p:nvPr>
        </p:nvSpPr>
        <p:spPr>
          <a:xfrm>
            <a:off x="677334" y="1619795"/>
            <a:ext cx="8596668" cy="4421568"/>
          </a:xfrm>
        </p:spPr>
        <p:txBody>
          <a:bodyPr vert="horz" lIns="91440" tIns="45720" rIns="91440" bIns="45720" rtlCol="0" anchor="t">
            <a:normAutofit lnSpcReduction="10000"/>
          </a:bodyPr>
          <a:lstStyle/>
          <a:p>
            <a:r>
              <a:rPr lang="en-US" dirty="0"/>
              <a:t>Recombinant DNA-produced HBsAg Vaccine</a:t>
            </a:r>
          </a:p>
          <a:p>
            <a:r>
              <a:rPr lang="en-US" dirty="0"/>
              <a:t>First dose in nursery before discharge</a:t>
            </a:r>
          </a:p>
          <a:p>
            <a:r>
              <a:rPr lang="en-US" dirty="0"/>
              <a:t>3 doses</a:t>
            </a:r>
          </a:p>
          <a:p>
            <a:r>
              <a:rPr lang="en-US" dirty="0"/>
              <a:t>Minimum intervals between doses</a:t>
            </a:r>
          </a:p>
          <a:p>
            <a:pPr lvl="1"/>
            <a:r>
              <a:rPr lang="en-US" dirty="0"/>
              <a:t>Dose 1 and 2: 4 weeks</a:t>
            </a:r>
          </a:p>
          <a:p>
            <a:pPr lvl="1"/>
            <a:r>
              <a:rPr lang="en-US" dirty="0"/>
              <a:t>Dose 2 and 3: 8 weeks</a:t>
            </a:r>
          </a:p>
          <a:p>
            <a:pPr lvl="1"/>
            <a:r>
              <a:rPr lang="en-US" dirty="0"/>
              <a:t>Dose 1 and 3: 16 weeks</a:t>
            </a:r>
          </a:p>
          <a:p>
            <a:r>
              <a:rPr lang="en-US" dirty="0"/>
              <a:t>4</a:t>
            </a:r>
            <a:r>
              <a:rPr lang="en-US" baseline="30000" dirty="0"/>
              <a:t>th</a:t>
            </a:r>
            <a:r>
              <a:rPr lang="en-US" dirty="0"/>
              <a:t> dose allowed if using combination vaccines</a:t>
            </a:r>
          </a:p>
          <a:p>
            <a:r>
              <a:rPr lang="en-US" dirty="0"/>
              <a:t>If mother HBsAg+</a:t>
            </a:r>
          </a:p>
          <a:p>
            <a:pPr lvl="1"/>
            <a:r>
              <a:rPr lang="en-US" dirty="0"/>
              <a:t>HBV and Hep B immune globulin within 12 hours of birth</a:t>
            </a:r>
          </a:p>
          <a:p>
            <a:pPr lvl="1"/>
            <a:r>
              <a:rPr lang="en-US" dirty="0"/>
              <a:t>If maternal status is unknown, should receive at birth and HBIG within 7 days if mom then found to be positive</a:t>
            </a:r>
          </a:p>
          <a:p>
            <a:pPr lvl="1"/>
            <a:endParaRPr lang="en-US" dirty="0"/>
          </a:p>
          <a:p>
            <a:pPr lvl="1"/>
            <a:endParaRPr lang="en-US" dirty="0"/>
          </a:p>
        </p:txBody>
      </p:sp>
    </p:spTree>
    <p:extLst>
      <p:ext uri="{BB962C8B-B14F-4D97-AF65-F5344CB8AC3E}">
        <p14:creationId xmlns:p14="http://schemas.microsoft.com/office/powerpoint/2010/main" val="2683464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6686"/>
          </a:xfrm>
        </p:spPr>
        <p:txBody>
          <a:bodyPr/>
          <a:lstStyle/>
          <a:p>
            <a:r>
              <a:rPr lang="en-US" dirty="0">
                <a:solidFill>
                  <a:srgbClr val="FF0000"/>
                </a:solidFill>
              </a:rPr>
              <a:t>Question</a:t>
            </a:r>
          </a:p>
        </p:txBody>
      </p:sp>
      <p:sp>
        <p:nvSpPr>
          <p:cNvPr id="3" name="Content Placeholder 2"/>
          <p:cNvSpPr>
            <a:spLocks noGrp="1"/>
          </p:cNvSpPr>
          <p:nvPr>
            <p:ph idx="1"/>
          </p:nvPr>
        </p:nvSpPr>
        <p:spPr/>
        <p:txBody>
          <a:bodyPr/>
          <a:lstStyle/>
          <a:p>
            <a:pPr marL="0" indent="0">
              <a:buNone/>
            </a:pPr>
            <a:r>
              <a:rPr lang="en-US" dirty="0"/>
              <a:t>The following are all acceptable regimens for Hepatitis B vaccine </a:t>
            </a:r>
            <a:r>
              <a:rPr lang="en-US" b="1" u="sng" dirty="0"/>
              <a:t>EXCEPT:</a:t>
            </a:r>
          </a:p>
          <a:p>
            <a:pPr>
              <a:buAutoNum type="alphaUcPeriod"/>
            </a:pPr>
            <a:r>
              <a:rPr lang="en-US" dirty="0"/>
              <a:t>Birth, 2 months, 4 months</a:t>
            </a:r>
          </a:p>
          <a:p>
            <a:pPr>
              <a:buAutoNum type="alphaUcPeriod"/>
            </a:pPr>
            <a:r>
              <a:rPr lang="en-US" dirty="0"/>
              <a:t>Birth, 1 month, 6 months</a:t>
            </a:r>
          </a:p>
          <a:p>
            <a:pPr>
              <a:buAutoNum type="alphaUcPeriod"/>
            </a:pPr>
            <a:r>
              <a:rPr lang="en-US" dirty="0"/>
              <a:t>2 months, 4 months, 6 months</a:t>
            </a:r>
          </a:p>
          <a:p>
            <a:pPr>
              <a:buAutoNum type="alphaUcPeriod"/>
            </a:pPr>
            <a:r>
              <a:rPr lang="en-US" dirty="0"/>
              <a:t>2 months, 4 months, 1 year</a:t>
            </a:r>
          </a:p>
          <a:p>
            <a:pPr>
              <a:buAutoNum type="alphaUcPeriod"/>
            </a:pPr>
            <a:r>
              <a:rPr lang="en-US" dirty="0"/>
              <a:t>1 year, 2 years, 5 years</a:t>
            </a:r>
          </a:p>
          <a:p>
            <a:pPr marL="0" indent="0">
              <a:buNone/>
            </a:pPr>
            <a:endParaRPr lang="en-US" dirty="0"/>
          </a:p>
        </p:txBody>
      </p:sp>
    </p:spTree>
    <p:extLst>
      <p:ext uri="{BB962C8B-B14F-4D97-AF65-F5344CB8AC3E}">
        <p14:creationId xmlns:p14="http://schemas.microsoft.com/office/powerpoint/2010/main" val="4296448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6686"/>
          </a:xfrm>
        </p:spPr>
        <p:txBody>
          <a:bodyPr/>
          <a:lstStyle/>
          <a:p>
            <a:r>
              <a:rPr lang="en-US" dirty="0">
                <a:solidFill>
                  <a:srgbClr val="FF0000"/>
                </a:solidFill>
              </a:rPr>
              <a:t>Question</a:t>
            </a:r>
          </a:p>
        </p:txBody>
      </p:sp>
      <p:sp>
        <p:nvSpPr>
          <p:cNvPr id="3" name="Content Placeholder 2"/>
          <p:cNvSpPr>
            <a:spLocks noGrp="1"/>
          </p:cNvSpPr>
          <p:nvPr>
            <p:ph idx="1"/>
          </p:nvPr>
        </p:nvSpPr>
        <p:spPr/>
        <p:txBody>
          <a:bodyPr/>
          <a:lstStyle/>
          <a:p>
            <a:pPr marL="0" indent="0">
              <a:buNone/>
            </a:pPr>
            <a:r>
              <a:rPr lang="en-US" dirty="0"/>
              <a:t>The following are all acceptable regimens for Hepatitis B vaccine </a:t>
            </a:r>
            <a:r>
              <a:rPr lang="en-US" b="1" u="sng" dirty="0"/>
              <a:t>EXCEPT:</a:t>
            </a:r>
          </a:p>
          <a:p>
            <a:pPr>
              <a:buAutoNum type="alphaUcPeriod"/>
            </a:pPr>
            <a:r>
              <a:rPr lang="en-US" b="1" u="sng" dirty="0"/>
              <a:t>Birth, 2 months, 4 months</a:t>
            </a:r>
          </a:p>
          <a:p>
            <a:pPr>
              <a:buAutoNum type="alphaUcPeriod"/>
            </a:pPr>
            <a:r>
              <a:rPr lang="en-US" dirty="0"/>
              <a:t>Birth, 1 month, 6 months</a:t>
            </a:r>
          </a:p>
          <a:p>
            <a:pPr>
              <a:buAutoNum type="alphaUcPeriod"/>
            </a:pPr>
            <a:r>
              <a:rPr lang="en-US" dirty="0"/>
              <a:t>2 months, 4 months, 6 months</a:t>
            </a:r>
          </a:p>
          <a:p>
            <a:pPr>
              <a:buAutoNum type="alphaUcPeriod"/>
            </a:pPr>
            <a:r>
              <a:rPr lang="en-US" dirty="0"/>
              <a:t>2 months, 4 months, 1 year</a:t>
            </a:r>
          </a:p>
          <a:p>
            <a:pPr>
              <a:buAutoNum type="alphaUcPeriod"/>
            </a:pPr>
            <a:r>
              <a:rPr lang="en-US" dirty="0"/>
              <a:t>1 year, 2 years, 5 years</a:t>
            </a:r>
          </a:p>
          <a:p>
            <a:pPr marL="0" indent="0">
              <a:buNone/>
            </a:pPr>
            <a:endParaRPr lang="en-US" dirty="0"/>
          </a:p>
        </p:txBody>
      </p:sp>
    </p:spTree>
    <p:extLst>
      <p:ext uri="{BB962C8B-B14F-4D97-AF65-F5344CB8AC3E}">
        <p14:creationId xmlns:p14="http://schemas.microsoft.com/office/powerpoint/2010/main" val="1624627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783771"/>
          </a:xfrm>
        </p:spPr>
        <p:txBody>
          <a:bodyPr/>
          <a:lstStyle/>
          <a:p>
            <a:pPr algn="ctr"/>
            <a:r>
              <a:rPr lang="en-US" dirty="0">
                <a:solidFill>
                  <a:srgbClr val="FF0000"/>
                </a:solidFill>
              </a:rPr>
              <a:t>Question</a:t>
            </a:r>
          </a:p>
        </p:txBody>
      </p:sp>
      <p:sp>
        <p:nvSpPr>
          <p:cNvPr id="5" name="Content Placeholder 4"/>
          <p:cNvSpPr>
            <a:spLocks noGrp="1"/>
          </p:cNvSpPr>
          <p:nvPr>
            <p:ph idx="1"/>
          </p:nvPr>
        </p:nvSpPr>
        <p:spPr>
          <a:xfrm>
            <a:off x="677334" y="1828801"/>
            <a:ext cx="8596668" cy="4212562"/>
          </a:xfrm>
        </p:spPr>
        <p:txBody>
          <a:bodyPr/>
          <a:lstStyle/>
          <a:p>
            <a:pPr marL="0" indent="0">
              <a:buNone/>
              <a:defRPr/>
            </a:pPr>
            <a:r>
              <a:rPr lang="en-US" sz="2000" dirty="0"/>
              <a:t>An infant born to a mother whose </a:t>
            </a:r>
            <a:r>
              <a:rPr lang="en-US" sz="2000" dirty="0" err="1"/>
              <a:t>HBsAg</a:t>
            </a:r>
            <a:r>
              <a:rPr lang="en-US" sz="2000" dirty="0"/>
              <a:t> status at birth is unknown should receive:</a:t>
            </a:r>
          </a:p>
          <a:p>
            <a:pPr marL="457200" indent="-457200">
              <a:buFont typeface="Wingdings 2" panose="05020102010507070707" pitchFamily="18" charset="2"/>
              <a:buAutoNum type="alphaUcPeriod"/>
              <a:defRPr/>
            </a:pPr>
            <a:r>
              <a:rPr lang="en-US" dirty="0"/>
              <a:t>A first dose of </a:t>
            </a:r>
            <a:r>
              <a:rPr lang="en-US" dirty="0" err="1"/>
              <a:t>Hep</a:t>
            </a:r>
            <a:r>
              <a:rPr lang="en-US" dirty="0"/>
              <a:t> B vaccine sometime within the 1</a:t>
            </a:r>
            <a:r>
              <a:rPr lang="en-US" baseline="30000" dirty="0"/>
              <a:t>st</a:t>
            </a:r>
            <a:r>
              <a:rPr lang="en-US" dirty="0"/>
              <a:t> 12 months of life.</a:t>
            </a:r>
          </a:p>
          <a:p>
            <a:pPr marL="457200" indent="-457200">
              <a:buFont typeface="Wingdings 2" panose="05020102010507070707" pitchFamily="18" charset="2"/>
              <a:buAutoNum type="alphaUcPeriod"/>
              <a:defRPr/>
            </a:pPr>
            <a:r>
              <a:rPr lang="en-US" dirty="0" err="1"/>
              <a:t>Hep</a:t>
            </a:r>
            <a:r>
              <a:rPr lang="en-US" dirty="0"/>
              <a:t> B vaccine within 12 </a:t>
            </a:r>
            <a:r>
              <a:rPr lang="en-US" dirty="0" err="1"/>
              <a:t>hrs</a:t>
            </a:r>
            <a:r>
              <a:rPr lang="en-US" dirty="0"/>
              <a:t> of birth; the infant should then also be given HBIG within 7 days if mother found to be </a:t>
            </a:r>
            <a:r>
              <a:rPr lang="en-US" dirty="0" err="1"/>
              <a:t>HBsAg</a:t>
            </a:r>
            <a:r>
              <a:rPr lang="en-US" dirty="0"/>
              <a:t> positive.</a:t>
            </a:r>
          </a:p>
          <a:p>
            <a:pPr marL="457200" indent="-457200">
              <a:buFont typeface="Wingdings 2" panose="05020102010507070707" pitchFamily="18" charset="2"/>
              <a:buAutoNum type="alphaUcPeriod"/>
              <a:defRPr/>
            </a:pPr>
            <a:r>
              <a:rPr lang="en-US" dirty="0"/>
              <a:t>HBIG and first dose of </a:t>
            </a:r>
            <a:r>
              <a:rPr lang="en-US" dirty="0" err="1"/>
              <a:t>Hep</a:t>
            </a:r>
            <a:r>
              <a:rPr lang="en-US" dirty="0"/>
              <a:t> B vaccine between 3 and 6 months of life.</a:t>
            </a:r>
          </a:p>
          <a:p>
            <a:pPr marL="457200" indent="-457200">
              <a:buFont typeface="Wingdings 2" panose="05020102010507070707" pitchFamily="18" charset="2"/>
              <a:buAutoNum type="alphaUcPeriod"/>
              <a:defRPr/>
            </a:pPr>
            <a:r>
              <a:rPr lang="en-US" dirty="0" err="1"/>
              <a:t>Hep</a:t>
            </a:r>
            <a:r>
              <a:rPr lang="en-US" dirty="0"/>
              <a:t> B vaccine and HBIG within the 1</a:t>
            </a:r>
            <a:r>
              <a:rPr lang="en-US" baseline="30000" dirty="0"/>
              <a:t>st</a:t>
            </a:r>
            <a:r>
              <a:rPr lang="en-US" dirty="0"/>
              <a:t> 12 hours of life.</a:t>
            </a:r>
          </a:p>
          <a:p>
            <a:pPr marL="457200" indent="-457200">
              <a:buFont typeface="Wingdings 2" panose="05020102010507070707" pitchFamily="18" charset="2"/>
              <a:buAutoNum type="alphaUcPeriod"/>
              <a:defRPr/>
            </a:pPr>
            <a:endParaRPr lang="en-US" sz="2000" dirty="0"/>
          </a:p>
          <a:p>
            <a:endParaRPr lang="en-US" dirty="0"/>
          </a:p>
        </p:txBody>
      </p:sp>
    </p:spTree>
    <p:extLst>
      <p:ext uri="{BB962C8B-B14F-4D97-AF65-F5344CB8AC3E}">
        <p14:creationId xmlns:p14="http://schemas.microsoft.com/office/powerpoint/2010/main" val="3876016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783771"/>
          </a:xfrm>
        </p:spPr>
        <p:txBody>
          <a:bodyPr/>
          <a:lstStyle/>
          <a:p>
            <a:pPr algn="ctr"/>
            <a:r>
              <a:rPr lang="en-US" dirty="0">
                <a:solidFill>
                  <a:srgbClr val="FF0000"/>
                </a:solidFill>
              </a:rPr>
              <a:t>Question</a:t>
            </a:r>
          </a:p>
        </p:txBody>
      </p:sp>
      <p:sp>
        <p:nvSpPr>
          <p:cNvPr id="5" name="Content Placeholder 4"/>
          <p:cNvSpPr>
            <a:spLocks noGrp="1"/>
          </p:cNvSpPr>
          <p:nvPr>
            <p:ph idx="1"/>
          </p:nvPr>
        </p:nvSpPr>
        <p:spPr>
          <a:xfrm>
            <a:off x="677334" y="1778925"/>
            <a:ext cx="8596668" cy="4262438"/>
          </a:xfrm>
        </p:spPr>
        <p:txBody>
          <a:bodyPr/>
          <a:lstStyle/>
          <a:p>
            <a:pPr>
              <a:defRPr/>
            </a:pPr>
            <a:r>
              <a:rPr lang="en-US" sz="2000" dirty="0"/>
              <a:t>An infant born to a mother whose </a:t>
            </a:r>
            <a:r>
              <a:rPr lang="en-US" sz="2000" dirty="0" err="1"/>
              <a:t>HBsAg</a:t>
            </a:r>
            <a:r>
              <a:rPr lang="en-US" sz="2000" dirty="0"/>
              <a:t> status at birth is unknown should receive:</a:t>
            </a:r>
          </a:p>
          <a:p>
            <a:pPr marL="457200" indent="-457200">
              <a:buFont typeface="Wingdings 2" panose="05020102010507070707" pitchFamily="18" charset="2"/>
              <a:buAutoNum type="alphaUcPeriod"/>
              <a:defRPr/>
            </a:pPr>
            <a:r>
              <a:rPr lang="en-US" dirty="0"/>
              <a:t>A first dose of </a:t>
            </a:r>
            <a:r>
              <a:rPr lang="en-US" dirty="0" err="1"/>
              <a:t>Hep</a:t>
            </a:r>
            <a:r>
              <a:rPr lang="en-US" dirty="0"/>
              <a:t> B vaccine sometime within the 1</a:t>
            </a:r>
            <a:r>
              <a:rPr lang="en-US" baseline="30000" dirty="0"/>
              <a:t>st</a:t>
            </a:r>
            <a:r>
              <a:rPr lang="en-US" dirty="0"/>
              <a:t> 12 months of life.</a:t>
            </a:r>
          </a:p>
          <a:p>
            <a:pPr marL="457200" indent="-457200">
              <a:buFont typeface="Wingdings 2" panose="05020102010507070707" pitchFamily="18" charset="2"/>
              <a:buAutoNum type="alphaUcPeriod"/>
              <a:defRPr/>
            </a:pPr>
            <a:r>
              <a:rPr lang="en-US" b="1" u="sng" dirty="0" err="1"/>
              <a:t>Hep</a:t>
            </a:r>
            <a:r>
              <a:rPr lang="en-US" b="1" u="sng" dirty="0"/>
              <a:t> B vaccine within 12 </a:t>
            </a:r>
            <a:r>
              <a:rPr lang="en-US" b="1" u="sng" dirty="0" err="1"/>
              <a:t>hrs</a:t>
            </a:r>
            <a:r>
              <a:rPr lang="en-US" b="1" u="sng" dirty="0"/>
              <a:t> of birth; the infant should then also be given HBIG within 7 days if mother found to be </a:t>
            </a:r>
            <a:r>
              <a:rPr lang="en-US" b="1" u="sng" dirty="0" err="1"/>
              <a:t>HBsAg</a:t>
            </a:r>
            <a:r>
              <a:rPr lang="en-US" b="1" u="sng" dirty="0"/>
              <a:t> positive</a:t>
            </a:r>
            <a:r>
              <a:rPr lang="en-US" dirty="0"/>
              <a:t>.</a:t>
            </a:r>
          </a:p>
          <a:p>
            <a:pPr marL="457200" indent="-457200">
              <a:buFont typeface="Wingdings 2" panose="05020102010507070707" pitchFamily="18" charset="2"/>
              <a:buAutoNum type="alphaUcPeriod"/>
              <a:defRPr/>
            </a:pPr>
            <a:r>
              <a:rPr lang="en-US" dirty="0"/>
              <a:t>HBIG and first dose of </a:t>
            </a:r>
            <a:r>
              <a:rPr lang="en-US" dirty="0" err="1"/>
              <a:t>Hep</a:t>
            </a:r>
            <a:r>
              <a:rPr lang="en-US" dirty="0"/>
              <a:t> B vaccine between 3 and 6 months of life.</a:t>
            </a:r>
          </a:p>
          <a:p>
            <a:pPr marL="457200" indent="-457200">
              <a:buFont typeface="Wingdings 2" panose="05020102010507070707" pitchFamily="18" charset="2"/>
              <a:buAutoNum type="alphaUcPeriod"/>
              <a:defRPr/>
            </a:pPr>
            <a:r>
              <a:rPr lang="en-US" dirty="0" err="1"/>
              <a:t>Hep</a:t>
            </a:r>
            <a:r>
              <a:rPr lang="en-US" dirty="0"/>
              <a:t> B vaccine and HBIG within the 1</a:t>
            </a:r>
            <a:r>
              <a:rPr lang="en-US" baseline="30000" dirty="0"/>
              <a:t>st</a:t>
            </a:r>
            <a:r>
              <a:rPr lang="en-US" dirty="0"/>
              <a:t> 12 hours of life.</a:t>
            </a:r>
          </a:p>
          <a:p>
            <a:pPr marL="457200" indent="-457200">
              <a:buFont typeface="Wingdings 2" panose="05020102010507070707" pitchFamily="18" charset="2"/>
              <a:buAutoNum type="alphaUcPeriod"/>
              <a:defRPr/>
            </a:pPr>
            <a:endParaRPr lang="en-US" sz="2000" dirty="0"/>
          </a:p>
          <a:p>
            <a:endParaRPr lang="en-US" dirty="0"/>
          </a:p>
        </p:txBody>
      </p:sp>
    </p:spTree>
    <p:extLst>
      <p:ext uri="{BB962C8B-B14F-4D97-AF65-F5344CB8AC3E}">
        <p14:creationId xmlns:p14="http://schemas.microsoft.com/office/powerpoint/2010/main" val="414571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8749"/>
          </a:xfrm>
        </p:spPr>
        <p:txBody>
          <a:bodyPr/>
          <a:lstStyle/>
          <a:p>
            <a:r>
              <a:rPr lang="en-US" dirty="0"/>
              <a:t>Mid-Parental Height</a:t>
            </a:r>
          </a:p>
        </p:txBody>
      </p:sp>
      <p:pic>
        <p:nvPicPr>
          <p:cNvPr id="3" name="Picture 2"/>
          <p:cNvPicPr>
            <a:picLocks noChangeAspect="1"/>
          </p:cNvPicPr>
          <p:nvPr/>
        </p:nvPicPr>
        <p:blipFill>
          <a:blip r:embed="rId2"/>
          <a:stretch>
            <a:fillRect/>
          </a:stretch>
        </p:blipFill>
        <p:spPr>
          <a:xfrm>
            <a:off x="2643447" y="1670858"/>
            <a:ext cx="5860473" cy="2851266"/>
          </a:xfrm>
          <a:prstGeom prst="rect">
            <a:avLst/>
          </a:prstGeom>
        </p:spPr>
      </p:pic>
    </p:spTree>
    <p:extLst>
      <p:ext uri="{BB962C8B-B14F-4D97-AF65-F5344CB8AC3E}">
        <p14:creationId xmlns:p14="http://schemas.microsoft.com/office/powerpoint/2010/main" val="3466955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7581" y="2820784"/>
            <a:ext cx="8596668" cy="4112029"/>
          </a:xfrm>
        </p:spPr>
        <p:txBody>
          <a:bodyPr/>
          <a:lstStyle/>
          <a:p>
            <a:pPr algn="ctr"/>
            <a:r>
              <a:rPr lang="en-US" dirty="0">
                <a:solidFill>
                  <a:srgbClr val="FF0000"/>
                </a:solidFill>
              </a:rPr>
              <a:t>Pneumococcal Vaccine</a:t>
            </a:r>
          </a:p>
        </p:txBody>
      </p:sp>
    </p:spTree>
    <p:extLst>
      <p:ext uri="{BB962C8B-B14F-4D97-AF65-F5344CB8AC3E}">
        <p14:creationId xmlns:p14="http://schemas.microsoft.com/office/powerpoint/2010/main" val="2039468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Pneumococcal Vaccine</a:t>
            </a:r>
          </a:p>
        </p:txBody>
      </p:sp>
      <p:sp>
        <p:nvSpPr>
          <p:cNvPr id="4" name="Content Placeholder 3"/>
          <p:cNvSpPr>
            <a:spLocks noGrp="1"/>
          </p:cNvSpPr>
          <p:nvPr>
            <p:ph idx="1"/>
          </p:nvPr>
        </p:nvSpPr>
        <p:spPr>
          <a:xfrm>
            <a:off x="677334" y="1332411"/>
            <a:ext cx="8596668" cy="4708951"/>
          </a:xfrm>
        </p:spPr>
        <p:txBody>
          <a:bodyPr vert="horz" lIns="91440" tIns="45720" rIns="91440" bIns="45720" rtlCol="0" anchor="t">
            <a:normAutofit/>
          </a:bodyPr>
          <a:lstStyle/>
          <a:p>
            <a:r>
              <a:rPr lang="en-US" dirty="0"/>
              <a:t>Pneumococcal Vaccines </a:t>
            </a:r>
            <a:endParaRPr lang="en-US"/>
          </a:p>
          <a:p>
            <a:pPr lvl="2"/>
            <a:r>
              <a:rPr lang="en-US" sz="1600" dirty="0"/>
              <a:t>Developed to prevent invasive pneumococcal disease in children &lt;2 years</a:t>
            </a:r>
          </a:p>
          <a:p>
            <a:pPr lvl="2"/>
            <a:r>
              <a:rPr lang="en-US" sz="1600" dirty="0"/>
              <a:t>Prevention of pneumococcal pneumonia and meningitis, less effective in prevention of otitis media</a:t>
            </a:r>
          </a:p>
          <a:p>
            <a:pPr lvl="2"/>
            <a:r>
              <a:rPr lang="en-US" sz="1600" dirty="0"/>
              <a:t>Recommended for children </a:t>
            </a:r>
            <a:r>
              <a:rPr lang="en-US" sz="1600" b="1" dirty="0"/>
              <a:t>24 to 59 months if high risk</a:t>
            </a:r>
          </a:p>
          <a:p>
            <a:pPr lvl="3"/>
            <a:r>
              <a:rPr lang="en-US" sz="1600" dirty="0"/>
              <a:t>Cochlear implant</a:t>
            </a:r>
          </a:p>
          <a:p>
            <a:pPr lvl="3"/>
            <a:r>
              <a:rPr lang="en-US" sz="1600" dirty="0"/>
              <a:t>Cardiac or pulmonary disease</a:t>
            </a:r>
          </a:p>
          <a:p>
            <a:pPr lvl="3"/>
            <a:r>
              <a:rPr lang="en-US" sz="1600" dirty="0"/>
              <a:t>Immunocompromised </a:t>
            </a:r>
          </a:p>
          <a:p>
            <a:pPr lvl="4"/>
            <a:r>
              <a:rPr lang="en-US" sz="1600" dirty="0"/>
              <a:t>Sickle cell disease, asplenia, HIV, diabetes, cancer</a:t>
            </a:r>
          </a:p>
          <a:p>
            <a:pPr lvl="3"/>
            <a:r>
              <a:rPr lang="en-US" sz="1600" dirty="0"/>
              <a:t>Long term use of steroids</a:t>
            </a:r>
          </a:p>
          <a:p>
            <a:pPr lvl="1"/>
            <a:r>
              <a:rPr lang="en-US" dirty="0"/>
              <a:t>Schedule</a:t>
            </a:r>
          </a:p>
          <a:p>
            <a:pPr lvl="2"/>
            <a:r>
              <a:rPr lang="en-US" sz="1600" dirty="0"/>
              <a:t>2,4,6 and 12-15 months of age</a:t>
            </a:r>
          </a:p>
          <a:p>
            <a:pPr lvl="2"/>
            <a:endParaRPr lang="en-US" dirty="0"/>
          </a:p>
        </p:txBody>
      </p:sp>
    </p:spTree>
    <p:extLst>
      <p:ext uri="{BB962C8B-B14F-4D97-AF65-F5344CB8AC3E}">
        <p14:creationId xmlns:p14="http://schemas.microsoft.com/office/powerpoint/2010/main" val="2603683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Pneumococcal Vaccine</a:t>
            </a:r>
          </a:p>
        </p:txBody>
      </p:sp>
      <p:sp>
        <p:nvSpPr>
          <p:cNvPr id="3" name="Content Placeholder 2"/>
          <p:cNvSpPr>
            <a:spLocks noGrp="1"/>
          </p:cNvSpPr>
          <p:nvPr>
            <p:ph idx="1"/>
          </p:nvPr>
        </p:nvSpPr>
        <p:spPr/>
        <p:txBody>
          <a:bodyPr/>
          <a:lstStyle/>
          <a:p>
            <a:r>
              <a:rPr lang="en-US" dirty="0"/>
              <a:t>PS23- 23 </a:t>
            </a:r>
            <a:r>
              <a:rPr lang="en-US" dirty="0" err="1"/>
              <a:t>valent</a:t>
            </a:r>
            <a:r>
              <a:rPr lang="en-US" dirty="0"/>
              <a:t> polysaccharide vaccine</a:t>
            </a:r>
          </a:p>
          <a:p>
            <a:pPr lvl="1"/>
            <a:r>
              <a:rPr lang="en-US" dirty="0"/>
              <a:t>Not immunogenic in children &lt;2 years</a:t>
            </a:r>
          </a:p>
          <a:p>
            <a:pPr lvl="1"/>
            <a:r>
              <a:rPr lang="en-US" dirty="0"/>
              <a:t>Given to high risk children&gt;2 years for broader coverage</a:t>
            </a:r>
          </a:p>
        </p:txBody>
      </p:sp>
    </p:spTree>
    <p:extLst>
      <p:ext uri="{BB962C8B-B14F-4D97-AF65-F5344CB8AC3E}">
        <p14:creationId xmlns:p14="http://schemas.microsoft.com/office/powerpoint/2010/main" val="2152789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48025" y="190500"/>
            <a:ext cx="5494338" cy="6667500"/>
          </a:xfrm>
          <a:prstGeom prst="rect">
            <a:avLst/>
          </a:prstGeom>
        </p:spPr>
      </p:pic>
    </p:spTree>
    <p:extLst>
      <p:ext uri="{BB962C8B-B14F-4D97-AF65-F5344CB8AC3E}">
        <p14:creationId xmlns:p14="http://schemas.microsoft.com/office/powerpoint/2010/main" val="17675079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Haemophilus</a:t>
            </a:r>
            <a:r>
              <a:rPr lang="en-US" dirty="0">
                <a:solidFill>
                  <a:srgbClr val="FF0000"/>
                </a:solidFill>
              </a:rPr>
              <a:t> </a:t>
            </a:r>
            <a:r>
              <a:rPr lang="en-US" dirty="0" err="1">
                <a:solidFill>
                  <a:srgbClr val="FF0000"/>
                </a:solidFill>
              </a:rPr>
              <a:t>Influenzae</a:t>
            </a:r>
            <a:r>
              <a:rPr lang="en-US" dirty="0">
                <a:solidFill>
                  <a:srgbClr val="FF0000"/>
                </a:solidFill>
              </a:rPr>
              <a:t> Type B Vaccine</a:t>
            </a:r>
          </a:p>
        </p:txBody>
      </p:sp>
      <p:sp>
        <p:nvSpPr>
          <p:cNvPr id="3" name="Content Placeholder 2"/>
          <p:cNvSpPr>
            <a:spLocks noGrp="1"/>
          </p:cNvSpPr>
          <p:nvPr>
            <p:ph idx="1"/>
          </p:nvPr>
        </p:nvSpPr>
        <p:spPr>
          <a:xfrm>
            <a:off x="677334" y="1489167"/>
            <a:ext cx="8596668" cy="4552196"/>
          </a:xfrm>
        </p:spPr>
        <p:txBody>
          <a:bodyPr>
            <a:normAutofit/>
          </a:bodyPr>
          <a:lstStyle/>
          <a:p>
            <a:r>
              <a:rPr lang="en-US" dirty="0">
                <a:solidFill>
                  <a:srgbClr val="002060"/>
                </a:solidFill>
              </a:rPr>
              <a:t>Vaccine does not cover non-</a:t>
            </a:r>
            <a:r>
              <a:rPr lang="en-US" dirty="0" err="1">
                <a:solidFill>
                  <a:srgbClr val="002060"/>
                </a:solidFill>
              </a:rPr>
              <a:t>typeable</a:t>
            </a:r>
            <a:r>
              <a:rPr lang="en-US" dirty="0">
                <a:solidFill>
                  <a:srgbClr val="002060"/>
                </a:solidFill>
              </a:rPr>
              <a:t> </a:t>
            </a:r>
            <a:r>
              <a:rPr lang="en-US" dirty="0" err="1">
                <a:solidFill>
                  <a:srgbClr val="002060"/>
                </a:solidFill>
              </a:rPr>
              <a:t>Haemophilus</a:t>
            </a:r>
            <a:endParaRPr lang="en-US" dirty="0">
              <a:solidFill>
                <a:srgbClr val="002060"/>
              </a:solidFill>
            </a:endParaRPr>
          </a:p>
          <a:p>
            <a:pPr lvl="1"/>
            <a:r>
              <a:rPr lang="en-US" dirty="0">
                <a:solidFill>
                  <a:srgbClr val="002060"/>
                </a:solidFill>
              </a:rPr>
              <a:t>Otitis media</a:t>
            </a:r>
          </a:p>
          <a:p>
            <a:pPr lvl="1"/>
            <a:r>
              <a:rPr lang="en-US" dirty="0">
                <a:solidFill>
                  <a:srgbClr val="002060"/>
                </a:solidFill>
              </a:rPr>
              <a:t>URI</a:t>
            </a:r>
          </a:p>
          <a:p>
            <a:r>
              <a:rPr lang="en-US" dirty="0">
                <a:solidFill>
                  <a:srgbClr val="002060"/>
                </a:solidFill>
              </a:rPr>
              <a:t>Hib Schedule</a:t>
            </a:r>
          </a:p>
          <a:p>
            <a:pPr lvl="1"/>
            <a:r>
              <a:rPr lang="en-US" dirty="0">
                <a:solidFill>
                  <a:srgbClr val="002060"/>
                </a:solidFill>
              </a:rPr>
              <a:t>2,4,6,12-15 months</a:t>
            </a:r>
          </a:p>
          <a:p>
            <a:pPr lvl="1"/>
            <a:r>
              <a:rPr lang="en-US" dirty="0">
                <a:solidFill>
                  <a:srgbClr val="002060"/>
                </a:solidFill>
              </a:rPr>
              <a:t>Minimum age: 6 weeks</a:t>
            </a:r>
          </a:p>
          <a:p>
            <a:r>
              <a:rPr lang="en-US" dirty="0">
                <a:solidFill>
                  <a:srgbClr val="002060"/>
                </a:solidFill>
              </a:rPr>
              <a:t>Hib not recommended for those over 5 years except if they are high risk</a:t>
            </a:r>
          </a:p>
          <a:p>
            <a:pPr lvl="1"/>
            <a:r>
              <a:rPr lang="en-US" dirty="0">
                <a:solidFill>
                  <a:srgbClr val="002060"/>
                </a:solidFill>
              </a:rPr>
              <a:t>Sickle cell</a:t>
            </a:r>
          </a:p>
          <a:p>
            <a:pPr lvl="1"/>
            <a:r>
              <a:rPr lang="en-US" dirty="0">
                <a:solidFill>
                  <a:srgbClr val="002060"/>
                </a:solidFill>
              </a:rPr>
              <a:t>Leukemia</a:t>
            </a:r>
          </a:p>
          <a:p>
            <a:pPr lvl="1"/>
            <a:r>
              <a:rPr lang="en-US" dirty="0">
                <a:solidFill>
                  <a:srgbClr val="002060"/>
                </a:solidFill>
              </a:rPr>
              <a:t>HIV</a:t>
            </a:r>
          </a:p>
          <a:p>
            <a:pPr lvl="1"/>
            <a:r>
              <a:rPr lang="en-US" dirty="0">
                <a:solidFill>
                  <a:srgbClr val="002060"/>
                </a:solidFill>
              </a:rPr>
              <a:t>Splenectomy</a:t>
            </a:r>
          </a:p>
          <a:p>
            <a:endParaRPr lang="en-US" dirty="0">
              <a:solidFill>
                <a:srgbClr val="002060"/>
              </a:solidFill>
            </a:endParaRPr>
          </a:p>
        </p:txBody>
      </p:sp>
    </p:spTree>
    <p:extLst>
      <p:ext uri="{BB962C8B-B14F-4D97-AF65-F5344CB8AC3E}">
        <p14:creationId xmlns:p14="http://schemas.microsoft.com/office/powerpoint/2010/main" val="7637316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34789"/>
            <a:ext cx="8596668" cy="1558833"/>
          </a:xfrm>
        </p:spPr>
        <p:txBody>
          <a:bodyPr/>
          <a:lstStyle/>
          <a:p>
            <a:pPr algn="ctr"/>
            <a:r>
              <a:rPr lang="en-US" dirty="0">
                <a:solidFill>
                  <a:srgbClr val="FF0000"/>
                </a:solidFill>
              </a:rPr>
              <a:t>Hepatitis A</a:t>
            </a:r>
          </a:p>
        </p:txBody>
      </p:sp>
    </p:spTree>
    <p:extLst>
      <p:ext uri="{BB962C8B-B14F-4D97-AF65-F5344CB8AC3E}">
        <p14:creationId xmlns:p14="http://schemas.microsoft.com/office/powerpoint/2010/main" val="22711918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Hepatitis A</a:t>
            </a:r>
          </a:p>
        </p:txBody>
      </p:sp>
      <p:sp>
        <p:nvSpPr>
          <p:cNvPr id="3" name="Content Placeholder 2"/>
          <p:cNvSpPr>
            <a:spLocks noGrp="1"/>
          </p:cNvSpPr>
          <p:nvPr>
            <p:ph idx="1"/>
          </p:nvPr>
        </p:nvSpPr>
        <p:spPr>
          <a:xfrm>
            <a:off x="677334" y="1770611"/>
            <a:ext cx="8596668" cy="4270751"/>
          </a:xfrm>
        </p:spPr>
        <p:txBody>
          <a:bodyPr/>
          <a:lstStyle/>
          <a:p>
            <a:r>
              <a:rPr lang="en-US" dirty="0"/>
              <a:t>All children over age 1 year</a:t>
            </a:r>
          </a:p>
          <a:p>
            <a:r>
              <a:rPr lang="en-US" dirty="0"/>
              <a:t>2 doses at least 6 months apart</a:t>
            </a:r>
          </a:p>
          <a:p>
            <a:r>
              <a:rPr lang="en-US" dirty="0"/>
              <a:t>Also recommended for older children who live in areas of increased risk of infection</a:t>
            </a:r>
          </a:p>
        </p:txBody>
      </p:sp>
    </p:spTree>
    <p:extLst>
      <p:ext uri="{BB962C8B-B14F-4D97-AF65-F5344CB8AC3E}">
        <p14:creationId xmlns:p14="http://schemas.microsoft.com/office/powerpoint/2010/main" val="778803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2882537"/>
            <a:ext cx="8596668" cy="2011679"/>
          </a:xfrm>
        </p:spPr>
        <p:txBody>
          <a:bodyPr/>
          <a:lstStyle/>
          <a:p>
            <a:pPr algn="ctr"/>
            <a:r>
              <a:rPr lang="en-US" dirty="0">
                <a:solidFill>
                  <a:srgbClr val="FF0000"/>
                </a:solidFill>
              </a:rPr>
              <a:t>Meningococcal Vaccine</a:t>
            </a:r>
          </a:p>
        </p:txBody>
      </p:sp>
    </p:spTree>
    <p:extLst>
      <p:ext uri="{BB962C8B-B14F-4D97-AF65-F5344CB8AC3E}">
        <p14:creationId xmlns:p14="http://schemas.microsoft.com/office/powerpoint/2010/main" val="14893888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Meningococcal Vaccine</a:t>
            </a:r>
          </a:p>
        </p:txBody>
      </p:sp>
      <p:sp>
        <p:nvSpPr>
          <p:cNvPr id="3" name="Content Placeholder 2"/>
          <p:cNvSpPr>
            <a:spLocks noGrp="1"/>
          </p:cNvSpPr>
          <p:nvPr>
            <p:ph idx="1"/>
          </p:nvPr>
        </p:nvSpPr>
        <p:spPr>
          <a:xfrm>
            <a:off x="677334" y="1497875"/>
            <a:ext cx="8596668" cy="4543488"/>
          </a:xfrm>
        </p:spPr>
        <p:txBody>
          <a:bodyPr>
            <a:normAutofit/>
          </a:bodyPr>
          <a:lstStyle/>
          <a:p>
            <a:r>
              <a:rPr lang="en-US" dirty="0"/>
              <a:t>Two vaccines</a:t>
            </a:r>
          </a:p>
          <a:p>
            <a:pPr lvl="1"/>
            <a:r>
              <a:rPr lang="en-US" dirty="0"/>
              <a:t>Meningococcal conjugate vaccine (MCV)- protects against </a:t>
            </a:r>
            <a:r>
              <a:rPr lang="en-US" dirty="0" err="1"/>
              <a:t>serogroups</a:t>
            </a:r>
            <a:r>
              <a:rPr lang="en-US" dirty="0"/>
              <a:t> A,C,W, and Y</a:t>
            </a:r>
          </a:p>
          <a:p>
            <a:pPr lvl="1"/>
            <a:r>
              <a:rPr lang="en-US" dirty="0"/>
              <a:t>Meningococcal Serotype B (</a:t>
            </a:r>
            <a:r>
              <a:rPr lang="en-US" dirty="0" err="1"/>
              <a:t>MenB</a:t>
            </a:r>
            <a:r>
              <a:rPr lang="en-US" dirty="0"/>
              <a:t>)</a:t>
            </a:r>
          </a:p>
          <a:p>
            <a:r>
              <a:rPr lang="en-US" dirty="0"/>
              <a:t>For patients not in high-risk group</a:t>
            </a:r>
          </a:p>
          <a:p>
            <a:pPr lvl="1"/>
            <a:r>
              <a:rPr lang="en-US" dirty="0"/>
              <a:t>Vaccinate at 11-12 year well visit with MCV</a:t>
            </a:r>
          </a:p>
          <a:p>
            <a:pPr lvl="1"/>
            <a:r>
              <a:rPr lang="en-US" dirty="0"/>
              <a:t>Booster of MCV at 16 years of age </a:t>
            </a:r>
          </a:p>
          <a:p>
            <a:pPr lvl="1"/>
            <a:r>
              <a:rPr lang="en-US" dirty="0" err="1"/>
              <a:t>MenB</a:t>
            </a:r>
            <a:r>
              <a:rPr lang="en-US" dirty="0"/>
              <a:t> between 16-18 years old </a:t>
            </a:r>
          </a:p>
          <a:p>
            <a:r>
              <a:rPr lang="en-US" dirty="0"/>
              <a:t>For high-risk patients</a:t>
            </a:r>
          </a:p>
          <a:p>
            <a:pPr lvl="1"/>
            <a:r>
              <a:rPr lang="en-US" dirty="0"/>
              <a:t>May vaccinate as early as 2 years of age. Revaccinate 3-5 years later if risk remains</a:t>
            </a:r>
          </a:p>
          <a:p>
            <a:pPr lvl="1"/>
            <a:r>
              <a:rPr lang="en-US" dirty="0"/>
              <a:t>High risk groups</a:t>
            </a:r>
          </a:p>
          <a:p>
            <a:pPr lvl="2"/>
            <a:r>
              <a:rPr lang="en-US" dirty="0"/>
              <a:t>Complement deficiency, anatomic or functional </a:t>
            </a:r>
            <a:r>
              <a:rPr lang="en-US" dirty="0" err="1"/>
              <a:t>asplenia</a:t>
            </a:r>
            <a:endParaRPr lang="en-US" dirty="0"/>
          </a:p>
          <a:p>
            <a:pPr lvl="2"/>
            <a:r>
              <a:rPr lang="en-US" dirty="0"/>
              <a:t>Travelers to high-risk countries</a:t>
            </a:r>
          </a:p>
        </p:txBody>
      </p:sp>
    </p:spTree>
    <p:extLst>
      <p:ext uri="{BB962C8B-B14F-4D97-AF65-F5344CB8AC3E}">
        <p14:creationId xmlns:p14="http://schemas.microsoft.com/office/powerpoint/2010/main" val="713613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2978330"/>
            <a:ext cx="8596668" cy="2664823"/>
          </a:xfrm>
        </p:spPr>
        <p:txBody>
          <a:bodyPr/>
          <a:lstStyle/>
          <a:p>
            <a:pPr algn="ctr"/>
            <a:r>
              <a:rPr lang="en-US" dirty="0">
                <a:solidFill>
                  <a:srgbClr val="FF0000"/>
                </a:solidFill>
              </a:rPr>
              <a:t>Varicella</a:t>
            </a:r>
          </a:p>
        </p:txBody>
      </p:sp>
    </p:spTree>
    <p:extLst>
      <p:ext uri="{BB962C8B-B14F-4D97-AF65-F5344CB8AC3E}">
        <p14:creationId xmlns:p14="http://schemas.microsoft.com/office/powerpoint/2010/main" val="367741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5097"/>
          </a:xfrm>
        </p:spPr>
        <p:txBody>
          <a:bodyPr>
            <a:normAutofit fontScale="90000"/>
          </a:bodyPr>
          <a:lstStyle/>
          <a:p>
            <a:pPr algn="ctr"/>
            <a:r>
              <a:rPr lang="en-US" dirty="0">
                <a:solidFill>
                  <a:srgbClr val="FF0000"/>
                </a:solidFill>
              </a:rPr>
              <a:t>Growth and Physical Development</a:t>
            </a:r>
          </a:p>
        </p:txBody>
      </p:sp>
      <p:sp>
        <p:nvSpPr>
          <p:cNvPr id="3" name="Content Placeholder 2"/>
          <p:cNvSpPr>
            <a:spLocks noGrp="1"/>
          </p:cNvSpPr>
          <p:nvPr>
            <p:ph idx="1"/>
          </p:nvPr>
        </p:nvSpPr>
        <p:spPr>
          <a:xfrm>
            <a:off x="677334" y="1454331"/>
            <a:ext cx="8596668" cy="4587031"/>
          </a:xfrm>
        </p:spPr>
        <p:txBody>
          <a:bodyPr vert="horz" lIns="91440" tIns="45720" rIns="91440" bIns="45720" rtlCol="0" anchor="t">
            <a:normAutofit/>
          </a:bodyPr>
          <a:lstStyle/>
          <a:p>
            <a:r>
              <a:rPr lang="en-US" sz="2200" b="1" dirty="0">
                <a:solidFill>
                  <a:srgbClr val="002060"/>
                </a:solidFill>
              </a:rPr>
              <a:t>Head Circumference (HC)</a:t>
            </a:r>
          </a:p>
          <a:p>
            <a:pPr lvl="1"/>
            <a:r>
              <a:rPr lang="en-US" sz="2200" dirty="0">
                <a:solidFill>
                  <a:srgbClr val="002060"/>
                </a:solidFill>
              </a:rPr>
              <a:t>Measure until age 3 (period of maximal brain growth)</a:t>
            </a:r>
          </a:p>
          <a:p>
            <a:pPr lvl="2"/>
            <a:r>
              <a:rPr lang="en-US" sz="2200" dirty="0">
                <a:solidFill>
                  <a:srgbClr val="002060"/>
                </a:solidFill>
              </a:rPr>
              <a:t>Technique- use a measuring tape that cannot be stretched</a:t>
            </a:r>
          </a:p>
          <a:p>
            <a:pPr lvl="2"/>
            <a:r>
              <a:rPr lang="en-US" sz="2200" dirty="0">
                <a:solidFill>
                  <a:srgbClr val="002060"/>
                </a:solidFill>
              </a:rPr>
              <a:t>Securely wrap the tape around the widest possible circumference of the head</a:t>
            </a:r>
          </a:p>
          <a:p>
            <a:pPr lvl="2"/>
            <a:r>
              <a:rPr lang="en-US" sz="2200" dirty="0">
                <a:solidFill>
                  <a:srgbClr val="002060"/>
                </a:solidFill>
              </a:rPr>
              <a:t>Record the greatest of 3 measurements of occipital-frontal circumference</a:t>
            </a:r>
          </a:p>
          <a:p>
            <a:pPr marL="0" indent="0">
              <a:buNone/>
            </a:pPr>
            <a:endParaRPr lang="en-US" dirty="0">
              <a:solidFill>
                <a:srgbClr val="002060"/>
              </a:solidFill>
            </a:endParaRPr>
          </a:p>
          <a:p>
            <a:endParaRPr lang="en-US" b="1"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8938628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Question</a:t>
            </a:r>
          </a:p>
        </p:txBody>
      </p:sp>
      <p:sp>
        <p:nvSpPr>
          <p:cNvPr id="4" name="Content Placeholder 3"/>
          <p:cNvSpPr>
            <a:spLocks noGrp="1"/>
          </p:cNvSpPr>
          <p:nvPr>
            <p:ph idx="1"/>
          </p:nvPr>
        </p:nvSpPr>
        <p:spPr>
          <a:xfrm>
            <a:off x="677334" y="1930401"/>
            <a:ext cx="8596668" cy="4110962"/>
          </a:xfrm>
        </p:spPr>
        <p:txBody>
          <a:bodyPr/>
          <a:lstStyle/>
          <a:p>
            <a:pPr marL="0" indent="0">
              <a:buNone/>
            </a:pPr>
            <a:r>
              <a:rPr lang="en-US" dirty="0"/>
              <a:t>The following are all true about the varicella vaccine </a:t>
            </a:r>
            <a:r>
              <a:rPr lang="en-US" b="1" u="sng" dirty="0"/>
              <a:t>EXCEPT:</a:t>
            </a:r>
          </a:p>
          <a:p>
            <a:pPr>
              <a:buAutoNum type="alphaUcPeriod"/>
            </a:pPr>
            <a:r>
              <a:rPr lang="en-US" dirty="0"/>
              <a:t>It is a live vaccine</a:t>
            </a:r>
          </a:p>
          <a:p>
            <a:pPr>
              <a:buAutoNum type="alphaUcPeriod"/>
            </a:pPr>
            <a:r>
              <a:rPr lang="en-US" dirty="0"/>
              <a:t>One dose is required</a:t>
            </a:r>
          </a:p>
          <a:p>
            <a:pPr>
              <a:buAutoNum type="alphaUcPeriod"/>
            </a:pPr>
            <a:r>
              <a:rPr lang="en-US" dirty="0"/>
              <a:t>It contains small amounts of neomycin and gelatin</a:t>
            </a:r>
          </a:p>
          <a:p>
            <a:pPr>
              <a:buAutoNum type="alphaUcPeriod"/>
            </a:pPr>
            <a:r>
              <a:rPr lang="en-US" dirty="0"/>
              <a:t>The vaccine can be given as early as 12 months</a:t>
            </a:r>
          </a:p>
          <a:p>
            <a:pPr>
              <a:buAutoNum type="alphaUcPeriod"/>
            </a:pPr>
            <a:r>
              <a:rPr lang="en-US" dirty="0"/>
              <a:t>5% of recipients get a mild case of the chicken pox</a:t>
            </a:r>
          </a:p>
        </p:txBody>
      </p:sp>
    </p:spTree>
    <p:extLst>
      <p:ext uri="{BB962C8B-B14F-4D97-AF65-F5344CB8AC3E}">
        <p14:creationId xmlns:p14="http://schemas.microsoft.com/office/powerpoint/2010/main" val="296835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Question</a:t>
            </a:r>
          </a:p>
        </p:txBody>
      </p:sp>
      <p:sp>
        <p:nvSpPr>
          <p:cNvPr id="3" name="Content Placeholder 2"/>
          <p:cNvSpPr>
            <a:spLocks noGrp="1"/>
          </p:cNvSpPr>
          <p:nvPr>
            <p:ph idx="1"/>
          </p:nvPr>
        </p:nvSpPr>
        <p:spPr>
          <a:xfrm>
            <a:off x="677334" y="1930401"/>
            <a:ext cx="8596668" cy="4110962"/>
          </a:xfrm>
        </p:spPr>
        <p:txBody>
          <a:bodyPr/>
          <a:lstStyle/>
          <a:p>
            <a:pPr marL="0" indent="0">
              <a:buNone/>
            </a:pPr>
            <a:r>
              <a:rPr lang="en-US" dirty="0"/>
              <a:t>The following are all true about the varicella vaccine </a:t>
            </a:r>
            <a:r>
              <a:rPr lang="en-US" b="1" u="sng" dirty="0"/>
              <a:t>EXCEPT:</a:t>
            </a:r>
          </a:p>
          <a:p>
            <a:pPr>
              <a:buAutoNum type="alphaUcPeriod"/>
            </a:pPr>
            <a:r>
              <a:rPr lang="en-US" dirty="0"/>
              <a:t>It is a live vaccine</a:t>
            </a:r>
          </a:p>
          <a:p>
            <a:pPr>
              <a:buAutoNum type="alphaUcPeriod"/>
            </a:pPr>
            <a:r>
              <a:rPr lang="en-US" b="1" u="sng" dirty="0"/>
              <a:t>One dose is required</a:t>
            </a:r>
          </a:p>
          <a:p>
            <a:pPr>
              <a:buAutoNum type="alphaUcPeriod"/>
            </a:pPr>
            <a:r>
              <a:rPr lang="en-US" dirty="0"/>
              <a:t>It contains small amounts of neomycin and gelatin</a:t>
            </a:r>
          </a:p>
          <a:p>
            <a:pPr>
              <a:buAutoNum type="alphaUcPeriod"/>
            </a:pPr>
            <a:r>
              <a:rPr lang="en-US" dirty="0"/>
              <a:t>The vaccine can be given as early as 12 months</a:t>
            </a:r>
          </a:p>
          <a:p>
            <a:pPr>
              <a:buAutoNum type="alphaUcPeriod"/>
            </a:pPr>
            <a:r>
              <a:rPr lang="en-US" dirty="0"/>
              <a:t>5% of recipients get a mild case of the chicken pox</a:t>
            </a:r>
          </a:p>
          <a:p>
            <a:pPr marL="0" indent="0">
              <a:buNone/>
            </a:pPr>
            <a:endParaRPr lang="en-US" dirty="0"/>
          </a:p>
        </p:txBody>
      </p:sp>
    </p:spTree>
    <p:extLst>
      <p:ext uri="{BB962C8B-B14F-4D97-AF65-F5344CB8AC3E}">
        <p14:creationId xmlns:p14="http://schemas.microsoft.com/office/powerpoint/2010/main" val="10687049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Varicella</a:t>
            </a:r>
          </a:p>
        </p:txBody>
      </p:sp>
      <p:sp>
        <p:nvSpPr>
          <p:cNvPr id="3" name="Content Placeholder 2"/>
          <p:cNvSpPr>
            <a:spLocks noGrp="1"/>
          </p:cNvSpPr>
          <p:nvPr>
            <p:ph idx="1"/>
          </p:nvPr>
        </p:nvSpPr>
        <p:spPr>
          <a:xfrm>
            <a:off x="677334" y="1558835"/>
            <a:ext cx="8596668" cy="4482528"/>
          </a:xfrm>
        </p:spPr>
        <p:txBody>
          <a:bodyPr>
            <a:normAutofit fontScale="92500" lnSpcReduction="10000"/>
          </a:bodyPr>
          <a:lstStyle/>
          <a:p>
            <a:r>
              <a:rPr lang="en-US" dirty="0"/>
              <a:t>First dose: 12-15 months</a:t>
            </a:r>
          </a:p>
          <a:p>
            <a:r>
              <a:rPr lang="en-US" dirty="0"/>
              <a:t>Second dose: 4-6 years</a:t>
            </a:r>
          </a:p>
          <a:p>
            <a:r>
              <a:rPr lang="en-US" dirty="0"/>
              <a:t>2 doses should be administered to all</a:t>
            </a:r>
          </a:p>
          <a:p>
            <a:pPr lvl="1"/>
            <a:r>
              <a:rPr lang="en-US" dirty="0"/>
              <a:t>Minimum interval for children 12 months to 12 years: 3 months</a:t>
            </a:r>
          </a:p>
          <a:p>
            <a:pPr lvl="1"/>
            <a:r>
              <a:rPr lang="en-US" dirty="0"/>
              <a:t>Minimum interval for Adolescents and Adults 13 and over: 4 weeks</a:t>
            </a:r>
          </a:p>
          <a:p>
            <a:r>
              <a:rPr lang="en-US" dirty="0"/>
              <a:t>Vaccinate older kids if no history of disease</a:t>
            </a:r>
          </a:p>
          <a:p>
            <a:pPr lvl="1"/>
            <a:r>
              <a:rPr lang="en-US" dirty="0"/>
              <a:t>May check titers</a:t>
            </a:r>
          </a:p>
          <a:p>
            <a:r>
              <a:rPr lang="en-US" dirty="0"/>
              <a:t>Vaccinate</a:t>
            </a:r>
          </a:p>
          <a:p>
            <a:pPr lvl="1"/>
            <a:r>
              <a:rPr lang="en-US" dirty="0"/>
              <a:t>Kids on low dose steroids (less than 2 mg/kg/day)</a:t>
            </a:r>
          </a:p>
          <a:p>
            <a:pPr lvl="1"/>
            <a:r>
              <a:rPr lang="en-US" dirty="0"/>
              <a:t>Children of pregnant women</a:t>
            </a:r>
          </a:p>
          <a:p>
            <a:r>
              <a:rPr lang="en-US" dirty="0"/>
              <a:t>Do Not Vaccinate</a:t>
            </a:r>
          </a:p>
          <a:p>
            <a:pPr lvl="1"/>
            <a:r>
              <a:rPr lang="en-US" dirty="0"/>
              <a:t>Children on high-dose steroids</a:t>
            </a:r>
          </a:p>
          <a:p>
            <a:pPr lvl="1"/>
            <a:r>
              <a:rPr lang="en-US" dirty="0"/>
              <a:t>Pregnant women </a:t>
            </a:r>
          </a:p>
        </p:txBody>
      </p:sp>
    </p:spTree>
    <p:extLst>
      <p:ext uri="{BB962C8B-B14F-4D97-AF65-F5344CB8AC3E}">
        <p14:creationId xmlns:p14="http://schemas.microsoft.com/office/powerpoint/2010/main" val="1468739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Varicella</a:t>
            </a:r>
          </a:p>
        </p:txBody>
      </p:sp>
      <p:sp>
        <p:nvSpPr>
          <p:cNvPr id="3" name="Content Placeholder 2"/>
          <p:cNvSpPr>
            <a:spLocks noGrp="1"/>
          </p:cNvSpPr>
          <p:nvPr>
            <p:ph idx="1"/>
          </p:nvPr>
        </p:nvSpPr>
        <p:spPr>
          <a:xfrm>
            <a:off x="677334" y="1532709"/>
            <a:ext cx="8596668" cy="4508653"/>
          </a:xfrm>
        </p:spPr>
        <p:txBody>
          <a:bodyPr/>
          <a:lstStyle/>
          <a:p>
            <a:r>
              <a:rPr lang="en-US" dirty="0"/>
              <a:t>Varicella and MMR need to be given together.</a:t>
            </a:r>
          </a:p>
          <a:p>
            <a:r>
              <a:rPr lang="en-US" dirty="0"/>
              <a:t>If not given together, need to wait 1 month.</a:t>
            </a:r>
          </a:p>
        </p:txBody>
      </p:sp>
    </p:spTree>
    <p:extLst>
      <p:ext uri="{BB962C8B-B14F-4D97-AF65-F5344CB8AC3E}">
        <p14:creationId xmlns:p14="http://schemas.microsoft.com/office/powerpoint/2010/main" val="3116986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168" y="3126376"/>
            <a:ext cx="8596668" cy="2360023"/>
          </a:xfrm>
        </p:spPr>
        <p:txBody>
          <a:bodyPr/>
          <a:lstStyle/>
          <a:p>
            <a:pPr algn="ctr"/>
            <a:r>
              <a:rPr lang="en-US" dirty="0">
                <a:solidFill>
                  <a:srgbClr val="FF0000"/>
                </a:solidFill>
              </a:rPr>
              <a:t>Polio</a:t>
            </a:r>
          </a:p>
        </p:txBody>
      </p:sp>
    </p:spTree>
    <p:extLst>
      <p:ext uri="{BB962C8B-B14F-4D97-AF65-F5344CB8AC3E}">
        <p14:creationId xmlns:p14="http://schemas.microsoft.com/office/powerpoint/2010/main" val="27795643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Polio</a:t>
            </a:r>
          </a:p>
        </p:txBody>
      </p:sp>
      <p:sp>
        <p:nvSpPr>
          <p:cNvPr id="4" name="Content Placeholder 3"/>
          <p:cNvSpPr>
            <a:spLocks noGrp="1"/>
          </p:cNvSpPr>
          <p:nvPr>
            <p:ph idx="1"/>
          </p:nvPr>
        </p:nvSpPr>
        <p:spPr>
          <a:xfrm>
            <a:off x="677334" y="1541417"/>
            <a:ext cx="8596668" cy="4499945"/>
          </a:xfrm>
        </p:spPr>
        <p:txBody>
          <a:bodyPr vert="horz" lIns="91440" tIns="45720" rIns="91440" bIns="45720" rtlCol="0" anchor="t">
            <a:normAutofit/>
          </a:bodyPr>
          <a:lstStyle/>
          <a:p>
            <a:r>
              <a:rPr lang="en-US" dirty="0"/>
              <a:t>Use Inactivated Polio Vaccine</a:t>
            </a:r>
          </a:p>
          <a:p>
            <a:r>
              <a:rPr lang="en-US" dirty="0"/>
              <a:t>Inactivated much less likely to cause disease compared to oral polio vaccine (OPV-no longer used in the US)</a:t>
            </a:r>
          </a:p>
          <a:p>
            <a:r>
              <a:rPr lang="en-US" dirty="0"/>
              <a:t>OPV doses given before April 2016 can count towards a child's US vaccination requirements. Doses given after that will not count.</a:t>
            </a:r>
          </a:p>
          <a:p>
            <a:r>
              <a:rPr lang="en-US" dirty="0"/>
              <a:t>Schedule</a:t>
            </a:r>
          </a:p>
          <a:p>
            <a:pPr lvl="1"/>
            <a:r>
              <a:rPr lang="en-US" dirty="0"/>
              <a:t>2, 4, 6-18 </a:t>
            </a:r>
            <a:r>
              <a:rPr lang="en-US" dirty="0" err="1"/>
              <a:t>mo</a:t>
            </a:r>
            <a:r>
              <a:rPr lang="en-US" dirty="0"/>
              <a:t> and 4-6 years</a:t>
            </a:r>
          </a:p>
          <a:p>
            <a:pPr lvl="1"/>
            <a:r>
              <a:rPr lang="en-US" dirty="0"/>
              <a:t>4</a:t>
            </a:r>
            <a:r>
              <a:rPr lang="en-US" baseline="30000" dirty="0"/>
              <a:t>th</a:t>
            </a:r>
            <a:r>
              <a:rPr lang="en-US" dirty="0"/>
              <a:t> dose </a:t>
            </a:r>
            <a:r>
              <a:rPr lang="en-US" b="1" u="sng" dirty="0"/>
              <a:t>MUST </a:t>
            </a:r>
            <a:r>
              <a:rPr lang="en-US" dirty="0"/>
              <a:t>be given after 4</a:t>
            </a:r>
            <a:r>
              <a:rPr lang="en-US" baseline="30000" dirty="0"/>
              <a:t>th</a:t>
            </a:r>
            <a:r>
              <a:rPr lang="en-US" dirty="0"/>
              <a:t> birthday</a:t>
            </a:r>
          </a:p>
        </p:txBody>
      </p:sp>
    </p:spTree>
    <p:extLst>
      <p:ext uri="{BB962C8B-B14F-4D97-AF65-F5344CB8AC3E}">
        <p14:creationId xmlns:p14="http://schemas.microsoft.com/office/powerpoint/2010/main" val="1740776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2705622"/>
            <a:ext cx="8596668" cy="1139868"/>
          </a:xfrm>
        </p:spPr>
        <p:txBody>
          <a:bodyPr>
            <a:normAutofit fontScale="90000"/>
          </a:bodyPr>
          <a:lstStyle/>
          <a:p>
            <a:pPr algn="ctr"/>
            <a:r>
              <a:rPr lang="en-US" dirty="0">
                <a:solidFill>
                  <a:srgbClr val="FF0000"/>
                </a:solidFill>
              </a:rPr>
              <a:t>Human Papilloma Virus Vaccine</a:t>
            </a:r>
            <a:br>
              <a:rPr lang="en-US" dirty="0">
                <a:solidFill>
                  <a:srgbClr val="FF0000"/>
                </a:solidFill>
              </a:rPr>
            </a:br>
            <a:r>
              <a:rPr lang="en-US" dirty="0">
                <a:solidFill>
                  <a:srgbClr val="FF0000"/>
                </a:solidFill>
              </a:rPr>
              <a:t>(HPV)</a:t>
            </a:r>
          </a:p>
        </p:txBody>
      </p:sp>
    </p:spTree>
    <p:extLst>
      <p:ext uri="{BB962C8B-B14F-4D97-AF65-F5344CB8AC3E}">
        <p14:creationId xmlns:p14="http://schemas.microsoft.com/office/powerpoint/2010/main" val="3762047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HPV</a:t>
            </a:r>
          </a:p>
        </p:txBody>
      </p:sp>
      <p:sp>
        <p:nvSpPr>
          <p:cNvPr id="4" name="Content Placeholder 3"/>
          <p:cNvSpPr>
            <a:spLocks noGrp="1"/>
          </p:cNvSpPr>
          <p:nvPr>
            <p:ph idx="1"/>
          </p:nvPr>
        </p:nvSpPr>
        <p:spPr>
          <a:xfrm>
            <a:off x="677334" y="1590805"/>
            <a:ext cx="8596668" cy="4450558"/>
          </a:xfrm>
        </p:spPr>
        <p:txBody>
          <a:bodyPr vert="horz" lIns="91440" tIns="45720" rIns="91440" bIns="45720" rtlCol="0" anchor="t">
            <a:normAutofit/>
          </a:bodyPr>
          <a:lstStyle/>
          <a:p>
            <a:r>
              <a:rPr lang="en-US" sz="2000" dirty="0"/>
              <a:t>Human Papilloma Virus is the most common cause of cervical cancer</a:t>
            </a:r>
          </a:p>
          <a:p>
            <a:r>
              <a:rPr lang="en-US" sz="2000" dirty="0"/>
              <a:t>Two doses of the HPV vaccine are recommended for all boys and girls starting at age 9.</a:t>
            </a:r>
          </a:p>
          <a:p>
            <a:r>
              <a:rPr lang="en-US" sz="2000" dirty="0"/>
              <a:t>If the vaccine is started on or after the age of 15, 3 doses are recommended (over a 6 month period. 0,2,and 6 months)</a:t>
            </a:r>
          </a:p>
        </p:txBody>
      </p:sp>
    </p:spTree>
    <p:extLst>
      <p:ext uri="{BB962C8B-B14F-4D97-AF65-F5344CB8AC3E}">
        <p14:creationId xmlns:p14="http://schemas.microsoft.com/office/powerpoint/2010/main" val="2411553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0789"/>
          </a:xfrm>
        </p:spPr>
        <p:txBody>
          <a:bodyPr/>
          <a:lstStyle/>
          <a:p>
            <a:r>
              <a:rPr lang="en-US" dirty="0">
                <a:solidFill>
                  <a:srgbClr val="FF0000"/>
                </a:solidFill>
              </a:rPr>
              <a:t>Common Pediatric Conditions</a:t>
            </a:r>
          </a:p>
        </p:txBody>
      </p:sp>
      <p:sp>
        <p:nvSpPr>
          <p:cNvPr id="3" name="Content Placeholder 2"/>
          <p:cNvSpPr>
            <a:spLocks noGrp="1"/>
          </p:cNvSpPr>
          <p:nvPr>
            <p:ph idx="1"/>
          </p:nvPr>
        </p:nvSpPr>
        <p:spPr>
          <a:xfrm>
            <a:off x="677334" y="1878905"/>
            <a:ext cx="8596668" cy="4162458"/>
          </a:xfrm>
        </p:spPr>
        <p:txBody>
          <a:bodyPr>
            <a:normAutofit/>
          </a:bodyPr>
          <a:lstStyle/>
          <a:p>
            <a:r>
              <a:rPr lang="en-US" sz="2400" dirty="0"/>
              <a:t>Otitis Media</a:t>
            </a:r>
          </a:p>
          <a:p>
            <a:r>
              <a:rPr lang="en-US" sz="2400" dirty="0"/>
              <a:t>Sinusitis</a:t>
            </a:r>
          </a:p>
          <a:p>
            <a:r>
              <a:rPr lang="en-US" sz="2400" dirty="0"/>
              <a:t>Orbital/Periorbital Cellulitis</a:t>
            </a:r>
          </a:p>
          <a:p>
            <a:r>
              <a:rPr lang="en-US" sz="2400" dirty="0"/>
              <a:t>Conjunctivitis</a:t>
            </a:r>
          </a:p>
          <a:p>
            <a:r>
              <a:rPr lang="en-US" sz="2400" dirty="0"/>
              <a:t>Neck Masses</a:t>
            </a:r>
          </a:p>
          <a:p>
            <a:r>
              <a:rPr lang="en-US" sz="2400" dirty="0"/>
              <a:t>Enuresis</a:t>
            </a:r>
          </a:p>
        </p:txBody>
      </p:sp>
    </p:spTree>
    <p:extLst>
      <p:ext uri="{BB962C8B-B14F-4D97-AF65-F5344CB8AC3E}">
        <p14:creationId xmlns:p14="http://schemas.microsoft.com/office/powerpoint/2010/main" val="962403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Otitis Media</a:t>
            </a:r>
          </a:p>
        </p:txBody>
      </p:sp>
      <p:sp>
        <p:nvSpPr>
          <p:cNvPr id="3" name="Content Placeholder 2"/>
          <p:cNvSpPr>
            <a:spLocks noGrp="1"/>
          </p:cNvSpPr>
          <p:nvPr>
            <p:ph idx="1"/>
          </p:nvPr>
        </p:nvSpPr>
        <p:spPr/>
        <p:txBody>
          <a:bodyPr>
            <a:normAutofit/>
          </a:bodyPr>
          <a:lstStyle/>
          <a:p>
            <a:r>
              <a:rPr lang="en-US" sz="2000" dirty="0"/>
              <a:t>Risk factors for the development of AOM and/or OME</a:t>
            </a:r>
          </a:p>
          <a:p>
            <a:pPr lvl="1"/>
            <a:r>
              <a:rPr lang="en-US" sz="2000" dirty="0"/>
              <a:t>Less than 2 years of age</a:t>
            </a:r>
          </a:p>
          <a:p>
            <a:pPr lvl="1"/>
            <a:r>
              <a:rPr lang="en-US" sz="2000" dirty="0"/>
              <a:t>Atopy</a:t>
            </a:r>
          </a:p>
          <a:p>
            <a:pPr lvl="1"/>
            <a:r>
              <a:rPr lang="en-US" sz="2000" dirty="0"/>
              <a:t>Sinus disease</a:t>
            </a:r>
          </a:p>
          <a:p>
            <a:pPr lvl="1"/>
            <a:r>
              <a:rPr lang="en-US" sz="2000" dirty="0"/>
              <a:t>Ciliary dysfunction</a:t>
            </a:r>
          </a:p>
          <a:p>
            <a:pPr lvl="1"/>
            <a:r>
              <a:rPr lang="en-US" sz="2000" dirty="0"/>
              <a:t>Cleft palate/craniofacial abnormalities</a:t>
            </a:r>
          </a:p>
          <a:p>
            <a:pPr lvl="1"/>
            <a:r>
              <a:rPr lang="en-US" sz="2000" dirty="0"/>
              <a:t>First OM before 6 months of age</a:t>
            </a:r>
          </a:p>
          <a:p>
            <a:pPr lvl="1"/>
            <a:r>
              <a:rPr lang="en-US" sz="2000" dirty="0"/>
              <a:t>Immunocompromised</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422" y="2800806"/>
            <a:ext cx="2790825"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40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8937"/>
          </a:xfrm>
        </p:spPr>
        <p:txBody>
          <a:bodyPr/>
          <a:lstStyle/>
          <a:p>
            <a:pPr algn="ctr"/>
            <a:r>
              <a:rPr lang="en-US" dirty="0">
                <a:solidFill>
                  <a:srgbClr val="FF0000"/>
                </a:solidFill>
              </a:rPr>
              <a:t>Growth and Physical Development</a:t>
            </a:r>
          </a:p>
        </p:txBody>
      </p:sp>
      <p:sp>
        <p:nvSpPr>
          <p:cNvPr id="3" name="Content Placeholder 2"/>
          <p:cNvSpPr>
            <a:spLocks noGrp="1"/>
          </p:cNvSpPr>
          <p:nvPr>
            <p:ph idx="1"/>
          </p:nvPr>
        </p:nvSpPr>
        <p:spPr>
          <a:xfrm>
            <a:off x="677334" y="2090057"/>
            <a:ext cx="8596668" cy="3951306"/>
          </a:xfrm>
        </p:spPr>
        <p:txBody>
          <a:bodyPr vert="horz" lIns="91440" tIns="45720" rIns="91440" bIns="45720" rtlCol="0" anchor="t">
            <a:normAutofit fontScale="32500" lnSpcReduction="20000"/>
          </a:bodyPr>
          <a:lstStyle/>
          <a:p>
            <a:r>
              <a:rPr lang="en-US" sz="6400" b="1" dirty="0">
                <a:solidFill>
                  <a:srgbClr val="002060"/>
                </a:solidFill>
              </a:rPr>
              <a:t>Head Circumference</a:t>
            </a:r>
          </a:p>
          <a:p>
            <a:pPr lvl="1"/>
            <a:r>
              <a:rPr lang="en-US" sz="6200" b="1" dirty="0">
                <a:solidFill>
                  <a:srgbClr val="002060"/>
                </a:solidFill>
              </a:rPr>
              <a:t>Microcephaly</a:t>
            </a:r>
            <a:r>
              <a:rPr lang="en-US" sz="6200" dirty="0">
                <a:solidFill>
                  <a:srgbClr val="002060"/>
                </a:solidFill>
              </a:rPr>
              <a:t>- head circumference &lt;2 standard deviations below the mean (&lt; 3 percentile), based on age and sex</a:t>
            </a:r>
          </a:p>
          <a:p>
            <a:pPr lvl="2"/>
            <a:r>
              <a:rPr lang="en-US" sz="6200" dirty="0">
                <a:solidFill>
                  <a:srgbClr val="002060"/>
                </a:solidFill>
              </a:rPr>
              <a:t>Associated conditions- </a:t>
            </a:r>
            <a:r>
              <a:rPr lang="en-US" sz="6200" dirty="0" err="1">
                <a:solidFill>
                  <a:srgbClr val="002060"/>
                </a:solidFill>
              </a:rPr>
              <a:t>Trisomies</a:t>
            </a:r>
            <a:r>
              <a:rPr lang="en-US" sz="6200" dirty="0">
                <a:solidFill>
                  <a:srgbClr val="002060"/>
                </a:solidFill>
              </a:rPr>
              <a:t>, Miller Dieker syndrome, Cornelia de Lange, Seckel syndrome, Rubenstein </a:t>
            </a:r>
            <a:r>
              <a:rPr lang="en-US" sz="6200" dirty="0" err="1">
                <a:solidFill>
                  <a:srgbClr val="002060"/>
                </a:solidFill>
              </a:rPr>
              <a:t>Taybi</a:t>
            </a:r>
            <a:r>
              <a:rPr lang="en-US" sz="6200" dirty="0">
                <a:solidFill>
                  <a:srgbClr val="002060"/>
                </a:solidFill>
              </a:rPr>
              <a:t> syndrome</a:t>
            </a:r>
          </a:p>
          <a:p>
            <a:pPr lvl="1"/>
            <a:r>
              <a:rPr lang="en-US" sz="6200" b="1" dirty="0">
                <a:solidFill>
                  <a:srgbClr val="002060"/>
                </a:solidFill>
              </a:rPr>
              <a:t>Macrocephaly-</a:t>
            </a:r>
            <a:r>
              <a:rPr lang="en-US" sz="6200" dirty="0">
                <a:solidFill>
                  <a:srgbClr val="002060"/>
                </a:solidFill>
              </a:rPr>
              <a:t> head circumference &gt;2 standard deviations above the mean (&gt;97 percentile), based on age and sex</a:t>
            </a:r>
          </a:p>
          <a:p>
            <a:pPr lvl="2"/>
            <a:r>
              <a:rPr lang="en-US" sz="6200" dirty="0">
                <a:solidFill>
                  <a:srgbClr val="002060"/>
                </a:solidFill>
              </a:rPr>
              <a:t>Associated conditions- Autism, Fragile X, metabolic conditions</a:t>
            </a:r>
          </a:p>
          <a:p>
            <a:pPr marL="0" indent="0">
              <a:buNone/>
            </a:pPr>
            <a:r>
              <a:rPr lang="en-US" sz="6200" dirty="0">
                <a:solidFill>
                  <a:srgbClr val="002060"/>
                </a:solidFill>
              </a:rPr>
              <a:t>     </a:t>
            </a:r>
          </a:p>
          <a:p>
            <a:endParaRPr lang="en-US" dirty="0"/>
          </a:p>
        </p:txBody>
      </p:sp>
    </p:spTree>
    <p:extLst>
      <p:ext uri="{BB962C8B-B14F-4D97-AF65-F5344CB8AC3E}">
        <p14:creationId xmlns:p14="http://schemas.microsoft.com/office/powerpoint/2010/main" val="17536581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Otitis Media</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77334" y="1828801"/>
            <a:ext cx="8596668" cy="4212562"/>
          </a:xfrm>
        </p:spPr>
        <p:txBody>
          <a:bodyPr>
            <a:normAutofit/>
          </a:bodyPr>
          <a:lstStyle/>
          <a:p>
            <a:r>
              <a:rPr lang="en-US" sz="2000" dirty="0"/>
              <a:t>Criteria for treatment</a:t>
            </a:r>
          </a:p>
          <a:p>
            <a:pPr lvl="1"/>
            <a:r>
              <a:rPr lang="en-US" sz="2000" dirty="0"/>
              <a:t>No bulging or MEE: No AOM</a:t>
            </a:r>
          </a:p>
          <a:p>
            <a:pPr lvl="1"/>
            <a:r>
              <a:rPr lang="en-US" sz="2000" dirty="0"/>
              <a:t>Severe symptoms- always treat</a:t>
            </a:r>
          </a:p>
          <a:p>
            <a:pPr lvl="1"/>
            <a:r>
              <a:rPr lang="en-US" sz="2000" dirty="0"/>
              <a:t>Mild symptoms</a:t>
            </a:r>
          </a:p>
          <a:p>
            <a:pPr lvl="2"/>
            <a:r>
              <a:rPr lang="en-US" sz="2000" dirty="0"/>
              <a:t>Less than 2 years of age</a:t>
            </a:r>
          </a:p>
          <a:p>
            <a:pPr lvl="3"/>
            <a:r>
              <a:rPr lang="en-US" sz="2000" dirty="0"/>
              <a:t>Unilateral disease- observe &amp; follow-up in 48-72 hours</a:t>
            </a:r>
          </a:p>
          <a:p>
            <a:pPr lvl="3"/>
            <a:r>
              <a:rPr lang="en-US" sz="2000" dirty="0"/>
              <a:t>Bilateral disease-treat</a:t>
            </a:r>
          </a:p>
          <a:p>
            <a:pPr lvl="2"/>
            <a:r>
              <a:rPr lang="en-US" sz="2000" dirty="0"/>
              <a:t>Over 2 years of age</a:t>
            </a:r>
          </a:p>
          <a:p>
            <a:pPr lvl="3"/>
            <a:r>
              <a:rPr lang="en-US" sz="2000" dirty="0"/>
              <a:t>Observe &amp; follow-up in 48-72 hours</a:t>
            </a:r>
          </a:p>
        </p:txBody>
      </p:sp>
    </p:spTree>
    <p:extLst>
      <p:ext uri="{BB962C8B-B14F-4D97-AF65-F5344CB8AC3E}">
        <p14:creationId xmlns:p14="http://schemas.microsoft.com/office/powerpoint/2010/main" val="38932565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Otitis Media</a:t>
            </a:r>
          </a:p>
        </p:txBody>
      </p:sp>
      <p:sp>
        <p:nvSpPr>
          <p:cNvPr id="3" name="Content Placeholder 2"/>
          <p:cNvSpPr>
            <a:spLocks noGrp="1"/>
          </p:cNvSpPr>
          <p:nvPr>
            <p:ph idx="1"/>
          </p:nvPr>
        </p:nvSpPr>
        <p:spPr>
          <a:xfrm>
            <a:off x="677334" y="1603333"/>
            <a:ext cx="8596668" cy="4438030"/>
          </a:xfrm>
        </p:spPr>
        <p:txBody>
          <a:bodyPr>
            <a:noAutofit/>
          </a:bodyPr>
          <a:lstStyle/>
          <a:p>
            <a:r>
              <a:rPr lang="en-US" dirty="0"/>
              <a:t>Treatment</a:t>
            </a:r>
          </a:p>
          <a:p>
            <a:pPr lvl="1"/>
            <a:r>
              <a:rPr lang="en-US" sz="1800" dirty="0"/>
              <a:t>First line</a:t>
            </a:r>
          </a:p>
          <a:p>
            <a:pPr lvl="2"/>
            <a:r>
              <a:rPr lang="en-US" sz="1800" dirty="0"/>
              <a:t>High dose Amoxicillin</a:t>
            </a:r>
          </a:p>
          <a:p>
            <a:pPr lvl="3"/>
            <a:r>
              <a:rPr lang="en-US" sz="1800" dirty="0"/>
              <a:t>If no Amoxicillin in the past 30 days</a:t>
            </a:r>
          </a:p>
          <a:p>
            <a:pPr lvl="2"/>
            <a:r>
              <a:rPr lang="en-US" sz="1800" dirty="0"/>
              <a:t>High dose </a:t>
            </a:r>
            <a:r>
              <a:rPr lang="en-US" sz="1800" dirty="0" err="1"/>
              <a:t>Amox</a:t>
            </a:r>
            <a:r>
              <a:rPr lang="en-US" sz="1800" dirty="0"/>
              <a:t>/Clavulanic Acid</a:t>
            </a:r>
          </a:p>
          <a:p>
            <a:pPr lvl="3"/>
            <a:r>
              <a:rPr lang="en-US" sz="1800" dirty="0"/>
              <a:t>If received Amoxicillin in past 30 days</a:t>
            </a:r>
          </a:p>
          <a:p>
            <a:pPr lvl="1"/>
            <a:r>
              <a:rPr lang="en-US" sz="1800" dirty="0"/>
              <a:t>Alternatives</a:t>
            </a:r>
          </a:p>
          <a:p>
            <a:pPr lvl="2"/>
            <a:r>
              <a:rPr lang="en-US" sz="1800" dirty="0" err="1"/>
              <a:t>Cefdinir</a:t>
            </a:r>
            <a:r>
              <a:rPr lang="en-US" sz="1800" dirty="0"/>
              <a:t>, Cefuroxime, </a:t>
            </a:r>
            <a:r>
              <a:rPr lang="en-US" sz="1800" dirty="0" err="1"/>
              <a:t>Cefpodoxime</a:t>
            </a:r>
            <a:r>
              <a:rPr lang="en-US" sz="1800" dirty="0"/>
              <a:t>, Ceftriaxone</a:t>
            </a:r>
          </a:p>
          <a:p>
            <a:pPr lvl="1"/>
            <a:r>
              <a:rPr lang="en-US" sz="1800" dirty="0"/>
              <a:t>Treatment failure</a:t>
            </a:r>
          </a:p>
          <a:p>
            <a:pPr lvl="2"/>
            <a:r>
              <a:rPr lang="en-US" sz="1800" dirty="0"/>
              <a:t>High dose Amoxicillin/Clavulanic Acid, Ceftriaxone</a:t>
            </a:r>
          </a:p>
          <a:p>
            <a:pPr lvl="2"/>
            <a:r>
              <a:rPr lang="en-US" sz="1800" dirty="0"/>
              <a:t>Clindamycin +3</a:t>
            </a:r>
            <a:r>
              <a:rPr lang="en-US" sz="1800" baseline="30000" dirty="0"/>
              <a:t>rd</a:t>
            </a:r>
            <a:r>
              <a:rPr lang="en-US" sz="1800" dirty="0"/>
              <a:t> generation Cephalosporin+ ENT and/or ID</a:t>
            </a:r>
          </a:p>
        </p:txBody>
      </p:sp>
    </p:spTree>
    <p:extLst>
      <p:ext uri="{BB962C8B-B14F-4D97-AF65-F5344CB8AC3E}">
        <p14:creationId xmlns:p14="http://schemas.microsoft.com/office/powerpoint/2010/main" val="857938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Otitis Media</a:t>
            </a:r>
          </a:p>
        </p:txBody>
      </p:sp>
      <p:sp>
        <p:nvSpPr>
          <p:cNvPr id="3" name="Content Placeholder 2"/>
          <p:cNvSpPr>
            <a:spLocks noGrp="1"/>
          </p:cNvSpPr>
          <p:nvPr>
            <p:ph idx="1"/>
          </p:nvPr>
        </p:nvSpPr>
        <p:spPr>
          <a:xfrm>
            <a:off x="677334" y="1778697"/>
            <a:ext cx="8596668" cy="4262666"/>
          </a:xfrm>
        </p:spPr>
        <p:txBody>
          <a:bodyPr>
            <a:normAutofit/>
          </a:bodyPr>
          <a:lstStyle/>
          <a:p>
            <a:r>
              <a:rPr lang="en-US" sz="2000" dirty="0"/>
              <a:t>Chronic </a:t>
            </a:r>
            <a:r>
              <a:rPr lang="en-US" sz="2000" dirty="0" err="1"/>
              <a:t>Suppurative</a:t>
            </a:r>
            <a:r>
              <a:rPr lang="en-US" sz="2000" dirty="0"/>
              <a:t> Otitis Media</a:t>
            </a:r>
          </a:p>
          <a:p>
            <a:pPr lvl="1"/>
            <a:r>
              <a:rPr lang="en-US" sz="2000" dirty="0"/>
              <a:t>Pseudomonas, Staph</a:t>
            </a:r>
          </a:p>
          <a:p>
            <a:r>
              <a:rPr lang="en-US" sz="2000" dirty="0" err="1"/>
              <a:t>Cholesteatoma</a:t>
            </a:r>
            <a:endParaRPr lang="en-US" sz="2000" dirty="0"/>
          </a:p>
          <a:p>
            <a:pPr lvl="1"/>
            <a:r>
              <a:rPr lang="en-US" sz="2000" dirty="0"/>
              <a:t>TM retraction pockets. Presents with hearing loss and </a:t>
            </a:r>
            <a:r>
              <a:rPr lang="en-US" sz="2000" dirty="0" err="1"/>
              <a:t>otorrhea</a:t>
            </a:r>
            <a:r>
              <a:rPr lang="en-US" sz="2000" dirty="0"/>
              <a:t>. Recurrence after resection</a:t>
            </a:r>
          </a:p>
          <a:p>
            <a:r>
              <a:rPr lang="en-US" sz="2000" dirty="0"/>
              <a:t>Bullous </a:t>
            </a:r>
            <a:r>
              <a:rPr lang="en-US" sz="2000" dirty="0" err="1"/>
              <a:t>myringitis</a:t>
            </a:r>
            <a:endParaRPr lang="en-US" sz="2000" dirty="0"/>
          </a:p>
          <a:p>
            <a:pPr lvl="1"/>
            <a:r>
              <a:rPr lang="en-US" sz="2000" dirty="0"/>
              <a:t>Blister in TM associated to AOM</a:t>
            </a:r>
          </a:p>
          <a:p>
            <a:r>
              <a:rPr lang="en-US" sz="2000" dirty="0"/>
              <a:t>Mastoiditis</a:t>
            </a:r>
          </a:p>
          <a:p>
            <a:pPr lvl="1"/>
            <a:r>
              <a:rPr lang="en-US" sz="2000" dirty="0"/>
              <a:t>Strep </a:t>
            </a:r>
            <a:r>
              <a:rPr lang="en-US" sz="2000" dirty="0" err="1"/>
              <a:t>Pneumo</a:t>
            </a:r>
            <a:r>
              <a:rPr lang="en-US" sz="2000" dirty="0"/>
              <a:t>, S. </a:t>
            </a:r>
            <a:r>
              <a:rPr lang="en-US" sz="2000" dirty="0" err="1"/>
              <a:t>Pyogenes</a:t>
            </a:r>
            <a:r>
              <a:rPr lang="en-US" sz="2000" dirty="0"/>
              <a:t>, Staph aureus, and </a:t>
            </a:r>
            <a:r>
              <a:rPr lang="en-US" sz="2000" dirty="0" err="1"/>
              <a:t>H.Influenzae</a:t>
            </a:r>
            <a:r>
              <a:rPr lang="en-US" sz="2000" dirty="0"/>
              <a:t>. CT for diagnosis.  Most common </a:t>
            </a:r>
            <a:r>
              <a:rPr lang="en-US" sz="2000" dirty="0" err="1"/>
              <a:t>suppurative</a:t>
            </a:r>
            <a:r>
              <a:rPr lang="en-US" sz="2000" dirty="0"/>
              <a:t> complication of AOM</a:t>
            </a:r>
          </a:p>
        </p:txBody>
      </p:sp>
    </p:spTree>
    <p:extLst>
      <p:ext uri="{BB962C8B-B14F-4D97-AF65-F5344CB8AC3E}">
        <p14:creationId xmlns:p14="http://schemas.microsoft.com/office/powerpoint/2010/main" val="17412664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3523"/>
          </a:xfrm>
        </p:spPr>
        <p:txBody>
          <a:bodyPr/>
          <a:lstStyle/>
          <a:p>
            <a:r>
              <a:rPr lang="en-US" dirty="0">
                <a:solidFill>
                  <a:srgbClr val="FF0000"/>
                </a:solidFill>
              </a:rPr>
              <a:t>Sinusitis</a:t>
            </a:r>
          </a:p>
        </p:txBody>
      </p:sp>
      <p:sp>
        <p:nvSpPr>
          <p:cNvPr id="3" name="Content Placeholder 2"/>
          <p:cNvSpPr>
            <a:spLocks noGrp="1"/>
          </p:cNvSpPr>
          <p:nvPr>
            <p:ph idx="1"/>
          </p:nvPr>
        </p:nvSpPr>
        <p:spPr>
          <a:xfrm>
            <a:off x="677334" y="1841327"/>
            <a:ext cx="8596668" cy="4200036"/>
          </a:xfrm>
        </p:spPr>
        <p:txBody>
          <a:bodyPr>
            <a:normAutofit/>
          </a:bodyPr>
          <a:lstStyle/>
          <a:p>
            <a:r>
              <a:rPr lang="en-US" dirty="0"/>
              <a:t>Anatomy</a:t>
            </a:r>
          </a:p>
          <a:p>
            <a:pPr lvl="1"/>
            <a:r>
              <a:rPr lang="en-US" sz="1800" dirty="0"/>
              <a:t>Ethmoids and maxillary sinus are developed in small children, </a:t>
            </a:r>
            <a:r>
              <a:rPr lang="en-US" sz="1800" dirty="0" err="1"/>
              <a:t>sphenoids</a:t>
            </a:r>
            <a:r>
              <a:rPr lang="en-US" sz="1800" dirty="0"/>
              <a:t> 3-5 years, frontal 6-10 years</a:t>
            </a:r>
          </a:p>
          <a:p>
            <a:r>
              <a:rPr lang="en-US" dirty="0"/>
              <a:t>Symptoms criteria</a:t>
            </a:r>
          </a:p>
          <a:p>
            <a:pPr lvl="1"/>
            <a:r>
              <a:rPr lang="en-US" sz="1800" dirty="0"/>
              <a:t>URI with persistent illness for 10 days without improvement</a:t>
            </a:r>
          </a:p>
          <a:p>
            <a:pPr lvl="1"/>
            <a:r>
              <a:rPr lang="en-US" sz="1800" dirty="0"/>
              <a:t>URI worsening after initial improvement</a:t>
            </a:r>
          </a:p>
          <a:p>
            <a:pPr lvl="1"/>
            <a:r>
              <a:rPr lang="en-US" sz="1800" dirty="0"/>
              <a:t>Severe onset of symptoms: high fever, purulent nasal discharge &gt; 3 days</a:t>
            </a:r>
          </a:p>
          <a:p>
            <a:r>
              <a:rPr lang="en-US" dirty="0"/>
              <a:t>Pathogens</a:t>
            </a:r>
          </a:p>
          <a:p>
            <a:pPr lvl="1"/>
            <a:r>
              <a:rPr lang="en-US" sz="1800" dirty="0"/>
              <a:t>Strep </a:t>
            </a:r>
            <a:r>
              <a:rPr lang="en-US" sz="1800" dirty="0" err="1"/>
              <a:t>pneum</a:t>
            </a:r>
            <a:r>
              <a:rPr lang="en-US" sz="1800" dirty="0"/>
              <a:t>, M. </a:t>
            </a:r>
            <a:r>
              <a:rPr lang="en-US" sz="1800" dirty="0" err="1"/>
              <a:t>catarrhalis</a:t>
            </a:r>
            <a:r>
              <a:rPr lang="en-US" sz="1800" dirty="0"/>
              <a:t>, H. </a:t>
            </a:r>
            <a:r>
              <a:rPr lang="en-US" sz="1800" dirty="0" err="1"/>
              <a:t>Influenzae</a:t>
            </a:r>
            <a:r>
              <a:rPr lang="en-US" sz="1800" dirty="0"/>
              <a:t>, Strep </a:t>
            </a:r>
            <a:r>
              <a:rPr lang="en-US" sz="1800" dirty="0" err="1"/>
              <a:t>pyogenes</a:t>
            </a:r>
            <a:r>
              <a:rPr lang="en-US" sz="1800" dirty="0"/>
              <a:t>, Anaerobes</a:t>
            </a:r>
          </a:p>
        </p:txBody>
      </p:sp>
    </p:spTree>
    <p:extLst>
      <p:ext uri="{BB962C8B-B14F-4D97-AF65-F5344CB8AC3E}">
        <p14:creationId xmlns:p14="http://schemas.microsoft.com/office/powerpoint/2010/main" val="3832483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8055"/>
          </a:xfrm>
        </p:spPr>
        <p:txBody>
          <a:bodyPr/>
          <a:lstStyle/>
          <a:p>
            <a:r>
              <a:rPr lang="en-US" dirty="0">
                <a:solidFill>
                  <a:srgbClr val="FF0000"/>
                </a:solidFill>
              </a:rPr>
              <a:t>Sinusitis</a:t>
            </a:r>
          </a:p>
        </p:txBody>
      </p:sp>
      <p:sp>
        <p:nvSpPr>
          <p:cNvPr id="3" name="Content Placeholder 2"/>
          <p:cNvSpPr>
            <a:spLocks noGrp="1"/>
          </p:cNvSpPr>
          <p:nvPr>
            <p:ph idx="1"/>
          </p:nvPr>
        </p:nvSpPr>
        <p:spPr>
          <a:xfrm>
            <a:off x="677334" y="1803749"/>
            <a:ext cx="8596668" cy="4237614"/>
          </a:xfrm>
        </p:spPr>
        <p:txBody>
          <a:bodyPr>
            <a:normAutofit/>
          </a:bodyPr>
          <a:lstStyle/>
          <a:p>
            <a:r>
              <a:rPr lang="en-US" sz="2000" dirty="0"/>
              <a:t>Imaging studies</a:t>
            </a:r>
          </a:p>
          <a:p>
            <a:pPr lvl="1"/>
            <a:r>
              <a:rPr lang="en-US" sz="2000" dirty="0"/>
              <a:t>Contrast CT: seizures, severe headache, photophobia, eye swelling or pain with EOM, </a:t>
            </a:r>
            <a:r>
              <a:rPr lang="en-US" sz="2000" dirty="0" err="1"/>
              <a:t>proptosis</a:t>
            </a:r>
            <a:endParaRPr lang="en-US" sz="2000" dirty="0"/>
          </a:p>
          <a:p>
            <a:r>
              <a:rPr lang="en-US" sz="2000" dirty="0"/>
              <a:t>Treatment plan (10-28 days)</a:t>
            </a:r>
          </a:p>
          <a:p>
            <a:r>
              <a:rPr lang="en-US" sz="2000" dirty="0"/>
              <a:t>Amoxicillin or Amoxicillin/Clavulanic Acid</a:t>
            </a:r>
          </a:p>
          <a:p>
            <a:r>
              <a:rPr lang="en-US" sz="2000" dirty="0"/>
              <a:t>Alternatives: Ceftriaxone</a:t>
            </a:r>
          </a:p>
          <a:p>
            <a:pPr lvl="1"/>
            <a:r>
              <a:rPr lang="en-US" sz="2000" dirty="0" err="1"/>
              <a:t>Cefdinir</a:t>
            </a:r>
            <a:r>
              <a:rPr lang="en-US" sz="2000" dirty="0"/>
              <a:t>, Cefuroxime if PCN allergy</a:t>
            </a:r>
          </a:p>
          <a:p>
            <a:pPr lvl="1"/>
            <a:r>
              <a:rPr lang="en-US" sz="2000" dirty="0"/>
              <a:t>Clindamycin, Linezolid, </a:t>
            </a:r>
            <a:r>
              <a:rPr lang="en-US" sz="2000" dirty="0" err="1"/>
              <a:t>Cefixime</a:t>
            </a:r>
            <a:r>
              <a:rPr lang="en-US" sz="2000" dirty="0"/>
              <a:t> for severe disease</a:t>
            </a:r>
          </a:p>
        </p:txBody>
      </p:sp>
    </p:spTree>
    <p:extLst>
      <p:ext uri="{BB962C8B-B14F-4D97-AF65-F5344CB8AC3E}">
        <p14:creationId xmlns:p14="http://schemas.microsoft.com/office/powerpoint/2010/main" val="8323737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0789"/>
          </a:xfrm>
        </p:spPr>
        <p:txBody>
          <a:bodyPr/>
          <a:lstStyle/>
          <a:p>
            <a:pPr algn="ctr"/>
            <a:r>
              <a:rPr lang="en-US" dirty="0" err="1">
                <a:solidFill>
                  <a:srgbClr val="FF0000"/>
                </a:solidFill>
              </a:rPr>
              <a:t>Preseptal</a:t>
            </a:r>
            <a:r>
              <a:rPr lang="en-US" dirty="0">
                <a:solidFill>
                  <a:srgbClr val="FF0000"/>
                </a:solidFill>
              </a:rPr>
              <a:t> vs Orbital Cellulitis</a:t>
            </a:r>
          </a:p>
        </p:txBody>
      </p:sp>
      <p:sp>
        <p:nvSpPr>
          <p:cNvPr id="3" name="Content Placeholder 2"/>
          <p:cNvSpPr>
            <a:spLocks noGrp="1"/>
          </p:cNvSpPr>
          <p:nvPr>
            <p:ph idx="1"/>
          </p:nvPr>
        </p:nvSpPr>
        <p:spPr>
          <a:xfrm>
            <a:off x="677334" y="1878905"/>
            <a:ext cx="8596668" cy="4162458"/>
          </a:xfrm>
        </p:spPr>
        <p:txBody>
          <a:bodyPr/>
          <a:lstStyle/>
          <a:p>
            <a:r>
              <a:rPr lang="en-US" dirty="0"/>
              <a:t>It is important to distinguish </a:t>
            </a:r>
            <a:r>
              <a:rPr lang="en-US" dirty="0" err="1"/>
              <a:t>preseptal</a:t>
            </a:r>
            <a:r>
              <a:rPr lang="en-US" dirty="0"/>
              <a:t>/periorbital from orbital cellulitis</a:t>
            </a:r>
          </a:p>
          <a:p>
            <a:r>
              <a:rPr lang="en-US" dirty="0" err="1"/>
              <a:t>Preseptal</a:t>
            </a:r>
            <a:r>
              <a:rPr lang="en-US" dirty="0"/>
              <a:t> cellulitis is an infection of the eyelid (not involving the orbit)</a:t>
            </a:r>
          </a:p>
          <a:p>
            <a:r>
              <a:rPr lang="en-US" dirty="0"/>
              <a:t>Only orbital cellulitis causes swelling and inflammation of the extraocular muscles leading to pain with eye movements, </a:t>
            </a:r>
            <a:r>
              <a:rPr lang="en-US" dirty="0" err="1"/>
              <a:t>proptosis</a:t>
            </a:r>
            <a:r>
              <a:rPr lang="en-US" dirty="0"/>
              <a:t> and in some cases </a:t>
            </a:r>
            <a:r>
              <a:rPr lang="en-US" dirty="0" err="1"/>
              <a:t>ophtalmoplegia</a:t>
            </a:r>
            <a:r>
              <a:rPr lang="en-US" dirty="0"/>
              <a:t> with diplopia</a:t>
            </a:r>
          </a:p>
          <a:p>
            <a:r>
              <a:rPr lang="en-US" dirty="0"/>
              <a:t>Both can have fever and leukocytosis, but more common in orbital cellulitis</a:t>
            </a:r>
          </a:p>
          <a:p>
            <a:r>
              <a:rPr lang="en-US" dirty="0"/>
              <a:t>Orbital cellulitis is less common than </a:t>
            </a:r>
            <a:r>
              <a:rPr lang="en-US" dirty="0" err="1"/>
              <a:t>preseptal</a:t>
            </a:r>
            <a:r>
              <a:rPr lang="en-US" dirty="0"/>
              <a:t> cellulitis, but far more consequential and life threatening</a:t>
            </a:r>
          </a:p>
        </p:txBody>
      </p:sp>
    </p:spTree>
    <p:extLst>
      <p:ext uri="{BB962C8B-B14F-4D97-AF65-F5344CB8AC3E}">
        <p14:creationId xmlns:p14="http://schemas.microsoft.com/office/powerpoint/2010/main" val="3621011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5063"/>
          </a:xfrm>
        </p:spPr>
        <p:txBody>
          <a:bodyPr/>
          <a:lstStyle/>
          <a:p>
            <a:pPr algn="ctr"/>
            <a:r>
              <a:rPr lang="en-US" dirty="0">
                <a:solidFill>
                  <a:srgbClr val="FF0000"/>
                </a:solidFill>
              </a:rPr>
              <a:t>Orbital vs Periorbital Cellulitis</a:t>
            </a:r>
          </a:p>
        </p:txBody>
      </p:sp>
      <p:graphicFrame>
        <p:nvGraphicFramePr>
          <p:cNvPr id="3" name="Table 2"/>
          <p:cNvGraphicFramePr>
            <a:graphicFrameLocks noGrp="1"/>
          </p:cNvGraphicFramePr>
          <p:nvPr/>
        </p:nvGraphicFramePr>
        <p:xfrm>
          <a:off x="1467409" y="2127887"/>
          <a:ext cx="7017219" cy="3946840"/>
        </p:xfrm>
        <a:graphic>
          <a:graphicData uri="http://schemas.openxmlformats.org/drawingml/2006/table">
            <a:tbl>
              <a:tblPr/>
              <a:tblGrid>
                <a:gridCol w="2339073">
                  <a:extLst>
                    <a:ext uri="{9D8B030D-6E8A-4147-A177-3AD203B41FA5}">
                      <a16:colId xmlns:a16="http://schemas.microsoft.com/office/drawing/2014/main" val="2994039140"/>
                    </a:ext>
                  </a:extLst>
                </a:gridCol>
                <a:gridCol w="2339073">
                  <a:extLst>
                    <a:ext uri="{9D8B030D-6E8A-4147-A177-3AD203B41FA5}">
                      <a16:colId xmlns:a16="http://schemas.microsoft.com/office/drawing/2014/main" val="2227633376"/>
                    </a:ext>
                  </a:extLst>
                </a:gridCol>
                <a:gridCol w="2339073">
                  <a:extLst>
                    <a:ext uri="{9D8B030D-6E8A-4147-A177-3AD203B41FA5}">
                      <a16:colId xmlns:a16="http://schemas.microsoft.com/office/drawing/2014/main" val="1676082734"/>
                    </a:ext>
                  </a:extLst>
                </a:gridCol>
              </a:tblGrid>
              <a:tr h="298572">
                <a:tc>
                  <a:txBody>
                    <a:bodyPr/>
                    <a:lstStyle/>
                    <a:p>
                      <a:r>
                        <a:rPr lang="en-US" sz="1500"/>
                        <a:t>Clinical feature</a:t>
                      </a:r>
                    </a:p>
                  </a:txBody>
                  <a:tcPr marL="74643" marR="74643" marT="37322" marB="37322" anchor="ctr">
                    <a:lnL>
                      <a:noFill/>
                    </a:lnL>
                    <a:lnR>
                      <a:noFill/>
                    </a:lnR>
                    <a:lnT>
                      <a:noFill/>
                    </a:lnT>
                    <a:lnB>
                      <a:noFill/>
                    </a:lnB>
                  </a:tcPr>
                </a:tc>
                <a:tc>
                  <a:txBody>
                    <a:bodyPr/>
                    <a:lstStyle/>
                    <a:p>
                      <a:r>
                        <a:rPr lang="en-US" sz="1500"/>
                        <a:t>Preseptal cellulitis</a:t>
                      </a:r>
                    </a:p>
                  </a:txBody>
                  <a:tcPr marL="74643" marR="74643" marT="37322" marB="37322" anchor="ctr">
                    <a:lnL>
                      <a:noFill/>
                    </a:lnL>
                    <a:lnR>
                      <a:noFill/>
                    </a:lnR>
                    <a:lnT>
                      <a:noFill/>
                    </a:lnT>
                    <a:lnB>
                      <a:noFill/>
                    </a:lnB>
                  </a:tcPr>
                </a:tc>
                <a:tc>
                  <a:txBody>
                    <a:bodyPr/>
                    <a:lstStyle/>
                    <a:p>
                      <a:r>
                        <a:rPr lang="en-US" sz="1500"/>
                        <a:t>Orbital cellulitis</a:t>
                      </a:r>
                    </a:p>
                  </a:txBody>
                  <a:tcPr marL="74643" marR="74643" marT="37322" marB="37322" anchor="ctr">
                    <a:lnL>
                      <a:noFill/>
                    </a:lnL>
                    <a:lnR>
                      <a:noFill/>
                    </a:lnR>
                    <a:lnT>
                      <a:noFill/>
                    </a:lnT>
                    <a:lnB>
                      <a:noFill/>
                    </a:lnB>
                  </a:tcPr>
                </a:tc>
                <a:extLst>
                  <a:ext uri="{0D108BD9-81ED-4DB2-BD59-A6C34878D82A}">
                    <a16:rowId xmlns:a16="http://schemas.microsoft.com/office/drawing/2014/main" val="1251569980"/>
                  </a:ext>
                </a:extLst>
              </a:tr>
              <a:tr h="522501">
                <a:tc>
                  <a:txBody>
                    <a:bodyPr/>
                    <a:lstStyle/>
                    <a:p>
                      <a:r>
                        <a:rPr lang="en-US" sz="1500"/>
                        <a:t>Eyelid swelling with or without erythema</a:t>
                      </a:r>
                    </a:p>
                  </a:txBody>
                  <a:tcPr marL="74643" marR="74643" marT="37322" marB="37322" anchor="ctr">
                    <a:lnL>
                      <a:noFill/>
                    </a:lnL>
                    <a:lnR>
                      <a:noFill/>
                    </a:lnR>
                    <a:lnT>
                      <a:noFill/>
                    </a:lnT>
                    <a:lnB>
                      <a:noFill/>
                    </a:lnB>
                  </a:tcPr>
                </a:tc>
                <a:tc>
                  <a:txBody>
                    <a:bodyPr/>
                    <a:lstStyle/>
                    <a:p>
                      <a:r>
                        <a:rPr lang="en-US" sz="1500"/>
                        <a:t>Yes</a:t>
                      </a:r>
                    </a:p>
                  </a:txBody>
                  <a:tcPr marL="74643" marR="74643" marT="37322" marB="37322" anchor="ctr">
                    <a:lnL>
                      <a:noFill/>
                    </a:lnL>
                    <a:lnR>
                      <a:noFill/>
                    </a:lnR>
                    <a:lnT>
                      <a:noFill/>
                    </a:lnT>
                    <a:lnB>
                      <a:noFill/>
                    </a:lnB>
                  </a:tcPr>
                </a:tc>
                <a:tc>
                  <a:txBody>
                    <a:bodyPr/>
                    <a:lstStyle/>
                    <a:p>
                      <a:r>
                        <a:rPr lang="en-US" sz="1500"/>
                        <a:t>Yes</a:t>
                      </a:r>
                    </a:p>
                  </a:txBody>
                  <a:tcPr marL="74643" marR="74643" marT="37322" marB="37322" anchor="ctr">
                    <a:lnL>
                      <a:noFill/>
                    </a:lnL>
                    <a:lnR>
                      <a:noFill/>
                    </a:lnR>
                    <a:lnT>
                      <a:noFill/>
                    </a:lnT>
                    <a:lnB>
                      <a:noFill/>
                    </a:lnB>
                  </a:tcPr>
                </a:tc>
                <a:extLst>
                  <a:ext uri="{0D108BD9-81ED-4DB2-BD59-A6C34878D82A}">
                    <a16:rowId xmlns:a16="http://schemas.microsoft.com/office/drawing/2014/main" val="826489463"/>
                  </a:ext>
                </a:extLst>
              </a:tr>
              <a:tr h="522501">
                <a:tc>
                  <a:txBody>
                    <a:bodyPr/>
                    <a:lstStyle/>
                    <a:p>
                      <a:r>
                        <a:rPr lang="en-US" sz="1500"/>
                        <a:t>Eye pain/tenderness</a:t>
                      </a:r>
                    </a:p>
                  </a:txBody>
                  <a:tcPr marL="74643" marR="74643" marT="37322" marB="37322" anchor="ctr">
                    <a:lnL>
                      <a:noFill/>
                    </a:lnL>
                    <a:lnR>
                      <a:noFill/>
                    </a:lnR>
                    <a:lnT>
                      <a:noFill/>
                    </a:lnT>
                    <a:lnB>
                      <a:noFill/>
                    </a:lnB>
                  </a:tcPr>
                </a:tc>
                <a:tc>
                  <a:txBody>
                    <a:bodyPr/>
                    <a:lstStyle/>
                    <a:p>
                      <a:r>
                        <a:rPr lang="en-US" sz="1500"/>
                        <a:t>May be present</a:t>
                      </a:r>
                    </a:p>
                  </a:txBody>
                  <a:tcPr marL="74643" marR="74643" marT="37322" marB="37322" anchor="ctr">
                    <a:lnL>
                      <a:noFill/>
                    </a:lnL>
                    <a:lnR>
                      <a:noFill/>
                    </a:lnR>
                    <a:lnT>
                      <a:noFill/>
                    </a:lnT>
                    <a:lnB>
                      <a:noFill/>
                    </a:lnB>
                  </a:tcPr>
                </a:tc>
                <a:tc>
                  <a:txBody>
                    <a:bodyPr/>
                    <a:lstStyle/>
                    <a:p>
                      <a:r>
                        <a:rPr lang="en-US" sz="1500"/>
                        <a:t>Yes; may cause deep eye pain</a:t>
                      </a:r>
                    </a:p>
                  </a:txBody>
                  <a:tcPr marL="74643" marR="74643" marT="37322" marB="37322" anchor="ctr">
                    <a:lnL>
                      <a:noFill/>
                    </a:lnL>
                    <a:lnR>
                      <a:noFill/>
                    </a:lnR>
                    <a:lnT>
                      <a:noFill/>
                    </a:lnT>
                    <a:lnB>
                      <a:noFill/>
                    </a:lnB>
                  </a:tcPr>
                </a:tc>
                <a:extLst>
                  <a:ext uri="{0D108BD9-81ED-4DB2-BD59-A6C34878D82A}">
                    <a16:rowId xmlns:a16="http://schemas.microsoft.com/office/drawing/2014/main" val="3436799506"/>
                  </a:ext>
                </a:extLst>
              </a:tr>
              <a:tr h="298572">
                <a:tc>
                  <a:txBody>
                    <a:bodyPr/>
                    <a:lstStyle/>
                    <a:p>
                      <a:r>
                        <a:rPr lang="en-US" sz="1500"/>
                        <a:t>Pain with eye movements</a:t>
                      </a:r>
                    </a:p>
                  </a:txBody>
                  <a:tcPr marL="74643" marR="74643" marT="37322" marB="37322" anchor="ctr">
                    <a:lnL>
                      <a:noFill/>
                    </a:lnL>
                    <a:lnR>
                      <a:noFill/>
                    </a:lnR>
                    <a:lnT>
                      <a:noFill/>
                    </a:lnT>
                    <a:lnB>
                      <a:noFill/>
                    </a:lnB>
                  </a:tcPr>
                </a:tc>
                <a:tc>
                  <a:txBody>
                    <a:bodyPr/>
                    <a:lstStyle/>
                    <a:p>
                      <a:r>
                        <a:rPr lang="en-US" sz="1500"/>
                        <a:t>No</a:t>
                      </a:r>
                    </a:p>
                  </a:txBody>
                  <a:tcPr marL="74643" marR="74643" marT="37322" marB="37322" anchor="ctr">
                    <a:lnL>
                      <a:noFill/>
                    </a:lnL>
                    <a:lnR>
                      <a:noFill/>
                    </a:lnR>
                    <a:lnT>
                      <a:noFill/>
                    </a:lnT>
                    <a:lnB>
                      <a:noFill/>
                    </a:lnB>
                  </a:tcPr>
                </a:tc>
                <a:tc>
                  <a:txBody>
                    <a:bodyPr/>
                    <a:lstStyle/>
                    <a:p>
                      <a:r>
                        <a:rPr lang="en-US" sz="1500"/>
                        <a:t>Yes</a:t>
                      </a:r>
                    </a:p>
                  </a:txBody>
                  <a:tcPr marL="74643" marR="74643" marT="37322" marB="37322" anchor="ctr">
                    <a:lnL>
                      <a:noFill/>
                    </a:lnL>
                    <a:lnR>
                      <a:noFill/>
                    </a:lnR>
                    <a:lnT>
                      <a:noFill/>
                    </a:lnT>
                    <a:lnB>
                      <a:noFill/>
                    </a:lnB>
                  </a:tcPr>
                </a:tc>
                <a:extLst>
                  <a:ext uri="{0D108BD9-81ED-4DB2-BD59-A6C34878D82A}">
                    <a16:rowId xmlns:a16="http://schemas.microsoft.com/office/drawing/2014/main" val="3307782055"/>
                  </a:ext>
                </a:extLst>
              </a:tr>
              <a:tr h="522501">
                <a:tc>
                  <a:txBody>
                    <a:bodyPr/>
                    <a:lstStyle/>
                    <a:p>
                      <a:r>
                        <a:rPr lang="en-US" sz="1500"/>
                        <a:t>Proptosis</a:t>
                      </a:r>
                    </a:p>
                  </a:txBody>
                  <a:tcPr marL="74643" marR="74643" marT="37322" marB="37322" anchor="ctr">
                    <a:lnL>
                      <a:noFill/>
                    </a:lnL>
                    <a:lnR>
                      <a:noFill/>
                    </a:lnR>
                    <a:lnT>
                      <a:noFill/>
                    </a:lnT>
                    <a:lnB>
                      <a:noFill/>
                    </a:lnB>
                  </a:tcPr>
                </a:tc>
                <a:tc>
                  <a:txBody>
                    <a:bodyPr/>
                    <a:lstStyle/>
                    <a:p>
                      <a:r>
                        <a:rPr lang="en-US" sz="1500"/>
                        <a:t>No</a:t>
                      </a:r>
                    </a:p>
                  </a:txBody>
                  <a:tcPr marL="74643" marR="74643" marT="37322" marB="37322" anchor="ctr">
                    <a:lnL>
                      <a:noFill/>
                    </a:lnL>
                    <a:lnR>
                      <a:noFill/>
                    </a:lnR>
                    <a:lnT>
                      <a:noFill/>
                    </a:lnT>
                    <a:lnB>
                      <a:noFill/>
                    </a:lnB>
                  </a:tcPr>
                </a:tc>
                <a:tc>
                  <a:txBody>
                    <a:bodyPr/>
                    <a:lstStyle/>
                    <a:p>
                      <a:r>
                        <a:rPr lang="en-US" sz="1500"/>
                        <a:t>Usually, but may be subtle</a:t>
                      </a:r>
                    </a:p>
                  </a:txBody>
                  <a:tcPr marL="74643" marR="74643" marT="37322" marB="37322" anchor="ctr">
                    <a:lnL>
                      <a:noFill/>
                    </a:lnL>
                    <a:lnR>
                      <a:noFill/>
                    </a:lnR>
                    <a:lnT>
                      <a:noFill/>
                    </a:lnT>
                    <a:lnB>
                      <a:noFill/>
                    </a:lnB>
                  </a:tcPr>
                </a:tc>
                <a:extLst>
                  <a:ext uri="{0D108BD9-81ED-4DB2-BD59-A6C34878D82A}">
                    <a16:rowId xmlns:a16="http://schemas.microsoft.com/office/drawing/2014/main" val="2931763758"/>
                  </a:ext>
                </a:extLst>
              </a:tr>
              <a:tr h="522501">
                <a:tc>
                  <a:txBody>
                    <a:bodyPr/>
                    <a:lstStyle/>
                    <a:p>
                      <a:r>
                        <a:rPr lang="en-US" sz="1500"/>
                        <a:t>Ophthalmoplegia +/- diplopia</a:t>
                      </a:r>
                    </a:p>
                  </a:txBody>
                  <a:tcPr marL="74643" marR="74643" marT="37322" marB="37322" anchor="ctr">
                    <a:lnL>
                      <a:noFill/>
                    </a:lnL>
                    <a:lnR>
                      <a:noFill/>
                    </a:lnR>
                    <a:lnT>
                      <a:noFill/>
                    </a:lnT>
                    <a:lnB>
                      <a:noFill/>
                    </a:lnB>
                  </a:tcPr>
                </a:tc>
                <a:tc>
                  <a:txBody>
                    <a:bodyPr/>
                    <a:lstStyle/>
                    <a:p>
                      <a:r>
                        <a:rPr lang="en-US" sz="1500"/>
                        <a:t>No</a:t>
                      </a:r>
                    </a:p>
                  </a:txBody>
                  <a:tcPr marL="74643" marR="74643" marT="37322" marB="37322" anchor="ctr">
                    <a:lnL>
                      <a:noFill/>
                    </a:lnL>
                    <a:lnR>
                      <a:noFill/>
                    </a:lnR>
                    <a:lnT>
                      <a:noFill/>
                    </a:lnT>
                    <a:lnB>
                      <a:noFill/>
                    </a:lnB>
                  </a:tcPr>
                </a:tc>
                <a:tc>
                  <a:txBody>
                    <a:bodyPr/>
                    <a:lstStyle/>
                    <a:p>
                      <a:r>
                        <a:rPr lang="en-US" sz="1500"/>
                        <a:t>May be present</a:t>
                      </a:r>
                    </a:p>
                  </a:txBody>
                  <a:tcPr marL="74643" marR="74643" marT="37322" marB="37322" anchor="ctr">
                    <a:lnL>
                      <a:noFill/>
                    </a:lnL>
                    <a:lnR>
                      <a:noFill/>
                    </a:lnR>
                    <a:lnT>
                      <a:noFill/>
                    </a:lnT>
                    <a:lnB>
                      <a:noFill/>
                    </a:lnB>
                  </a:tcPr>
                </a:tc>
                <a:extLst>
                  <a:ext uri="{0D108BD9-81ED-4DB2-BD59-A6C34878D82A}">
                    <a16:rowId xmlns:a16="http://schemas.microsoft.com/office/drawing/2014/main" val="1983885310"/>
                  </a:ext>
                </a:extLst>
              </a:tr>
              <a:tr h="298572">
                <a:tc>
                  <a:txBody>
                    <a:bodyPr/>
                    <a:lstStyle/>
                    <a:p>
                      <a:r>
                        <a:rPr lang="en-US" sz="1500"/>
                        <a:t>Vision impairment</a:t>
                      </a:r>
                    </a:p>
                  </a:txBody>
                  <a:tcPr marL="74643" marR="74643" marT="37322" marB="37322" anchor="ctr">
                    <a:lnL>
                      <a:noFill/>
                    </a:lnL>
                    <a:lnR>
                      <a:noFill/>
                    </a:lnR>
                    <a:lnT>
                      <a:noFill/>
                    </a:lnT>
                    <a:lnB>
                      <a:noFill/>
                    </a:lnB>
                  </a:tcPr>
                </a:tc>
                <a:tc>
                  <a:txBody>
                    <a:bodyPr/>
                    <a:lstStyle/>
                    <a:p>
                      <a:r>
                        <a:rPr lang="en-US" sz="1500"/>
                        <a:t>No</a:t>
                      </a:r>
                    </a:p>
                  </a:txBody>
                  <a:tcPr marL="74643" marR="74643" marT="37322" marB="37322" anchor="ctr">
                    <a:lnL>
                      <a:noFill/>
                    </a:lnL>
                    <a:lnR>
                      <a:noFill/>
                    </a:lnR>
                    <a:lnT>
                      <a:noFill/>
                    </a:lnT>
                    <a:lnB>
                      <a:noFill/>
                    </a:lnB>
                  </a:tcPr>
                </a:tc>
                <a:tc>
                  <a:txBody>
                    <a:bodyPr/>
                    <a:lstStyle/>
                    <a:p>
                      <a:r>
                        <a:rPr lang="en-US" sz="1500"/>
                        <a:t>May be present*</a:t>
                      </a:r>
                    </a:p>
                  </a:txBody>
                  <a:tcPr marL="74643" marR="74643" marT="37322" marB="37322" anchor="ctr">
                    <a:lnL>
                      <a:noFill/>
                    </a:lnL>
                    <a:lnR>
                      <a:noFill/>
                    </a:lnR>
                    <a:lnT>
                      <a:noFill/>
                    </a:lnT>
                    <a:lnB>
                      <a:noFill/>
                    </a:lnB>
                  </a:tcPr>
                </a:tc>
                <a:extLst>
                  <a:ext uri="{0D108BD9-81ED-4DB2-BD59-A6C34878D82A}">
                    <a16:rowId xmlns:a16="http://schemas.microsoft.com/office/drawing/2014/main" val="2094313314"/>
                  </a:ext>
                </a:extLst>
              </a:tr>
              <a:tr h="298572">
                <a:tc>
                  <a:txBody>
                    <a:bodyPr/>
                    <a:lstStyle/>
                    <a:p>
                      <a:r>
                        <a:rPr lang="en-US" sz="1500"/>
                        <a:t>Chemosis</a:t>
                      </a:r>
                    </a:p>
                  </a:txBody>
                  <a:tcPr marL="74643" marR="74643" marT="37322" marB="37322" anchor="ctr">
                    <a:lnL>
                      <a:noFill/>
                    </a:lnL>
                    <a:lnR>
                      <a:noFill/>
                    </a:lnR>
                    <a:lnT>
                      <a:noFill/>
                    </a:lnT>
                    <a:lnB>
                      <a:noFill/>
                    </a:lnB>
                  </a:tcPr>
                </a:tc>
                <a:tc>
                  <a:txBody>
                    <a:bodyPr/>
                    <a:lstStyle/>
                    <a:p>
                      <a:r>
                        <a:rPr lang="en-US" sz="1500"/>
                        <a:t>Rarely present</a:t>
                      </a:r>
                    </a:p>
                  </a:txBody>
                  <a:tcPr marL="74643" marR="74643" marT="37322" marB="37322" anchor="ctr">
                    <a:lnL>
                      <a:noFill/>
                    </a:lnL>
                    <a:lnR>
                      <a:noFill/>
                    </a:lnR>
                    <a:lnT>
                      <a:noFill/>
                    </a:lnT>
                    <a:lnB>
                      <a:noFill/>
                    </a:lnB>
                  </a:tcPr>
                </a:tc>
                <a:tc>
                  <a:txBody>
                    <a:bodyPr/>
                    <a:lstStyle/>
                    <a:p>
                      <a:r>
                        <a:rPr lang="en-US" sz="1500"/>
                        <a:t>May be present</a:t>
                      </a:r>
                    </a:p>
                  </a:txBody>
                  <a:tcPr marL="74643" marR="74643" marT="37322" marB="37322" anchor="ctr">
                    <a:lnL>
                      <a:noFill/>
                    </a:lnL>
                    <a:lnR>
                      <a:noFill/>
                    </a:lnR>
                    <a:lnT>
                      <a:noFill/>
                    </a:lnT>
                    <a:lnB>
                      <a:noFill/>
                    </a:lnB>
                  </a:tcPr>
                </a:tc>
                <a:extLst>
                  <a:ext uri="{0D108BD9-81ED-4DB2-BD59-A6C34878D82A}">
                    <a16:rowId xmlns:a16="http://schemas.microsoft.com/office/drawing/2014/main" val="3902695089"/>
                  </a:ext>
                </a:extLst>
              </a:tr>
              <a:tr h="298572">
                <a:tc>
                  <a:txBody>
                    <a:bodyPr/>
                    <a:lstStyle/>
                    <a:p>
                      <a:r>
                        <a:rPr lang="en-US" sz="1500"/>
                        <a:t>Fever</a:t>
                      </a:r>
                    </a:p>
                  </a:txBody>
                  <a:tcPr marL="74643" marR="74643" marT="37322" marB="37322" anchor="ctr">
                    <a:lnL>
                      <a:noFill/>
                    </a:lnL>
                    <a:lnR>
                      <a:noFill/>
                    </a:lnR>
                    <a:lnT>
                      <a:noFill/>
                    </a:lnT>
                    <a:lnB>
                      <a:noFill/>
                    </a:lnB>
                  </a:tcPr>
                </a:tc>
                <a:tc>
                  <a:txBody>
                    <a:bodyPr/>
                    <a:lstStyle/>
                    <a:p>
                      <a:r>
                        <a:rPr lang="en-US" sz="1500"/>
                        <a:t>May be present</a:t>
                      </a:r>
                    </a:p>
                  </a:txBody>
                  <a:tcPr marL="74643" marR="74643" marT="37322" marB="37322" anchor="ctr">
                    <a:lnL>
                      <a:noFill/>
                    </a:lnL>
                    <a:lnR>
                      <a:noFill/>
                    </a:lnR>
                    <a:lnT>
                      <a:noFill/>
                    </a:lnT>
                    <a:lnB>
                      <a:noFill/>
                    </a:lnB>
                  </a:tcPr>
                </a:tc>
                <a:tc>
                  <a:txBody>
                    <a:bodyPr/>
                    <a:lstStyle/>
                    <a:p>
                      <a:r>
                        <a:rPr lang="en-US" sz="1500"/>
                        <a:t>Usually present</a:t>
                      </a:r>
                    </a:p>
                  </a:txBody>
                  <a:tcPr marL="74643" marR="74643" marT="37322" marB="37322" anchor="ctr">
                    <a:lnL>
                      <a:noFill/>
                    </a:lnL>
                    <a:lnR>
                      <a:noFill/>
                    </a:lnR>
                    <a:lnT>
                      <a:noFill/>
                    </a:lnT>
                    <a:lnB>
                      <a:noFill/>
                    </a:lnB>
                  </a:tcPr>
                </a:tc>
                <a:extLst>
                  <a:ext uri="{0D108BD9-81ED-4DB2-BD59-A6C34878D82A}">
                    <a16:rowId xmlns:a16="http://schemas.microsoft.com/office/drawing/2014/main" val="1485626606"/>
                  </a:ext>
                </a:extLst>
              </a:tr>
              <a:tr h="298572">
                <a:tc>
                  <a:txBody>
                    <a:bodyPr/>
                    <a:lstStyle/>
                    <a:p>
                      <a:r>
                        <a:rPr lang="en-US" sz="1500"/>
                        <a:t>Leukocytosis</a:t>
                      </a:r>
                    </a:p>
                  </a:txBody>
                  <a:tcPr marL="74643" marR="74643" marT="37322" marB="37322" anchor="ctr">
                    <a:lnL>
                      <a:noFill/>
                    </a:lnL>
                    <a:lnR>
                      <a:noFill/>
                    </a:lnR>
                    <a:lnT>
                      <a:noFill/>
                    </a:lnT>
                    <a:lnB>
                      <a:noFill/>
                    </a:lnB>
                  </a:tcPr>
                </a:tc>
                <a:tc>
                  <a:txBody>
                    <a:bodyPr/>
                    <a:lstStyle/>
                    <a:p>
                      <a:r>
                        <a:rPr lang="en-US" sz="1500"/>
                        <a:t>May be present</a:t>
                      </a:r>
                    </a:p>
                  </a:txBody>
                  <a:tcPr marL="74643" marR="74643" marT="37322" marB="37322" anchor="ctr">
                    <a:lnL>
                      <a:noFill/>
                    </a:lnL>
                    <a:lnR>
                      <a:noFill/>
                    </a:lnR>
                    <a:lnT>
                      <a:noFill/>
                    </a:lnT>
                    <a:lnB>
                      <a:noFill/>
                    </a:lnB>
                  </a:tcPr>
                </a:tc>
                <a:tc>
                  <a:txBody>
                    <a:bodyPr/>
                    <a:lstStyle/>
                    <a:p>
                      <a:r>
                        <a:rPr lang="en-US" sz="1500" dirty="0"/>
                        <a:t>May be present</a:t>
                      </a:r>
                    </a:p>
                  </a:txBody>
                  <a:tcPr marL="74643" marR="74643" marT="37322" marB="37322" anchor="ctr">
                    <a:lnL>
                      <a:noFill/>
                    </a:lnL>
                    <a:lnR>
                      <a:noFill/>
                    </a:lnR>
                    <a:lnT>
                      <a:noFill/>
                    </a:lnT>
                    <a:lnB>
                      <a:noFill/>
                    </a:lnB>
                  </a:tcPr>
                </a:tc>
                <a:extLst>
                  <a:ext uri="{0D108BD9-81ED-4DB2-BD59-A6C34878D82A}">
                    <a16:rowId xmlns:a16="http://schemas.microsoft.com/office/drawing/2014/main" val="1506721230"/>
                  </a:ext>
                </a:extLst>
              </a:tr>
            </a:tbl>
          </a:graphicData>
        </a:graphic>
      </p:graphicFrame>
      <p:sp>
        <p:nvSpPr>
          <p:cNvPr id="4" name="Rectangle 1"/>
          <p:cNvSpPr>
            <a:spLocks noChangeArrowheads="1"/>
          </p:cNvSpPr>
          <p:nvPr/>
        </p:nvSpPr>
        <p:spPr bwMode="auto">
          <a:xfrm>
            <a:off x="1466850" y="2127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Arial" panose="020B0604020202020204" pitchFamily="34" charset="0"/>
              </a:rPr>
              <a:t>Clinical features of preseptal and orbital cellulitis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34939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608" y="647700"/>
            <a:ext cx="3319397" cy="32203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812" y="647700"/>
            <a:ext cx="2614991" cy="32203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385" y="647700"/>
            <a:ext cx="3496849" cy="3220357"/>
          </a:xfrm>
          <a:prstGeom prst="rect">
            <a:avLst/>
          </a:prstGeom>
        </p:spPr>
      </p:pic>
      <p:sp>
        <p:nvSpPr>
          <p:cNvPr id="6" name="Title 5"/>
          <p:cNvSpPr>
            <a:spLocks noGrp="1"/>
          </p:cNvSpPr>
          <p:nvPr>
            <p:ph type="title"/>
          </p:nvPr>
        </p:nvSpPr>
        <p:spPr>
          <a:xfrm>
            <a:off x="677334" y="4246322"/>
            <a:ext cx="11385230" cy="1077239"/>
          </a:xfrm>
        </p:spPr>
        <p:txBody>
          <a:bodyPr/>
          <a:lstStyle/>
          <a:p>
            <a:r>
              <a:rPr lang="en-US" dirty="0"/>
              <a:t>   </a:t>
            </a:r>
            <a:r>
              <a:rPr lang="en-US" sz="2000" dirty="0" err="1">
                <a:solidFill>
                  <a:srgbClr val="002060"/>
                </a:solidFill>
              </a:rPr>
              <a:t>Preseptal</a:t>
            </a:r>
            <a:r>
              <a:rPr lang="en-US" sz="2000" dirty="0">
                <a:solidFill>
                  <a:srgbClr val="002060"/>
                </a:solidFill>
              </a:rPr>
              <a:t>/Orbital Cellulitis                    </a:t>
            </a:r>
            <a:r>
              <a:rPr lang="en-US" sz="2000" dirty="0" err="1">
                <a:solidFill>
                  <a:srgbClr val="002060"/>
                </a:solidFill>
              </a:rPr>
              <a:t>Chalazion</a:t>
            </a:r>
            <a:r>
              <a:rPr lang="en-US" sz="2000" dirty="0">
                <a:solidFill>
                  <a:srgbClr val="002060"/>
                </a:solidFill>
              </a:rPr>
              <a:t>                          </a:t>
            </a:r>
            <a:r>
              <a:rPr lang="en-US" sz="2000" dirty="0" err="1">
                <a:solidFill>
                  <a:srgbClr val="002060"/>
                </a:solidFill>
              </a:rPr>
              <a:t>Hordeolum</a:t>
            </a:r>
            <a:r>
              <a:rPr lang="en-US" sz="2000" dirty="0">
                <a:solidFill>
                  <a:srgbClr val="002060"/>
                </a:solidFill>
              </a:rPr>
              <a:t>/</a:t>
            </a:r>
            <a:r>
              <a:rPr lang="en-US" sz="2000" dirty="0" err="1">
                <a:solidFill>
                  <a:srgbClr val="002060"/>
                </a:solidFill>
              </a:rPr>
              <a:t>Stye</a:t>
            </a:r>
            <a:endParaRPr lang="en-US" sz="2000" dirty="0">
              <a:solidFill>
                <a:srgbClr val="002060"/>
              </a:solidFill>
            </a:endParaRPr>
          </a:p>
        </p:txBody>
      </p:sp>
    </p:spTree>
    <p:extLst>
      <p:ext uri="{BB962C8B-B14F-4D97-AF65-F5344CB8AC3E}">
        <p14:creationId xmlns:p14="http://schemas.microsoft.com/office/powerpoint/2010/main" val="20519077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Enuresis</a:t>
            </a:r>
          </a:p>
        </p:txBody>
      </p:sp>
      <p:sp>
        <p:nvSpPr>
          <p:cNvPr id="3" name="Content Placeholder 2"/>
          <p:cNvSpPr>
            <a:spLocks noGrp="1"/>
          </p:cNvSpPr>
          <p:nvPr>
            <p:ph idx="1"/>
          </p:nvPr>
        </p:nvSpPr>
        <p:spPr/>
        <p:txBody>
          <a:bodyPr/>
          <a:lstStyle/>
          <a:p>
            <a:r>
              <a:rPr lang="en-US" dirty="0"/>
              <a:t>Primary nocturnal enuresis</a:t>
            </a:r>
          </a:p>
          <a:p>
            <a:pPr lvl="1"/>
            <a:r>
              <a:rPr lang="en-US" dirty="0"/>
              <a:t>Nocturnal wetting in a child that has never been dry longer than 6 months</a:t>
            </a:r>
          </a:p>
          <a:p>
            <a:pPr lvl="1"/>
            <a:r>
              <a:rPr lang="en-US" dirty="0"/>
              <a:t>Expected to be dry by age 6 years, resolves at a rate of 15%/year</a:t>
            </a:r>
          </a:p>
          <a:p>
            <a:pPr lvl="1"/>
            <a:r>
              <a:rPr lang="en-US" dirty="0"/>
              <a:t>Genetics, vasopressin secretion, sleep factors, abnormal bladder dynamics, psychosocial, maturational delay</a:t>
            </a:r>
          </a:p>
          <a:p>
            <a:r>
              <a:rPr lang="en-US" dirty="0"/>
              <a:t>Secondary enuresis</a:t>
            </a:r>
          </a:p>
          <a:p>
            <a:pPr lvl="1"/>
            <a:r>
              <a:rPr lang="en-US" dirty="0"/>
              <a:t>New onset nighttime wetting after being dry for 6 months</a:t>
            </a:r>
          </a:p>
        </p:txBody>
      </p:sp>
    </p:spTree>
    <p:extLst>
      <p:ext uri="{BB962C8B-B14F-4D97-AF65-F5344CB8AC3E}">
        <p14:creationId xmlns:p14="http://schemas.microsoft.com/office/powerpoint/2010/main" val="12552614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Enuresis</a:t>
            </a:r>
          </a:p>
        </p:txBody>
      </p:sp>
      <p:sp>
        <p:nvSpPr>
          <p:cNvPr id="3" name="Content Placeholder 2"/>
          <p:cNvSpPr>
            <a:spLocks noGrp="1"/>
          </p:cNvSpPr>
          <p:nvPr>
            <p:ph idx="1"/>
          </p:nvPr>
        </p:nvSpPr>
        <p:spPr/>
        <p:txBody>
          <a:bodyPr/>
          <a:lstStyle/>
          <a:p>
            <a:r>
              <a:rPr lang="en-US" dirty="0"/>
              <a:t>Screening Urinalysis</a:t>
            </a:r>
          </a:p>
          <a:p>
            <a:r>
              <a:rPr lang="en-US" dirty="0"/>
              <a:t>Treatment</a:t>
            </a:r>
          </a:p>
          <a:p>
            <a:pPr lvl="1"/>
            <a:r>
              <a:rPr lang="en-US" dirty="0"/>
              <a:t>Behavioral modification- limit fluid intake before bed</a:t>
            </a:r>
          </a:p>
          <a:p>
            <a:pPr lvl="1"/>
            <a:r>
              <a:rPr lang="en-US" dirty="0"/>
              <a:t>Alarm therapy- most successful</a:t>
            </a:r>
          </a:p>
          <a:p>
            <a:pPr lvl="1"/>
            <a:r>
              <a:rPr lang="en-US" dirty="0"/>
              <a:t>Medication-Desmopressin acetate, anticholinergics, imipramine</a:t>
            </a:r>
          </a:p>
          <a:p>
            <a:pPr lvl="1"/>
            <a:r>
              <a:rPr lang="en-US" dirty="0"/>
              <a:t>Acupuncture and hypnosis- little data to support</a:t>
            </a:r>
          </a:p>
        </p:txBody>
      </p:sp>
    </p:spTree>
    <p:extLst>
      <p:ext uri="{BB962C8B-B14F-4D97-AF65-F5344CB8AC3E}">
        <p14:creationId xmlns:p14="http://schemas.microsoft.com/office/powerpoint/2010/main" val="24593885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GPRSA-CoverSlideTheme2024">
  <a:themeElements>
    <a:clrScheme name="Custom 1">
      <a:dk1>
        <a:srgbClr val="30333D"/>
      </a:dk1>
      <a:lt1>
        <a:srgbClr val="FFFFFF"/>
      </a:lt1>
      <a:dk2>
        <a:srgbClr val="163155"/>
      </a:dk2>
      <a:lt2>
        <a:srgbClr val="E7E6E6"/>
      </a:lt2>
      <a:accent1>
        <a:srgbClr val="20A8A9"/>
      </a:accent1>
      <a:accent2>
        <a:srgbClr val="EBC778"/>
      </a:accent2>
      <a:accent3>
        <a:srgbClr val="CB3365"/>
      </a:accent3>
      <a:accent4>
        <a:srgbClr val="31559B"/>
      </a:accent4>
      <a:accent5>
        <a:srgbClr val="FB8B31"/>
      </a:accent5>
      <a:accent6>
        <a:srgbClr val="0099CB"/>
      </a:accent6>
      <a:hlink>
        <a:srgbClr val="60B5B8"/>
      </a:hlink>
      <a:folHlink>
        <a:srgbClr val="CB336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1">
                <a:alpha val="0"/>
              </a:schemeClr>
            </a:gs>
            <a:gs pos="100000">
              <a:schemeClr val="bg1">
                <a:alpha val="56000"/>
              </a:schemeClr>
            </a:gs>
          </a:gsLst>
          <a:lin ang="54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PRSA-CoverSlideTheme2024" id="{D9A45195-1894-B542-AB04-537168D0EDA5}" vid="{60151CEF-A5D3-D54C-BB02-77DD1FAA72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3569</TotalTime>
  <Words>4650</Words>
  <Application>Microsoft Macintosh PowerPoint</Application>
  <PresentationFormat>Widescreen</PresentationFormat>
  <Paragraphs>687</Paragraphs>
  <Slides>111</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111</vt:i4>
      </vt:variant>
    </vt:vector>
  </HeadingPairs>
  <TitlesOfParts>
    <vt:vector size="123" baseType="lpstr">
      <vt:lpstr>Aller</vt:lpstr>
      <vt:lpstr>Arial</vt:lpstr>
      <vt:lpstr>Arial Black</vt:lpstr>
      <vt:lpstr>Asap</vt:lpstr>
      <vt:lpstr>Calibri</vt:lpstr>
      <vt:lpstr>Calibri Light</vt:lpstr>
      <vt:lpstr>Trebuchet MS</vt:lpstr>
      <vt:lpstr>Verdana</vt:lpstr>
      <vt:lpstr>Wingdings 2</vt:lpstr>
      <vt:lpstr>Wingdings 3</vt:lpstr>
      <vt:lpstr>Facet</vt:lpstr>
      <vt:lpstr>GPRSA-CoverSlideTheme2024</vt:lpstr>
      <vt:lpstr>GENERAL PEDIATRICS</vt:lpstr>
      <vt:lpstr>Disclosure of Relevant Relationship</vt:lpstr>
      <vt:lpstr>                            Overview</vt:lpstr>
      <vt:lpstr>Growth and Physical Development</vt:lpstr>
      <vt:lpstr>Growth and Physical Development</vt:lpstr>
      <vt:lpstr>Growth and Physical Development</vt:lpstr>
      <vt:lpstr>Mid-Parental Height</vt:lpstr>
      <vt:lpstr>Growth and Physical Development</vt:lpstr>
      <vt:lpstr>Growth and Physical Development</vt:lpstr>
      <vt:lpstr>Growth and Development</vt:lpstr>
      <vt:lpstr>Growth and Development</vt:lpstr>
      <vt:lpstr>Question 1</vt:lpstr>
      <vt:lpstr>Question 1</vt:lpstr>
      <vt:lpstr>Anticipatory Guidance/Health Supervision</vt:lpstr>
      <vt:lpstr>PowerPoint Presentation</vt:lpstr>
      <vt:lpstr>PowerPoint Presentation</vt:lpstr>
      <vt:lpstr>Question 2</vt:lpstr>
      <vt:lpstr>Question 2</vt:lpstr>
      <vt:lpstr>Anticipatory Guidance</vt:lpstr>
      <vt:lpstr>PowerPoint Presentation</vt:lpstr>
      <vt:lpstr>Question</vt:lpstr>
      <vt:lpstr>Question</vt:lpstr>
      <vt:lpstr>Anticipatory Guidance</vt:lpstr>
      <vt:lpstr>Anticipatory Guidance</vt:lpstr>
      <vt:lpstr>Anticipatory Guidance</vt:lpstr>
      <vt:lpstr>Dental </vt:lpstr>
      <vt:lpstr>Primary Teeth</vt:lpstr>
      <vt:lpstr>PowerPoint Presentation</vt:lpstr>
      <vt:lpstr>Dental Issues</vt:lpstr>
      <vt:lpstr>Dental Guidance</vt:lpstr>
      <vt:lpstr>Dental Guidance</vt:lpstr>
      <vt:lpstr>PowerPoint Presentation</vt:lpstr>
      <vt:lpstr>             Common Screening Tests</vt:lpstr>
      <vt:lpstr>Screenings</vt:lpstr>
      <vt:lpstr>Screening</vt:lpstr>
      <vt:lpstr>PowerPoint Presentation</vt:lpstr>
      <vt:lpstr>Screening</vt:lpstr>
      <vt:lpstr>PowerPoint Presentation</vt:lpstr>
      <vt:lpstr>Screenings</vt:lpstr>
      <vt:lpstr>Screenings</vt:lpstr>
      <vt:lpstr>Screenings</vt:lpstr>
      <vt:lpstr>Screenings</vt:lpstr>
      <vt:lpstr>Screenings</vt:lpstr>
      <vt:lpstr>Screenings</vt:lpstr>
      <vt:lpstr>       Cholesterol and Lipid Screening</vt:lpstr>
      <vt:lpstr>                   BMI Screening</vt:lpstr>
      <vt:lpstr>Immunizations</vt:lpstr>
      <vt:lpstr>Immunizations</vt:lpstr>
      <vt:lpstr>Immunizations</vt:lpstr>
      <vt:lpstr>PowerPoint Presentation</vt:lpstr>
      <vt:lpstr>PowerPoint Presentation</vt:lpstr>
      <vt:lpstr>Question</vt:lpstr>
      <vt:lpstr>Question</vt:lpstr>
      <vt:lpstr>Immunization</vt:lpstr>
      <vt:lpstr>Rotavirus</vt:lpstr>
      <vt:lpstr>Rotavirus</vt:lpstr>
      <vt:lpstr>Influenza</vt:lpstr>
      <vt:lpstr>Influenza</vt:lpstr>
      <vt:lpstr>Influenza</vt:lpstr>
      <vt:lpstr>Influenza</vt:lpstr>
      <vt:lpstr>Measles-Mumps-Rubella (MMR)</vt:lpstr>
      <vt:lpstr>MMR</vt:lpstr>
      <vt:lpstr>MMR</vt:lpstr>
      <vt:lpstr>Hepatitis B</vt:lpstr>
      <vt:lpstr>Hepatitis B</vt:lpstr>
      <vt:lpstr>Question</vt:lpstr>
      <vt:lpstr>Question</vt:lpstr>
      <vt:lpstr>Question</vt:lpstr>
      <vt:lpstr>Question</vt:lpstr>
      <vt:lpstr>Pneumococcal Vaccine</vt:lpstr>
      <vt:lpstr>Pneumococcal Vaccine</vt:lpstr>
      <vt:lpstr>Pneumococcal Vaccine</vt:lpstr>
      <vt:lpstr>PowerPoint Presentation</vt:lpstr>
      <vt:lpstr>Haemophilus Influenzae Type B Vaccine</vt:lpstr>
      <vt:lpstr>Hepatitis A</vt:lpstr>
      <vt:lpstr>Hepatitis A</vt:lpstr>
      <vt:lpstr>Meningococcal Vaccine</vt:lpstr>
      <vt:lpstr>Meningococcal Vaccine</vt:lpstr>
      <vt:lpstr>Varicella</vt:lpstr>
      <vt:lpstr>Question</vt:lpstr>
      <vt:lpstr>Question</vt:lpstr>
      <vt:lpstr>Varicella</vt:lpstr>
      <vt:lpstr>Varicella</vt:lpstr>
      <vt:lpstr>Polio</vt:lpstr>
      <vt:lpstr>Polio</vt:lpstr>
      <vt:lpstr>Human Papilloma Virus Vaccine (HPV)</vt:lpstr>
      <vt:lpstr>HPV</vt:lpstr>
      <vt:lpstr>Common Pediatric Conditions</vt:lpstr>
      <vt:lpstr>Otitis Media</vt:lpstr>
      <vt:lpstr>Otitis Media </vt:lpstr>
      <vt:lpstr>Otitis Media</vt:lpstr>
      <vt:lpstr>Otitis Media</vt:lpstr>
      <vt:lpstr>Sinusitis</vt:lpstr>
      <vt:lpstr>Sinusitis</vt:lpstr>
      <vt:lpstr>Preseptal vs Orbital Cellulitis</vt:lpstr>
      <vt:lpstr>Orbital vs Periorbital Cellulitis</vt:lpstr>
      <vt:lpstr>   Preseptal/Orbital Cellulitis                    Chalazion                          Hordeolum/Stye</vt:lpstr>
      <vt:lpstr>Enuresis</vt:lpstr>
      <vt:lpstr>Enuresis</vt:lpstr>
      <vt:lpstr>                Neck mass by location</vt:lpstr>
      <vt:lpstr>PowerPoint Presentation</vt:lpstr>
      <vt:lpstr>Conjunctivitis</vt:lpstr>
      <vt:lpstr>Psychosocial Issues</vt:lpstr>
      <vt:lpstr>Psychosocial Issues</vt:lpstr>
      <vt:lpstr>Psychosocial Issues</vt:lpstr>
      <vt:lpstr>Psychosocial Issues</vt:lpstr>
      <vt:lpstr>Child Abuse/Neglect</vt:lpstr>
      <vt:lpstr>Child Abuse/Neglect</vt:lpstr>
      <vt:lpstr>Child Abuse/Neglect</vt:lpstr>
      <vt:lpstr>Ethics</vt:lpstr>
      <vt:lpstr>Good Luck!!!</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Pediatrics</dc:title>
  <dc:creator>Soares, Marcio Rotta</dc:creator>
  <cp:lastModifiedBy>Gabriela Martinez</cp:lastModifiedBy>
  <cp:revision>318</cp:revision>
  <cp:lastPrinted>2023-05-18T01:13:02Z</cp:lastPrinted>
  <dcterms:created xsi:type="dcterms:W3CDTF">2020-05-03T16:09:05Z</dcterms:created>
  <dcterms:modified xsi:type="dcterms:W3CDTF">2024-05-17T16:35:04Z</dcterms:modified>
</cp:coreProperties>
</file>