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23" r:id="rId2"/>
  </p:sldMasterIdLst>
  <p:notesMasterIdLst>
    <p:notesMasterId r:id="rId87"/>
  </p:notesMasterIdLst>
  <p:sldIdLst>
    <p:sldId id="365" r:id="rId3"/>
    <p:sldId id="382" r:id="rId4"/>
    <p:sldId id="381" r:id="rId5"/>
    <p:sldId id="363" r:id="rId6"/>
    <p:sldId id="364" r:id="rId7"/>
    <p:sldId id="261" r:id="rId8"/>
    <p:sldId id="262" r:id="rId9"/>
    <p:sldId id="263" r:id="rId10"/>
    <p:sldId id="264" r:id="rId11"/>
    <p:sldId id="265" r:id="rId12"/>
    <p:sldId id="344" r:id="rId13"/>
    <p:sldId id="345" r:id="rId14"/>
    <p:sldId id="346" r:id="rId15"/>
    <p:sldId id="347" r:id="rId16"/>
    <p:sldId id="305" r:id="rId17"/>
    <p:sldId id="329" r:id="rId18"/>
    <p:sldId id="328" r:id="rId19"/>
    <p:sldId id="330" r:id="rId20"/>
    <p:sldId id="331" r:id="rId21"/>
    <p:sldId id="332" r:id="rId22"/>
    <p:sldId id="333" r:id="rId23"/>
    <p:sldId id="268" r:id="rId24"/>
    <p:sldId id="269" r:id="rId25"/>
    <p:sldId id="270" r:id="rId26"/>
    <p:sldId id="271" r:id="rId27"/>
    <p:sldId id="343" r:id="rId28"/>
    <p:sldId id="348" r:id="rId29"/>
    <p:sldId id="349" r:id="rId30"/>
    <p:sldId id="350" r:id="rId31"/>
    <p:sldId id="307" r:id="rId32"/>
    <p:sldId id="273" r:id="rId33"/>
    <p:sldId id="274" r:id="rId34"/>
    <p:sldId id="275" r:id="rId35"/>
    <p:sldId id="314" r:id="rId36"/>
    <p:sldId id="351" r:id="rId37"/>
    <p:sldId id="352" r:id="rId38"/>
    <p:sldId id="353" r:id="rId39"/>
    <p:sldId id="315" r:id="rId40"/>
    <p:sldId id="316" r:id="rId41"/>
    <p:sldId id="317" r:id="rId42"/>
    <p:sldId id="318" r:id="rId43"/>
    <p:sldId id="319" r:id="rId44"/>
    <p:sldId id="320" r:id="rId45"/>
    <p:sldId id="339" r:id="rId46"/>
    <p:sldId id="337" r:id="rId47"/>
    <p:sldId id="325" r:id="rId48"/>
    <p:sldId id="342" r:id="rId49"/>
    <p:sldId id="354" r:id="rId50"/>
    <p:sldId id="355" r:id="rId51"/>
    <p:sldId id="356" r:id="rId52"/>
    <p:sldId id="309" r:id="rId53"/>
    <p:sldId id="277" r:id="rId54"/>
    <p:sldId id="278" r:id="rId55"/>
    <p:sldId id="280" r:id="rId56"/>
    <p:sldId id="281" r:id="rId57"/>
    <p:sldId id="282" r:id="rId58"/>
    <p:sldId id="283" r:id="rId59"/>
    <p:sldId id="285" r:id="rId60"/>
    <p:sldId id="326" r:id="rId61"/>
    <p:sldId id="327" r:id="rId62"/>
    <p:sldId id="341" r:id="rId63"/>
    <p:sldId id="357" r:id="rId64"/>
    <p:sldId id="358" r:id="rId65"/>
    <p:sldId id="359" r:id="rId66"/>
    <p:sldId id="311" r:id="rId67"/>
    <p:sldId id="287" r:id="rId68"/>
    <p:sldId id="338" r:id="rId69"/>
    <p:sldId id="289" r:id="rId70"/>
    <p:sldId id="290" r:id="rId71"/>
    <p:sldId id="291" r:id="rId72"/>
    <p:sldId id="293" r:id="rId73"/>
    <p:sldId id="294" r:id="rId74"/>
    <p:sldId id="295" r:id="rId75"/>
    <p:sldId id="340" r:id="rId76"/>
    <p:sldId id="360" r:id="rId77"/>
    <p:sldId id="361" r:id="rId78"/>
    <p:sldId id="362" r:id="rId79"/>
    <p:sldId id="313" r:id="rId80"/>
    <p:sldId id="298" r:id="rId81"/>
    <p:sldId id="299" r:id="rId82"/>
    <p:sldId id="300" r:id="rId83"/>
    <p:sldId id="301" r:id="rId84"/>
    <p:sldId id="302" r:id="rId85"/>
    <p:sldId id="303" r:id="rId8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AE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4D04B7-79CE-458E-8D9B-9326198C4E61}" v="7" dt="2024-05-16T23:50:22.269"/>
    <p1510:client id="{A2B80687-8FA3-5F47-9099-275E9805D74D}" v="1" dt="2024-05-17T04:22:01.2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27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viewProps" Target="view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theme" Target="theme/theme1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microsoft.com/office/2015/10/relationships/revisionInfo" Target="revisionInfo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a Martinez" userId="089cf539-4a87-49f1-8992-36de28f15ab7" providerId="ADAL" clId="{A2B80687-8FA3-5F47-9099-275E9805D74D}"/>
    <pc:docChg chg="modSld">
      <pc:chgData name="Gabriela Martinez" userId="089cf539-4a87-49f1-8992-36de28f15ab7" providerId="ADAL" clId="{A2B80687-8FA3-5F47-9099-275E9805D74D}" dt="2024-05-17T04:22:08.099" v="2" actId="14100"/>
      <pc:docMkLst>
        <pc:docMk/>
      </pc:docMkLst>
      <pc:sldChg chg="addSp modSp mod">
        <pc:chgData name="Gabriela Martinez" userId="089cf539-4a87-49f1-8992-36de28f15ab7" providerId="ADAL" clId="{A2B80687-8FA3-5F47-9099-275E9805D74D}" dt="2024-05-17T04:22:08.099" v="2" actId="14100"/>
        <pc:sldMkLst>
          <pc:docMk/>
          <pc:sldMk cId="3174607590" sldId="381"/>
        </pc:sldMkLst>
        <pc:picChg chg="add mod">
          <ac:chgData name="Gabriela Martinez" userId="089cf539-4a87-49f1-8992-36de28f15ab7" providerId="ADAL" clId="{A2B80687-8FA3-5F47-9099-275E9805D74D}" dt="2024-05-17T04:22:08.099" v="2" actId="14100"/>
          <ac:picMkLst>
            <pc:docMk/>
            <pc:sldMk cId="3174607590" sldId="381"/>
            <ac:picMk id="5" creationId="{ECCC38CE-3B70-3314-548A-E8EAB1B74B2F}"/>
          </ac:picMkLst>
        </pc:picChg>
      </pc:sldChg>
    </pc:docChg>
  </pc:docChgLst>
  <pc:docChgLst>
    <pc:chgData name="Gabriela Martinez" userId="089cf539-4a87-49f1-8992-36de28f15ab7" providerId="ADAL" clId="{724D04B7-79CE-458E-8D9B-9326198C4E61}"/>
    <pc:docChg chg="undo custSel addSld delSld modSld sldOrd addMainMaster delMainMaster modMainMaster">
      <pc:chgData name="Gabriela Martinez" userId="089cf539-4a87-49f1-8992-36de28f15ab7" providerId="ADAL" clId="{724D04B7-79CE-458E-8D9B-9326198C4E61}" dt="2024-05-16T23:50:38.897" v="63" actId="2696"/>
      <pc:docMkLst>
        <pc:docMk/>
      </pc:docMkLst>
      <pc:sldChg chg="del mod modShow">
        <pc:chgData name="Gabriela Martinez" userId="089cf539-4a87-49f1-8992-36de28f15ab7" providerId="ADAL" clId="{724D04B7-79CE-458E-8D9B-9326198C4E61}" dt="2024-05-16T23:50:34.356" v="62" actId="2696"/>
        <pc:sldMkLst>
          <pc:docMk/>
          <pc:sldMk cId="212137618" sldId="335"/>
        </pc:sldMkLst>
      </pc:sldChg>
      <pc:sldChg chg="modSp del mod ord modClrScheme modShow chgLayout">
        <pc:chgData name="Gabriela Martinez" userId="089cf539-4a87-49f1-8992-36de28f15ab7" providerId="ADAL" clId="{724D04B7-79CE-458E-8D9B-9326198C4E61}" dt="2024-05-16T23:50:38.897" v="63" actId="2696"/>
        <pc:sldMkLst>
          <pc:docMk/>
          <pc:sldMk cId="2229855794" sldId="336"/>
        </pc:sldMkLst>
        <pc:spChg chg="mod ord">
          <ac:chgData name="Gabriela Martinez" userId="089cf539-4a87-49f1-8992-36de28f15ab7" providerId="ADAL" clId="{724D04B7-79CE-458E-8D9B-9326198C4E61}" dt="2024-05-16T23:44:41.477" v="45" actId="700"/>
          <ac:spMkLst>
            <pc:docMk/>
            <pc:sldMk cId="2229855794" sldId="336"/>
            <ac:spMk id="2" creationId="{00000000-0000-0000-0000-000000000000}"/>
          </ac:spMkLst>
        </pc:spChg>
        <pc:spChg chg="mod ord">
          <ac:chgData name="Gabriela Martinez" userId="089cf539-4a87-49f1-8992-36de28f15ab7" providerId="ADAL" clId="{724D04B7-79CE-458E-8D9B-9326198C4E61}" dt="2024-05-16T23:49:18.821" v="57" actId="113"/>
          <ac:spMkLst>
            <pc:docMk/>
            <pc:sldMk cId="2229855794" sldId="336"/>
            <ac:spMk id="3" creationId="{00000000-0000-0000-0000-000000000000}"/>
          </ac:spMkLst>
        </pc:spChg>
      </pc:sldChg>
      <pc:sldChg chg="add">
        <pc:chgData name="Gabriela Martinez" userId="089cf539-4a87-49f1-8992-36de28f15ab7" providerId="ADAL" clId="{724D04B7-79CE-458E-8D9B-9326198C4E61}" dt="2024-05-16T23:41:56.482" v="2" actId="2890"/>
        <pc:sldMkLst>
          <pc:docMk/>
          <pc:sldMk cId="2948199460" sldId="363"/>
        </pc:sldMkLst>
      </pc:sldChg>
      <pc:sldChg chg="add">
        <pc:chgData name="Gabriela Martinez" userId="089cf539-4a87-49f1-8992-36de28f15ab7" providerId="ADAL" clId="{724D04B7-79CE-458E-8D9B-9326198C4E61}" dt="2024-05-16T23:41:58.788" v="3" actId="2890"/>
        <pc:sldMkLst>
          <pc:docMk/>
          <pc:sldMk cId="78662390" sldId="364"/>
        </pc:sldMkLst>
      </pc:sldChg>
      <pc:sldChg chg="modSp add mod modClrScheme chgLayout">
        <pc:chgData name="Gabriela Martinez" userId="089cf539-4a87-49f1-8992-36de28f15ab7" providerId="ADAL" clId="{724D04B7-79CE-458E-8D9B-9326198C4E61}" dt="2024-05-16T23:44:04.786" v="43" actId="27636"/>
        <pc:sldMkLst>
          <pc:docMk/>
          <pc:sldMk cId="2192392484" sldId="365"/>
        </pc:sldMkLst>
        <pc:spChg chg="mod ord">
          <ac:chgData name="Gabriela Martinez" userId="089cf539-4a87-49f1-8992-36de28f15ab7" providerId="ADAL" clId="{724D04B7-79CE-458E-8D9B-9326198C4E61}" dt="2024-05-16T23:44:00.827" v="40" actId="700"/>
          <ac:spMkLst>
            <pc:docMk/>
            <pc:sldMk cId="2192392484" sldId="365"/>
            <ac:spMk id="2" creationId="{00000000-0000-0000-0000-000000000000}"/>
          </ac:spMkLst>
        </pc:spChg>
        <pc:spChg chg="mod ord">
          <ac:chgData name="Gabriela Martinez" userId="089cf539-4a87-49f1-8992-36de28f15ab7" providerId="ADAL" clId="{724D04B7-79CE-458E-8D9B-9326198C4E61}" dt="2024-05-16T23:44:00.827" v="40" actId="700"/>
          <ac:spMkLst>
            <pc:docMk/>
            <pc:sldMk cId="2192392484" sldId="365"/>
            <ac:spMk id="5" creationId="{00000000-0000-0000-0000-000000000000}"/>
          </ac:spMkLst>
        </pc:spChg>
        <pc:spChg chg="mod ord">
          <ac:chgData name="Gabriela Martinez" userId="089cf539-4a87-49f1-8992-36de28f15ab7" providerId="ADAL" clId="{724D04B7-79CE-458E-8D9B-9326198C4E61}" dt="2024-05-16T23:44:04.786" v="43" actId="27636"/>
          <ac:spMkLst>
            <pc:docMk/>
            <pc:sldMk cId="2192392484" sldId="365"/>
            <ac:spMk id="9" creationId="{C1437BFD-44E9-908C-CE0E-610F5A3EAF29}"/>
          </ac:spMkLst>
        </pc:spChg>
      </pc:sldChg>
      <pc:sldChg chg="addSp delSp modSp new del mod modClrScheme chgLayout">
        <pc:chgData name="Gabriela Martinez" userId="089cf539-4a87-49f1-8992-36de28f15ab7" providerId="ADAL" clId="{724D04B7-79CE-458E-8D9B-9326198C4E61}" dt="2024-05-16T23:46:42.140" v="54" actId="2696"/>
        <pc:sldMkLst>
          <pc:docMk/>
          <pc:sldMk cId="2793885519" sldId="366"/>
        </pc:sldMkLst>
        <pc:spChg chg="del">
          <ac:chgData name="Gabriela Martinez" userId="089cf539-4a87-49f1-8992-36de28f15ab7" providerId="ADAL" clId="{724D04B7-79CE-458E-8D9B-9326198C4E61}" dt="2024-05-16T23:46:12.374" v="48" actId="700"/>
          <ac:spMkLst>
            <pc:docMk/>
            <pc:sldMk cId="2793885519" sldId="366"/>
            <ac:spMk id="2" creationId="{6C85266C-B0A6-908E-0214-8C9C76DAFA55}"/>
          </ac:spMkLst>
        </pc:spChg>
        <pc:spChg chg="del">
          <ac:chgData name="Gabriela Martinez" userId="089cf539-4a87-49f1-8992-36de28f15ab7" providerId="ADAL" clId="{724D04B7-79CE-458E-8D9B-9326198C4E61}" dt="2024-05-16T23:46:12.374" v="48" actId="700"/>
          <ac:spMkLst>
            <pc:docMk/>
            <pc:sldMk cId="2793885519" sldId="366"/>
            <ac:spMk id="3" creationId="{5D5A298F-CB55-BF83-B3F4-62CD58A9FCFC}"/>
          </ac:spMkLst>
        </pc:spChg>
        <pc:picChg chg="add mod modCrop">
          <ac:chgData name="Gabriela Martinez" userId="089cf539-4a87-49f1-8992-36de28f15ab7" providerId="ADAL" clId="{724D04B7-79CE-458E-8D9B-9326198C4E61}" dt="2024-05-16T23:46:25.521" v="51" actId="1038"/>
          <ac:picMkLst>
            <pc:docMk/>
            <pc:sldMk cId="2793885519" sldId="366"/>
            <ac:picMk id="4" creationId="{DB82A5BA-74AA-179A-4D10-31CB9DAADB8B}"/>
          </ac:picMkLst>
        </pc:picChg>
      </pc:sldChg>
      <pc:sldChg chg="addSp delSp add del mod">
        <pc:chgData name="Gabriela Martinez" userId="089cf539-4a87-49f1-8992-36de28f15ab7" providerId="ADAL" clId="{724D04B7-79CE-458E-8D9B-9326198C4E61}" dt="2024-05-16T23:50:26.908" v="61" actId="2696"/>
        <pc:sldMkLst>
          <pc:docMk/>
          <pc:sldMk cId="824367880" sldId="367"/>
        </pc:sldMkLst>
        <pc:spChg chg="add del">
          <ac:chgData name="Gabriela Martinez" userId="089cf539-4a87-49f1-8992-36de28f15ab7" providerId="ADAL" clId="{724D04B7-79CE-458E-8D9B-9326198C4E61}" dt="2024-05-16T23:50:17.089" v="59" actId="22"/>
          <ac:spMkLst>
            <pc:docMk/>
            <pc:sldMk cId="824367880" sldId="367"/>
            <ac:spMk id="5" creationId="{C053E349-68C8-823C-7151-ED2A4C2E3AFB}"/>
          </ac:spMkLst>
        </pc:spChg>
      </pc:sldChg>
      <pc:sldChg chg="delSp add mod setBg">
        <pc:chgData name="Gabriela Martinez" userId="089cf539-4a87-49f1-8992-36de28f15ab7" providerId="ADAL" clId="{724D04B7-79CE-458E-8D9B-9326198C4E61}" dt="2024-05-16T23:46:38.667" v="53" actId="478"/>
        <pc:sldMkLst>
          <pc:docMk/>
          <pc:sldMk cId="3174607590" sldId="381"/>
        </pc:sldMkLst>
        <pc:picChg chg="del">
          <ac:chgData name="Gabriela Martinez" userId="089cf539-4a87-49f1-8992-36de28f15ab7" providerId="ADAL" clId="{724D04B7-79CE-458E-8D9B-9326198C4E61}" dt="2024-05-16T23:46:38.667" v="53" actId="478"/>
          <ac:picMkLst>
            <pc:docMk/>
            <pc:sldMk cId="3174607590" sldId="381"/>
            <ac:picMk id="5" creationId="{E849DDA3-AC8E-0372-746D-CB4EFE74915D}"/>
          </ac:picMkLst>
        </pc:picChg>
      </pc:sldChg>
      <pc:sldChg chg="add">
        <pc:chgData name="Gabriela Martinez" userId="089cf539-4a87-49f1-8992-36de28f15ab7" providerId="ADAL" clId="{724D04B7-79CE-458E-8D9B-9326198C4E61}" dt="2024-05-16T23:50:22.269" v="60"/>
        <pc:sldMkLst>
          <pc:docMk/>
          <pc:sldMk cId="1216238482" sldId="382"/>
        </pc:sldMkLst>
      </pc:sldChg>
      <pc:sldMasterChg chg="new del mod addSldLayout delSldLayout">
        <pc:chgData name="Gabriela Martinez" userId="089cf539-4a87-49f1-8992-36de28f15ab7" providerId="ADAL" clId="{724D04B7-79CE-458E-8D9B-9326198C4E61}" dt="2024-05-16T23:43:53.089" v="39" actId="2696"/>
        <pc:sldMasterMkLst>
          <pc:docMk/>
          <pc:sldMasterMk cId="2041329147" sldId="2147483694"/>
        </pc:sldMasterMkLst>
        <pc:sldLayoutChg chg="new del replId">
          <pc:chgData name="Gabriela Martinez" userId="089cf539-4a87-49f1-8992-36de28f15ab7" providerId="ADAL" clId="{724D04B7-79CE-458E-8D9B-9326198C4E61}" dt="2024-05-16T23:43:53.049" v="28" actId="2696"/>
          <pc:sldLayoutMkLst>
            <pc:docMk/>
            <pc:sldMasterMk cId="2041329147" sldId="2147483694"/>
            <pc:sldLayoutMk cId="3287168423" sldId="2147483695"/>
          </pc:sldLayoutMkLst>
        </pc:sldLayoutChg>
        <pc:sldLayoutChg chg="new del replId">
          <pc:chgData name="Gabriela Martinez" userId="089cf539-4a87-49f1-8992-36de28f15ab7" providerId="ADAL" clId="{724D04B7-79CE-458E-8D9B-9326198C4E61}" dt="2024-05-16T23:43:53.052" v="29" actId="2696"/>
          <pc:sldLayoutMkLst>
            <pc:docMk/>
            <pc:sldMasterMk cId="2041329147" sldId="2147483694"/>
            <pc:sldLayoutMk cId="154096951" sldId="2147483696"/>
          </pc:sldLayoutMkLst>
        </pc:sldLayoutChg>
        <pc:sldLayoutChg chg="new del replId">
          <pc:chgData name="Gabriela Martinez" userId="089cf539-4a87-49f1-8992-36de28f15ab7" providerId="ADAL" clId="{724D04B7-79CE-458E-8D9B-9326198C4E61}" dt="2024-05-16T23:43:53.056" v="30" actId="2696"/>
          <pc:sldLayoutMkLst>
            <pc:docMk/>
            <pc:sldMasterMk cId="2041329147" sldId="2147483694"/>
            <pc:sldLayoutMk cId="2075532382" sldId="2147483697"/>
          </pc:sldLayoutMkLst>
        </pc:sldLayoutChg>
        <pc:sldLayoutChg chg="new del replId">
          <pc:chgData name="Gabriela Martinez" userId="089cf539-4a87-49f1-8992-36de28f15ab7" providerId="ADAL" clId="{724D04B7-79CE-458E-8D9B-9326198C4E61}" dt="2024-05-16T23:43:53.060" v="31" actId="2696"/>
          <pc:sldLayoutMkLst>
            <pc:docMk/>
            <pc:sldMasterMk cId="2041329147" sldId="2147483694"/>
            <pc:sldLayoutMk cId="3210080232" sldId="2147483698"/>
          </pc:sldLayoutMkLst>
        </pc:sldLayoutChg>
        <pc:sldLayoutChg chg="new del replId">
          <pc:chgData name="Gabriela Martinez" userId="089cf539-4a87-49f1-8992-36de28f15ab7" providerId="ADAL" clId="{724D04B7-79CE-458E-8D9B-9326198C4E61}" dt="2024-05-16T23:43:53.063" v="32" actId="2696"/>
          <pc:sldLayoutMkLst>
            <pc:docMk/>
            <pc:sldMasterMk cId="2041329147" sldId="2147483694"/>
            <pc:sldLayoutMk cId="2003020277" sldId="2147483699"/>
          </pc:sldLayoutMkLst>
        </pc:sldLayoutChg>
        <pc:sldLayoutChg chg="new del replId">
          <pc:chgData name="Gabriela Martinez" userId="089cf539-4a87-49f1-8992-36de28f15ab7" providerId="ADAL" clId="{724D04B7-79CE-458E-8D9B-9326198C4E61}" dt="2024-05-16T23:43:53.066" v="33" actId="2696"/>
          <pc:sldLayoutMkLst>
            <pc:docMk/>
            <pc:sldMasterMk cId="2041329147" sldId="2147483694"/>
            <pc:sldLayoutMk cId="3969473364" sldId="2147483700"/>
          </pc:sldLayoutMkLst>
        </pc:sldLayoutChg>
        <pc:sldLayoutChg chg="new del replId">
          <pc:chgData name="Gabriela Martinez" userId="089cf539-4a87-49f1-8992-36de28f15ab7" providerId="ADAL" clId="{724D04B7-79CE-458E-8D9B-9326198C4E61}" dt="2024-05-16T23:43:53.071" v="34" actId="2696"/>
          <pc:sldLayoutMkLst>
            <pc:docMk/>
            <pc:sldMasterMk cId="2041329147" sldId="2147483694"/>
            <pc:sldLayoutMk cId="2650032525" sldId="2147483701"/>
          </pc:sldLayoutMkLst>
        </pc:sldLayoutChg>
        <pc:sldLayoutChg chg="new del replId">
          <pc:chgData name="Gabriela Martinez" userId="089cf539-4a87-49f1-8992-36de28f15ab7" providerId="ADAL" clId="{724D04B7-79CE-458E-8D9B-9326198C4E61}" dt="2024-05-16T23:43:53.075" v="35" actId="2696"/>
          <pc:sldLayoutMkLst>
            <pc:docMk/>
            <pc:sldMasterMk cId="2041329147" sldId="2147483694"/>
            <pc:sldLayoutMk cId="3216071019" sldId="2147483702"/>
          </pc:sldLayoutMkLst>
        </pc:sldLayoutChg>
        <pc:sldLayoutChg chg="new del replId">
          <pc:chgData name="Gabriela Martinez" userId="089cf539-4a87-49f1-8992-36de28f15ab7" providerId="ADAL" clId="{724D04B7-79CE-458E-8D9B-9326198C4E61}" dt="2024-05-16T23:43:53.078" v="36" actId="2696"/>
          <pc:sldLayoutMkLst>
            <pc:docMk/>
            <pc:sldMasterMk cId="2041329147" sldId="2147483694"/>
            <pc:sldLayoutMk cId="2920526762" sldId="2147483703"/>
          </pc:sldLayoutMkLst>
        </pc:sldLayoutChg>
        <pc:sldLayoutChg chg="new del replId">
          <pc:chgData name="Gabriela Martinez" userId="089cf539-4a87-49f1-8992-36de28f15ab7" providerId="ADAL" clId="{724D04B7-79CE-458E-8D9B-9326198C4E61}" dt="2024-05-16T23:43:53.082" v="37" actId="2696"/>
          <pc:sldLayoutMkLst>
            <pc:docMk/>
            <pc:sldMasterMk cId="2041329147" sldId="2147483694"/>
            <pc:sldLayoutMk cId="2245637926" sldId="2147483704"/>
          </pc:sldLayoutMkLst>
        </pc:sldLayoutChg>
        <pc:sldLayoutChg chg="new del replId">
          <pc:chgData name="Gabriela Martinez" userId="089cf539-4a87-49f1-8992-36de28f15ab7" providerId="ADAL" clId="{724D04B7-79CE-458E-8D9B-9326198C4E61}" dt="2024-05-16T23:43:53.085" v="38" actId="2696"/>
          <pc:sldLayoutMkLst>
            <pc:docMk/>
            <pc:sldMasterMk cId="2041329147" sldId="2147483694"/>
            <pc:sldLayoutMk cId="4116920983" sldId="2147483705"/>
          </pc:sldLayoutMkLst>
        </pc:sldLayoutChg>
      </pc:sldMasterChg>
      <pc:sldMasterChg chg="del delSldLayout">
        <pc:chgData name="Gabriela Martinez" userId="089cf539-4a87-49f1-8992-36de28f15ab7" providerId="ADAL" clId="{724D04B7-79CE-458E-8D9B-9326198C4E61}" dt="2024-05-16T23:43:48.586" v="27" actId="2696"/>
        <pc:sldMasterMkLst>
          <pc:docMk/>
          <pc:sldMasterMk cId="3321955917" sldId="2147483706"/>
        </pc:sldMasterMkLst>
        <pc:sldLayoutChg chg="del">
          <pc:chgData name="Gabriela Martinez" userId="089cf539-4a87-49f1-8992-36de28f15ab7" providerId="ADAL" clId="{724D04B7-79CE-458E-8D9B-9326198C4E61}" dt="2024-05-16T23:43:48.492" v="11" actId="2696"/>
          <pc:sldLayoutMkLst>
            <pc:docMk/>
            <pc:sldMasterMk cId="3321955917" sldId="2147483706"/>
            <pc:sldLayoutMk cId="3993971864" sldId="2147483707"/>
          </pc:sldLayoutMkLst>
        </pc:sldLayoutChg>
        <pc:sldLayoutChg chg="del">
          <pc:chgData name="Gabriela Martinez" userId="089cf539-4a87-49f1-8992-36de28f15ab7" providerId="ADAL" clId="{724D04B7-79CE-458E-8D9B-9326198C4E61}" dt="2024-05-16T23:43:48.497" v="12" actId="2696"/>
          <pc:sldLayoutMkLst>
            <pc:docMk/>
            <pc:sldMasterMk cId="3321955917" sldId="2147483706"/>
            <pc:sldLayoutMk cId="3471093141" sldId="2147483708"/>
          </pc:sldLayoutMkLst>
        </pc:sldLayoutChg>
        <pc:sldLayoutChg chg="del">
          <pc:chgData name="Gabriela Martinez" userId="089cf539-4a87-49f1-8992-36de28f15ab7" providerId="ADAL" clId="{724D04B7-79CE-458E-8D9B-9326198C4E61}" dt="2024-05-16T23:43:48.502" v="13" actId="2696"/>
          <pc:sldLayoutMkLst>
            <pc:docMk/>
            <pc:sldMasterMk cId="3321955917" sldId="2147483706"/>
            <pc:sldLayoutMk cId="4219390454" sldId="2147483709"/>
          </pc:sldLayoutMkLst>
        </pc:sldLayoutChg>
        <pc:sldLayoutChg chg="del">
          <pc:chgData name="Gabriela Martinez" userId="089cf539-4a87-49f1-8992-36de28f15ab7" providerId="ADAL" clId="{724D04B7-79CE-458E-8D9B-9326198C4E61}" dt="2024-05-16T23:43:48.510" v="14" actId="2696"/>
          <pc:sldLayoutMkLst>
            <pc:docMk/>
            <pc:sldMasterMk cId="3321955917" sldId="2147483706"/>
            <pc:sldLayoutMk cId="4069458802" sldId="2147483710"/>
          </pc:sldLayoutMkLst>
        </pc:sldLayoutChg>
        <pc:sldLayoutChg chg="del">
          <pc:chgData name="Gabriela Martinez" userId="089cf539-4a87-49f1-8992-36de28f15ab7" providerId="ADAL" clId="{724D04B7-79CE-458E-8D9B-9326198C4E61}" dt="2024-05-16T23:43:48.515" v="15" actId="2696"/>
          <pc:sldLayoutMkLst>
            <pc:docMk/>
            <pc:sldMasterMk cId="3321955917" sldId="2147483706"/>
            <pc:sldLayoutMk cId="2292583969" sldId="2147483711"/>
          </pc:sldLayoutMkLst>
        </pc:sldLayoutChg>
        <pc:sldLayoutChg chg="del">
          <pc:chgData name="Gabriela Martinez" userId="089cf539-4a87-49f1-8992-36de28f15ab7" providerId="ADAL" clId="{724D04B7-79CE-458E-8D9B-9326198C4E61}" dt="2024-05-16T23:43:48.524" v="16" actId="2696"/>
          <pc:sldLayoutMkLst>
            <pc:docMk/>
            <pc:sldMasterMk cId="3321955917" sldId="2147483706"/>
            <pc:sldLayoutMk cId="355186039" sldId="2147483712"/>
          </pc:sldLayoutMkLst>
        </pc:sldLayoutChg>
        <pc:sldLayoutChg chg="del">
          <pc:chgData name="Gabriela Martinez" userId="089cf539-4a87-49f1-8992-36de28f15ab7" providerId="ADAL" clId="{724D04B7-79CE-458E-8D9B-9326198C4E61}" dt="2024-05-16T23:43:48.529" v="17" actId="2696"/>
          <pc:sldLayoutMkLst>
            <pc:docMk/>
            <pc:sldMasterMk cId="3321955917" sldId="2147483706"/>
            <pc:sldLayoutMk cId="3963133005" sldId="2147483713"/>
          </pc:sldLayoutMkLst>
        </pc:sldLayoutChg>
        <pc:sldLayoutChg chg="del">
          <pc:chgData name="Gabriela Martinez" userId="089cf539-4a87-49f1-8992-36de28f15ab7" providerId="ADAL" clId="{724D04B7-79CE-458E-8D9B-9326198C4E61}" dt="2024-05-16T23:43:48.534" v="18" actId="2696"/>
          <pc:sldLayoutMkLst>
            <pc:docMk/>
            <pc:sldMasterMk cId="3321955917" sldId="2147483706"/>
            <pc:sldLayoutMk cId="469071854" sldId="2147483714"/>
          </pc:sldLayoutMkLst>
        </pc:sldLayoutChg>
        <pc:sldLayoutChg chg="del">
          <pc:chgData name="Gabriela Martinez" userId="089cf539-4a87-49f1-8992-36de28f15ab7" providerId="ADAL" clId="{724D04B7-79CE-458E-8D9B-9326198C4E61}" dt="2024-05-16T23:43:48.542" v="19" actId="2696"/>
          <pc:sldLayoutMkLst>
            <pc:docMk/>
            <pc:sldMasterMk cId="3321955917" sldId="2147483706"/>
            <pc:sldLayoutMk cId="2326058995" sldId="2147483715"/>
          </pc:sldLayoutMkLst>
        </pc:sldLayoutChg>
        <pc:sldLayoutChg chg="del">
          <pc:chgData name="Gabriela Martinez" userId="089cf539-4a87-49f1-8992-36de28f15ab7" providerId="ADAL" clId="{724D04B7-79CE-458E-8D9B-9326198C4E61}" dt="2024-05-16T23:43:48.547" v="20" actId="2696"/>
          <pc:sldLayoutMkLst>
            <pc:docMk/>
            <pc:sldMasterMk cId="3321955917" sldId="2147483706"/>
            <pc:sldLayoutMk cId="81147448" sldId="2147483716"/>
          </pc:sldLayoutMkLst>
        </pc:sldLayoutChg>
        <pc:sldLayoutChg chg="del">
          <pc:chgData name="Gabriela Martinez" userId="089cf539-4a87-49f1-8992-36de28f15ab7" providerId="ADAL" clId="{724D04B7-79CE-458E-8D9B-9326198C4E61}" dt="2024-05-16T23:43:48.551" v="21" actId="2696"/>
          <pc:sldLayoutMkLst>
            <pc:docMk/>
            <pc:sldMasterMk cId="3321955917" sldId="2147483706"/>
            <pc:sldLayoutMk cId="3680184786" sldId="2147483717"/>
          </pc:sldLayoutMkLst>
        </pc:sldLayoutChg>
        <pc:sldLayoutChg chg="del">
          <pc:chgData name="Gabriela Martinez" userId="089cf539-4a87-49f1-8992-36de28f15ab7" providerId="ADAL" clId="{724D04B7-79CE-458E-8D9B-9326198C4E61}" dt="2024-05-16T23:43:48.560" v="22" actId="2696"/>
          <pc:sldLayoutMkLst>
            <pc:docMk/>
            <pc:sldMasterMk cId="3321955917" sldId="2147483706"/>
            <pc:sldLayoutMk cId="2121176907" sldId="2147483718"/>
          </pc:sldLayoutMkLst>
        </pc:sldLayoutChg>
        <pc:sldLayoutChg chg="del">
          <pc:chgData name="Gabriela Martinez" userId="089cf539-4a87-49f1-8992-36de28f15ab7" providerId="ADAL" clId="{724D04B7-79CE-458E-8D9B-9326198C4E61}" dt="2024-05-16T23:43:48.565" v="23" actId="2696"/>
          <pc:sldLayoutMkLst>
            <pc:docMk/>
            <pc:sldMasterMk cId="3321955917" sldId="2147483706"/>
            <pc:sldLayoutMk cId="736188868" sldId="2147483719"/>
          </pc:sldLayoutMkLst>
        </pc:sldLayoutChg>
        <pc:sldLayoutChg chg="del">
          <pc:chgData name="Gabriela Martinez" userId="089cf539-4a87-49f1-8992-36de28f15ab7" providerId="ADAL" clId="{724D04B7-79CE-458E-8D9B-9326198C4E61}" dt="2024-05-16T23:43:48.569" v="24" actId="2696"/>
          <pc:sldLayoutMkLst>
            <pc:docMk/>
            <pc:sldMasterMk cId="3321955917" sldId="2147483706"/>
            <pc:sldLayoutMk cId="4294144847" sldId="2147483720"/>
          </pc:sldLayoutMkLst>
        </pc:sldLayoutChg>
        <pc:sldLayoutChg chg="del">
          <pc:chgData name="Gabriela Martinez" userId="089cf539-4a87-49f1-8992-36de28f15ab7" providerId="ADAL" clId="{724D04B7-79CE-458E-8D9B-9326198C4E61}" dt="2024-05-16T23:43:48.576" v="25" actId="2696"/>
          <pc:sldLayoutMkLst>
            <pc:docMk/>
            <pc:sldMasterMk cId="3321955917" sldId="2147483706"/>
            <pc:sldLayoutMk cId="1290889546" sldId="2147483721"/>
          </pc:sldLayoutMkLst>
        </pc:sldLayoutChg>
        <pc:sldLayoutChg chg="del">
          <pc:chgData name="Gabriela Martinez" userId="089cf539-4a87-49f1-8992-36de28f15ab7" providerId="ADAL" clId="{724D04B7-79CE-458E-8D9B-9326198C4E61}" dt="2024-05-16T23:43:48.580" v="26" actId="2696"/>
          <pc:sldLayoutMkLst>
            <pc:docMk/>
            <pc:sldMasterMk cId="3321955917" sldId="2147483706"/>
            <pc:sldLayoutMk cId="4124559064" sldId="2147483722"/>
          </pc:sldLayoutMkLst>
        </pc:sldLayoutChg>
      </pc:sldMasterChg>
      <pc:sldMasterChg chg="modSp mod">
        <pc:chgData name="Gabriela Martinez" userId="089cf539-4a87-49f1-8992-36de28f15ab7" providerId="ADAL" clId="{724D04B7-79CE-458E-8D9B-9326198C4E61}" dt="2024-05-16T23:46:58.627" v="56" actId="1076"/>
        <pc:sldMasterMkLst>
          <pc:docMk/>
          <pc:sldMasterMk cId="3040347953" sldId="2147483723"/>
        </pc:sldMasterMkLst>
        <pc:spChg chg="mod">
          <ac:chgData name="Gabriela Martinez" userId="089cf539-4a87-49f1-8992-36de28f15ab7" providerId="ADAL" clId="{724D04B7-79CE-458E-8D9B-9326198C4E61}" dt="2024-05-16T23:46:58.627" v="56" actId="1076"/>
          <ac:spMkLst>
            <pc:docMk/>
            <pc:sldMasterMk cId="3040347953" sldId="2147483723"/>
            <ac:spMk id="7" creationId="{8D18AB6E-5996-CC59-DF0A-58B60A42B152}"/>
          </ac:spMkLst>
        </pc:sp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7DC75C-1870-41AC-B427-96750E9981D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828DD63-0C58-4365-AC8E-68C936CE6BD5}">
      <dgm:prSet/>
      <dgm:spPr/>
      <dgm:t>
        <a:bodyPr/>
        <a:lstStyle/>
        <a:p>
          <a:r>
            <a:rPr lang="en-US"/>
            <a:t>Severe and life-threatening allergic reaction</a:t>
          </a:r>
        </a:p>
      </dgm:t>
    </dgm:pt>
    <dgm:pt modelId="{0D642288-FF1F-4C56-9104-E587C80A7A09}" type="parTrans" cxnId="{488DEC04-F9D0-4D6F-9D68-96FC4BDFB721}">
      <dgm:prSet/>
      <dgm:spPr/>
      <dgm:t>
        <a:bodyPr/>
        <a:lstStyle/>
        <a:p>
          <a:endParaRPr lang="en-US"/>
        </a:p>
      </dgm:t>
    </dgm:pt>
    <dgm:pt modelId="{593EAA16-B622-48D2-B1CF-1E34669DEC6D}" type="sibTrans" cxnId="{488DEC04-F9D0-4D6F-9D68-96FC4BDFB721}">
      <dgm:prSet/>
      <dgm:spPr/>
      <dgm:t>
        <a:bodyPr/>
        <a:lstStyle/>
        <a:p>
          <a:endParaRPr lang="en-US"/>
        </a:p>
      </dgm:t>
    </dgm:pt>
    <dgm:pt modelId="{1996412C-7279-454C-86B7-63CC73AB8156}">
      <dgm:prSet/>
      <dgm:spPr/>
      <dgm:t>
        <a:bodyPr/>
        <a:lstStyle/>
        <a:p>
          <a:r>
            <a:rPr lang="en-US"/>
            <a:t>Occurs secondary to food, stinging insect, drugs, other allergens</a:t>
          </a:r>
        </a:p>
      </dgm:t>
    </dgm:pt>
    <dgm:pt modelId="{ECFC0D0D-AED7-4F74-9DDC-1C10AE1FBBAB}" type="parTrans" cxnId="{FB434254-1363-4528-A929-5F8D77DDB3B2}">
      <dgm:prSet/>
      <dgm:spPr/>
      <dgm:t>
        <a:bodyPr/>
        <a:lstStyle/>
        <a:p>
          <a:endParaRPr lang="en-US"/>
        </a:p>
      </dgm:t>
    </dgm:pt>
    <dgm:pt modelId="{5F1E000F-6F15-4ECC-BDF6-41DE586FEB4A}" type="sibTrans" cxnId="{FB434254-1363-4528-A929-5F8D77DDB3B2}">
      <dgm:prSet/>
      <dgm:spPr/>
      <dgm:t>
        <a:bodyPr/>
        <a:lstStyle/>
        <a:p>
          <a:endParaRPr lang="en-US"/>
        </a:p>
      </dgm:t>
    </dgm:pt>
    <dgm:pt modelId="{45020D76-56F6-4CAE-91F2-E7E9201ABFD9}">
      <dgm:prSet/>
      <dgm:spPr/>
      <dgm:t>
        <a:bodyPr/>
        <a:lstStyle/>
        <a:p>
          <a:r>
            <a:rPr lang="en-US"/>
            <a:t>Often missed by clinicians- not all patients have hypotension</a:t>
          </a:r>
        </a:p>
      </dgm:t>
    </dgm:pt>
    <dgm:pt modelId="{95510F5B-4173-44DB-8856-2C63FB5A87FB}" type="parTrans" cxnId="{9B6484B6-E489-4EDC-9D23-A5F2401681ED}">
      <dgm:prSet/>
      <dgm:spPr/>
      <dgm:t>
        <a:bodyPr/>
        <a:lstStyle/>
        <a:p>
          <a:endParaRPr lang="en-US"/>
        </a:p>
      </dgm:t>
    </dgm:pt>
    <dgm:pt modelId="{43B1AE13-C5C4-469C-8CE0-E91240FEF4C7}" type="sibTrans" cxnId="{9B6484B6-E489-4EDC-9D23-A5F2401681ED}">
      <dgm:prSet/>
      <dgm:spPr/>
      <dgm:t>
        <a:bodyPr/>
        <a:lstStyle/>
        <a:p>
          <a:endParaRPr lang="en-US"/>
        </a:p>
      </dgm:t>
    </dgm:pt>
    <dgm:pt modelId="{F38BB396-14AD-4819-A343-1EBEA8E2A03D}">
      <dgm:prSet/>
      <dgm:spPr/>
      <dgm:t>
        <a:bodyPr/>
        <a:lstStyle/>
        <a:p>
          <a:r>
            <a:rPr lang="en-US"/>
            <a:t>Epinephrine is life-saving and first treatment that should be given at onset of symptoms</a:t>
          </a:r>
        </a:p>
      </dgm:t>
    </dgm:pt>
    <dgm:pt modelId="{6B134656-0EE1-4262-9DFF-91C4BFE709E2}" type="parTrans" cxnId="{213BB0D2-2608-4199-9134-8822262120E1}">
      <dgm:prSet/>
      <dgm:spPr/>
      <dgm:t>
        <a:bodyPr/>
        <a:lstStyle/>
        <a:p>
          <a:endParaRPr lang="en-US"/>
        </a:p>
      </dgm:t>
    </dgm:pt>
    <dgm:pt modelId="{877E3284-9CE0-4EEF-86A7-49A384A50EFA}" type="sibTrans" cxnId="{213BB0D2-2608-4199-9134-8822262120E1}">
      <dgm:prSet/>
      <dgm:spPr/>
      <dgm:t>
        <a:bodyPr/>
        <a:lstStyle/>
        <a:p>
          <a:endParaRPr lang="en-US"/>
        </a:p>
      </dgm:t>
    </dgm:pt>
    <dgm:pt modelId="{CFD6E48E-D1DA-BE4D-8300-2A1D608F421F}" type="pres">
      <dgm:prSet presAssocID="{3B7DC75C-1870-41AC-B427-96750E9981D5}" presName="linear" presStyleCnt="0">
        <dgm:presLayoutVars>
          <dgm:animLvl val="lvl"/>
          <dgm:resizeHandles val="exact"/>
        </dgm:presLayoutVars>
      </dgm:prSet>
      <dgm:spPr/>
    </dgm:pt>
    <dgm:pt modelId="{5ED7C8F6-E9D6-D04F-8B6B-F8AF9AB47428}" type="pres">
      <dgm:prSet presAssocID="{7828DD63-0C58-4365-AC8E-68C936CE6BD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0F1BC21-662E-B44E-B43E-D1068340B564}" type="pres">
      <dgm:prSet presAssocID="{593EAA16-B622-48D2-B1CF-1E34669DEC6D}" presName="spacer" presStyleCnt="0"/>
      <dgm:spPr/>
    </dgm:pt>
    <dgm:pt modelId="{0C93226E-C744-9649-90C7-C207037CB60E}" type="pres">
      <dgm:prSet presAssocID="{1996412C-7279-454C-86B7-63CC73AB815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B0E316B-2DBF-DD47-996E-EFCC73095CAF}" type="pres">
      <dgm:prSet presAssocID="{5F1E000F-6F15-4ECC-BDF6-41DE586FEB4A}" presName="spacer" presStyleCnt="0"/>
      <dgm:spPr/>
    </dgm:pt>
    <dgm:pt modelId="{309B4BC4-F2DF-8A4F-A199-5F035ACEC527}" type="pres">
      <dgm:prSet presAssocID="{45020D76-56F6-4CAE-91F2-E7E9201ABFD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12C3788-6ACB-5A48-86BA-2E9F7F3A789D}" type="pres">
      <dgm:prSet presAssocID="{43B1AE13-C5C4-469C-8CE0-E91240FEF4C7}" presName="spacer" presStyleCnt="0"/>
      <dgm:spPr/>
    </dgm:pt>
    <dgm:pt modelId="{E8366818-CB2F-6F46-98CB-056641F89236}" type="pres">
      <dgm:prSet presAssocID="{F38BB396-14AD-4819-A343-1EBEA8E2A03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88DEC04-F9D0-4D6F-9D68-96FC4BDFB721}" srcId="{3B7DC75C-1870-41AC-B427-96750E9981D5}" destId="{7828DD63-0C58-4365-AC8E-68C936CE6BD5}" srcOrd="0" destOrd="0" parTransId="{0D642288-FF1F-4C56-9104-E587C80A7A09}" sibTransId="{593EAA16-B622-48D2-B1CF-1E34669DEC6D}"/>
    <dgm:cxn modelId="{556C0C0A-AB57-4948-8A8A-1D5DC24BF38D}" type="presOf" srcId="{7828DD63-0C58-4365-AC8E-68C936CE6BD5}" destId="{5ED7C8F6-E9D6-D04F-8B6B-F8AF9AB47428}" srcOrd="0" destOrd="0" presId="urn:microsoft.com/office/officeart/2005/8/layout/vList2"/>
    <dgm:cxn modelId="{FB434254-1363-4528-A929-5F8D77DDB3B2}" srcId="{3B7DC75C-1870-41AC-B427-96750E9981D5}" destId="{1996412C-7279-454C-86B7-63CC73AB8156}" srcOrd="1" destOrd="0" parTransId="{ECFC0D0D-AED7-4F74-9DDC-1C10AE1FBBAB}" sibTransId="{5F1E000F-6F15-4ECC-BDF6-41DE586FEB4A}"/>
    <dgm:cxn modelId="{5CD65B65-42C4-1641-A8BD-0AFC200C9EC7}" type="presOf" srcId="{45020D76-56F6-4CAE-91F2-E7E9201ABFD9}" destId="{309B4BC4-F2DF-8A4F-A199-5F035ACEC527}" srcOrd="0" destOrd="0" presId="urn:microsoft.com/office/officeart/2005/8/layout/vList2"/>
    <dgm:cxn modelId="{1D799A8E-0EF6-B740-8FCF-66EB213CC158}" type="presOf" srcId="{3B7DC75C-1870-41AC-B427-96750E9981D5}" destId="{CFD6E48E-D1DA-BE4D-8300-2A1D608F421F}" srcOrd="0" destOrd="0" presId="urn:microsoft.com/office/officeart/2005/8/layout/vList2"/>
    <dgm:cxn modelId="{CCDEDAB3-7898-CC45-A8C9-AE22A50DB252}" type="presOf" srcId="{F38BB396-14AD-4819-A343-1EBEA8E2A03D}" destId="{E8366818-CB2F-6F46-98CB-056641F89236}" srcOrd="0" destOrd="0" presId="urn:microsoft.com/office/officeart/2005/8/layout/vList2"/>
    <dgm:cxn modelId="{9B6484B6-E489-4EDC-9D23-A5F2401681ED}" srcId="{3B7DC75C-1870-41AC-B427-96750E9981D5}" destId="{45020D76-56F6-4CAE-91F2-E7E9201ABFD9}" srcOrd="2" destOrd="0" parTransId="{95510F5B-4173-44DB-8856-2C63FB5A87FB}" sibTransId="{43B1AE13-C5C4-469C-8CE0-E91240FEF4C7}"/>
    <dgm:cxn modelId="{213BB0D2-2608-4199-9134-8822262120E1}" srcId="{3B7DC75C-1870-41AC-B427-96750E9981D5}" destId="{F38BB396-14AD-4819-A343-1EBEA8E2A03D}" srcOrd="3" destOrd="0" parTransId="{6B134656-0EE1-4262-9DFF-91C4BFE709E2}" sibTransId="{877E3284-9CE0-4EEF-86A7-49A384A50EFA}"/>
    <dgm:cxn modelId="{735B99E9-E8F1-C74D-8537-3C89CE53F6CB}" type="presOf" srcId="{1996412C-7279-454C-86B7-63CC73AB8156}" destId="{0C93226E-C744-9649-90C7-C207037CB60E}" srcOrd="0" destOrd="0" presId="urn:microsoft.com/office/officeart/2005/8/layout/vList2"/>
    <dgm:cxn modelId="{901C80F1-6A5E-E34F-91E5-D6DD3D90F406}" type="presParOf" srcId="{CFD6E48E-D1DA-BE4D-8300-2A1D608F421F}" destId="{5ED7C8F6-E9D6-D04F-8B6B-F8AF9AB47428}" srcOrd="0" destOrd="0" presId="urn:microsoft.com/office/officeart/2005/8/layout/vList2"/>
    <dgm:cxn modelId="{A7585A8A-6770-5045-8831-55002F6D2F40}" type="presParOf" srcId="{CFD6E48E-D1DA-BE4D-8300-2A1D608F421F}" destId="{40F1BC21-662E-B44E-B43E-D1068340B564}" srcOrd="1" destOrd="0" presId="urn:microsoft.com/office/officeart/2005/8/layout/vList2"/>
    <dgm:cxn modelId="{3A06D578-9127-984D-B993-B41C8FD3DDA5}" type="presParOf" srcId="{CFD6E48E-D1DA-BE4D-8300-2A1D608F421F}" destId="{0C93226E-C744-9649-90C7-C207037CB60E}" srcOrd="2" destOrd="0" presId="urn:microsoft.com/office/officeart/2005/8/layout/vList2"/>
    <dgm:cxn modelId="{76B8011E-526A-C04B-968D-10B9302CE782}" type="presParOf" srcId="{CFD6E48E-D1DA-BE4D-8300-2A1D608F421F}" destId="{EB0E316B-2DBF-DD47-996E-EFCC73095CAF}" srcOrd="3" destOrd="0" presId="urn:microsoft.com/office/officeart/2005/8/layout/vList2"/>
    <dgm:cxn modelId="{B45A312A-D537-1249-B8CD-392A7E83355A}" type="presParOf" srcId="{CFD6E48E-D1DA-BE4D-8300-2A1D608F421F}" destId="{309B4BC4-F2DF-8A4F-A199-5F035ACEC527}" srcOrd="4" destOrd="0" presId="urn:microsoft.com/office/officeart/2005/8/layout/vList2"/>
    <dgm:cxn modelId="{25694735-7895-7442-BC19-1C911AAACB45}" type="presParOf" srcId="{CFD6E48E-D1DA-BE4D-8300-2A1D608F421F}" destId="{D12C3788-6ACB-5A48-86BA-2E9F7F3A789D}" srcOrd="5" destOrd="0" presId="urn:microsoft.com/office/officeart/2005/8/layout/vList2"/>
    <dgm:cxn modelId="{532FF5AF-87CA-EB48-9D75-2211951DCBFE}" type="presParOf" srcId="{CFD6E48E-D1DA-BE4D-8300-2A1D608F421F}" destId="{E8366818-CB2F-6F46-98CB-056641F8923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3698C11-0B45-4066-9769-9D01E5EFF33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6F192BA-F2CF-4EB4-93D2-CA7F61441D75}">
      <dgm:prSet/>
      <dgm:spPr/>
      <dgm:t>
        <a:bodyPr/>
        <a:lstStyle/>
        <a:p>
          <a:r>
            <a:rPr lang="en-US" b="1" u="sng"/>
            <a:t>Other medications in:</a:t>
          </a:r>
          <a:endParaRPr lang="en-US"/>
        </a:p>
      </dgm:t>
    </dgm:pt>
    <dgm:pt modelId="{7B94EB42-AEC0-428C-98A4-072EE1670642}" type="parTrans" cxnId="{6125DCD7-08F3-4973-8783-83CF132618E8}">
      <dgm:prSet/>
      <dgm:spPr/>
      <dgm:t>
        <a:bodyPr/>
        <a:lstStyle/>
        <a:p>
          <a:endParaRPr lang="en-US"/>
        </a:p>
      </dgm:t>
    </dgm:pt>
    <dgm:pt modelId="{3BD95997-BE1C-4FE0-95DE-49497230E4B2}" type="sibTrans" cxnId="{6125DCD7-08F3-4973-8783-83CF132618E8}">
      <dgm:prSet/>
      <dgm:spPr/>
      <dgm:t>
        <a:bodyPr/>
        <a:lstStyle/>
        <a:p>
          <a:endParaRPr lang="en-US"/>
        </a:p>
      </dgm:t>
    </dgm:pt>
    <dgm:pt modelId="{6F8B58E7-879F-4675-A15C-FE3AAD1113D9}">
      <dgm:prSet/>
      <dgm:spPr/>
      <dgm:t>
        <a:bodyPr/>
        <a:lstStyle/>
        <a:p>
          <a:r>
            <a:rPr lang="en-US"/>
            <a:t>Atopic Dermatitis- antihistamines/topical creams</a:t>
          </a:r>
        </a:p>
      </dgm:t>
    </dgm:pt>
    <dgm:pt modelId="{9BB537A7-E823-44BE-A155-245516718D52}" type="parTrans" cxnId="{968DEF87-0CFC-4CBA-865B-13133D3E4938}">
      <dgm:prSet/>
      <dgm:spPr/>
      <dgm:t>
        <a:bodyPr/>
        <a:lstStyle/>
        <a:p>
          <a:endParaRPr lang="en-US"/>
        </a:p>
      </dgm:t>
    </dgm:pt>
    <dgm:pt modelId="{4A66DF1C-8DCE-4116-B661-700953072445}" type="sibTrans" cxnId="{968DEF87-0CFC-4CBA-865B-13133D3E4938}">
      <dgm:prSet/>
      <dgm:spPr/>
      <dgm:t>
        <a:bodyPr/>
        <a:lstStyle/>
        <a:p>
          <a:endParaRPr lang="en-US"/>
        </a:p>
      </dgm:t>
    </dgm:pt>
    <dgm:pt modelId="{BA069EB9-2D40-4FB1-8540-C187579FB332}">
      <dgm:prSet/>
      <dgm:spPr/>
      <dgm:t>
        <a:bodyPr/>
        <a:lstStyle/>
        <a:p>
          <a:r>
            <a:rPr lang="en-US"/>
            <a:t>Urticaria- antihistamines- often multiple; Chronic idiopathic urticaria refractory to treatment- Omalizumab</a:t>
          </a:r>
        </a:p>
      </dgm:t>
    </dgm:pt>
    <dgm:pt modelId="{989BC546-0C3A-49E2-A7AA-675CE562DA29}" type="parTrans" cxnId="{37C8831E-8D4B-40A3-B226-26578412D02D}">
      <dgm:prSet/>
      <dgm:spPr/>
      <dgm:t>
        <a:bodyPr/>
        <a:lstStyle/>
        <a:p>
          <a:endParaRPr lang="en-US"/>
        </a:p>
      </dgm:t>
    </dgm:pt>
    <dgm:pt modelId="{1467A488-CD67-4F89-9ED7-C8AAB3A65037}" type="sibTrans" cxnId="{37C8831E-8D4B-40A3-B226-26578412D02D}">
      <dgm:prSet/>
      <dgm:spPr/>
      <dgm:t>
        <a:bodyPr/>
        <a:lstStyle/>
        <a:p>
          <a:endParaRPr lang="en-US"/>
        </a:p>
      </dgm:t>
    </dgm:pt>
    <dgm:pt modelId="{937E5C0F-6D8F-426C-B316-6E96F758FF30}">
      <dgm:prSet/>
      <dgm:spPr/>
      <dgm:t>
        <a:bodyPr/>
        <a:lstStyle/>
        <a:p>
          <a:r>
            <a:rPr lang="en-US"/>
            <a:t>Rhinitis- Topical steroids** Gold standard/antihistamines-oral +/-topical/antileukotrienes</a:t>
          </a:r>
        </a:p>
      </dgm:t>
    </dgm:pt>
    <dgm:pt modelId="{76343E1B-675A-4A2C-A75F-60714EE8D621}" type="parTrans" cxnId="{D9071EDF-701C-48DC-B50D-A0852529B506}">
      <dgm:prSet/>
      <dgm:spPr/>
      <dgm:t>
        <a:bodyPr/>
        <a:lstStyle/>
        <a:p>
          <a:endParaRPr lang="en-US"/>
        </a:p>
      </dgm:t>
    </dgm:pt>
    <dgm:pt modelId="{CBC92D58-72C6-4E2B-95AD-B1E6CCC7AD32}" type="sibTrans" cxnId="{D9071EDF-701C-48DC-B50D-A0852529B506}">
      <dgm:prSet/>
      <dgm:spPr/>
      <dgm:t>
        <a:bodyPr/>
        <a:lstStyle/>
        <a:p>
          <a:endParaRPr lang="en-US"/>
        </a:p>
      </dgm:t>
    </dgm:pt>
    <dgm:pt modelId="{194D581F-DA1F-244C-925E-231959617A04}" type="pres">
      <dgm:prSet presAssocID="{D3698C11-0B45-4066-9769-9D01E5EFF339}" presName="linear" presStyleCnt="0">
        <dgm:presLayoutVars>
          <dgm:animLvl val="lvl"/>
          <dgm:resizeHandles val="exact"/>
        </dgm:presLayoutVars>
      </dgm:prSet>
      <dgm:spPr/>
    </dgm:pt>
    <dgm:pt modelId="{9BBB44FD-3302-C449-B793-293BAB1B1F13}" type="pres">
      <dgm:prSet presAssocID="{56F192BA-F2CF-4EB4-93D2-CA7F61441D7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F3C4A88-013C-2546-9478-A774FF654896}" type="pres">
      <dgm:prSet presAssocID="{3BD95997-BE1C-4FE0-95DE-49497230E4B2}" presName="spacer" presStyleCnt="0"/>
      <dgm:spPr/>
    </dgm:pt>
    <dgm:pt modelId="{7881495D-36CC-3A44-9C27-DEC60B53D02C}" type="pres">
      <dgm:prSet presAssocID="{6F8B58E7-879F-4675-A15C-FE3AAD1113D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7702C4D-03BE-3740-BC73-5309F10A3EB6}" type="pres">
      <dgm:prSet presAssocID="{4A66DF1C-8DCE-4116-B661-700953072445}" presName="spacer" presStyleCnt="0"/>
      <dgm:spPr/>
    </dgm:pt>
    <dgm:pt modelId="{B44AFAD3-7984-0C40-BEA5-854EA3D5A8B7}" type="pres">
      <dgm:prSet presAssocID="{BA069EB9-2D40-4FB1-8540-C187579FB33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19C3AE0-C949-AB4C-9C2E-366C34CBAA2E}" type="pres">
      <dgm:prSet presAssocID="{1467A488-CD67-4F89-9ED7-C8AAB3A65037}" presName="spacer" presStyleCnt="0"/>
      <dgm:spPr/>
    </dgm:pt>
    <dgm:pt modelId="{E0079FAB-9E2C-AF4E-8546-042A5A0C8C59}" type="pres">
      <dgm:prSet presAssocID="{937E5C0F-6D8F-426C-B316-6E96F758FF3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7C8831E-8D4B-40A3-B226-26578412D02D}" srcId="{D3698C11-0B45-4066-9769-9D01E5EFF339}" destId="{BA069EB9-2D40-4FB1-8540-C187579FB332}" srcOrd="2" destOrd="0" parTransId="{989BC546-0C3A-49E2-A7AA-675CE562DA29}" sibTransId="{1467A488-CD67-4F89-9ED7-C8AAB3A65037}"/>
    <dgm:cxn modelId="{158DF528-DCC9-5C41-8A25-3BD38688F772}" type="presOf" srcId="{6F8B58E7-879F-4675-A15C-FE3AAD1113D9}" destId="{7881495D-36CC-3A44-9C27-DEC60B53D02C}" srcOrd="0" destOrd="0" presId="urn:microsoft.com/office/officeart/2005/8/layout/vList2"/>
    <dgm:cxn modelId="{FFCA015F-5D47-4C49-AF20-1B75B05D71D6}" type="presOf" srcId="{56F192BA-F2CF-4EB4-93D2-CA7F61441D75}" destId="{9BBB44FD-3302-C449-B793-293BAB1B1F13}" srcOrd="0" destOrd="0" presId="urn:microsoft.com/office/officeart/2005/8/layout/vList2"/>
    <dgm:cxn modelId="{14AD916C-1828-6F4F-97E3-98E72806996C}" type="presOf" srcId="{937E5C0F-6D8F-426C-B316-6E96F758FF30}" destId="{E0079FAB-9E2C-AF4E-8546-042A5A0C8C59}" srcOrd="0" destOrd="0" presId="urn:microsoft.com/office/officeart/2005/8/layout/vList2"/>
    <dgm:cxn modelId="{884CB97F-4716-4A4F-AECB-50EDFE86BEAC}" type="presOf" srcId="{D3698C11-0B45-4066-9769-9D01E5EFF339}" destId="{194D581F-DA1F-244C-925E-231959617A04}" srcOrd="0" destOrd="0" presId="urn:microsoft.com/office/officeart/2005/8/layout/vList2"/>
    <dgm:cxn modelId="{54845585-20C0-1A43-A5C9-8222EDB79790}" type="presOf" srcId="{BA069EB9-2D40-4FB1-8540-C187579FB332}" destId="{B44AFAD3-7984-0C40-BEA5-854EA3D5A8B7}" srcOrd="0" destOrd="0" presId="urn:microsoft.com/office/officeart/2005/8/layout/vList2"/>
    <dgm:cxn modelId="{968DEF87-0CFC-4CBA-865B-13133D3E4938}" srcId="{D3698C11-0B45-4066-9769-9D01E5EFF339}" destId="{6F8B58E7-879F-4675-A15C-FE3AAD1113D9}" srcOrd="1" destOrd="0" parTransId="{9BB537A7-E823-44BE-A155-245516718D52}" sibTransId="{4A66DF1C-8DCE-4116-B661-700953072445}"/>
    <dgm:cxn modelId="{6125DCD7-08F3-4973-8783-83CF132618E8}" srcId="{D3698C11-0B45-4066-9769-9D01E5EFF339}" destId="{56F192BA-F2CF-4EB4-93D2-CA7F61441D75}" srcOrd="0" destOrd="0" parTransId="{7B94EB42-AEC0-428C-98A4-072EE1670642}" sibTransId="{3BD95997-BE1C-4FE0-95DE-49497230E4B2}"/>
    <dgm:cxn modelId="{D9071EDF-701C-48DC-B50D-A0852529B506}" srcId="{D3698C11-0B45-4066-9769-9D01E5EFF339}" destId="{937E5C0F-6D8F-426C-B316-6E96F758FF30}" srcOrd="3" destOrd="0" parTransId="{76343E1B-675A-4A2C-A75F-60714EE8D621}" sibTransId="{CBC92D58-72C6-4E2B-95AD-B1E6CCC7AD32}"/>
    <dgm:cxn modelId="{DA41B6D1-B5D6-0D4E-9049-60FA6B4EF5B5}" type="presParOf" srcId="{194D581F-DA1F-244C-925E-231959617A04}" destId="{9BBB44FD-3302-C449-B793-293BAB1B1F13}" srcOrd="0" destOrd="0" presId="urn:microsoft.com/office/officeart/2005/8/layout/vList2"/>
    <dgm:cxn modelId="{EE65CAD6-17ED-B342-AF20-4B339615B4D8}" type="presParOf" srcId="{194D581F-DA1F-244C-925E-231959617A04}" destId="{7F3C4A88-013C-2546-9478-A774FF654896}" srcOrd="1" destOrd="0" presId="urn:microsoft.com/office/officeart/2005/8/layout/vList2"/>
    <dgm:cxn modelId="{EA1F8909-FE1C-3343-911D-9F9FB5536112}" type="presParOf" srcId="{194D581F-DA1F-244C-925E-231959617A04}" destId="{7881495D-36CC-3A44-9C27-DEC60B53D02C}" srcOrd="2" destOrd="0" presId="urn:microsoft.com/office/officeart/2005/8/layout/vList2"/>
    <dgm:cxn modelId="{49EAC138-1843-1446-83B5-62FC3BB2AF12}" type="presParOf" srcId="{194D581F-DA1F-244C-925E-231959617A04}" destId="{F7702C4D-03BE-3740-BC73-5309F10A3EB6}" srcOrd="3" destOrd="0" presId="urn:microsoft.com/office/officeart/2005/8/layout/vList2"/>
    <dgm:cxn modelId="{3EC4A162-2762-8B4F-80E1-A9E6846E5476}" type="presParOf" srcId="{194D581F-DA1F-244C-925E-231959617A04}" destId="{B44AFAD3-7984-0C40-BEA5-854EA3D5A8B7}" srcOrd="4" destOrd="0" presId="urn:microsoft.com/office/officeart/2005/8/layout/vList2"/>
    <dgm:cxn modelId="{057319CA-525A-AA42-8E83-F4DF84C08BB2}" type="presParOf" srcId="{194D581F-DA1F-244C-925E-231959617A04}" destId="{019C3AE0-C949-AB4C-9C2E-366C34CBAA2E}" srcOrd="5" destOrd="0" presId="urn:microsoft.com/office/officeart/2005/8/layout/vList2"/>
    <dgm:cxn modelId="{C12A5D51-07CE-814F-BBCD-20B06B30CDB8}" type="presParOf" srcId="{194D581F-DA1F-244C-925E-231959617A04}" destId="{E0079FAB-9E2C-AF4E-8546-042A5A0C8C5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ED2F461-1AD4-431A-A4F7-5A8BC7757CD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6D21D70-D514-48A3-9B66-64C0FA0AB820}">
      <dgm:prSet/>
      <dgm:spPr/>
      <dgm:t>
        <a:bodyPr/>
        <a:lstStyle/>
        <a:p>
          <a:r>
            <a:rPr lang="en-US" u="sng"/>
            <a:t>Immunotherapy</a:t>
          </a:r>
          <a:r>
            <a:rPr lang="en-US"/>
            <a:t> in Stinging Insect Allergy </a:t>
          </a:r>
        </a:p>
      </dgm:t>
    </dgm:pt>
    <dgm:pt modelId="{9E46939D-3D85-4000-A674-59568ADF7737}" type="parTrans" cxnId="{6C88EBBC-5CBD-407F-A0D9-99191BD6443C}">
      <dgm:prSet/>
      <dgm:spPr/>
      <dgm:t>
        <a:bodyPr/>
        <a:lstStyle/>
        <a:p>
          <a:endParaRPr lang="en-US"/>
        </a:p>
      </dgm:t>
    </dgm:pt>
    <dgm:pt modelId="{C0DE00AE-CAF4-46A1-9D9E-96AB749A6D54}" type="sibTrans" cxnId="{6C88EBBC-5CBD-407F-A0D9-99191BD6443C}">
      <dgm:prSet/>
      <dgm:spPr/>
      <dgm:t>
        <a:bodyPr/>
        <a:lstStyle/>
        <a:p>
          <a:endParaRPr lang="en-US"/>
        </a:p>
      </dgm:t>
    </dgm:pt>
    <dgm:pt modelId="{A3870229-6775-4166-A95A-915FC2A92EEF}">
      <dgm:prSet/>
      <dgm:spPr/>
      <dgm:t>
        <a:bodyPr/>
        <a:lstStyle/>
        <a:p>
          <a:r>
            <a:rPr lang="en-US"/>
            <a:t>Allergic Rhinitis</a:t>
          </a:r>
        </a:p>
      </dgm:t>
    </dgm:pt>
    <dgm:pt modelId="{98AD7EE6-56FC-42AC-9C71-81AFCBF8E0F7}" type="parTrans" cxnId="{563E3C6A-EB0D-491F-9972-92A68776F01E}">
      <dgm:prSet/>
      <dgm:spPr/>
      <dgm:t>
        <a:bodyPr/>
        <a:lstStyle/>
        <a:p>
          <a:endParaRPr lang="en-US"/>
        </a:p>
      </dgm:t>
    </dgm:pt>
    <dgm:pt modelId="{87F9B45B-5373-40F4-A311-CA7C11400C8C}" type="sibTrans" cxnId="{563E3C6A-EB0D-491F-9972-92A68776F01E}">
      <dgm:prSet/>
      <dgm:spPr/>
      <dgm:t>
        <a:bodyPr/>
        <a:lstStyle/>
        <a:p>
          <a:endParaRPr lang="en-US"/>
        </a:p>
      </dgm:t>
    </dgm:pt>
    <dgm:pt modelId="{68F57AE3-05A6-434D-A459-D0A3BBA9F638}">
      <dgm:prSet/>
      <dgm:spPr/>
      <dgm:t>
        <a:bodyPr/>
        <a:lstStyle/>
        <a:p>
          <a:r>
            <a:rPr lang="en-US"/>
            <a:t>Asthma</a:t>
          </a:r>
        </a:p>
      </dgm:t>
    </dgm:pt>
    <dgm:pt modelId="{36B5805F-6F9E-41CB-8CD8-B017709D4261}" type="parTrans" cxnId="{140D53FD-4B4C-475A-A1FA-18A91D166F26}">
      <dgm:prSet/>
      <dgm:spPr/>
      <dgm:t>
        <a:bodyPr/>
        <a:lstStyle/>
        <a:p>
          <a:endParaRPr lang="en-US"/>
        </a:p>
      </dgm:t>
    </dgm:pt>
    <dgm:pt modelId="{60EFF0D7-B434-489B-8DF4-3EF237074BF5}" type="sibTrans" cxnId="{140D53FD-4B4C-475A-A1FA-18A91D166F26}">
      <dgm:prSet/>
      <dgm:spPr/>
      <dgm:t>
        <a:bodyPr/>
        <a:lstStyle/>
        <a:p>
          <a:endParaRPr lang="en-US"/>
        </a:p>
      </dgm:t>
    </dgm:pt>
    <dgm:pt modelId="{9DB3EBB6-8367-46B1-A83A-521DA702A523}">
      <dgm:prSet/>
      <dgm:spPr/>
      <dgm:t>
        <a:bodyPr/>
        <a:lstStyle/>
        <a:p>
          <a:r>
            <a:rPr lang="en-US"/>
            <a:t>Atopic Dermatitis to Dust</a:t>
          </a:r>
        </a:p>
      </dgm:t>
    </dgm:pt>
    <dgm:pt modelId="{4575AA22-E55D-4B97-B14E-B6913C6F700A}" type="parTrans" cxnId="{F1012D4E-0C55-4EC0-A519-FE5B63A793A7}">
      <dgm:prSet/>
      <dgm:spPr/>
      <dgm:t>
        <a:bodyPr/>
        <a:lstStyle/>
        <a:p>
          <a:endParaRPr lang="en-US"/>
        </a:p>
      </dgm:t>
    </dgm:pt>
    <dgm:pt modelId="{0F8889E5-7965-4A09-A11F-953F9DC11042}" type="sibTrans" cxnId="{F1012D4E-0C55-4EC0-A519-FE5B63A793A7}">
      <dgm:prSet/>
      <dgm:spPr/>
      <dgm:t>
        <a:bodyPr/>
        <a:lstStyle/>
        <a:p>
          <a:endParaRPr lang="en-US"/>
        </a:p>
      </dgm:t>
    </dgm:pt>
    <dgm:pt modelId="{19F2BE21-FC49-416F-A2DA-3B231F13FEF0}">
      <dgm:prSet/>
      <dgm:spPr/>
      <dgm:t>
        <a:bodyPr/>
        <a:lstStyle/>
        <a:p>
          <a:r>
            <a:rPr lang="en-US" u="sng"/>
            <a:t>No immunotherapy </a:t>
          </a:r>
          <a:r>
            <a:rPr lang="en-US"/>
            <a:t>in urticaria/angioedema at this time</a:t>
          </a:r>
        </a:p>
      </dgm:t>
    </dgm:pt>
    <dgm:pt modelId="{30839C00-5D69-4F31-821D-289F7E8EDD00}" type="parTrans" cxnId="{A068B2CC-6BFD-4A36-B75B-D539039D2117}">
      <dgm:prSet/>
      <dgm:spPr/>
      <dgm:t>
        <a:bodyPr/>
        <a:lstStyle/>
        <a:p>
          <a:endParaRPr lang="en-US"/>
        </a:p>
      </dgm:t>
    </dgm:pt>
    <dgm:pt modelId="{74DCE233-EAD0-40AD-8A2E-F003A8FA44D7}" type="sibTrans" cxnId="{A068B2CC-6BFD-4A36-B75B-D539039D2117}">
      <dgm:prSet/>
      <dgm:spPr/>
      <dgm:t>
        <a:bodyPr/>
        <a:lstStyle/>
        <a:p>
          <a:endParaRPr lang="en-US"/>
        </a:p>
      </dgm:t>
    </dgm:pt>
    <dgm:pt modelId="{F2361D2C-D8A7-B242-A3A7-08598970B9F1}" type="pres">
      <dgm:prSet presAssocID="{DED2F461-1AD4-431A-A4F7-5A8BC7757CD4}" presName="linear" presStyleCnt="0">
        <dgm:presLayoutVars>
          <dgm:animLvl val="lvl"/>
          <dgm:resizeHandles val="exact"/>
        </dgm:presLayoutVars>
      </dgm:prSet>
      <dgm:spPr/>
    </dgm:pt>
    <dgm:pt modelId="{40525739-ACA3-0646-93C5-A1DA6782A076}" type="pres">
      <dgm:prSet presAssocID="{46D21D70-D514-48A3-9B66-64C0FA0AB82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22D7D7B-ED75-D64A-9D08-C376B7FD9EF2}" type="pres">
      <dgm:prSet presAssocID="{C0DE00AE-CAF4-46A1-9D9E-96AB749A6D54}" presName="spacer" presStyleCnt="0"/>
      <dgm:spPr/>
    </dgm:pt>
    <dgm:pt modelId="{4FB9FF21-7DC5-ED41-805A-CFD8E0DB8BC7}" type="pres">
      <dgm:prSet presAssocID="{A3870229-6775-4166-A95A-915FC2A92EE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5B0FA35-2455-0741-AD19-ABBA7FF36165}" type="pres">
      <dgm:prSet presAssocID="{87F9B45B-5373-40F4-A311-CA7C11400C8C}" presName="spacer" presStyleCnt="0"/>
      <dgm:spPr/>
    </dgm:pt>
    <dgm:pt modelId="{8D88A0C6-B294-0849-899E-4A3CD05412FE}" type="pres">
      <dgm:prSet presAssocID="{68F57AE3-05A6-434D-A459-D0A3BBA9F63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B6B047E-AA68-C940-B2E6-9ACF474D4B38}" type="pres">
      <dgm:prSet presAssocID="{60EFF0D7-B434-489B-8DF4-3EF237074BF5}" presName="spacer" presStyleCnt="0"/>
      <dgm:spPr/>
    </dgm:pt>
    <dgm:pt modelId="{160DCEDF-4111-1343-A80D-5E954CFFF730}" type="pres">
      <dgm:prSet presAssocID="{9DB3EBB6-8367-46B1-A83A-521DA702A52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55BA9CE-D81F-4242-8928-5B8E4938BBF4}" type="pres">
      <dgm:prSet presAssocID="{0F8889E5-7965-4A09-A11F-953F9DC11042}" presName="spacer" presStyleCnt="0"/>
      <dgm:spPr/>
    </dgm:pt>
    <dgm:pt modelId="{124954DF-1BB8-1148-BF93-41CA76B17886}" type="pres">
      <dgm:prSet presAssocID="{19F2BE21-FC49-416F-A2DA-3B231F13FEF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0B2D113-5293-0347-BFFA-106306E1ED93}" type="presOf" srcId="{DED2F461-1AD4-431A-A4F7-5A8BC7757CD4}" destId="{F2361D2C-D8A7-B242-A3A7-08598970B9F1}" srcOrd="0" destOrd="0" presId="urn:microsoft.com/office/officeart/2005/8/layout/vList2"/>
    <dgm:cxn modelId="{F1012D4E-0C55-4EC0-A519-FE5B63A793A7}" srcId="{DED2F461-1AD4-431A-A4F7-5A8BC7757CD4}" destId="{9DB3EBB6-8367-46B1-A83A-521DA702A523}" srcOrd="3" destOrd="0" parTransId="{4575AA22-E55D-4B97-B14E-B6913C6F700A}" sibTransId="{0F8889E5-7965-4A09-A11F-953F9DC11042}"/>
    <dgm:cxn modelId="{B8591158-35BF-2C45-A51D-30C49F5CFE7F}" type="presOf" srcId="{19F2BE21-FC49-416F-A2DA-3B231F13FEF0}" destId="{124954DF-1BB8-1148-BF93-41CA76B17886}" srcOrd="0" destOrd="0" presId="urn:microsoft.com/office/officeart/2005/8/layout/vList2"/>
    <dgm:cxn modelId="{F7734F5C-22DD-4B49-8A52-36373F83385F}" type="presOf" srcId="{68F57AE3-05A6-434D-A459-D0A3BBA9F638}" destId="{8D88A0C6-B294-0849-899E-4A3CD05412FE}" srcOrd="0" destOrd="0" presId="urn:microsoft.com/office/officeart/2005/8/layout/vList2"/>
    <dgm:cxn modelId="{C2044B63-056C-2A4F-9433-63195E675A10}" type="presOf" srcId="{A3870229-6775-4166-A95A-915FC2A92EEF}" destId="{4FB9FF21-7DC5-ED41-805A-CFD8E0DB8BC7}" srcOrd="0" destOrd="0" presId="urn:microsoft.com/office/officeart/2005/8/layout/vList2"/>
    <dgm:cxn modelId="{563E3C6A-EB0D-491F-9972-92A68776F01E}" srcId="{DED2F461-1AD4-431A-A4F7-5A8BC7757CD4}" destId="{A3870229-6775-4166-A95A-915FC2A92EEF}" srcOrd="1" destOrd="0" parTransId="{98AD7EE6-56FC-42AC-9C71-81AFCBF8E0F7}" sibTransId="{87F9B45B-5373-40F4-A311-CA7C11400C8C}"/>
    <dgm:cxn modelId="{2A4B9AAB-5059-CD4F-8AF8-1D2E7D9BC149}" type="presOf" srcId="{46D21D70-D514-48A3-9B66-64C0FA0AB820}" destId="{40525739-ACA3-0646-93C5-A1DA6782A076}" srcOrd="0" destOrd="0" presId="urn:microsoft.com/office/officeart/2005/8/layout/vList2"/>
    <dgm:cxn modelId="{6C88EBBC-5CBD-407F-A0D9-99191BD6443C}" srcId="{DED2F461-1AD4-431A-A4F7-5A8BC7757CD4}" destId="{46D21D70-D514-48A3-9B66-64C0FA0AB820}" srcOrd="0" destOrd="0" parTransId="{9E46939D-3D85-4000-A674-59568ADF7737}" sibTransId="{C0DE00AE-CAF4-46A1-9D9E-96AB749A6D54}"/>
    <dgm:cxn modelId="{A068B2CC-6BFD-4A36-B75B-D539039D2117}" srcId="{DED2F461-1AD4-431A-A4F7-5A8BC7757CD4}" destId="{19F2BE21-FC49-416F-A2DA-3B231F13FEF0}" srcOrd="4" destOrd="0" parTransId="{30839C00-5D69-4F31-821D-289F7E8EDD00}" sibTransId="{74DCE233-EAD0-40AD-8A2E-F003A8FA44D7}"/>
    <dgm:cxn modelId="{81D762EA-70CA-2444-9B74-A344B02BCA62}" type="presOf" srcId="{9DB3EBB6-8367-46B1-A83A-521DA702A523}" destId="{160DCEDF-4111-1343-A80D-5E954CFFF730}" srcOrd="0" destOrd="0" presId="urn:microsoft.com/office/officeart/2005/8/layout/vList2"/>
    <dgm:cxn modelId="{140D53FD-4B4C-475A-A1FA-18A91D166F26}" srcId="{DED2F461-1AD4-431A-A4F7-5A8BC7757CD4}" destId="{68F57AE3-05A6-434D-A459-D0A3BBA9F638}" srcOrd="2" destOrd="0" parTransId="{36B5805F-6F9E-41CB-8CD8-B017709D4261}" sibTransId="{60EFF0D7-B434-489B-8DF4-3EF237074BF5}"/>
    <dgm:cxn modelId="{A48F5518-BB80-9345-98D8-EBE0F1C2D746}" type="presParOf" srcId="{F2361D2C-D8A7-B242-A3A7-08598970B9F1}" destId="{40525739-ACA3-0646-93C5-A1DA6782A076}" srcOrd="0" destOrd="0" presId="urn:microsoft.com/office/officeart/2005/8/layout/vList2"/>
    <dgm:cxn modelId="{2AB5C6B6-A0EF-0D44-A29B-EE1DE067371D}" type="presParOf" srcId="{F2361D2C-D8A7-B242-A3A7-08598970B9F1}" destId="{622D7D7B-ED75-D64A-9D08-C376B7FD9EF2}" srcOrd="1" destOrd="0" presId="urn:microsoft.com/office/officeart/2005/8/layout/vList2"/>
    <dgm:cxn modelId="{4D7D05B5-AEA0-B84E-BD1C-9CB3D1AE0F15}" type="presParOf" srcId="{F2361D2C-D8A7-B242-A3A7-08598970B9F1}" destId="{4FB9FF21-7DC5-ED41-805A-CFD8E0DB8BC7}" srcOrd="2" destOrd="0" presId="urn:microsoft.com/office/officeart/2005/8/layout/vList2"/>
    <dgm:cxn modelId="{8323EE7F-CE83-774D-9FBF-D711AD46E7E1}" type="presParOf" srcId="{F2361D2C-D8A7-B242-A3A7-08598970B9F1}" destId="{F5B0FA35-2455-0741-AD19-ABBA7FF36165}" srcOrd="3" destOrd="0" presId="urn:microsoft.com/office/officeart/2005/8/layout/vList2"/>
    <dgm:cxn modelId="{F76A7C08-E8E1-FB43-AF87-A551736F0602}" type="presParOf" srcId="{F2361D2C-D8A7-B242-A3A7-08598970B9F1}" destId="{8D88A0C6-B294-0849-899E-4A3CD05412FE}" srcOrd="4" destOrd="0" presId="urn:microsoft.com/office/officeart/2005/8/layout/vList2"/>
    <dgm:cxn modelId="{7C5B834F-5058-4348-A615-CE47F5C21650}" type="presParOf" srcId="{F2361D2C-D8A7-B242-A3A7-08598970B9F1}" destId="{2B6B047E-AA68-C940-B2E6-9ACF474D4B38}" srcOrd="5" destOrd="0" presId="urn:microsoft.com/office/officeart/2005/8/layout/vList2"/>
    <dgm:cxn modelId="{0F165353-CB2E-D747-B20F-9A09D8C4C501}" type="presParOf" srcId="{F2361D2C-D8A7-B242-A3A7-08598970B9F1}" destId="{160DCEDF-4111-1343-A80D-5E954CFFF730}" srcOrd="6" destOrd="0" presId="urn:microsoft.com/office/officeart/2005/8/layout/vList2"/>
    <dgm:cxn modelId="{6A200F33-A208-674D-84F3-9072A01DFB18}" type="presParOf" srcId="{F2361D2C-D8A7-B242-A3A7-08598970B9F1}" destId="{C55BA9CE-D81F-4242-8928-5B8E4938BBF4}" srcOrd="7" destOrd="0" presId="urn:microsoft.com/office/officeart/2005/8/layout/vList2"/>
    <dgm:cxn modelId="{71634BA9-7160-A14D-B167-2839B872B1AE}" type="presParOf" srcId="{F2361D2C-D8A7-B242-A3A7-08598970B9F1}" destId="{124954DF-1BB8-1148-BF93-41CA76B1788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843ED9-DF5D-4687-87DF-30E3D7696C6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5566FED-E169-48D4-8A95-507451579006}">
      <dgm:prSet/>
      <dgm:spPr/>
      <dgm:t>
        <a:bodyPr/>
        <a:lstStyle/>
        <a:p>
          <a:r>
            <a:rPr lang="en-US"/>
            <a:t>In children &lt;16 years old, hives, large local reactions after stinging insect bite is not an indication for testing and immunotherapy</a:t>
          </a:r>
        </a:p>
      </dgm:t>
    </dgm:pt>
    <dgm:pt modelId="{7852F030-2B9F-4632-A96F-2B93F0B56E33}" type="parTrans" cxnId="{7D134852-CBE9-47BE-B024-228FE5C889BA}">
      <dgm:prSet/>
      <dgm:spPr/>
      <dgm:t>
        <a:bodyPr/>
        <a:lstStyle/>
        <a:p>
          <a:endParaRPr lang="en-US"/>
        </a:p>
      </dgm:t>
    </dgm:pt>
    <dgm:pt modelId="{C7F03FA3-9265-4A46-AB03-D0A7FCF30BAC}" type="sibTrans" cxnId="{7D134852-CBE9-47BE-B024-228FE5C889BA}">
      <dgm:prSet/>
      <dgm:spPr/>
      <dgm:t>
        <a:bodyPr/>
        <a:lstStyle/>
        <a:p>
          <a:endParaRPr lang="en-US"/>
        </a:p>
      </dgm:t>
    </dgm:pt>
    <dgm:pt modelId="{3A73D618-7423-45D2-BD0F-A0E1E855B285}">
      <dgm:prSet/>
      <dgm:spPr/>
      <dgm:t>
        <a:bodyPr/>
        <a:lstStyle/>
        <a:p>
          <a:r>
            <a:rPr lang="en-US"/>
            <a:t>In children </a:t>
          </a:r>
          <a:r>
            <a:rPr lang="en-US" u="sng"/>
            <a:t>&gt;</a:t>
          </a:r>
          <a:r>
            <a:rPr lang="en-US"/>
            <a:t>16 years, generalized hives, shortness of breath, etc is an indication for testing- invasive- if plan is for immunotherapy</a:t>
          </a:r>
        </a:p>
      </dgm:t>
    </dgm:pt>
    <dgm:pt modelId="{522512C2-78FF-4AD3-BEB2-A792BFF6329F}" type="parTrans" cxnId="{F2C701AE-F400-4D90-829E-15FE06D34F06}">
      <dgm:prSet/>
      <dgm:spPr/>
      <dgm:t>
        <a:bodyPr/>
        <a:lstStyle/>
        <a:p>
          <a:endParaRPr lang="en-US"/>
        </a:p>
      </dgm:t>
    </dgm:pt>
    <dgm:pt modelId="{FFA38B53-BA98-48CB-9CFD-05FD673A9A72}" type="sibTrans" cxnId="{F2C701AE-F400-4D90-829E-15FE06D34F06}">
      <dgm:prSet/>
      <dgm:spPr/>
      <dgm:t>
        <a:bodyPr/>
        <a:lstStyle/>
        <a:p>
          <a:endParaRPr lang="en-US"/>
        </a:p>
      </dgm:t>
    </dgm:pt>
    <dgm:pt modelId="{01F0DE13-F202-45E3-91DC-26945AD8DA03}">
      <dgm:prSet/>
      <dgm:spPr/>
      <dgm:t>
        <a:bodyPr/>
        <a:lstStyle/>
        <a:p>
          <a:endParaRPr lang="en-US" dirty="0"/>
        </a:p>
      </dgm:t>
    </dgm:pt>
    <dgm:pt modelId="{0CD129B5-BA5F-4AC1-94C2-72C9B22B8FE0}" type="parTrans" cxnId="{89EF47C8-4546-4013-9478-1F292A514C5B}">
      <dgm:prSet/>
      <dgm:spPr/>
      <dgm:t>
        <a:bodyPr/>
        <a:lstStyle/>
        <a:p>
          <a:endParaRPr lang="en-US"/>
        </a:p>
      </dgm:t>
    </dgm:pt>
    <dgm:pt modelId="{DE669783-AAAF-4608-A4DB-9E13A9D0B0C2}" type="sibTrans" cxnId="{89EF47C8-4546-4013-9478-1F292A514C5B}">
      <dgm:prSet/>
      <dgm:spPr/>
      <dgm:t>
        <a:bodyPr/>
        <a:lstStyle/>
        <a:p>
          <a:endParaRPr lang="en-US"/>
        </a:p>
      </dgm:t>
    </dgm:pt>
    <dgm:pt modelId="{96FFAD92-D425-5346-B4A7-CD61044C4E62}" type="pres">
      <dgm:prSet presAssocID="{E4843ED9-DF5D-4687-87DF-30E3D7696C67}" presName="vert0" presStyleCnt="0">
        <dgm:presLayoutVars>
          <dgm:dir/>
          <dgm:animOne val="branch"/>
          <dgm:animLvl val="lvl"/>
        </dgm:presLayoutVars>
      </dgm:prSet>
      <dgm:spPr/>
    </dgm:pt>
    <dgm:pt modelId="{02B146ED-30DE-194C-8F59-1B71673EF3F5}" type="pres">
      <dgm:prSet presAssocID="{75566FED-E169-48D4-8A95-507451579006}" presName="thickLine" presStyleLbl="alignNode1" presStyleIdx="0" presStyleCnt="3"/>
      <dgm:spPr/>
    </dgm:pt>
    <dgm:pt modelId="{70E6733E-482E-214A-A340-990FF0CD6F27}" type="pres">
      <dgm:prSet presAssocID="{75566FED-E169-48D4-8A95-507451579006}" presName="horz1" presStyleCnt="0"/>
      <dgm:spPr/>
    </dgm:pt>
    <dgm:pt modelId="{B21D37C1-087B-C34E-910A-C07103864EA0}" type="pres">
      <dgm:prSet presAssocID="{75566FED-E169-48D4-8A95-507451579006}" presName="tx1" presStyleLbl="revTx" presStyleIdx="0" presStyleCnt="3"/>
      <dgm:spPr/>
    </dgm:pt>
    <dgm:pt modelId="{4E4620FF-2BF7-FA4E-A81D-368B9BAB813A}" type="pres">
      <dgm:prSet presAssocID="{75566FED-E169-48D4-8A95-507451579006}" presName="vert1" presStyleCnt="0"/>
      <dgm:spPr/>
    </dgm:pt>
    <dgm:pt modelId="{41AB4E1F-98F1-2143-A08C-22BE8159C2BB}" type="pres">
      <dgm:prSet presAssocID="{3A73D618-7423-45D2-BD0F-A0E1E855B285}" presName="thickLine" presStyleLbl="alignNode1" presStyleIdx="1" presStyleCnt="3"/>
      <dgm:spPr/>
    </dgm:pt>
    <dgm:pt modelId="{B03ECA95-DF5D-094F-82D8-456E2F766CB2}" type="pres">
      <dgm:prSet presAssocID="{3A73D618-7423-45D2-BD0F-A0E1E855B285}" presName="horz1" presStyleCnt="0"/>
      <dgm:spPr/>
    </dgm:pt>
    <dgm:pt modelId="{37F20CA3-38E4-C44D-A2FE-7FD55BA10550}" type="pres">
      <dgm:prSet presAssocID="{3A73D618-7423-45D2-BD0F-A0E1E855B285}" presName="tx1" presStyleLbl="revTx" presStyleIdx="1" presStyleCnt="3"/>
      <dgm:spPr/>
    </dgm:pt>
    <dgm:pt modelId="{6E890227-BA5E-7841-95CC-B8C6A59694CC}" type="pres">
      <dgm:prSet presAssocID="{3A73D618-7423-45D2-BD0F-A0E1E855B285}" presName="vert1" presStyleCnt="0"/>
      <dgm:spPr/>
    </dgm:pt>
    <dgm:pt modelId="{EB0E904A-431B-4242-AFA8-C8E4D614AE6E}" type="pres">
      <dgm:prSet presAssocID="{01F0DE13-F202-45E3-91DC-26945AD8DA03}" presName="thickLine" presStyleLbl="alignNode1" presStyleIdx="2" presStyleCnt="3"/>
      <dgm:spPr/>
    </dgm:pt>
    <dgm:pt modelId="{FAC7B6F6-9568-0143-9944-7E25DC409018}" type="pres">
      <dgm:prSet presAssocID="{01F0DE13-F202-45E3-91DC-26945AD8DA03}" presName="horz1" presStyleCnt="0"/>
      <dgm:spPr/>
    </dgm:pt>
    <dgm:pt modelId="{8E80BFF9-3914-894E-A2C5-36DA66BF9388}" type="pres">
      <dgm:prSet presAssocID="{01F0DE13-F202-45E3-91DC-26945AD8DA03}" presName="tx1" presStyleLbl="revTx" presStyleIdx="2" presStyleCnt="3"/>
      <dgm:spPr/>
    </dgm:pt>
    <dgm:pt modelId="{DBAB126E-6EC9-D644-AA28-E6234CD2A980}" type="pres">
      <dgm:prSet presAssocID="{01F0DE13-F202-45E3-91DC-26945AD8DA03}" presName="vert1" presStyleCnt="0"/>
      <dgm:spPr/>
    </dgm:pt>
  </dgm:ptLst>
  <dgm:cxnLst>
    <dgm:cxn modelId="{DD64FB49-D33A-8844-A360-E0BF44F68590}" type="presOf" srcId="{E4843ED9-DF5D-4687-87DF-30E3D7696C67}" destId="{96FFAD92-D425-5346-B4A7-CD61044C4E62}" srcOrd="0" destOrd="0" presId="urn:microsoft.com/office/officeart/2008/layout/LinedList"/>
    <dgm:cxn modelId="{7D134852-CBE9-47BE-B024-228FE5C889BA}" srcId="{E4843ED9-DF5D-4687-87DF-30E3D7696C67}" destId="{75566FED-E169-48D4-8A95-507451579006}" srcOrd="0" destOrd="0" parTransId="{7852F030-2B9F-4632-A96F-2B93F0B56E33}" sibTransId="{C7F03FA3-9265-4A46-AB03-D0A7FCF30BAC}"/>
    <dgm:cxn modelId="{F2C701AE-F400-4D90-829E-15FE06D34F06}" srcId="{E4843ED9-DF5D-4687-87DF-30E3D7696C67}" destId="{3A73D618-7423-45D2-BD0F-A0E1E855B285}" srcOrd="1" destOrd="0" parTransId="{522512C2-78FF-4AD3-BEB2-A792BFF6329F}" sibTransId="{FFA38B53-BA98-48CB-9CFD-05FD673A9A72}"/>
    <dgm:cxn modelId="{89EF47C8-4546-4013-9478-1F292A514C5B}" srcId="{E4843ED9-DF5D-4687-87DF-30E3D7696C67}" destId="{01F0DE13-F202-45E3-91DC-26945AD8DA03}" srcOrd="2" destOrd="0" parTransId="{0CD129B5-BA5F-4AC1-94C2-72C9B22B8FE0}" sibTransId="{DE669783-AAAF-4608-A4DB-9E13A9D0B0C2}"/>
    <dgm:cxn modelId="{B08C1BCA-6621-D24F-9321-D08043361399}" type="presOf" srcId="{75566FED-E169-48D4-8A95-507451579006}" destId="{B21D37C1-087B-C34E-910A-C07103864EA0}" srcOrd="0" destOrd="0" presId="urn:microsoft.com/office/officeart/2008/layout/LinedList"/>
    <dgm:cxn modelId="{9BAA9ED0-AB06-FD4E-B191-64086F1F974B}" type="presOf" srcId="{01F0DE13-F202-45E3-91DC-26945AD8DA03}" destId="{8E80BFF9-3914-894E-A2C5-36DA66BF9388}" srcOrd="0" destOrd="0" presId="urn:microsoft.com/office/officeart/2008/layout/LinedList"/>
    <dgm:cxn modelId="{9A2030FD-B3D8-184D-A36A-846BBB3E312A}" type="presOf" srcId="{3A73D618-7423-45D2-BD0F-A0E1E855B285}" destId="{37F20CA3-38E4-C44D-A2FE-7FD55BA10550}" srcOrd="0" destOrd="0" presId="urn:microsoft.com/office/officeart/2008/layout/LinedList"/>
    <dgm:cxn modelId="{89FB221D-0BC7-804E-B2D5-65ADFF47B367}" type="presParOf" srcId="{96FFAD92-D425-5346-B4A7-CD61044C4E62}" destId="{02B146ED-30DE-194C-8F59-1B71673EF3F5}" srcOrd="0" destOrd="0" presId="urn:microsoft.com/office/officeart/2008/layout/LinedList"/>
    <dgm:cxn modelId="{160ED6D3-AC35-B64D-9853-D646BA4692E2}" type="presParOf" srcId="{96FFAD92-D425-5346-B4A7-CD61044C4E62}" destId="{70E6733E-482E-214A-A340-990FF0CD6F27}" srcOrd="1" destOrd="0" presId="urn:microsoft.com/office/officeart/2008/layout/LinedList"/>
    <dgm:cxn modelId="{601AAAD0-7DC3-E64F-A7C1-491610678144}" type="presParOf" srcId="{70E6733E-482E-214A-A340-990FF0CD6F27}" destId="{B21D37C1-087B-C34E-910A-C07103864EA0}" srcOrd="0" destOrd="0" presId="urn:microsoft.com/office/officeart/2008/layout/LinedList"/>
    <dgm:cxn modelId="{55DA22DD-229B-BF4D-A291-611C068ED747}" type="presParOf" srcId="{70E6733E-482E-214A-A340-990FF0CD6F27}" destId="{4E4620FF-2BF7-FA4E-A81D-368B9BAB813A}" srcOrd="1" destOrd="0" presId="urn:microsoft.com/office/officeart/2008/layout/LinedList"/>
    <dgm:cxn modelId="{CF542E31-0A0E-944A-938C-154B8B09C689}" type="presParOf" srcId="{96FFAD92-D425-5346-B4A7-CD61044C4E62}" destId="{41AB4E1F-98F1-2143-A08C-22BE8159C2BB}" srcOrd="2" destOrd="0" presId="urn:microsoft.com/office/officeart/2008/layout/LinedList"/>
    <dgm:cxn modelId="{226428EB-F187-6741-BD58-7D1D3A1AC4A7}" type="presParOf" srcId="{96FFAD92-D425-5346-B4A7-CD61044C4E62}" destId="{B03ECA95-DF5D-094F-82D8-456E2F766CB2}" srcOrd="3" destOrd="0" presId="urn:microsoft.com/office/officeart/2008/layout/LinedList"/>
    <dgm:cxn modelId="{E3B50F73-8305-AD48-B720-64BE363F616D}" type="presParOf" srcId="{B03ECA95-DF5D-094F-82D8-456E2F766CB2}" destId="{37F20CA3-38E4-C44D-A2FE-7FD55BA10550}" srcOrd="0" destOrd="0" presId="urn:microsoft.com/office/officeart/2008/layout/LinedList"/>
    <dgm:cxn modelId="{A149C49D-33C1-7E4A-B4B4-ACBF64213E8D}" type="presParOf" srcId="{B03ECA95-DF5D-094F-82D8-456E2F766CB2}" destId="{6E890227-BA5E-7841-95CC-B8C6A59694CC}" srcOrd="1" destOrd="0" presId="urn:microsoft.com/office/officeart/2008/layout/LinedList"/>
    <dgm:cxn modelId="{C8B90CAF-E60D-F54F-94B6-E6252EE7BF8A}" type="presParOf" srcId="{96FFAD92-D425-5346-B4A7-CD61044C4E62}" destId="{EB0E904A-431B-4242-AFA8-C8E4D614AE6E}" srcOrd="4" destOrd="0" presId="urn:microsoft.com/office/officeart/2008/layout/LinedList"/>
    <dgm:cxn modelId="{AFEDEC58-E4CF-2F47-AEB9-AB2332E6FAE5}" type="presParOf" srcId="{96FFAD92-D425-5346-B4A7-CD61044C4E62}" destId="{FAC7B6F6-9568-0143-9944-7E25DC409018}" srcOrd="5" destOrd="0" presId="urn:microsoft.com/office/officeart/2008/layout/LinedList"/>
    <dgm:cxn modelId="{3DE114FD-5B7C-0749-8235-D4A6CC3DD94C}" type="presParOf" srcId="{FAC7B6F6-9568-0143-9944-7E25DC409018}" destId="{8E80BFF9-3914-894E-A2C5-36DA66BF9388}" srcOrd="0" destOrd="0" presId="urn:microsoft.com/office/officeart/2008/layout/LinedList"/>
    <dgm:cxn modelId="{455FE849-9F8C-7F41-981A-5689FB4AEF85}" type="presParOf" srcId="{FAC7B6F6-9568-0143-9944-7E25DC409018}" destId="{DBAB126E-6EC9-D644-AA28-E6234CD2A98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4BD940-9D3B-4E58-AE89-DDC183A05FD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7E0146A-E2B7-4528-A4D0-94D7DCCE2925}">
      <dgm:prSet/>
      <dgm:spPr/>
      <dgm:t>
        <a:bodyPr/>
        <a:lstStyle/>
        <a:p>
          <a:r>
            <a:rPr lang="en-US"/>
            <a:t>In patients with true allergy to stinging insects, should be given a prescription for epinephrine autoinjector and referral for testing/immunotherapy</a:t>
          </a:r>
        </a:p>
      </dgm:t>
    </dgm:pt>
    <dgm:pt modelId="{82E736A2-F317-44EE-A557-376FC75424C3}" type="parTrans" cxnId="{69B1C3FB-08B4-4C11-9481-50539A211884}">
      <dgm:prSet/>
      <dgm:spPr/>
      <dgm:t>
        <a:bodyPr/>
        <a:lstStyle/>
        <a:p>
          <a:endParaRPr lang="en-US"/>
        </a:p>
      </dgm:t>
    </dgm:pt>
    <dgm:pt modelId="{B7E48F98-BE60-4072-AA6F-BC9CB10399F7}" type="sibTrans" cxnId="{69B1C3FB-08B4-4C11-9481-50539A211884}">
      <dgm:prSet/>
      <dgm:spPr/>
      <dgm:t>
        <a:bodyPr/>
        <a:lstStyle/>
        <a:p>
          <a:endParaRPr lang="en-US"/>
        </a:p>
      </dgm:t>
    </dgm:pt>
    <dgm:pt modelId="{CFF719B6-0557-427F-A24B-3B66CBFC25AE}">
      <dgm:prSet/>
      <dgm:spPr/>
      <dgm:t>
        <a:bodyPr/>
        <a:lstStyle/>
        <a:p>
          <a:r>
            <a:rPr lang="en-US"/>
            <a:t>Immunotherapy 5-7 years</a:t>
          </a:r>
        </a:p>
      </dgm:t>
    </dgm:pt>
    <dgm:pt modelId="{817103AA-A682-4148-84D2-D4BE91DF5C7E}" type="parTrans" cxnId="{58AF1F97-F256-4D93-B934-4227D642E5D8}">
      <dgm:prSet/>
      <dgm:spPr/>
      <dgm:t>
        <a:bodyPr/>
        <a:lstStyle/>
        <a:p>
          <a:endParaRPr lang="en-US"/>
        </a:p>
      </dgm:t>
    </dgm:pt>
    <dgm:pt modelId="{710FDC71-3EEE-4DBA-BA55-B31F1FD5D95B}" type="sibTrans" cxnId="{58AF1F97-F256-4D93-B934-4227D642E5D8}">
      <dgm:prSet/>
      <dgm:spPr/>
      <dgm:t>
        <a:bodyPr/>
        <a:lstStyle/>
        <a:p>
          <a:endParaRPr lang="en-US"/>
        </a:p>
      </dgm:t>
    </dgm:pt>
    <dgm:pt modelId="{666D56D6-97A2-46B5-BD4B-48F208199F7D}">
      <dgm:prSet/>
      <dgm:spPr/>
      <dgm:t>
        <a:bodyPr/>
        <a:lstStyle/>
        <a:p>
          <a:r>
            <a:rPr lang="en-US"/>
            <a:t>Patients with systemic mastocytosis have higher likelihood of severe anaphylaxis to stinging insects</a:t>
          </a:r>
        </a:p>
      </dgm:t>
    </dgm:pt>
    <dgm:pt modelId="{47F5DE27-F789-4086-93D8-5AC247B3A44A}" type="parTrans" cxnId="{4E72AE2E-F169-4DE6-9F50-D5CA61FB2E84}">
      <dgm:prSet/>
      <dgm:spPr/>
      <dgm:t>
        <a:bodyPr/>
        <a:lstStyle/>
        <a:p>
          <a:endParaRPr lang="en-US"/>
        </a:p>
      </dgm:t>
    </dgm:pt>
    <dgm:pt modelId="{6E3CF3BB-9093-4A5C-A8BF-989620308127}" type="sibTrans" cxnId="{4E72AE2E-F169-4DE6-9F50-D5CA61FB2E84}">
      <dgm:prSet/>
      <dgm:spPr/>
      <dgm:t>
        <a:bodyPr/>
        <a:lstStyle/>
        <a:p>
          <a:endParaRPr lang="en-US"/>
        </a:p>
      </dgm:t>
    </dgm:pt>
    <dgm:pt modelId="{6D8C6549-8292-EF47-A739-D18EA1B6BAB9}" type="pres">
      <dgm:prSet presAssocID="{0A4BD940-9D3B-4E58-AE89-DDC183A05FD6}" presName="linear" presStyleCnt="0">
        <dgm:presLayoutVars>
          <dgm:animLvl val="lvl"/>
          <dgm:resizeHandles val="exact"/>
        </dgm:presLayoutVars>
      </dgm:prSet>
      <dgm:spPr/>
    </dgm:pt>
    <dgm:pt modelId="{8110B363-4DE4-664D-9CB6-32A3B5C223E5}" type="pres">
      <dgm:prSet presAssocID="{E7E0146A-E2B7-4528-A4D0-94D7DCCE292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8F68F89-ACDE-9249-8B1C-112592F4638E}" type="pres">
      <dgm:prSet presAssocID="{B7E48F98-BE60-4072-AA6F-BC9CB10399F7}" presName="spacer" presStyleCnt="0"/>
      <dgm:spPr/>
    </dgm:pt>
    <dgm:pt modelId="{38564F6E-9473-E34E-A671-03F50C2B1E9F}" type="pres">
      <dgm:prSet presAssocID="{CFF719B6-0557-427F-A24B-3B66CBFC25A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87045C1-AC97-9F46-8229-8C37BC5000B1}" type="pres">
      <dgm:prSet presAssocID="{710FDC71-3EEE-4DBA-BA55-B31F1FD5D95B}" presName="spacer" presStyleCnt="0"/>
      <dgm:spPr/>
    </dgm:pt>
    <dgm:pt modelId="{C97EEF0E-49D6-F044-B18F-31D32DD6BF19}" type="pres">
      <dgm:prSet presAssocID="{666D56D6-97A2-46B5-BD4B-48F208199F7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A35111C-2F00-3644-AA87-157CE0DA2B0A}" type="presOf" srcId="{666D56D6-97A2-46B5-BD4B-48F208199F7D}" destId="{C97EEF0E-49D6-F044-B18F-31D32DD6BF19}" srcOrd="0" destOrd="0" presId="urn:microsoft.com/office/officeart/2005/8/layout/vList2"/>
    <dgm:cxn modelId="{08F77120-0D9B-0B4D-B7C5-EEA01598302B}" type="presOf" srcId="{E7E0146A-E2B7-4528-A4D0-94D7DCCE2925}" destId="{8110B363-4DE4-664D-9CB6-32A3B5C223E5}" srcOrd="0" destOrd="0" presId="urn:microsoft.com/office/officeart/2005/8/layout/vList2"/>
    <dgm:cxn modelId="{4E72AE2E-F169-4DE6-9F50-D5CA61FB2E84}" srcId="{0A4BD940-9D3B-4E58-AE89-DDC183A05FD6}" destId="{666D56D6-97A2-46B5-BD4B-48F208199F7D}" srcOrd="2" destOrd="0" parTransId="{47F5DE27-F789-4086-93D8-5AC247B3A44A}" sibTransId="{6E3CF3BB-9093-4A5C-A8BF-989620308127}"/>
    <dgm:cxn modelId="{58AF1F97-F256-4D93-B934-4227D642E5D8}" srcId="{0A4BD940-9D3B-4E58-AE89-DDC183A05FD6}" destId="{CFF719B6-0557-427F-A24B-3B66CBFC25AE}" srcOrd="1" destOrd="0" parTransId="{817103AA-A682-4148-84D2-D4BE91DF5C7E}" sibTransId="{710FDC71-3EEE-4DBA-BA55-B31F1FD5D95B}"/>
    <dgm:cxn modelId="{0BD6CDAB-791C-E24C-AC2B-C66ED9407866}" type="presOf" srcId="{0A4BD940-9D3B-4E58-AE89-DDC183A05FD6}" destId="{6D8C6549-8292-EF47-A739-D18EA1B6BAB9}" srcOrd="0" destOrd="0" presId="urn:microsoft.com/office/officeart/2005/8/layout/vList2"/>
    <dgm:cxn modelId="{FABBD0CA-52EA-064A-B4B0-AB41B47274F7}" type="presOf" srcId="{CFF719B6-0557-427F-A24B-3B66CBFC25AE}" destId="{38564F6E-9473-E34E-A671-03F50C2B1E9F}" srcOrd="0" destOrd="0" presId="urn:microsoft.com/office/officeart/2005/8/layout/vList2"/>
    <dgm:cxn modelId="{69B1C3FB-08B4-4C11-9481-50539A211884}" srcId="{0A4BD940-9D3B-4E58-AE89-DDC183A05FD6}" destId="{E7E0146A-E2B7-4528-A4D0-94D7DCCE2925}" srcOrd="0" destOrd="0" parTransId="{82E736A2-F317-44EE-A557-376FC75424C3}" sibTransId="{B7E48F98-BE60-4072-AA6F-BC9CB10399F7}"/>
    <dgm:cxn modelId="{ED683FFE-3C92-A746-B092-CAFDC7CDAD2C}" type="presParOf" srcId="{6D8C6549-8292-EF47-A739-D18EA1B6BAB9}" destId="{8110B363-4DE4-664D-9CB6-32A3B5C223E5}" srcOrd="0" destOrd="0" presId="urn:microsoft.com/office/officeart/2005/8/layout/vList2"/>
    <dgm:cxn modelId="{FCF289D3-7FD8-F34A-A328-0C7D3EC49291}" type="presParOf" srcId="{6D8C6549-8292-EF47-A739-D18EA1B6BAB9}" destId="{C8F68F89-ACDE-9249-8B1C-112592F4638E}" srcOrd="1" destOrd="0" presId="urn:microsoft.com/office/officeart/2005/8/layout/vList2"/>
    <dgm:cxn modelId="{A67AA294-5BB4-224A-969C-DE8F5D22D145}" type="presParOf" srcId="{6D8C6549-8292-EF47-A739-D18EA1B6BAB9}" destId="{38564F6E-9473-E34E-A671-03F50C2B1E9F}" srcOrd="2" destOrd="0" presId="urn:microsoft.com/office/officeart/2005/8/layout/vList2"/>
    <dgm:cxn modelId="{86781664-0DBB-8F40-9703-7C33D3DCDDC9}" type="presParOf" srcId="{6D8C6549-8292-EF47-A739-D18EA1B6BAB9}" destId="{587045C1-AC97-9F46-8229-8C37BC5000B1}" srcOrd="3" destOrd="0" presId="urn:microsoft.com/office/officeart/2005/8/layout/vList2"/>
    <dgm:cxn modelId="{9DC92C97-03AD-794F-B0FC-2DBD1A265F7B}" type="presParOf" srcId="{6D8C6549-8292-EF47-A739-D18EA1B6BAB9}" destId="{C97EEF0E-49D6-F044-B18F-31D32DD6BF1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8BB29D-C668-465D-A60C-266C713A3178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497979-AFE8-4FAC-9E6C-698FF81E7A34}">
      <dgm:prSet/>
      <dgm:spPr/>
      <dgm:t>
        <a:bodyPr/>
        <a:lstStyle/>
        <a:p>
          <a:r>
            <a:rPr lang="en-US" dirty="0"/>
            <a:t>Type I</a:t>
          </a:r>
        </a:p>
      </dgm:t>
    </dgm:pt>
    <dgm:pt modelId="{CE4CE041-140E-4EE5-9BC8-E15385F13078}" type="parTrans" cxnId="{2195286F-1B70-4561-AC00-47CFA3DDF6BE}">
      <dgm:prSet/>
      <dgm:spPr/>
      <dgm:t>
        <a:bodyPr/>
        <a:lstStyle/>
        <a:p>
          <a:endParaRPr lang="en-US"/>
        </a:p>
      </dgm:t>
    </dgm:pt>
    <dgm:pt modelId="{DD4B71A7-EA75-4C17-8775-96BD314A47D2}" type="sibTrans" cxnId="{2195286F-1B70-4561-AC00-47CFA3DDF6BE}">
      <dgm:prSet/>
      <dgm:spPr/>
      <dgm:t>
        <a:bodyPr/>
        <a:lstStyle/>
        <a:p>
          <a:endParaRPr lang="en-US"/>
        </a:p>
      </dgm:t>
    </dgm:pt>
    <dgm:pt modelId="{BCF32849-B537-4D3B-8830-E43A2F8A6D50}">
      <dgm:prSet/>
      <dgm:spPr/>
      <dgm:t>
        <a:bodyPr/>
        <a:lstStyle/>
        <a:p>
          <a:r>
            <a:rPr lang="en-US"/>
            <a:t>Type I:  IgE-mediated immediate-type hypersensitivity (anaphylaxis to antibiotics, allergic asthma)</a:t>
          </a:r>
        </a:p>
      </dgm:t>
    </dgm:pt>
    <dgm:pt modelId="{B4674508-D207-4FDC-ADB4-0DA3F95E83AB}" type="parTrans" cxnId="{8B4134AC-5796-4F39-9EA2-81988AD8CD3E}">
      <dgm:prSet/>
      <dgm:spPr/>
      <dgm:t>
        <a:bodyPr/>
        <a:lstStyle/>
        <a:p>
          <a:endParaRPr lang="en-US"/>
        </a:p>
      </dgm:t>
    </dgm:pt>
    <dgm:pt modelId="{FF3DF480-BC91-4CF2-9EA0-13E1D8DF8C3E}" type="sibTrans" cxnId="{8B4134AC-5796-4F39-9EA2-81988AD8CD3E}">
      <dgm:prSet/>
      <dgm:spPr/>
      <dgm:t>
        <a:bodyPr/>
        <a:lstStyle/>
        <a:p>
          <a:endParaRPr lang="en-US"/>
        </a:p>
      </dgm:t>
    </dgm:pt>
    <dgm:pt modelId="{E1D9FD7C-BE84-4471-931E-7F68750D014C}">
      <dgm:prSet/>
      <dgm:spPr/>
      <dgm:t>
        <a:bodyPr/>
        <a:lstStyle/>
        <a:p>
          <a:r>
            <a:rPr lang="en-US" dirty="0"/>
            <a:t>Type II</a:t>
          </a:r>
        </a:p>
      </dgm:t>
    </dgm:pt>
    <dgm:pt modelId="{91853314-3469-4E0B-B3FD-D57D4AEFDAD4}" type="parTrans" cxnId="{9843302B-571D-4443-A08E-D4AAAA00187B}">
      <dgm:prSet/>
      <dgm:spPr/>
      <dgm:t>
        <a:bodyPr/>
        <a:lstStyle/>
        <a:p>
          <a:endParaRPr lang="en-US"/>
        </a:p>
      </dgm:t>
    </dgm:pt>
    <dgm:pt modelId="{08A616A0-41CC-4B9E-B036-5B3CA87308F3}" type="sibTrans" cxnId="{9843302B-571D-4443-A08E-D4AAAA00187B}">
      <dgm:prSet/>
      <dgm:spPr/>
      <dgm:t>
        <a:bodyPr/>
        <a:lstStyle/>
        <a:p>
          <a:endParaRPr lang="en-US"/>
        </a:p>
      </dgm:t>
    </dgm:pt>
    <dgm:pt modelId="{50CC56AC-CC37-40D5-B23E-248DE88E9EE3}">
      <dgm:prSet/>
      <dgm:spPr/>
      <dgm:t>
        <a:bodyPr/>
        <a:lstStyle/>
        <a:p>
          <a:r>
            <a:rPr lang="en-US"/>
            <a:t>Type II:  IgG and IgM cytotoxic antibody (hemolytic anemia, granulocytopenia, thrombocytopenia from penicillin, Goodpasture’s)</a:t>
          </a:r>
        </a:p>
      </dgm:t>
    </dgm:pt>
    <dgm:pt modelId="{C992A017-F579-47D4-B465-EEE39202E2ED}" type="parTrans" cxnId="{13B9E4E4-A48C-49A5-81D9-6F450803CA82}">
      <dgm:prSet/>
      <dgm:spPr/>
      <dgm:t>
        <a:bodyPr/>
        <a:lstStyle/>
        <a:p>
          <a:endParaRPr lang="en-US"/>
        </a:p>
      </dgm:t>
    </dgm:pt>
    <dgm:pt modelId="{CA6A21FA-698E-4059-A010-093B304EBE4F}" type="sibTrans" cxnId="{13B9E4E4-A48C-49A5-81D9-6F450803CA82}">
      <dgm:prSet/>
      <dgm:spPr/>
      <dgm:t>
        <a:bodyPr/>
        <a:lstStyle/>
        <a:p>
          <a:endParaRPr lang="en-US"/>
        </a:p>
      </dgm:t>
    </dgm:pt>
    <dgm:pt modelId="{1CCF24DF-997A-4141-9290-F3B32784A244}">
      <dgm:prSet/>
      <dgm:spPr/>
      <dgm:t>
        <a:bodyPr/>
        <a:lstStyle/>
        <a:p>
          <a:r>
            <a:rPr lang="en-US" dirty="0"/>
            <a:t>Type III</a:t>
          </a:r>
        </a:p>
      </dgm:t>
    </dgm:pt>
    <dgm:pt modelId="{173DA107-7DA4-4A9C-A0D9-9C6252B53789}" type="parTrans" cxnId="{D5BA42D3-8436-4E5D-8CB4-FDFAE7B8CA7A}">
      <dgm:prSet/>
      <dgm:spPr/>
      <dgm:t>
        <a:bodyPr/>
        <a:lstStyle/>
        <a:p>
          <a:endParaRPr lang="en-US"/>
        </a:p>
      </dgm:t>
    </dgm:pt>
    <dgm:pt modelId="{C9F95880-CB5A-427A-A3E8-24C0839E0BC4}" type="sibTrans" cxnId="{D5BA42D3-8436-4E5D-8CB4-FDFAE7B8CA7A}">
      <dgm:prSet/>
      <dgm:spPr/>
      <dgm:t>
        <a:bodyPr/>
        <a:lstStyle/>
        <a:p>
          <a:endParaRPr lang="en-US"/>
        </a:p>
      </dgm:t>
    </dgm:pt>
    <dgm:pt modelId="{9AC02E20-4958-4C9A-814B-2600AA81199C}">
      <dgm:prSet/>
      <dgm:spPr/>
      <dgm:t>
        <a:bodyPr/>
        <a:lstStyle/>
        <a:p>
          <a:r>
            <a:rPr lang="en-US"/>
            <a:t>Type III:  antibody-antigen immune complex (serum sickness from penicillin or heterologous antisera, SLE)</a:t>
          </a:r>
        </a:p>
      </dgm:t>
    </dgm:pt>
    <dgm:pt modelId="{AA791398-AD45-4041-BCD4-F56579842ACC}" type="parTrans" cxnId="{095FE911-EB4E-446C-9940-73590664E87C}">
      <dgm:prSet/>
      <dgm:spPr/>
      <dgm:t>
        <a:bodyPr/>
        <a:lstStyle/>
        <a:p>
          <a:endParaRPr lang="en-US"/>
        </a:p>
      </dgm:t>
    </dgm:pt>
    <dgm:pt modelId="{47317B6E-6952-49CD-BFA1-016DCA59162B}" type="sibTrans" cxnId="{095FE911-EB4E-446C-9940-73590664E87C}">
      <dgm:prSet/>
      <dgm:spPr/>
      <dgm:t>
        <a:bodyPr/>
        <a:lstStyle/>
        <a:p>
          <a:endParaRPr lang="en-US"/>
        </a:p>
      </dgm:t>
    </dgm:pt>
    <dgm:pt modelId="{0C1BF5B2-7DF6-4228-BCBE-BB6CA8B0F25A}">
      <dgm:prSet/>
      <dgm:spPr/>
      <dgm:t>
        <a:bodyPr/>
        <a:lstStyle/>
        <a:p>
          <a:r>
            <a:rPr lang="en-US" dirty="0"/>
            <a:t>Type IV</a:t>
          </a:r>
        </a:p>
      </dgm:t>
    </dgm:pt>
    <dgm:pt modelId="{96F4DB4C-1A2F-4698-B220-FEA823C515BC}" type="parTrans" cxnId="{B3FD7373-6793-4590-AE20-0B4B0DA601DD}">
      <dgm:prSet/>
      <dgm:spPr/>
      <dgm:t>
        <a:bodyPr/>
        <a:lstStyle/>
        <a:p>
          <a:endParaRPr lang="en-US"/>
        </a:p>
      </dgm:t>
    </dgm:pt>
    <dgm:pt modelId="{294E4541-8013-4ADB-9FA8-39EF36D046A8}" type="sibTrans" cxnId="{B3FD7373-6793-4590-AE20-0B4B0DA601DD}">
      <dgm:prSet/>
      <dgm:spPr/>
      <dgm:t>
        <a:bodyPr/>
        <a:lstStyle/>
        <a:p>
          <a:endParaRPr lang="en-US"/>
        </a:p>
      </dgm:t>
    </dgm:pt>
    <dgm:pt modelId="{F49FDB20-E0F8-4452-9E0C-7BA516D5D662}">
      <dgm:prSet/>
      <dgm:spPr/>
      <dgm:t>
        <a:bodyPr/>
        <a:lstStyle/>
        <a:p>
          <a:r>
            <a:rPr lang="en-US"/>
            <a:t>Type IV: delayed-type cell-mediated hypersensitivity (contact dermatitis from neomycin, poison ivy, granuloma)</a:t>
          </a:r>
        </a:p>
      </dgm:t>
    </dgm:pt>
    <dgm:pt modelId="{8ADB108F-105F-42ED-875A-989DFB942D45}" type="parTrans" cxnId="{71149CAC-DF75-422B-B87F-C83671AA7EDF}">
      <dgm:prSet/>
      <dgm:spPr/>
      <dgm:t>
        <a:bodyPr/>
        <a:lstStyle/>
        <a:p>
          <a:endParaRPr lang="en-US"/>
        </a:p>
      </dgm:t>
    </dgm:pt>
    <dgm:pt modelId="{60730FDD-0CCE-4CA9-8CCD-6532E8FC5695}" type="sibTrans" cxnId="{71149CAC-DF75-422B-B87F-C83671AA7EDF}">
      <dgm:prSet/>
      <dgm:spPr/>
      <dgm:t>
        <a:bodyPr/>
        <a:lstStyle/>
        <a:p>
          <a:endParaRPr lang="en-US"/>
        </a:p>
      </dgm:t>
    </dgm:pt>
    <dgm:pt modelId="{59BA5DFE-786F-8543-9319-A734C6B79FFE}" type="pres">
      <dgm:prSet presAssocID="{1B8BB29D-C668-465D-A60C-266C713A3178}" presName="Name0" presStyleCnt="0">
        <dgm:presLayoutVars>
          <dgm:dir/>
          <dgm:animLvl val="lvl"/>
          <dgm:resizeHandles val="exact"/>
        </dgm:presLayoutVars>
      </dgm:prSet>
      <dgm:spPr/>
    </dgm:pt>
    <dgm:pt modelId="{9669DE9A-A8A0-AC49-995C-B67DCF3B7C85}" type="pres">
      <dgm:prSet presAssocID="{EC497979-AFE8-4FAC-9E6C-698FF81E7A34}" presName="linNode" presStyleCnt="0"/>
      <dgm:spPr/>
    </dgm:pt>
    <dgm:pt modelId="{30CB4B6B-8D78-8443-BA36-CAC52ED59BF6}" type="pres">
      <dgm:prSet presAssocID="{EC497979-AFE8-4FAC-9E6C-698FF81E7A34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C37D9E5E-C447-E64D-9C49-779FF6776C90}" type="pres">
      <dgm:prSet presAssocID="{EC497979-AFE8-4FAC-9E6C-698FF81E7A34}" presName="descendantText" presStyleLbl="alignAccFollowNode1" presStyleIdx="0" presStyleCnt="4">
        <dgm:presLayoutVars>
          <dgm:bulletEnabled/>
        </dgm:presLayoutVars>
      </dgm:prSet>
      <dgm:spPr/>
    </dgm:pt>
    <dgm:pt modelId="{0B921378-0284-8B45-B859-83CB6FCF22B7}" type="pres">
      <dgm:prSet presAssocID="{DD4B71A7-EA75-4C17-8775-96BD314A47D2}" presName="sp" presStyleCnt="0"/>
      <dgm:spPr/>
    </dgm:pt>
    <dgm:pt modelId="{C7EFA733-3E69-AE48-B27E-44205286210D}" type="pres">
      <dgm:prSet presAssocID="{E1D9FD7C-BE84-4471-931E-7F68750D014C}" presName="linNode" presStyleCnt="0"/>
      <dgm:spPr/>
    </dgm:pt>
    <dgm:pt modelId="{6C84509D-9899-BC4E-AE82-35A8BAC569B0}" type="pres">
      <dgm:prSet presAssocID="{E1D9FD7C-BE84-4471-931E-7F68750D014C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47EFF382-2E4F-724D-A8D5-81DD79976933}" type="pres">
      <dgm:prSet presAssocID="{E1D9FD7C-BE84-4471-931E-7F68750D014C}" presName="descendantText" presStyleLbl="alignAccFollowNode1" presStyleIdx="1" presStyleCnt="4">
        <dgm:presLayoutVars>
          <dgm:bulletEnabled/>
        </dgm:presLayoutVars>
      </dgm:prSet>
      <dgm:spPr/>
    </dgm:pt>
    <dgm:pt modelId="{65CE3C6E-420F-A74E-8908-3A51C1F47DC2}" type="pres">
      <dgm:prSet presAssocID="{08A616A0-41CC-4B9E-B036-5B3CA87308F3}" presName="sp" presStyleCnt="0"/>
      <dgm:spPr/>
    </dgm:pt>
    <dgm:pt modelId="{D762927C-8A08-884C-ACCF-ACE91087AC60}" type="pres">
      <dgm:prSet presAssocID="{1CCF24DF-997A-4141-9290-F3B32784A244}" presName="linNode" presStyleCnt="0"/>
      <dgm:spPr/>
    </dgm:pt>
    <dgm:pt modelId="{1EF40836-2D84-F944-86B9-3055346A2391}" type="pres">
      <dgm:prSet presAssocID="{1CCF24DF-997A-4141-9290-F3B32784A244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63DD8550-5B9A-E046-8530-8C73A3BC12D4}" type="pres">
      <dgm:prSet presAssocID="{1CCF24DF-997A-4141-9290-F3B32784A244}" presName="descendantText" presStyleLbl="alignAccFollowNode1" presStyleIdx="2" presStyleCnt="4">
        <dgm:presLayoutVars>
          <dgm:bulletEnabled/>
        </dgm:presLayoutVars>
      </dgm:prSet>
      <dgm:spPr/>
    </dgm:pt>
    <dgm:pt modelId="{0C7B2DD5-ACBA-BA40-A2B2-7F9746667541}" type="pres">
      <dgm:prSet presAssocID="{C9F95880-CB5A-427A-A3E8-24C0839E0BC4}" presName="sp" presStyleCnt="0"/>
      <dgm:spPr/>
    </dgm:pt>
    <dgm:pt modelId="{77B53497-029A-B14E-83A1-AE373D54BA6D}" type="pres">
      <dgm:prSet presAssocID="{0C1BF5B2-7DF6-4228-BCBE-BB6CA8B0F25A}" presName="linNode" presStyleCnt="0"/>
      <dgm:spPr/>
    </dgm:pt>
    <dgm:pt modelId="{8AD7FDF3-A3C8-0845-AC1A-21A7A5FE7121}" type="pres">
      <dgm:prSet presAssocID="{0C1BF5B2-7DF6-4228-BCBE-BB6CA8B0F25A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C3C6E6A9-5C58-B347-AF81-FB42B6F4FB30}" type="pres">
      <dgm:prSet presAssocID="{0C1BF5B2-7DF6-4228-BCBE-BB6CA8B0F25A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2D15F707-6843-EF42-93F5-623007020F5C}" type="presOf" srcId="{9AC02E20-4958-4C9A-814B-2600AA81199C}" destId="{63DD8550-5B9A-E046-8530-8C73A3BC12D4}" srcOrd="0" destOrd="0" presId="urn:microsoft.com/office/officeart/2016/7/layout/VerticalSolidActionList"/>
    <dgm:cxn modelId="{095FE911-EB4E-446C-9940-73590664E87C}" srcId="{1CCF24DF-997A-4141-9290-F3B32784A244}" destId="{9AC02E20-4958-4C9A-814B-2600AA81199C}" srcOrd="0" destOrd="0" parTransId="{AA791398-AD45-4041-BCD4-F56579842ACC}" sibTransId="{47317B6E-6952-49CD-BFA1-016DCA59162B}"/>
    <dgm:cxn modelId="{3A820B19-2A62-9544-B25C-FAF16E07B518}" type="presOf" srcId="{F49FDB20-E0F8-4452-9E0C-7BA516D5D662}" destId="{C3C6E6A9-5C58-B347-AF81-FB42B6F4FB30}" srcOrd="0" destOrd="0" presId="urn:microsoft.com/office/officeart/2016/7/layout/VerticalSolidActionList"/>
    <dgm:cxn modelId="{21FB0A1E-5663-2840-84B8-4E1144C44F0C}" type="presOf" srcId="{EC497979-AFE8-4FAC-9E6C-698FF81E7A34}" destId="{30CB4B6B-8D78-8443-BA36-CAC52ED59BF6}" srcOrd="0" destOrd="0" presId="urn:microsoft.com/office/officeart/2016/7/layout/VerticalSolidActionList"/>
    <dgm:cxn modelId="{9843302B-571D-4443-A08E-D4AAAA00187B}" srcId="{1B8BB29D-C668-465D-A60C-266C713A3178}" destId="{E1D9FD7C-BE84-4471-931E-7F68750D014C}" srcOrd="1" destOrd="0" parTransId="{91853314-3469-4E0B-B3FD-D57D4AEFDAD4}" sibTransId="{08A616A0-41CC-4B9E-B036-5B3CA87308F3}"/>
    <dgm:cxn modelId="{52928234-DEE2-204F-A77F-EB7414513BFD}" type="presOf" srcId="{BCF32849-B537-4D3B-8830-E43A2F8A6D50}" destId="{C37D9E5E-C447-E64D-9C49-779FF6776C90}" srcOrd="0" destOrd="0" presId="urn:microsoft.com/office/officeart/2016/7/layout/VerticalSolidActionList"/>
    <dgm:cxn modelId="{8EF60860-86EE-4148-9D10-2BAB725B0308}" type="presOf" srcId="{1CCF24DF-997A-4141-9290-F3B32784A244}" destId="{1EF40836-2D84-F944-86B9-3055346A2391}" srcOrd="0" destOrd="0" presId="urn:microsoft.com/office/officeart/2016/7/layout/VerticalSolidActionList"/>
    <dgm:cxn modelId="{2698216B-345B-9D40-9529-3F271FD6A61A}" type="presOf" srcId="{1B8BB29D-C668-465D-A60C-266C713A3178}" destId="{59BA5DFE-786F-8543-9319-A734C6B79FFE}" srcOrd="0" destOrd="0" presId="urn:microsoft.com/office/officeart/2016/7/layout/VerticalSolidActionList"/>
    <dgm:cxn modelId="{2195286F-1B70-4561-AC00-47CFA3DDF6BE}" srcId="{1B8BB29D-C668-465D-A60C-266C713A3178}" destId="{EC497979-AFE8-4FAC-9E6C-698FF81E7A34}" srcOrd="0" destOrd="0" parTransId="{CE4CE041-140E-4EE5-9BC8-E15385F13078}" sibTransId="{DD4B71A7-EA75-4C17-8775-96BD314A47D2}"/>
    <dgm:cxn modelId="{B3FD7373-6793-4590-AE20-0B4B0DA601DD}" srcId="{1B8BB29D-C668-465D-A60C-266C713A3178}" destId="{0C1BF5B2-7DF6-4228-BCBE-BB6CA8B0F25A}" srcOrd="3" destOrd="0" parTransId="{96F4DB4C-1A2F-4698-B220-FEA823C515BC}" sibTransId="{294E4541-8013-4ADB-9FA8-39EF36D046A8}"/>
    <dgm:cxn modelId="{8B4134AC-5796-4F39-9EA2-81988AD8CD3E}" srcId="{EC497979-AFE8-4FAC-9E6C-698FF81E7A34}" destId="{BCF32849-B537-4D3B-8830-E43A2F8A6D50}" srcOrd="0" destOrd="0" parTransId="{B4674508-D207-4FDC-ADB4-0DA3F95E83AB}" sibTransId="{FF3DF480-BC91-4CF2-9EA0-13E1D8DF8C3E}"/>
    <dgm:cxn modelId="{71149CAC-DF75-422B-B87F-C83671AA7EDF}" srcId="{0C1BF5B2-7DF6-4228-BCBE-BB6CA8B0F25A}" destId="{F49FDB20-E0F8-4452-9E0C-7BA516D5D662}" srcOrd="0" destOrd="0" parTransId="{8ADB108F-105F-42ED-875A-989DFB942D45}" sibTransId="{60730FDD-0CCE-4CA9-8CCD-6532E8FC5695}"/>
    <dgm:cxn modelId="{DB2343BC-01F6-034C-B94C-30263C9566D2}" type="presOf" srcId="{E1D9FD7C-BE84-4471-931E-7F68750D014C}" destId="{6C84509D-9899-BC4E-AE82-35A8BAC569B0}" srcOrd="0" destOrd="0" presId="urn:microsoft.com/office/officeart/2016/7/layout/VerticalSolidActionList"/>
    <dgm:cxn modelId="{8C0B43CF-7DF4-CC45-ABF4-E7577B62674E}" type="presOf" srcId="{50CC56AC-CC37-40D5-B23E-248DE88E9EE3}" destId="{47EFF382-2E4F-724D-A8D5-81DD79976933}" srcOrd="0" destOrd="0" presId="urn:microsoft.com/office/officeart/2016/7/layout/VerticalSolidActionList"/>
    <dgm:cxn modelId="{D5BA42D3-8436-4E5D-8CB4-FDFAE7B8CA7A}" srcId="{1B8BB29D-C668-465D-A60C-266C713A3178}" destId="{1CCF24DF-997A-4141-9290-F3B32784A244}" srcOrd="2" destOrd="0" parTransId="{173DA107-7DA4-4A9C-A0D9-9C6252B53789}" sibTransId="{C9F95880-CB5A-427A-A3E8-24C0839E0BC4}"/>
    <dgm:cxn modelId="{4EE4BFD9-FE14-6541-8B17-04A76FB25314}" type="presOf" srcId="{0C1BF5B2-7DF6-4228-BCBE-BB6CA8B0F25A}" destId="{8AD7FDF3-A3C8-0845-AC1A-21A7A5FE7121}" srcOrd="0" destOrd="0" presId="urn:microsoft.com/office/officeart/2016/7/layout/VerticalSolidActionList"/>
    <dgm:cxn modelId="{13B9E4E4-A48C-49A5-81D9-6F450803CA82}" srcId="{E1D9FD7C-BE84-4471-931E-7F68750D014C}" destId="{50CC56AC-CC37-40D5-B23E-248DE88E9EE3}" srcOrd="0" destOrd="0" parTransId="{C992A017-F579-47D4-B465-EEE39202E2ED}" sibTransId="{CA6A21FA-698E-4059-A010-093B304EBE4F}"/>
    <dgm:cxn modelId="{1C7F60E8-837E-AC44-ABAD-ECF3E1BBA028}" type="presParOf" srcId="{59BA5DFE-786F-8543-9319-A734C6B79FFE}" destId="{9669DE9A-A8A0-AC49-995C-B67DCF3B7C85}" srcOrd="0" destOrd="0" presId="urn:microsoft.com/office/officeart/2016/7/layout/VerticalSolidActionList"/>
    <dgm:cxn modelId="{A6DB60D9-3E40-6248-9C37-C60CE2BD350B}" type="presParOf" srcId="{9669DE9A-A8A0-AC49-995C-B67DCF3B7C85}" destId="{30CB4B6B-8D78-8443-BA36-CAC52ED59BF6}" srcOrd="0" destOrd="0" presId="urn:microsoft.com/office/officeart/2016/7/layout/VerticalSolidActionList"/>
    <dgm:cxn modelId="{3E19BE97-4049-E346-822A-5AC2C344B94A}" type="presParOf" srcId="{9669DE9A-A8A0-AC49-995C-B67DCF3B7C85}" destId="{C37D9E5E-C447-E64D-9C49-779FF6776C90}" srcOrd="1" destOrd="0" presId="urn:microsoft.com/office/officeart/2016/7/layout/VerticalSolidActionList"/>
    <dgm:cxn modelId="{87E72FD4-680A-2744-8F2E-E72EA4368CD2}" type="presParOf" srcId="{59BA5DFE-786F-8543-9319-A734C6B79FFE}" destId="{0B921378-0284-8B45-B859-83CB6FCF22B7}" srcOrd="1" destOrd="0" presId="urn:microsoft.com/office/officeart/2016/7/layout/VerticalSolidActionList"/>
    <dgm:cxn modelId="{0FCC6A2F-6BAD-8246-AFB2-9A866AC26AEF}" type="presParOf" srcId="{59BA5DFE-786F-8543-9319-A734C6B79FFE}" destId="{C7EFA733-3E69-AE48-B27E-44205286210D}" srcOrd="2" destOrd="0" presId="urn:microsoft.com/office/officeart/2016/7/layout/VerticalSolidActionList"/>
    <dgm:cxn modelId="{A1565D79-658E-9C4F-B8F2-D9E2E645C749}" type="presParOf" srcId="{C7EFA733-3E69-AE48-B27E-44205286210D}" destId="{6C84509D-9899-BC4E-AE82-35A8BAC569B0}" srcOrd="0" destOrd="0" presId="urn:microsoft.com/office/officeart/2016/7/layout/VerticalSolidActionList"/>
    <dgm:cxn modelId="{4F27F007-78FE-5F4F-89BE-265A80CD7E97}" type="presParOf" srcId="{C7EFA733-3E69-AE48-B27E-44205286210D}" destId="{47EFF382-2E4F-724D-A8D5-81DD79976933}" srcOrd="1" destOrd="0" presId="urn:microsoft.com/office/officeart/2016/7/layout/VerticalSolidActionList"/>
    <dgm:cxn modelId="{9FAB54B8-A460-0E4C-AFC4-0B3285DBD4E3}" type="presParOf" srcId="{59BA5DFE-786F-8543-9319-A734C6B79FFE}" destId="{65CE3C6E-420F-A74E-8908-3A51C1F47DC2}" srcOrd="3" destOrd="0" presId="urn:microsoft.com/office/officeart/2016/7/layout/VerticalSolidActionList"/>
    <dgm:cxn modelId="{DABDEA6B-33B0-9E4B-B156-E88DDE05449C}" type="presParOf" srcId="{59BA5DFE-786F-8543-9319-A734C6B79FFE}" destId="{D762927C-8A08-884C-ACCF-ACE91087AC60}" srcOrd="4" destOrd="0" presId="urn:microsoft.com/office/officeart/2016/7/layout/VerticalSolidActionList"/>
    <dgm:cxn modelId="{25F9E9AA-F91C-044D-BCEA-F29EF2CB4ED6}" type="presParOf" srcId="{D762927C-8A08-884C-ACCF-ACE91087AC60}" destId="{1EF40836-2D84-F944-86B9-3055346A2391}" srcOrd="0" destOrd="0" presId="urn:microsoft.com/office/officeart/2016/7/layout/VerticalSolidActionList"/>
    <dgm:cxn modelId="{0F2860B3-DEAD-C447-B70F-89AC9D0567B2}" type="presParOf" srcId="{D762927C-8A08-884C-ACCF-ACE91087AC60}" destId="{63DD8550-5B9A-E046-8530-8C73A3BC12D4}" srcOrd="1" destOrd="0" presId="urn:microsoft.com/office/officeart/2016/7/layout/VerticalSolidActionList"/>
    <dgm:cxn modelId="{1F9C8EBC-A9B3-DA40-A21B-7422661C4E14}" type="presParOf" srcId="{59BA5DFE-786F-8543-9319-A734C6B79FFE}" destId="{0C7B2DD5-ACBA-BA40-A2B2-7F9746667541}" srcOrd="5" destOrd="0" presId="urn:microsoft.com/office/officeart/2016/7/layout/VerticalSolidActionList"/>
    <dgm:cxn modelId="{FB1030D9-BC08-6D4B-B305-80F82BBCF3F9}" type="presParOf" srcId="{59BA5DFE-786F-8543-9319-A734C6B79FFE}" destId="{77B53497-029A-B14E-83A1-AE373D54BA6D}" srcOrd="6" destOrd="0" presId="urn:microsoft.com/office/officeart/2016/7/layout/VerticalSolidActionList"/>
    <dgm:cxn modelId="{F7602746-12C4-C044-99C2-7A5C398E9E34}" type="presParOf" srcId="{77B53497-029A-B14E-83A1-AE373D54BA6D}" destId="{8AD7FDF3-A3C8-0845-AC1A-21A7A5FE7121}" srcOrd="0" destOrd="0" presId="urn:microsoft.com/office/officeart/2016/7/layout/VerticalSolidActionList"/>
    <dgm:cxn modelId="{47768813-0E34-2C44-8EF1-56A44DA28328}" type="presParOf" srcId="{77B53497-029A-B14E-83A1-AE373D54BA6D}" destId="{C3C6E6A9-5C58-B347-AF81-FB42B6F4FB30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E7547C-F9AA-40D8-95FE-E05287005BE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25919B5-57F7-4B74-B56C-E00B2744496B}">
      <dgm:prSet/>
      <dgm:spPr/>
      <dgm:t>
        <a:bodyPr/>
        <a:lstStyle/>
        <a:p>
          <a:r>
            <a:rPr lang="en-US"/>
            <a:t>Common in infants and young children</a:t>
          </a:r>
        </a:p>
      </dgm:t>
    </dgm:pt>
    <dgm:pt modelId="{25A7DA7E-06E1-403A-A5FC-E2027FABA903}" type="parTrans" cxnId="{2ACD889D-CDCE-47D6-9BAC-C6632990067E}">
      <dgm:prSet/>
      <dgm:spPr/>
      <dgm:t>
        <a:bodyPr/>
        <a:lstStyle/>
        <a:p>
          <a:endParaRPr lang="en-US"/>
        </a:p>
      </dgm:t>
    </dgm:pt>
    <dgm:pt modelId="{29661AA3-880F-4BC4-BECF-64624433F9DA}" type="sibTrans" cxnId="{2ACD889D-CDCE-47D6-9BAC-C6632990067E}">
      <dgm:prSet/>
      <dgm:spPr/>
      <dgm:t>
        <a:bodyPr/>
        <a:lstStyle/>
        <a:p>
          <a:endParaRPr lang="en-US"/>
        </a:p>
      </dgm:t>
    </dgm:pt>
    <dgm:pt modelId="{448920FC-5EB8-44A4-8B5F-6AB6AB54F716}">
      <dgm:prSet/>
      <dgm:spPr/>
      <dgm:t>
        <a:bodyPr/>
        <a:lstStyle/>
        <a:p>
          <a:r>
            <a:rPr lang="en-US"/>
            <a:t>1-3% General Population</a:t>
          </a:r>
        </a:p>
      </dgm:t>
    </dgm:pt>
    <dgm:pt modelId="{222C9D53-7AE3-424D-8D37-73D336573E4C}" type="parTrans" cxnId="{0E56BDCF-593B-493E-A27E-9143C07FD048}">
      <dgm:prSet/>
      <dgm:spPr/>
      <dgm:t>
        <a:bodyPr/>
        <a:lstStyle/>
        <a:p>
          <a:endParaRPr lang="en-US"/>
        </a:p>
      </dgm:t>
    </dgm:pt>
    <dgm:pt modelId="{2872EF46-EF84-4A08-A498-5A949FB5BE49}" type="sibTrans" cxnId="{0E56BDCF-593B-493E-A27E-9143C07FD048}">
      <dgm:prSet/>
      <dgm:spPr/>
      <dgm:t>
        <a:bodyPr/>
        <a:lstStyle/>
        <a:p>
          <a:endParaRPr lang="en-US"/>
        </a:p>
      </dgm:t>
    </dgm:pt>
    <dgm:pt modelId="{8C290ABE-D199-4010-B302-20025A4E5D56}">
      <dgm:prSet/>
      <dgm:spPr/>
      <dgm:t>
        <a:bodyPr/>
        <a:lstStyle/>
        <a:p>
          <a:r>
            <a:rPr lang="en-US"/>
            <a:t>In patients with moderate to severe eczema, 1/3 will have food sensitivity</a:t>
          </a:r>
        </a:p>
      </dgm:t>
    </dgm:pt>
    <dgm:pt modelId="{96E65396-87BD-4CC6-AC11-96B3B75C2C3D}" type="parTrans" cxnId="{3118FE74-7528-4945-A8E1-7ECC0199A564}">
      <dgm:prSet/>
      <dgm:spPr/>
      <dgm:t>
        <a:bodyPr/>
        <a:lstStyle/>
        <a:p>
          <a:endParaRPr lang="en-US"/>
        </a:p>
      </dgm:t>
    </dgm:pt>
    <dgm:pt modelId="{539F1D69-ED7F-4E31-8D5E-4C75E0994139}" type="sibTrans" cxnId="{3118FE74-7528-4945-A8E1-7ECC0199A564}">
      <dgm:prSet/>
      <dgm:spPr/>
      <dgm:t>
        <a:bodyPr/>
        <a:lstStyle/>
        <a:p>
          <a:endParaRPr lang="en-US"/>
        </a:p>
      </dgm:t>
    </dgm:pt>
    <dgm:pt modelId="{78438928-9DD5-4410-BB6B-0B8B597048C7}">
      <dgm:prSet/>
      <dgm:spPr/>
      <dgm:t>
        <a:bodyPr/>
        <a:lstStyle/>
        <a:p>
          <a:r>
            <a:rPr lang="en-US"/>
            <a:t>Hydration, Moisturization, use of antihistamines for itching, and avoidance of known allergens are essential</a:t>
          </a:r>
        </a:p>
      </dgm:t>
    </dgm:pt>
    <dgm:pt modelId="{A293CCD3-8B53-448A-BEFC-36E90EA00D64}" type="parTrans" cxnId="{CD71DE27-ACD1-43B8-AE84-055EF54C65A9}">
      <dgm:prSet/>
      <dgm:spPr/>
      <dgm:t>
        <a:bodyPr/>
        <a:lstStyle/>
        <a:p>
          <a:endParaRPr lang="en-US"/>
        </a:p>
      </dgm:t>
    </dgm:pt>
    <dgm:pt modelId="{245EE573-B886-4A63-B19D-4DE155097676}" type="sibTrans" cxnId="{CD71DE27-ACD1-43B8-AE84-055EF54C65A9}">
      <dgm:prSet/>
      <dgm:spPr/>
      <dgm:t>
        <a:bodyPr/>
        <a:lstStyle/>
        <a:p>
          <a:endParaRPr lang="en-US"/>
        </a:p>
      </dgm:t>
    </dgm:pt>
    <dgm:pt modelId="{B783920A-2EBD-4D61-B54D-703342622B3D}">
      <dgm:prSet/>
      <dgm:spPr/>
      <dgm:t>
        <a:bodyPr/>
        <a:lstStyle/>
        <a:p>
          <a:r>
            <a:rPr lang="en-US"/>
            <a:t>Recent studies reveal use of emollients helps decrease the risk of eczema</a:t>
          </a:r>
        </a:p>
      </dgm:t>
    </dgm:pt>
    <dgm:pt modelId="{368C0057-2665-49F6-9FF8-D802C43821C5}" type="parTrans" cxnId="{1E902DE1-E060-47E5-8E45-448914F74EB0}">
      <dgm:prSet/>
      <dgm:spPr/>
      <dgm:t>
        <a:bodyPr/>
        <a:lstStyle/>
        <a:p>
          <a:endParaRPr lang="en-US"/>
        </a:p>
      </dgm:t>
    </dgm:pt>
    <dgm:pt modelId="{1877C9D3-32B6-4DB9-8382-B4314EC23F18}" type="sibTrans" cxnId="{1E902DE1-E060-47E5-8E45-448914F74EB0}">
      <dgm:prSet/>
      <dgm:spPr/>
      <dgm:t>
        <a:bodyPr/>
        <a:lstStyle/>
        <a:p>
          <a:endParaRPr lang="en-US"/>
        </a:p>
      </dgm:t>
    </dgm:pt>
    <dgm:pt modelId="{83C53497-2E02-4E46-B00B-7E6EB061C9C7}">
      <dgm:prSet/>
      <dgm:spPr/>
      <dgm:t>
        <a:bodyPr/>
        <a:lstStyle/>
        <a:p>
          <a:r>
            <a:rPr lang="en-US"/>
            <a:t>Important for above to be continued when skin clears- skin is not “normal” even when no lesions are visible</a:t>
          </a:r>
        </a:p>
      </dgm:t>
    </dgm:pt>
    <dgm:pt modelId="{F827F8B0-1741-4091-AF22-3F725AF0C070}" type="parTrans" cxnId="{3A749E61-869F-48D1-8118-8D4BDADA7F64}">
      <dgm:prSet/>
      <dgm:spPr/>
      <dgm:t>
        <a:bodyPr/>
        <a:lstStyle/>
        <a:p>
          <a:endParaRPr lang="en-US"/>
        </a:p>
      </dgm:t>
    </dgm:pt>
    <dgm:pt modelId="{86CF8624-4166-4920-B5B6-9B0D04833B93}" type="sibTrans" cxnId="{3A749E61-869F-48D1-8118-8D4BDADA7F64}">
      <dgm:prSet/>
      <dgm:spPr/>
      <dgm:t>
        <a:bodyPr/>
        <a:lstStyle/>
        <a:p>
          <a:endParaRPr lang="en-US"/>
        </a:p>
      </dgm:t>
    </dgm:pt>
    <dgm:pt modelId="{DDFC7DFC-1723-1F4A-80F5-37113A399822}" type="pres">
      <dgm:prSet presAssocID="{50E7547C-F9AA-40D8-95FE-E05287005BE3}" presName="linear" presStyleCnt="0">
        <dgm:presLayoutVars>
          <dgm:animLvl val="lvl"/>
          <dgm:resizeHandles val="exact"/>
        </dgm:presLayoutVars>
      </dgm:prSet>
      <dgm:spPr/>
    </dgm:pt>
    <dgm:pt modelId="{D4BBD990-3336-4B46-B83A-9CBF770B88C0}" type="pres">
      <dgm:prSet presAssocID="{225919B5-57F7-4B74-B56C-E00B2744496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E9BDA05-2A85-EE45-9FD8-7A3192BCFDD4}" type="pres">
      <dgm:prSet presAssocID="{29661AA3-880F-4BC4-BECF-64624433F9DA}" presName="spacer" presStyleCnt="0"/>
      <dgm:spPr/>
    </dgm:pt>
    <dgm:pt modelId="{9F10186E-2E7A-D144-B898-62C735C538D2}" type="pres">
      <dgm:prSet presAssocID="{448920FC-5EB8-44A4-8B5F-6AB6AB54F71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AF6CAF7-8F95-DA4A-B64D-71FABF8898E0}" type="pres">
      <dgm:prSet presAssocID="{2872EF46-EF84-4A08-A498-5A949FB5BE49}" presName="spacer" presStyleCnt="0"/>
      <dgm:spPr/>
    </dgm:pt>
    <dgm:pt modelId="{554C7C27-0644-5148-B1D3-0B7830788103}" type="pres">
      <dgm:prSet presAssocID="{8C290ABE-D199-4010-B302-20025A4E5D5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E8D6CD1-C060-6F4B-B849-EA2F0DFED9F4}" type="pres">
      <dgm:prSet presAssocID="{539F1D69-ED7F-4E31-8D5E-4C75E0994139}" presName="spacer" presStyleCnt="0"/>
      <dgm:spPr/>
    </dgm:pt>
    <dgm:pt modelId="{71445FAF-DD8B-7C4F-81C8-5EF3FDD17F09}" type="pres">
      <dgm:prSet presAssocID="{78438928-9DD5-4410-BB6B-0B8B597048C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5C947A1-75A4-D648-A45E-F4A5767B00F8}" type="pres">
      <dgm:prSet presAssocID="{245EE573-B886-4A63-B19D-4DE155097676}" presName="spacer" presStyleCnt="0"/>
      <dgm:spPr/>
    </dgm:pt>
    <dgm:pt modelId="{80474CF2-855B-B049-8A0D-2825B539883E}" type="pres">
      <dgm:prSet presAssocID="{B783920A-2EBD-4D61-B54D-703342622B3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80D979D-A101-9847-89DC-CBFBAF1C545F}" type="pres">
      <dgm:prSet presAssocID="{1877C9D3-32B6-4DB9-8382-B4314EC23F18}" presName="spacer" presStyleCnt="0"/>
      <dgm:spPr/>
    </dgm:pt>
    <dgm:pt modelId="{DB097ECE-E065-CE4B-B70D-900151DFF244}" type="pres">
      <dgm:prSet presAssocID="{83C53497-2E02-4E46-B00B-7E6EB061C9C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C41EE22-2A69-C74F-9720-B38FAB750F64}" type="presOf" srcId="{83C53497-2E02-4E46-B00B-7E6EB061C9C7}" destId="{DB097ECE-E065-CE4B-B70D-900151DFF244}" srcOrd="0" destOrd="0" presId="urn:microsoft.com/office/officeart/2005/8/layout/vList2"/>
    <dgm:cxn modelId="{CD71DE27-ACD1-43B8-AE84-055EF54C65A9}" srcId="{50E7547C-F9AA-40D8-95FE-E05287005BE3}" destId="{78438928-9DD5-4410-BB6B-0B8B597048C7}" srcOrd="3" destOrd="0" parTransId="{A293CCD3-8B53-448A-BEFC-36E90EA00D64}" sibTransId="{245EE573-B886-4A63-B19D-4DE155097676}"/>
    <dgm:cxn modelId="{25AEAA29-72D4-2D4A-9EF2-EAE5CB461482}" type="presOf" srcId="{78438928-9DD5-4410-BB6B-0B8B597048C7}" destId="{71445FAF-DD8B-7C4F-81C8-5EF3FDD17F09}" srcOrd="0" destOrd="0" presId="urn:microsoft.com/office/officeart/2005/8/layout/vList2"/>
    <dgm:cxn modelId="{6D09765F-F88E-3F4B-9070-B61CE98F3C61}" type="presOf" srcId="{448920FC-5EB8-44A4-8B5F-6AB6AB54F716}" destId="{9F10186E-2E7A-D144-B898-62C735C538D2}" srcOrd="0" destOrd="0" presId="urn:microsoft.com/office/officeart/2005/8/layout/vList2"/>
    <dgm:cxn modelId="{3A749E61-869F-48D1-8118-8D4BDADA7F64}" srcId="{50E7547C-F9AA-40D8-95FE-E05287005BE3}" destId="{83C53497-2E02-4E46-B00B-7E6EB061C9C7}" srcOrd="5" destOrd="0" parTransId="{F827F8B0-1741-4091-AF22-3F725AF0C070}" sibTransId="{86CF8624-4166-4920-B5B6-9B0D04833B93}"/>
    <dgm:cxn modelId="{3118FE74-7528-4945-A8E1-7ECC0199A564}" srcId="{50E7547C-F9AA-40D8-95FE-E05287005BE3}" destId="{8C290ABE-D199-4010-B302-20025A4E5D56}" srcOrd="2" destOrd="0" parTransId="{96E65396-87BD-4CC6-AC11-96B3B75C2C3D}" sibTransId="{539F1D69-ED7F-4E31-8D5E-4C75E0994139}"/>
    <dgm:cxn modelId="{BD09967F-FCD6-DA4B-984D-36BE293B1538}" type="presOf" srcId="{8C290ABE-D199-4010-B302-20025A4E5D56}" destId="{554C7C27-0644-5148-B1D3-0B7830788103}" srcOrd="0" destOrd="0" presId="urn:microsoft.com/office/officeart/2005/8/layout/vList2"/>
    <dgm:cxn modelId="{2ACD889D-CDCE-47D6-9BAC-C6632990067E}" srcId="{50E7547C-F9AA-40D8-95FE-E05287005BE3}" destId="{225919B5-57F7-4B74-B56C-E00B2744496B}" srcOrd="0" destOrd="0" parTransId="{25A7DA7E-06E1-403A-A5FC-E2027FABA903}" sibTransId="{29661AA3-880F-4BC4-BECF-64624433F9DA}"/>
    <dgm:cxn modelId="{7319749E-F449-7146-9A37-1079EFBD5888}" type="presOf" srcId="{225919B5-57F7-4B74-B56C-E00B2744496B}" destId="{D4BBD990-3336-4B46-B83A-9CBF770B88C0}" srcOrd="0" destOrd="0" presId="urn:microsoft.com/office/officeart/2005/8/layout/vList2"/>
    <dgm:cxn modelId="{F92CF49E-8EBD-494D-9D39-4CA325A92115}" type="presOf" srcId="{B783920A-2EBD-4D61-B54D-703342622B3D}" destId="{80474CF2-855B-B049-8A0D-2825B539883E}" srcOrd="0" destOrd="0" presId="urn:microsoft.com/office/officeart/2005/8/layout/vList2"/>
    <dgm:cxn modelId="{5CF958C4-1A42-BE40-9A10-B7A65D4F874C}" type="presOf" srcId="{50E7547C-F9AA-40D8-95FE-E05287005BE3}" destId="{DDFC7DFC-1723-1F4A-80F5-37113A399822}" srcOrd="0" destOrd="0" presId="urn:microsoft.com/office/officeart/2005/8/layout/vList2"/>
    <dgm:cxn modelId="{0E56BDCF-593B-493E-A27E-9143C07FD048}" srcId="{50E7547C-F9AA-40D8-95FE-E05287005BE3}" destId="{448920FC-5EB8-44A4-8B5F-6AB6AB54F716}" srcOrd="1" destOrd="0" parTransId="{222C9D53-7AE3-424D-8D37-73D336573E4C}" sibTransId="{2872EF46-EF84-4A08-A498-5A949FB5BE49}"/>
    <dgm:cxn modelId="{1E902DE1-E060-47E5-8E45-448914F74EB0}" srcId="{50E7547C-F9AA-40D8-95FE-E05287005BE3}" destId="{B783920A-2EBD-4D61-B54D-703342622B3D}" srcOrd="4" destOrd="0" parTransId="{368C0057-2665-49F6-9FF8-D802C43821C5}" sibTransId="{1877C9D3-32B6-4DB9-8382-B4314EC23F18}"/>
    <dgm:cxn modelId="{58EF90B4-F233-F541-B89E-252F2C322EFC}" type="presParOf" srcId="{DDFC7DFC-1723-1F4A-80F5-37113A399822}" destId="{D4BBD990-3336-4B46-B83A-9CBF770B88C0}" srcOrd="0" destOrd="0" presId="urn:microsoft.com/office/officeart/2005/8/layout/vList2"/>
    <dgm:cxn modelId="{48D916DB-5B84-9E46-87DA-7B7F74FB7011}" type="presParOf" srcId="{DDFC7DFC-1723-1F4A-80F5-37113A399822}" destId="{2E9BDA05-2A85-EE45-9FD8-7A3192BCFDD4}" srcOrd="1" destOrd="0" presId="urn:microsoft.com/office/officeart/2005/8/layout/vList2"/>
    <dgm:cxn modelId="{FD027312-CD71-814A-B916-D4ECF5CACA17}" type="presParOf" srcId="{DDFC7DFC-1723-1F4A-80F5-37113A399822}" destId="{9F10186E-2E7A-D144-B898-62C735C538D2}" srcOrd="2" destOrd="0" presId="urn:microsoft.com/office/officeart/2005/8/layout/vList2"/>
    <dgm:cxn modelId="{5DBAF960-74CD-CA4D-ACF1-B4F86CF1EB80}" type="presParOf" srcId="{DDFC7DFC-1723-1F4A-80F5-37113A399822}" destId="{0AF6CAF7-8F95-DA4A-B64D-71FABF8898E0}" srcOrd="3" destOrd="0" presId="urn:microsoft.com/office/officeart/2005/8/layout/vList2"/>
    <dgm:cxn modelId="{D82F8E3C-A578-E947-ADA5-E653C147D95C}" type="presParOf" srcId="{DDFC7DFC-1723-1F4A-80F5-37113A399822}" destId="{554C7C27-0644-5148-B1D3-0B7830788103}" srcOrd="4" destOrd="0" presId="urn:microsoft.com/office/officeart/2005/8/layout/vList2"/>
    <dgm:cxn modelId="{571F527F-1C41-324F-B188-D56EB378DFEF}" type="presParOf" srcId="{DDFC7DFC-1723-1F4A-80F5-37113A399822}" destId="{5E8D6CD1-C060-6F4B-B849-EA2F0DFED9F4}" srcOrd="5" destOrd="0" presId="urn:microsoft.com/office/officeart/2005/8/layout/vList2"/>
    <dgm:cxn modelId="{052EFA84-861C-DC42-AFAF-01571766D629}" type="presParOf" srcId="{DDFC7DFC-1723-1F4A-80F5-37113A399822}" destId="{71445FAF-DD8B-7C4F-81C8-5EF3FDD17F09}" srcOrd="6" destOrd="0" presId="urn:microsoft.com/office/officeart/2005/8/layout/vList2"/>
    <dgm:cxn modelId="{06C7B290-69A8-BF48-961B-C30B4F207EE5}" type="presParOf" srcId="{DDFC7DFC-1723-1F4A-80F5-37113A399822}" destId="{95C947A1-75A4-D648-A45E-F4A5767B00F8}" srcOrd="7" destOrd="0" presId="urn:microsoft.com/office/officeart/2005/8/layout/vList2"/>
    <dgm:cxn modelId="{DB84239B-B764-E245-AF95-FFDACC066036}" type="presParOf" srcId="{DDFC7DFC-1723-1F4A-80F5-37113A399822}" destId="{80474CF2-855B-B049-8A0D-2825B539883E}" srcOrd="8" destOrd="0" presId="urn:microsoft.com/office/officeart/2005/8/layout/vList2"/>
    <dgm:cxn modelId="{0D8D994D-9B8A-EF46-AC43-19EBA9585EC7}" type="presParOf" srcId="{DDFC7DFC-1723-1F4A-80F5-37113A399822}" destId="{180D979D-A101-9847-89DC-CBFBAF1C545F}" srcOrd="9" destOrd="0" presId="urn:microsoft.com/office/officeart/2005/8/layout/vList2"/>
    <dgm:cxn modelId="{88B7F1F4-D280-C648-B1D7-BFF7AF7C0DE1}" type="presParOf" srcId="{DDFC7DFC-1723-1F4A-80F5-37113A399822}" destId="{DB097ECE-E065-CE4B-B70D-900151DFF24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8F7623-4E8F-49CA-A84A-9ECB0FDA635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7A08007-EEFE-4BD8-999B-C9CB118DD3C5}">
      <dgm:prSet/>
      <dgm:spPr/>
      <dgm:t>
        <a:bodyPr/>
        <a:lstStyle/>
        <a:p>
          <a:r>
            <a:rPr lang="en-US"/>
            <a:t>Obtain Total IgE when Specific IgE tests are ordered- if Total IgE is very high, may have nonspecific binding therefore use care with interpretation</a:t>
          </a:r>
        </a:p>
      </dgm:t>
    </dgm:pt>
    <dgm:pt modelId="{52EF74FC-6370-46C0-A242-E9B0B7B7490C}" type="parTrans" cxnId="{02FEECAB-C013-48DD-9448-0B7065CF1F89}">
      <dgm:prSet/>
      <dgm:spPr/>
      <dgm:t>
        <a:bodyPr/>
        <a:lstStyle/>
        <a:p>
          <a:endParaRPr lang="en-US"/>
        </a:p>
      </dgm:t>
    </dgm:pt>
    <dgm:pt modelId="{40C33A5A-20FE-4AA8-B7A1-A691F2FF9530}" type="sibTrans" cxnId="{02FEECAB-C013-48DD-9448-0B7065CF1F89}">
      <dgm:prSet/>
      <dgm:spPr/>
      <dgm:t>
        <a:bodyPr/>
        <a:lstStyle/>
        <a:p>
          <a:endParaRPr lang="en-US"/>
        </a:p>
      </dgm:t>
    </dgm:pt>
    <dgm:pt modelId="{D632EE2B-6576-4D82-9D6B-E8CC75982628}">
      <dgm:prSet/>
      <dgm:spPr/>
      <dgm:t>
        <a:bodyPr/>
        <a:lstStyle/>
        <a:p>
          <a:r>
            <a:rPr lang="en-US"/>
            <a:t>Useful for diagnosis in patients with severe skin disease, patients unable to stop anitihistamines or tricyclic antidepressants, when risk of anaphylaxis if great based on history, uncooperative patients- behavior/autism</a:t>
          </a:r>
        </a:p>
      </dgm:t>
    </dgm:pt>
    <dgm:pt modelId="{333436DB-18E8-4B5B-9836-70558A314413}" type="parTrans" cxnId="{8382EEAC-8DB0-452F-ACDE-93F37815DDDE}">
      <dgm:prSet/>
      <dgm:spPr/>
      <dgm:t>
        <a:bodyPr/>
        <a:lstStyle/>
        <a:p>
          <a:endParaRPr lang="en-US"/>
        </a:p>
      </dgm:t>
    </dgm:pt>
    <dgm:pt modelId="{A3AAF3CF-DC0F-4AA6-91BD-4E127260180C}" type="sibTrans" cxnId="{8382EEAC-8DB0-452F-ACDE-93F37815DDDE}">
      <dgm:prSet/>
      <dgm:spPr/>
      <dgm:t>
        <a:bodyPr/>
        <a:lstStyle/>
        <a:p>
          <a:endParaRPr lang="en-US"/>
        </a:p>
      </dgm:t>
    </dgm:pt>
    <dgm:pt modelId="{D3384FCA-C833-EA44-B8A1-56DB0F21BFEB}" type="pres">
      <dgm:prSet presAssocID="{998F7623-4E8F-49CA-A84A-9ECB0FDA635E}" presName="linear" presStyleCnt="0">
        <dgm:presLayoutVars>
          <dgm:animLvl val="lvl"/>
          <dgm:resizeHandles val="exact"/>
        </dgm:presLayoutVars>
      </dgm:prSet>
      <dgm:spPr/>
    </dgm:pt>
    <dgm:pt modelId="{7FBCAAD0-D0B1-EC44-9777-69F6049A2095}" type="pres">
      <dgm:prSet presAssocID="{F7A08007-EEFE-4BD8-999B-C9CB118DD3C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FADCF8E-3E30-8341-B6AC-B08619BB1966}" type="pres">
      <dgm:prSet presAssocID="{40C33A5A-20FE-4AA8-B7A1-A691F2FF9530}" presName="spacer" presStyleCnt="0"/>
      <dgm:spPr/>
    </dgm:pt>
    <dgm:pt modelId="{AAAD565E-A66C-B44A-BCE0-E0FC40554590}" type="pres">
      <dgm:prSet presAssocID="{D632EE2B-6576-4D82-9D6B-E8CC7598262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2FEECAB-C013-48DD-9448-0B7065CF1F89}" srcId="{998F7623-4E8F-49CA-A84A-9ECB0FDA635E}" destId="{F7A08007-EEFE-4BD8-999B-C9CB118DD3C5}" srcOrd="0" destOrd="0" parTransId="{52EF74FC-6370-46C0-A242-E9B0B7B7490C}" sibTransId="{40C33A5A-20FE-4AA8-B7A1-A691F2FF9530}"/>
    <dgm:cxn modelId="{8382EEAC-8DB0-452F-ACDE-93F37815DDDE}" srcId="{998F7623-4E8F-49CA-A84A-9ECB0FDA635E}" destId="{D632EE2B-6576-4D82-9D6B-E8CC75982628}" srcOrd="1" destOrd="0" parTransId="{333436DB-18E8-4B5B-9836-70558A314413}" sibTransId="{A3AAF3CF-DC0F-4AA6-91BD-4E127260180C}"/>
    <dgm:cxn modelId="{0F384BBA-2517-AB4C-87B0-7C7DBA0D6B61}" type="presOf" srcId="{998F7623-4E8F-49CA-A84A-9ECB0FDA635E}" destId="{D3384FCA-C833-EA44-B8A1-56DB0F21BFEB}" srcOrd="0" destOrd="0" presId="urn:microsoft.com/office/officeart/2005/8/layout/vList2"/>
    <dgm:cxn modelId="{B93B1CD8-FAFC-A54B-822E-28C34501E7B6}" type="presOf" srcId="{F7A08007-EEFE-4BD8-999B-C9CB118DD3C5}" destId="{7FBCAAD0-D0B1-EC44-9777-69F6049A2095}" srcOrd="0" destOrd="0" presId="urn:microsoft.com/office/officeart/2005/8/layout/vList2"/>
    <dgm:cxn modelId="{C12C2DF5-5009-3C43-A70C-617EF55236C0}" type="presOf" srcId="{D632EE2B-6576-4D82-9D6B-E8CC75982628}" destId="{AAAD565E-A66C-B44A-BCE0-E0FC40554590}" srcOrd="0" destOrd="0" presId="urn:microsoft.com/office/officeart/2005/8/layout/vList2"/>
    <dgm:cxn modelId="{58B474B4-E96F-E748-813A-22C527ED1DAA}" type="presParOf" srcId="{D3384FCA-C833-EA44-B8A1-56DB0F21BFEB}" destId="{7FBCAAD0-D0B1-EC44-9777-69F6049A2095}" srcOrd="0" destOrd="0" presId="urn:microsoft.com/office/officeart/2005/8/layout/vList2"/>
    <dgm:cxn modelId="{62F36183-482E-8141-BAB0-2AAB3679EFB3}" type="presParOf" srcId="{D3384FCA-C833-EA44-B8A1-56DB0F21BFEB}" destId="{1FADCF8E-3E30-8341-B6AC-B08619BB1966}" srcOrd="1" destOrd="0" presId="urn:microsoft.com/office/officeart/2005/8/layout/vList2"/>
    <dgm:cxn modelId="{617BBB55-B99B-E848-BA98-C738A1CB2881}" type="presParOf" srcId="{D3384FCA-C833-EA44-B8A1-56DB0F21BFEB}" destId="{AAAD565E-A66C-B44A-BCE0-E0FC4055459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98A7A25-7444-4CD2-88F0-1593219CA27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110A6BF-1F71-4243-85E0-030AA973C279}">
      <dgm:prSet/>
      <dgm:spPr/>
      <dgm:t>
        <a:bodyPr/>
        <a:lstStyle/>
        <a:p>
          <a:r>
            <a:rPr lang="en-US"/>
            <a:t>Epicutaneous/ skin prick testing (SPT) is sensitive- more so than specific IgE- therefore the preferred method/ standard of care</a:t>
          </a:r>
        </a:p>
      </dgm:t>
    </dgm:pt>
    <dgm:pt modelId="{37C6AF09-9757-456C-8506-AE79537AA32C}" type="parTrans" cxnId="{2A6FC67D-E4C3-4E82-83EB-9C36F0FFF50B}">
      <dgm:prSet/>
      <dgm:spPr/>
      <dgm:t>
        <a:bodyPr/>
        <a:lstStyle/>
        <a:p>
          <a:endParaRPr lang="en-US"/>
        </a:p>
      </dgm:t>
    </dgm:pt>
    <dgm:pt modelId="{E1B8E8BF-2B09-436B-BE28-D986324F0889}" type="sibTrans" cxnId="{2A6FC67D-E4C3-4E82-83EB-9C36F0FFF50B}">
      <dgm:prSet/>
      <dgm:spPr/>
      <dgm:t>
        <a:bodyPr/>
        <a:lstStyle/>
        <a:p>
          <a:endParaRPr lang="en-US"/>
        </a:p>
      </dgm:t>
    </dgm:pt>
    <dgm:pt modelId="{2199326A-780C-4CD1-8F0C-528170436B3F}">
      <dgm:prSet/>
      <dgm:spPr/>
      <dgm:t>
        <a:bodyPr/>
        <a:lstStyle/>
        <a:p>
          <a:r>
            <a:rPr lang="en-US"/>
            <a:t>Total IgE is elevated in several diseases including Atopic Dermatitis, Parasitic Diseases, Hyper IgE syndrome, HIV, Allergic Bronchopulmonary Aspergillosis</a:t>
          </a:r>
        </a:p>
      </dgm:t>
    </dgm:pt>
    <dgm:pt modelId="{C098601A-A88D-4388-A64C-5615D7814D37}" type="parTrans" cxnId="{00DD459A-DAE7-4A15-ABF2-9D9C0C907394}">
      <dgm:prSet/>
      <dgm:spPr/>
      <dgm:t>
        <a:bodyPr/>
        <a:lstStyle/>
        <a:p>
          <a:endParaRPr lang="en-US"/>
        </a:p>
      </dgm:t>
    </dgm:pt>
    <dgm:pt modelId="{36B69F3A-6943-4299-92B7-F50F37ECB826}" type="sibTrans" cxnId="{00DD459A-DAE7-4A15-ABF2-9D9C0C907394}">
      <dgm:prSet/>
      <dgm:spPr/>
      <dgm:t>
        <a:bodyPr/>
        <a:lstStyle/>
        <a:p>
          <a:endParaRPr lang="en-US"/>
        </a:p>
      </dgm:t>
    </dgm:pt>
    <dgm:pt modelId="{BF310B21-A2FB-D94D-9527-086DABB7037C}" type="pres">
      <dgm:prSet presAssocID="{698A7A25-7444-4CD2-88F0-1593219CA278}" presName="linear" presStyleCnt="0">
        <dgm:presLayoutVars>
          <dgm:animLvl val="lvl"/>
          <dgm:resizeHandles val="exact"/>
        </dgm:presLayoutVars>
      </dgm:prSet>
      <dgm:spPr/>
    </dgm:pt>
    <dgm:pt modelId="{CD6EFBFB-3D3A-B648-BAD7-E84FA8C1A925}" type="pres">
      <dgm:prSet presAssocID="{C110A6BF-1F71-4243-85E0-030AA973C27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81CD242-E1A1-F743-BD73-F6B0C3A119CC}" type="pres">
      <dgm:prSet presAssocID="{E1B8E8BF-2B09-436B-BE28-D986324F0889}" presName="spacer" presStyleCnt="0"/>
      <dgm:spPr/>
    </dgm:pt>
    <dgm:pt modelId="{54A814EB-387F-9D4E-A348-CAF84148B9FC}" type="pres">
      <dgm:prSet presAssocID="{2199326A-780C-4CD1-8F0C-528170436B3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06EF107-9987-B141-940F-52DB4631729C}" type="presOf" srcId="{C110A6BF-1F71-4243-85E0-030AA973C279}" destId="{CD6EFBFB-3D3A-B648-BAD7-E84FA8C1A925}" srcOrd="0" destOrd="0" presId="urn:microsoft.com/office/officeart/2005/8/layout/vList2"/>
    <dgm:cxn modelId="{C40A5E39-2B32-2A4F-AF16-A22D013A4BF3}" type="presOf" srcId="{2199326A-780C-4CD1-8F0C-528170436B3F}" destId="{54A814EB-387F-9D4E-A348-CAF84148B9FC}" srcOrd="0" destOrd="0" presId="urn:microsoft.com/office/officeart/2005/8/layout/vList2"/>
    <dgm:cxn modelId="{2A6FC67D-E4C3-4E82-83EB-9C36F0FFF50B}" srcId="{698A7A25-7444-4CD2-88F0-1593219CA278}" destId="{C110A6BF-1F71-4243-85E0-030AA973C279}" srcOrd="0" destOrd="0" parTransId="{37C6AF09-9757-456C-8506-AE79537AA32C}" sibTransId="{E1B8E8BF-2B09-436B-BE28-D986324F0889}"/>
    <dgm:cxn modelId="{00DD459A-DAE7-4A15-ABF2-9D9C0C907394}" srcId="{698A7A25-7444-4CD2-88F0-1593219CA278}" destId="{2199326A-780C-4CD1-8F0C-528170436B3F}" srcOrd="1" destOrd="0" parTransId="{C098601A-A88D-4388-A64C-5615D7814D37}" sibTransId="{36B69F3A-6943-4299-92B7-F50F37ECB826}"/>
    <dgm:cxn modelId="{323B49C4-5B81-CE45-A9BD-FBC56CF5F34A}" type="presOf" srcId="{698A7A25-7444-4CD2-88F0-1593219CA278}" destId="{BF310B21-A2FB-D94D-9527-086DABB7037C}" srcOrd="0" destOrd="0" presId="urn:microsoft.com/office/officeart/2005/8/layout/vList2"/>
    <dgm:cxn modelId="{D13A610E-3C3E-3441-A211-FE07A8D84224}" type="presParOf" srcId="{BF310B21-A2FB-D94D-9527-086DABB7037C}" destId="{CD6EFBFB-3D3A-B648-BAD7-E84FA8C1A925}" srcOrd="0" destOrd="0" presId="urn:microsoft.com/office/officeart/2005/8/layout/vList2"/>
    <dgm:cxn modelId="{A9719633-1808-AB44-B5A6-D764B9DB027D}" type="presParOf" srcId="{BF310B21-A2FB-D94D-9527-086DABB7037C}" destId="{581CD242-E1A1-F743-BD73-F6B0C3A119CC}" srcOrd="1" destOrd="0" presId="urn:microsoft.com/office/officeart/2005/8/layout/vList2"/>
    <dgm:cxn modelId="{DC6C9F03-733B-024D-B8BF-3DFE30CD05DC}" type="presParOf" srcId="{BF310B21-A2FB-D94D-9527-086DABB7037C}" destId="{54A814EB-387F-9D4E-A348-CAF84148B9F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D067343-9993-40F9-8310-E47E0588CAF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F74D88A-963D-4709-BC7A-2DAAC8CC664C}">
      <dgm:prSet/>
      <dgm:spPr/>
      <dgm:t>
        <a:bodyPr/>
        <a:lstStyle/>
        <a:p>
          <a:r>
            <a:rPr lang="en-US"/>
            <a:t>In patients with one allergen Class I- may be clinically significant</a:t>
          </a:r>
        </a:p>
      </dgm:t>
    </dgm:pt>
    <dgm:pt modelId="{2C7A7B0A-66B8-45F0-A2ED-841DE3406D97}" type="parTrans" cxnId="{F74C9D48-A75E-4E00-B3F0-2590AEF130A5}">
      <dgm:prSet/>
      <dgm:spPr/>
      <dgm:t>
        <a:bodyPr/>
        <a:lstStyle/>
        <a:p>
          <a:endParaRPr lang="en-US"/>
        </a:p>
      </dgm:t>
    </dgm:pt>
    <dgm:pt modelId="{8C484D88-21BC-44FA-9B62-3576E1C82F11}" type="sibTrans" cxnId="{F74C9D48-A75E-4E00-B3F0-2590AEF130A5}">
      <dgm:prSet/>
      <dgm:spPr/>
      <dgm:t>
        <a:bodyPr/>
        <a:lstStyle/>
        <a:p>
          <a:endParaRPr lang="en-US"/>
        </a:p>
      </dgm:t>
    </dgm:pt>
    <dgm:pt modelId="{0FDA5CDB-D18D-4A08-B387-AF42A5F99A28}">
      <dgm:prSet/>
      <dgm:spPr/>
      <dgm:t>
        <a:bodyPr/>
        <a:lstStyle/>
        <a:p>
          <a:r>
            <a:rPr lang="en-US"/>
            <a:t>In patients with elevated IgE, class I may not be significant.  Either way, observation with the food is essential to confirm this.</a:t>
          </a:r>
        </a:p>
      </dgm:t>
    </dgm:pt>
    <dgm:pt modelId="{EB78EA2B-8C30-4B24-8A36-8479C6DE7376}" type="parTrans" cxnId="{DB871B55-58C6-4D7D-B558-29385E5CF3E6}">
      <dgm:prSet/>
      <dgm:spPr/>
      <dgm:t>
        <a:bodyPr/>
        <a:lstStyle/>
        <a:p>
          <a:endParaRPr lang="en-US"/>
        </a:p>
      </dgm:t>
    </dgm:pt>
    <dgm:pt modelId="{7F95D68B-D3FB-4D6B-A618-66830475A486}" type="sibTrans" cxnId="{DB871B55-58C6-4D7D-B558-29385E5CF3E6}">
      <dgm:prSet/>
      <dgm:spPr/>
      <dgm:t>
        <a:bodyPr/>
        <a:lstStyle/>
        <a:p>
          <a:endParaRPr lang="en-US"/>
        </a:p>
      </dgm:t>
    </dgm:pt>
    <dgm:pt modelId="{2CA95872-FA44-40CA-97FC-D76493D55083}">
      <dgm:prSet/>
      <dgm:spPr/>
      <dgm:t>
        <a:bodyPr/>
        <a:lstStyle/>
        <a:p>
          <a:r>
            <a:rPr lang="en-US"/>
            <a:t>Class VI more likely to be a significant allergen</a:t>
          </a:r>
        </a:p>
      </dgm:t>
    </dgm:pt>
    <dgm:pt modelId="{727CD972-95D9-4E16-A24C-BAEBE5A79BCB}" type="parTrans" cxnId="{05A798AD-F3F6-43D8-BE0A-AE91BE340AA1}">
      <dgm:prSet/>
      <dgm:spPr/>
      <dgm:t>
        <a:bodyPr/>
        <a:lstStyle/>
        <a:p>
          <a:endParaRPr lang="en-US"/>
        </a:p>
      </dgm:t>
    </dgm:pt>
    <dgm:pt modelId="{48C44E77-3053-4DBC-AA1F-44054E46278F}" type="sibTrans" cxnId="{05A798AD-F3F6-43D8-BE0A-AE91BE340AA1}">
      <dgm:prSet/>
      <dgm:spPr/>
      <dgm:t>
        <a:bodyPr/>
        <a:lstStyle/>
        <a:p>
          <a:endParaRPr lang="en-US"/>
        </a:p>
      </dgm:t>
    </dgm:pt>
    <dgm:pt modelId="{3432809D-28C0-B844-99B0-13BB09C0A1E9}" type="pres">
      <dgm:prSet presAssocID="{4D067343-9993-40F9-8310-E47E0588CAF2}" presName="linear" presStyleCnt="0">
        <dgm:presLayoutVars>
          <dgm:animLvl val="lvl"/>
          <dgm:resizeHandles val="exact"/>
        </dgm:presLayoutVars>
      </dgm:prSet>
      <dgm:spPr/>
    </dgm:pt>
    <dgm:pt modelId="{99622694-D706-B343-941C-692392294FDA}" type="pres">
      <dgm:prSet presAssocID="{8F74D88A-963D-4709-BC7A-2DAAC8CC664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30EA8D8-5B99-AB48-A2BC-CC0EDF3384F8}" type="pres">
      <dgm:prSet presAssocID="{8C484D88-21BC-44FA-9B62-3576E1C82F11}" presName="spacer" presStyleCnt="0"/>
      <dgm:spPr/>
    </dgm:pt>
    <dgm:pt modelId="{E985F92E-D26A-444C-A28F-CC4E5EECB262}" type="pres">
      <dgm:prSet presAssocID="{0FDA5CDB-D18D-4A08-B387-AF42A5F99A2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EA475DD-CB1A-484D-AFFE-F1CBF9753150}" type="pres">
      <dgm:prSet presAssocID="{7F95D68B-D3FB-4D6B-A618-66830475A486}" presName="spacer" presStyleCnt="0"/>
      <dgm:spPr/>
    </dgm:pt>
    <dgm:pt modelId="{1BCFA2BD-8B1A-C24D-91D3-AAFB3BC9FD87}" type="pres">
      <dgm:prSet presAssocID="{2CA95872-FA44-40CA-97FC-D76493D5508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74C9D48-A75E-4E00-B3F0-2590AEF130A5}" srcId="{4D067343-9993-40F9-8310-E47E0588CAF2}" destId="{8F74D88A-963D-4709-BC7A-2DAAC8CC664C}" srcOrd="0" destOrd="0" parTransId="{2C7A7B0A-66B8-45F0-A2ED-841DE3406D97}" sibTransId="{8C484D88-21BC-44FA-9B62-3576E1C82F11}"/>
    <dgm:cxn modelId="{DB871B55-58C6-4D7D-B558-29385E5CF3E6}" srcId="{4D067343-9993-40F9-8310-E47E0588CAF2}" destId="{0FDA5CDB-D18D-4A08-B387-AF42A5F99A28}" srcOrd="1" destOrd="0" parTransId="{EB78EA2B-8C30-4B24-8A36-8479C6DE7376}" sibTransId="{7F95D68B-D3FB-4D6B-A618-66830475A486}"/>
    <dgm:cxn modelId="{55B8F86F-986B-9E4C-B684-FFFFD734977C}" type="presOf" srcId="{4D067343-9993-40F9-8310-E47E0588CAF2}" destId="{3432809D-28C0-B844-99B0-13BB09C0A1E9}" srcOrd="0" destOrd="0" presId="urn:microsoft.com/office/officeart/2005/8/layout/vList2"/>
    <dgm:cxn modelId="{F9939484-2F23-0746-B4F1-F47352011DAD}" type="presOf" srcId="{8F74D88A-963D-4709-BC7A-2DAAC8CC664C}" destId="{99622694-D706-B343-941C-692392294FDA}" srcOrd="0" destOrd="0" presId="urn:microsoft.com/office/officeart/2005/8/layout/vList2"/>
    <dgm:cxn modelId="{05A798AD-F3F6-43D8-BE0A-AE91BE340AA1}" srcId="{4D067343-9993-40F9-8310-E47E0588CAF2}" destId="{2CA95872-FA44-40CA-97FC-D76493D55083}" srcOrd="2" destOrd="0" parTransId="{727CD972-95D9-4E16-A24C-BAEBE5A79BCB}" sibTransId="{48C44E77-3053-4DBC-AA1F-44054E46278F}"/>
    <dgm:cxn modelId="{46001BC1-FF1D-7C4B-8ED5-F6F1D2174F3E}" type="presOf" srcId="{0FDA5CDB-D18D-4A08-B387-AF42A5F99A28}" destId="{E985F92E-D26A-444C-A28F-CC4E5EECB262}" srcOrd="0" destOrd="0" presId="urn:microsoft.com/office/officeart/2005/8/layout/vList2"/>
    <dgm:cxn modelId="{7E5237FD-5214-0542-8B9B-1570BAD69EE4}" type="presOf" srcId="{2CA95872-FA44-40CA-97FC-D76493D55083}" destId="{1BCFA2BD-8B1A-C24D-91D3-AAFB3BC9FD87}" srcOrd="0" destOrd="0" presId="urn:microsoft.com/office/officeart/2005/8/layout/vList2"/>
    <dgm:cxn modelId="{52843740-AE4F-2A42-A5B6-95B28A6B9AA6}" type="presParOf" srcId="{3432809D-28C0-B844-99B0-13BB09C0A1E9}" destId="{99622694-D706-B343-941C-692392294FDA}" srcOrd="0" destOrd="0" presId="urn:microsoft.com/office/officeart/2005/8/layout/vList2"/>
    <dgm:cxn modelId="{FB25D04D-BB43-F94D-B60D-675772BE315B}" type="presParOf" srcId="{3432809D-28C0-B844-99B0-13BB09C0A1E9}" destId="{E30EA8D8-5B99-AB48-A2BC-CC0EDF3384F8}" srcOrd="1" destOrd="0" presId="urn:microsoft.com/office/officeart/2005/8/layout/vList2"/>
    <dgm:cxn modelId="{674C6A79-352A-0C47-8423-703F905062EB}" type="presParOf" srcId="{3432809D-28C0-B844-99B0-13BB09C0A1E9}" destId="{E985F92E-D26A-444C-A28F-CC4E5EECB262}" srcOrd="2" destOrd="0" presId="urn:microsoft.com/office/officeart/2005/8/layout/vList2"/>
    <dgm:cxn modelId="{3F858601-06DE-BA4B-BD3A-361DA4B61879}" type="presParOf" srcId="{3432809D-28C0-B844-99B0-13BB09C0A1E9}" destId="{2EA475DD-CB1A-484D-AFFE-F1CBF9753150}" srcOrd="3" destOrd="0" presId="urn:microsoft.com/office/officeart/2005/8/layout/vList2"/>
    <dgm:cxn modelId="{948013E4-6B2D-5743-BA28-04D92989C23D}" type="presParOf" srcId="{3432809D-28C0-B844-99B0-13BB09C0A1E9}" destId="{1BCFA2BD-8B1A-C24D-91D3-AAFB3BC9FD8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4D7DE3E-36ED-4351-A01E-790124C59E4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36CEDBB-1074-4A67-A98D-90948EC7BCBC}">
      <dgm:prSet/>
      <dgm:spPr/>
      <dgm:t>
        <a:bodyPr/>
        <a:lstStyle/>
        <a:p>
          <a:r>
            <a:rPr lang="en-US" b="1" u="sng"/>
            <a:t>Avoidance, Avoidance, Avoidance</a:t>
          </a:r>
          <a:r>
            <a:rPr lang="en-US"/>
            <a:t> in Anaphylaxis, Stinging insects, Drug Allergy, Atopic Dermatitis, Food Allergy and Urticaria</a:t>
          </a:r>
        </a:p>
      </dgm:t>
    </dgm:pt>
    <dgm:pt modelId="{8E3FD625-B107-4B5C-9DFA-A035C53F4994}" type="parTrans" cxnId="{E1F4E4FA-56B2-4286-96AE-BFE3A8537186}">
      <dgm:prSet/>
      <dgm:spPr/>
      <dgm:t>
        <a:bodyPr/>
        <a:lstStyle/>
        <a:p>
          <a:endParaRPr lang="en-US"/>
        </a:p>
      </dgm:t>
    </dgm:pt>
    <dgm:pt modelId="{CC8FEAE1-0C4C-47C8-BA79-13E7594110B7}" type="sibTrans" cxnId="{E1F4E4FA-56B2-4286-96AE-BFE3A8537186}">
      <dgm:prSet/>
      <dgm:spPr/>
      <dgm:t>
        <a:bodyPr/>
        <a:lstStyle/>
        <a:p>
          <a:endParaRPr lang="en-US"/>
        </a:p>
      </dgm:t>
    </dgm:pt>
    <dgm:pt modelId="{DED20CE2-7E76-468C-9BFC-DABA010F9DB4}">
      <dgm:prSet/>
      <dgm:spPr/>
      <dgm:t>
        <a:bodyPr/>
        <a:lstStyle/>
        <a:p>
          <a:r>
            <a:rPr lang="en-US" u="sng"/>
            <a:t>Epinephrine</a:t>
          </a:r>
          <a:r>
            <a:rPr lang="en-US"/>
            <a:t> in Anaphylaxis, Stinging Insects</a:t>
          </a:r>
        </a:p>
      </dgm:t>
    </dgm:pt>
    <dgm:pt modelId="{9D6BCC4A-818C-4166-97B0-50B553895F8E}" type="parTrans" cxnId="{11C88B76-8E4C-4DA8-991E-285FE09B768D}">
      <dgm:prSet/>
      <dgm:spPr/>
      <dgm:t>
        <a:bodyPr/>
        <a:lstStyle/>
        <a:p>
          <a:endParaRPr lang="en-US"/>
        </a:p>
      </dgm:t>
    </dgm:pt>
    <dgm:pt modelId="{5DF170BD-B082-4063-83CD-813016789E4E}" type="sibTrans" cxnId="{11C88B76-8E4C-4DA8-991E-285FE09B768D}">
      <dgm:prSet/>
      <dgm:spPr/>
      <dgm:t>
        <a:bodyPr/>
        <a:lstStyle/>
        <a:p>
          <a:endParaRPr lang="en-US"/>
        </a:p>
      </dgm:t>
    </dgm:pt>
    <dgm:pt modelId="{C02EF87A-46AE-46FB-B9B8-3C24F1F7C293}">
      <dgm:prSet/>
      <dgm:spPr/>
      <dgm:t>
        <a:bodyPr/>
        <a:lstStyle/>
        <a:p>
          <a:r>
            <a:rPr lang="en-US" u="sng"/>
            <a:t>New FDA approved treatment option </a:t>
          </a:r>
          <a:r>
            <a:rPr lang="en-US"/>
            <a:t>in peanut allergy only: oral immunotherapy</a:t>
          </a:r>
        </a:p>
      </dgm:t>
    </dgm:pt>
    <dgm:pt modelId="{A9BFE020-3FF5-4399-ADA8-4F079CC74E22}" type="parTrans" cxnId="{E7C9D68C-0739-4949-9625-00B9550FB7B7}">
      <dgm:prSet/>
      <dgm:spPr/>
      <dgm:t>
        <a:bodyPr/>
        <a:lstStyle/>
        <a:p>
          <a:endParaRPr lang="en-US"/>
        </a:p>
      </dgm:t>
    </dgm:pt>
    <dgm:pt modelId="{CE5C6568-CC14-4561-A276-DE685962DF7A}" type="sibTrans" cxnId="{E7C9D68C-0739-4949-9625-00B9550FB7B7}">
      <dgm:prSet/>
      <dgm:spPr/>
      <dgm:t>
        <a:bodyPr/>
        <a:lstStyle/>
        <a:p>
          <a:endParaRPr lang="en-US"/>
        </a:p>
      </dgm:t>
    </dgm:pt>
    <dgm:pt modelId="{C93B3BAC-A44C-44F5-87A6-4971D50C6198}">
      <dgm:prSet/>
      <dgm:spPr/>
      <dgm:t>
        <a:bodyPr/>
        <a:lstStyle/>
        <a:p>
          <a:r>
            <a:rPr lang="en-US" u="sng"/>
            <a:t>New FDA approved treatment option</a:t>
          </a:r>
          <a:r>
            <a:rPr lang="en-US"/>
            <a:t> food allergy: omalizumab</a:t>
          </a:r>
        </a:p>
      </dgm:t>
    </dgm:pt>
    <dgm:pt modelId="{D2B1E052-11D7-4540-BFDB-D05EDF474C09}" type="parTrans" cxnId="{B56E28A1-F2EE-46DE-A767-178130411E4C}">
      <dgm:prSet/>
      <dgm:spPr/>
      <dgm:t>
        <a:bodyPr/>
        <a:lstStyle/>
        <a:p>
          <a:endParaRPr lang="en-US"/>
        </a:p>
      </dgm:t>
    </dgm:pt>
    <dgm:pt modelId="{FB502820-EB27-40AD-AFD4-2A3D861F2A6F}" type="sibTrans" cxnId="{B56E28A1-F2EE-46DE-A767-178130411E4C}">
      <dgm:prSet/>
      <dgm:spPr/>
      <dgm:t>
        <a:bodyPr/>
        <a:lstStyle/>
        <a:p>
          <a:endParaRPr lang="en-US"/>
        </a:p>
      </dgm:t>
    </dgm:pt>
    <dgm:pt modelId="{23A17327-5F4F-5F45-91B7-996ED0D5DF78}" type="pres">
      <dgm:prSet presAssocID="{D4D7DE3E-36ED-4351-A01E-790124C59E48}" presName="linear" presStyleCnt="0">
        <dgm:presLayoutVars>
          <dgm:animLvl val="lvl"/>
          <dgm:resizeHandles val="exact"/>
        </dgm:presLayoutVars>
      </dgm:prSet>
      <dgm:spPr/>
    </dgm:pt>
    <dgm:pt modelId="{547CCB91-1E94-EB4D-921F-A8EF524E188B}" type="pres">
      <dgm:prSet presAssocID="{F36CEDBB-1074-4A67-A98D-90948EC7BCB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5780CB5-2EE3-B245-A3B3-8E55CB11E1A6}" type="pres">
      <dgm:prSet presAssocID="{CC8FEAE1-0C4C-47C8-BA79-13E7594110B7}" presName="spacer" presStyleCnt="0"/>
      <dgm:spPr/>
    </dgm:pt>
    <dgm:pt modelId="{4B6BBF77-BC67-8F4E-B298-2FE6E9FD7A61}" type="pres">
      <dgm:prSet presAssocID="{DED20CE2-7E76-468C-9BFC-DABA010F9DB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3856C5A-B831-7149-B6E2-CF59149AFCA7}" type="pres">
      <dgm:prSet presAssocID="{5DF170BD-B082-4063-83CD-813016789E4E}" presName="spacer" presStyleCnt="0"/>
      <dgm:spPr/>
    </dgm:pt>
    <dgm:pt modelId="{5E1BA955-DBBC-B84C-AA8C-23D799E3CCF8}" type="pres">
      <dgm:prSet presAssocID="{C02EF87A-46AE-46FB-B9B8-3C24F1F7C29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D6CA6C1-AE46-9F47-9D3D-2834159C4ED0}" type="pres">
      <dgm:prSet presAssocID="{CE5C6568-CC14-4561-A276-DE685962DF7A}" presName="spacer" presStyleCnt="0"/>
      <dgm:spPr/>
    </dgm:pt>
    <dgm:pt modelId="{774E9569-F3BE-AD4D-8A67-558E9413B22E}" type="pres">
      <dgm:prSet presAssocID="{C93B3BAC-A44C-44F5-87A6-4971D50C619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0BCA633-AB7E-6943-8C5C-BA0E68E64153}" type="presOf" srcId="{C02EF87A-46AE-46FB-B9B8-3C24F1F7C293}" destId="{5E1BA955-DBBC-B84C-AA8C-23D799E3CCF8}" srcOrd="0" destOrd="0" presId="urn:microsoft.com/office/officeart/2005/8/layout/vList2"/>
    <dgm:cxn modelId="{11C88B76-8E4C-4DA8-991E-285FE09B768D}" srcId="{D4D7DE3E-36ED-4351-A01E-790124C59E48}" destId="{DED20CE2-7E76-468C-9BFC-DABA010F9DB4}" srcOrd="1" destOrd="0" parTransId="{9D6BCC4A-818C-4166-97B0-50B553895F8E}" sibTransId="{5DF170BD-B082-4063-83CD-813016789E4E}"/>
    <dgm:cxn modelId="{E7C9D68C-0739-4949-9625-00B9550FB7B7}" srcId="{D4D7DE3E-36ED-4351-A01E-790124C59E48}" destId="{C02EF87A-46AE-46FB-B9B8-3C24F1F7C293}" srcOrd="2" destOrd="0" parTransId="{A9BFE020-3FF5-4399-ADA8-4F079CC74E22}" sibTransId="{CE5C6568-CC14-4561-A276-DE685962DF7A}"/>
    <dgm:cxn modelId="{B56E28A1-F2EE-46DE-A767-178130411E4C}" srcId="{D4D7DE3E-36ED-4351-A01E-790124C59E48}" destId="{C93B3BAC-A44C-44F5-87A6-4971D50C6198}" srcOrd="3" destOrd="0" parTransId="{D2B1E052-11D7-4540-BFDB-D05EDF474C09}" sibTransId="{FB502820-EB27-40AD-AFD4-2A3D861F2A6F}"/>
    <dgm:cxn modelId="{7B87EAA7-9833-9B42-9502-C42D1651FCB1}" type="presOf" srcId="{F36CEDBB-1074-4A67-A98D-90948EC7BCBC}" destId="{547CCB91-1E94-EB4D-921F-A8EF524E188B}" srcOrd="0" destOrd="0" presId="urn:microsoft.com/office/officeart/2005/8/layout/vList2"/>
    <dgm:cxn modelId="{F7A56DC7-2AD6-BD49-83E1-834D4173BFB3}" type="presOf" srcId="{C93B3BAC-A44C-44F5-87A6-4971D50C6198}" destId="{774E9569-F3BE-AD4D-8A67-558E9413B22E}" srcOrd="0" destOrd="0" presId="urn:microsoft.com/office/officeart/2005/8/layout/vList2"/>
    <dgm:cxn modelId="{F7F374F2-8986-0646-B0D7-FCDF26635163}" type="presOf" srcId="{D4D7DE3E-36ED-4351-A01E-790124C59E48}" destId="{23A17327-5F4F-5F45-91B7-996ED0D5DF78}" srcOrd="0" destOrd="0" presId="urn:microsoft.com/office/officeart/2005/8/layout/vList2"/>
    <dgm:cxn modelId="{855939F6-ADB5-2246-9D02-01E547E9FDCB}" type="presOf" srcId="{DED20CE2-7E76-468C-9BFC-DABA010F9DB4}" destId="{4B6BBF77-BC67-8F4E-B298-2FE6E9FD7A61}" srcOrd="0" destOrd="0" presId="urn:microsoft.com/office/officeart/2005/8/layout/vList2"/>
    <dgm:cxn modelId="{E1F4E4FA-56B2-4286-96AE-BFE3A8537186}" srcId="{D4D7DE3E-36ED-4351-A01E-790124C59E48}" destId="{F36CEDBB-1074-4A67-A98D-90948EC7BCBC}" srcOrd="0" destOrd="0" parTransId="{8E3FD625-B107-4B5C-9DFA-A035C53F4994}" sibTransId="{CC8FEAE1-0C4C-47C8-BA79-13E7594110B7}"/>
    <dgm:cxn modelId="{E2000322-9EE6-684F-84FA-C0A8FBA579F6}" type="presParOf" srcId="{23A17327-5F4F-5F45-91B7-996ED0D5DF78}" destId="{547CCB91-1E94-EB4D-921F-A8EF524E188B}" srcOrd="0" destOrd="0" presId="urn:microsoft.com/office/officeart/2005/8/layout/vList2"/>
    <dgm:cxn modelId="{671044CA-DCAC-DF43-BADE-DD60395176B0}" type="presParOf" srcId="{23A17327-5F4F-5F45-91B7-996ED0D5DF78}" destId="{35780CB5-2EE3-B245-A3B3-8E55CB11E1A6}" srcOrd="1" destOrd="0" presId="urn:microsoft.com/office/officeart/2005/8/layout/vList2"/>
    <dgm:cxn modelId="{BBE4E37A-272F-1149-8FD0-6F9D8CFBEC75}" type="presParOf" srcId="{23A17327-5F4F-5F45-91B7-996ED0D5DF78}" destId="{4B6BBF77-BC67-8F4E-B298-2FE6E9FD7A61}" srcOrd="2" destOrd="0" presId="urn:microsoft.com/office/officeart/2005/8/layout/vList2"/>
    <dgm:cxn modelId="{C6AEB817-C674-7C4B-8992-FA7DB4578547}" type="presParOf" srcId="{23A17327-5F4F-5F45-91B7-996ED0D5DF78}" destId="{73856C5A-B831-7149-B6E2-CF59149AFCA7}" srcOrd="3" destOrd="0" presId="urn:microsoft.com/office/officeart/2005/8/layout/vList2"/>
    <dgm:cxn modelId="{B1AE7293-1A9F-1E4C-9C24-76C7542E1022}" type="presParOf" srcId="{23A17327-5F4F-5F45-91B7-996ED0D5DF78}" destId="{5E1BA955-DBBC-B84C-AA8C-23D799E3CCF8}" srcOrd="4" destOrd="0" presId="urn:microsoft.com/office/officeart/2005/8/layout/vList2"/>
    <dgm:cxn modelId="{DEE0482C-2CC9-5942-B847-DD1742506CFE}" type="presParOf" srcId="{23A17327-5F4F-5F45-91B7-996ED0D5DF78}" destId="{CD6CA6C1-AE46-9F47-9D3D-2834159C4ED0}" srcOrd="5" destOrd="0" presId="urn:microsoft.com/office/officeart/2005/8/layout/vList2"/>
    <dgm:cxn modelId="{F46612F8-3E8A-EC4B-871B-FC13F254E9A7}" type="presParOf" srcId="{23A17327-5F4F-5F45-91B7-996ED0D5DF78}" destId="{774E9569-F3BE-AD4D-8A67-558E9413B22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7C8F6-E9D6-D04F-8B6B-F8AF9AB47428}">
      <dsp:nvSpPr>
        <dsp:cNvPr id="0" name=""/>
        <dsp:cNvSpPr/>
      </dsp:nvSpPr>
      <dsp:spPr>
        <a:xfrm>
          <a:off x="0" y="30552"/>
          <a:ext cx="7728267" cy="11917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Severe and life-threatening allergic reaction</a:t>
          </a:r>
        </a:p>
      </dsp:txBody>
      <dsp:txXfrm>
        <a:off x="58177" y="88729"/>
        <a:ext cx="7611913" cy="1075400"/>
      </dsp:txXfrm>
    </dsp:sp>
    <dsp:sp modelId="{0C93226E-C744-9649-90C7-C207037CB60E}">
      <dsp:nvSpPr>
        <dsp:cNvPr id="0" name=""/>
        <dsp:cNvSpPr/>
      </dsp:nvSpPr>
      <dsp:spPr>
        <a:xfrm>
          <a:off x="0" y="1308707"/>
          <a:ext cx="7728267" cy="1191754"/>
        </a:xfrm>
        <a:prstGeom prst="roundRect">
          <a:avLst/>
        </a:prstGeom>
        <a:solidFill>
          <a:schemeClr val="accent2">
            <a:hueOff val="651485"/>
            <a:satOff val="-10511"/>
            <a:lumOff val="-183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Occurs secondary to food, stinging insect, drugs, other allergens</a:t>
          </a:r>
        </a:p>
      </dsp:txBody>
      <dsp:txXfrm>
        <a:off x="58177" y="1366884"/>
        <a:ext cx="7611913" cy="1075400"/>
      </dsp:txXfrm>
    </dsp:sp>
    <dsp:sp modelId="{309B4BC4-F2DF-8A4F-A199-5F035ACEC527}">
      <dsp:nvSpPr>
        <dsp:cNvPr id="0" name=""/>
        <dsp:cNvSpPr/>
      </dsp:nvSpPr>
      <dsp:spPr>
        <a:xfrm>
          <a:off x="0" y="2586862"/>
          <a:ext cx="7728267" cy="1191754"/>
        </a:xfrm>
        <a:prstGeom prst="roundRect">
          <a:avLst/>
        </a:prstGeom>
        <a:solidFill>
          <a:schemeClr val="accent2">
            <a:hueOff val="1302969"/>
            <a:satOff val="-21023"/>
            <a:lumOff val="-366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Often missed by clinicians- not all patients have hypotension</a:t>
          </a:r>
        </a:p>
      </dsp:txBody>
      <dsp:txXfrm>
        <a:off x="58177" y="2645039"/>
        <a:ext cx="7611913" cy="1075400"/>
      </dsp:txXfrm>
    </dsp:sp>
    <dsp:sp modelId="{E8366818-CB2F-6F46-98CB-056641F89236}">
      <dsp:nvSpPr>
        <dsp:cNvPr id="0" name=""/>
        <dsp:cNvSpPr/>
      </dsp:nvSpPr>
      <dsp:spPr>
        <a:xfrm>
          <a:off x="0" y="3865016"/>
          <a:ext cx="7728267" cy="1191754"/>
        </a:xfrm>
        <a:prstGeom prst="roundRect">
          <a:avLst/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Epinephrine is life-saving and first treatment that should be given at onset of symptoms</a:t>
          </a:r>
        </a:p>
      </dsp:txBody>
      <dsp:txXfrm>
        <a:off x="58177" y="3923193"/>
        <a:ext cx="7611913" cy="10754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B44FD-3302-C449-B793-293BAB1B1F13}">
      <dsp:nvSpPr>
        <dsp:cNvPr id="0" name=""/>
        <dsp:cNvSpPr/>
      </dsp:nvSpPr>
      <dsp:spPr>
        <a:xfrm>
          <a:off x="0" y="449404"/>
          <a:ext cx="7728267" cy="9931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u="sng" kern="1200"/>
            <a:t>Other medications in:</a:t>
          </a:r>
          <a:endParaRPr lang="en-US" sz="2500" kern="1200"/>
        </a:p>
      </dsp:txBody>
      <dsp:txXfrm>
        <a:off x="48481" y="497885"/>
        <a:ext cx="7631305" cy="896166"/>
      </dsp:txXfrm>
    </dsp:sp>
    <dsp:sp modelId="{7881495D-36CC-3A44-9C27-DEC60B53D02C}">
      <dsp:nvSpPr>
        <dsp:cNvPr id="0" name=""/>
        <dsp:cNvSpPr/>
      </dsp:nvSpPr>
      <dsp:spPr>
        <a:xfrm>
          <a:off x="0" y="1514533"/>
          <a:ext cx="7728267" cy="993128"/>
        </a:xfrm>
        <a:prstGeom prst="roundRect">
          <a:avLst/>
        </a:prstGeom>
        <a:solidFill>
          <a:schemeClr val="accent2">
            <a:hueOff val="651485"/>
            <a:satOff val="-10511"/>
            <a:lumOff val="-183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Atopic Dermatitis- antihistamines/topical creams</a:t>
          </a:r>
        </a:p>
      </dsp:txBody>
      <dsp:txXfrm>
        <a:off x="48481" y="1563014"/>
        <a:ext cx="7631305" cy="896166"/>
      </dsp:txXfrm>
    </dsp:sp>
    <dsp:sp modelId="{B44AFAD3-7984-0C40-BEA5-854EA3D5A8B7}">
      <dsp:nvSpPr>
        <dsp:cNvPr id="0" name=""/>
        <dsp:cNvSpPr/>
      </dsp:nvSpPr>
      <dsp:spPr>
        <a:xfrm>
          <a:off x="0" y="2579662"/>
          <a:ext cx="7728267" cy="993128"/>
        </a:xfrm>
        <a:prstGeom prst="roundRect">
          <a:avLst/>
        </a:prstGeom>
        <a:solidFill>
          <a:schemeClr val="accent2">
            <a:hueOff val="1302969"/>
            <a:satOff val="-21023"/>
            <a:lumOff val="-366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Urticaria- antihistamines- often multiple; Chronic idiopathic urticaria refractory to treatment- Omalizumab</a:t>
          </a:r>
        </a:p>
      </dsp:txBody>
      <dsp:txXfrm>
        <a:off x="48481" y="2628143"/>
        <a:ext cx="7631305" cy="896166"/>
      </dsp:txXfrm>
    </dsp:sp>
    <dsp:sp modelId="{E0079FAB-9E2C-AF4E-8546-042A5A0C8C59}">
      <dsp:nvSpPr>
        <dsp:cNvPr id="0" name=""/>
        <dsp:cNvSpPr/>
      </dsp:nvSpPr>
      <dsp:spPr>
        <a:xfrm>
          <a:off x="0" y="3644790"/>
          <a:ext cx="7728267" cy="993128"/>
        </a:xfrm>
        <a:prstGeom prst="roundRect">
          <a:avLst/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Rhinitis- Topical steroids** Gold standard/antihistamines-oral +/-topical/antileukotrienes</a:t>
          </a:r>
        </a:p>
      </dsp:txBody>
      <dsp:txXfrm>
        <a:off x="48481" y="3693271"/>
        <a:ext cx="7631305" cy="89616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25739-ACA3-0646-93C5-A1DA6782A076}">
      <dsp:nvSpPr>
        <dsp:cNvPr id="0" name=""/>
        <dsp:cNvSpPr/>
      </dsp:nvSpPr>
      <dsp:spPr>
        <a:xfrm>
          <a:off x="0" y="900599"/>
          <a:ext cx="7728267" cy="599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u="sng" kern="1200"/>
            <a:t>Immunotherapy</a:t>
          </a:r>
          <a:r>
            <a:rPr lang="en-US" sz="2500" kern="1200"/>
            <a:t> in Stinging Insect Allergy </a:t>
          </a:r>
        </a:p>
      </dsp:txBody>
      <dsp:txXfrm>
        <a:off x="29271" y="929870"/>
        <a:ext cx="7669725" cy="541083"/>
      </dsp:txXfrm>
    </dsp:sp>
    <dsp:sp modelId="{4FB9FF21-7DC5-ED41-805A-CFD8E0DB8BC7}">
      <dsp:nvSpPr>
        <dsp:cNvPr id="0" name=""/>
        <dsp:cNvSpPr/>
      </dsp:nvSpPr>
      <dsp:spPr>
        <a:xfrm>
          <a:off x="0" y="1572224"/>
          <a:ext cx="7728267" cy="599625"/>
        </a:xfrm>
        <a:prstGeom prst="roundRect">
          <a:avLst/>
        </a:prstGeom>
        <a:solidFill>
          <a:schemeClr val="accent2">
            <a:hueOff val="488613"/>
            <a:satOff val="-7883"/>
            <a:lumOff val="-137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Allergic Rhinitis</a:t>
          </a:r>
        </a:p>
      </dsp:txBody>
      <dsp:txXfrm>
        <a:off x="29271" y="1601495"/>
        <a:ext cx="7669725" cy="541083"/>
      </dsp:txXfrm>
    </dsp:sp>
    <dsp:sp modelId="{8D88A0C6-B294-0849-899E-4A3CD05412FE}">
      <dsp:nvSpPr>
        <dsp:cNvPr id="0" name=""/>
        <dsp:cNvSpPr/>
      </dsp:nvSpPr>
      <dsp:spPr>
        <a:xfrm>
          <a:off x="0" y="2243849"/>
          <a:ext cx="7728267" cy="599625"/>
        </a:xfrm>
        <a:prstGeom prst="roundRect">
          <a:avLst/>
        </a:prstGeom>
        <a:solidFill>
          <a:schemeClr val="accent2">
            <a:hueOff val="977227"/>
            <a:satOff val="-15767"/>
            <a:lumOff val="-274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Asthma</a:t>
          </a:r>
        </a:p>
      </dsp:txBody>
      <dsp:txXfrm>
        <a:off x="29271" y="2273120"/>
        <a:ext cx="7669725" cy="541083"/>
      </dsp:txXfrm>
    </dsp:sp>
    <dsp:sp modelId="{160DCEDF-4111-1343-A80D-5E954CFFF730}">
      <dsp:nvSpPr>
        <dsp:cNvPr id="0" name=""/>
        <dsp:cNvSpPr/>
      </dsp:nvSpPr>
      <dsp:spPr>
        <a:xfrm>
          <a:off x="0" y="2915474"/>
          <a:ext cx="7728267" cy="599625"/>
        </a:xfrm>
        <a:prstGeom prst="roundRect">
          <a:avLst/>
        </a:prstGeom>
        <a:solidFill>
          <a:schemeClr val="accent2">
            <a:hueOff val="1465840"/>
            <a:satOff val="-23650"/>
            <a:lumOff val="-411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Atopic Dermatitis to Dust</a:t>
          </a:r>
        </a:p>
      </dsp:txBody>
      <dsp:txXfrm>
        <a:off x="29271" y="2944745"/>
        <a:ext cx="7669725" cy="541083"/>
      </dsp:txXfrm>
    </dsp:sp>
    <dsp:sp modelId="{124954DF-1BB8-1148-BF93-41CA76B17886}">
      <dsp:nvSpPr>
        <dsp:cNvPr id="0" name=""/>
        <dsp:cNvSpPr/>
      </dsp:nvSpPr>
      <dsp:spPr>
        <a:xfrm>
          <a:off x="0" y="3587099"/>
          <a:ext cx="7728267" cy="599625"/>
        </a:xfrm>
        <a:prstGeom prst="roundRect">
          <a:avLst/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u="sng" kern="1200"/>
            <a:t>No immunotherapy </a:t>
          </a:r>
          <a:r>
            <a:rPr lang="en-US" sz="2500" kern="1200"/>
            <a:t>in urticaria/angioedema at this time</a:t>
          </a:r>
        </a:p>
      </dsp:txBody>
      <dsp:txXfrm>
        <a:off x="29271" y="3616370"/>
        <a:ext cx="7669725" cy="541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146ED-30DE-194C-8F59-1B71673EF3F5}">
      <dsp:nvSpPr>
        <dsp:cNvPr id="0" name=""/>
        <dsp:cNvSpPr/>
      </dsp:nvSpPr>
      <dsp:spPr>
        <a:xfrm>
          <a:off x="0" y="2484"/>
          <a:ext cx="772826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1D37C1-087B-C34E-910A-C07103864EA0}">
      <dsp:nvSpPr>
        <dsp:cNvPr id="0" name=""/>
        <dsp:cNvSpPr/>
      </dsp:nvSpPr>
      <dsp:spPr>
        <a:xfrm>
          <a:off x="0" y="2484"/>
          <a:ext cx="7728267" cy="1694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In children &lt;16 years old, hives, large local reactions after stinging insect bite is not an indication for testing and immunotherapy</a:t>
          </a:r>
        </a:p>
      </dsp:txBody>
      <dsp:txXfrm>
        <a:off x="0" y="2484"/>
        <a:ext cx="7728267" cy="1694118"/>
      </dsp:txXfrm>
    </dsp:sp>
    <dsp:sp modelId="{41AB4E1F-98F1-2143-A08C-22BE8159C2BB}">
      <dsp:nvSpPr>
        <dsp:cNvPr id="0" name=""/>
        <dsp:cNvSpPr/>
      </dsp:nvSpPr>
      <dsp:spPr>
        <a:xfrm>
          <a:off x="0" y="1696602"/>
          <a:ext cx="772826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F20CA3-38E4-C44D-A2FE-7FD55BA10550}">
      <dsp:nvSpPr>
        <dsp:cNvPr id="0" name=""/>
        <dsp:cNvSpPr/>
      </dsp:nvSpPr>
      <dsp:spPr>
        <a:xfrm>
          <a:off x="0" y="1696602"/>
          <a:ext cx="7728267" cy="1694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In children </a:t>
          </a:r>
          <a:r>
            <a:rPr lang="en-US" sz="3100" u="sng" kern="1200"/>
            <a:t>&gt;</a:t>
          </a:r>
          <a:r>
            <a:rPr lang="en-US" sz="3100" kern="1200"/>
            <a:t>16 years, generalized hives, shortness of breath, etc is an indication for testing- invasive- if plan is for immunotherapy</a:t>
          </a:r>
        </a:p>
      </dsp:txBody>
      <dsp:txXfrm>
        <a:off x="0" y="1696602"/>
        <a:ext cx="7728267" cy="1694118"/>
      </dsp:txXfrm>
    </dsp:sp>
    <dsp:sp modelId="{EB0E904A-431B-4242-AFA8-C8E4D614AE6E}">
      <dsp:nvSpPr>
        <dsp:cNvPr id="0" name=""/>
        <dsp:cNvSpPr/>
      </dsp:nvSpPr>
      <dsp:spPr>
        <a:xfrm>
          <a:off x="0" y="3390721"/>
          <a:ext cx="772826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0BFF9-3914-894E-A2C5-36DA66BF9388}">
      <dsp:nvSpPr>
        <dsp:cNvPr id="0" name=""/>
        <dsp:cNvSpPr/>
      </dsp:nvSpPr>
      <dsp:spPr>
        <a:xfrm>
          <a:off x="0" y="3390721"/>
          <a:ext cx="7728267" cy="1694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/>
        </a:p>
      </dsp:txBody>
      <dsp:txXfrm>
        <a:off x="0" y="3390721"/>
        <a:ext cx="7728267" cy="16941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0B363-4DE4-664D-9CB6-32A3B5C223E5}">
      <dsp:nvSpPr>
        <dsp:cNvPr id="0" name=""/>
        <dsp:cNvSpPr/>
      </dsp:nvSpPr>
      <dsp:spPr>
        <a:xfrm>
          <a:off x="0" y="238806"/>
          <a:ext cx="7728267" cy="14847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In patients with true allergy to stinging insects, should be given a prescription for epinephrine autoinjector and referral for testing/immunotherapy</a:t>
          </a:r>
        </a:p>
      </dsp:txBody>
      <dsp:txXfrm>
        <a:off x="72479" y="311285"/>
        <a:ext cx="7583309" cy="1339772"/>
      </dsp:txXfrm>
    </dsp:sp>
    <dsp:sp modelId="{38564F6E-9473-E34E-A671-03F50C2B1E9F}">
      <dsp:nvSpPr>
        <dsp:cNvPr id="0" name=""/>
        <dsp:cNvSpPr/>
      </dsp:nvSpPr>
      <dsp:spPr>
        <a:xfrm>
          <a:off x="0" y="1801297"/>
          <a:ext cx="7728267" cy="1484730"/>
        </a:xfrm>
        <a:prstGeom prst="roundRect">
          <a:avLst/>
        </a:prstGeom>
        <a:solidFill>
          <a:schemeClr val="accent2">
            <a:hueOff val="977227"/>
            <a:satOff val="-15767"/>
            <a:lumOff val="-274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Immunotherapy 5-7 years</a:t>
          </a:r>
        </a:p>
      </dsp:txBody>
      <dsp:txXfrm>
        <a:off x="72479" y="1873776"/>
        <a:ext cx="7583309" cy="1339772"/>
      </dsp:txXfrm>
    </dsp:sp>
    <dsp:sp modelId="{C97EEF0E-49D6-F044-B18F-31D32DD6BF19}">
      <dsp:nvSpPr>
        <dsp:cNvPr id="0" name=""/>
        <dsp:cNvSpPr/>
      </dsp:nvSpPr>
      <dsp:spPr>
        <a:xfrm>
          <a:off x="0" y="3363787"/>
          <a:ext cx="7728267" cy="1484730"/>
        </a:xfrm>
        <a:prstGeom prst="roundRect">
          <a:avLst/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Patients with systemic mastocytosis have higher likelihood of severe anaphylaxis to stinging insects</a:t>
          </a:r>
        </a:p>
      </dsp:txBody>
      <dsp:txXfrm>
        <a:off x="72479" y="3436266"/>
        <a:ext cx="7583309" cy="13397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D9E5E-C447-E64D-9C49-779FF6776C90}">
      <dsp:nvSpPr>
        <dsp:cNvPr id="0" name=""/>
        <dsp:cNvSpPr/>
      </dsp:nvSpPr>
      <dsp:spPr>
        <a:xfrm>
          <a:off x="1545653" y="2347"/>
          <a:ext cx="6182613" cy="121593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960" tIns="308849" rIns="119960" bIns="30884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Type I:  IgE-mediated immediate-type hypersensitivity (anaphylaxis to antibiotics, allergic asthma)</a:t>
          </a:r>
        </a:p>
      </dsp:txBody>
      <dsp:txXfrm>
        <a:off x="1545653" y="2347"/>
        <a:ext cx="6182613" cy="1215939"/>
      </dsp:txXfrm>
    </dsp:sp>
    <dsp:sp modelId="{30CB4B6B-8D78-8443-BA36-CAC52ED59BF6}">
      <dsp:nvSpPr>
        <dsp:cNvPr id="0" name=""/>
        <dsp:cNvSpPr/>
      </dsp:nvSpPr>
      <dsp:spPr>
        <a:xfrm>
          <a:off x="0" y="2347"/>
          <a:ext cx="1545653" cy="12159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791" tIns="120108" rIns="81791" bIns="12010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Type I</a:t>
          </a:r>
        </a:p>
      </dsp:txBody>
      <dsp:txXfrm>
        <a:off x="0" y="2347"/>
        <a:ext cx="1545653" cy="1215939"/>
      </dsp:txXfrm>
    </dsp:sp>
    <dsp:sp modelId="{47EFF382-2E4F-724D-A8D5-81DD79976933}">
      <dsp:nvSpPr>
        <dsp:cNvPr id="0" name=""/>
        <dsp:cNvSpPr/>
      </dsp:nvSpPr>
      <dsp:spPr>
        <a:xfrm>
          <a:off x="1545653" y="1291243"/>
          <a:ext cx="6182613" cy="1215939"/>
        </a:xfrm>
        <a:prstGeom prst="rect">
          <a:avLst/>
        </a:prstGeom>
        <a:solidFill>
          <a:schemeClr val="accent2">
            <a:tint val="40000"/>
            <a:alpha val="90000"/>
            <a:hueOff val="1069620"/>
            <a:satOff val="-19014"/>
            <a:lumOff val="-1376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1069620"/>
              <a:satOff val="-19014"/>
              <a:lumOff val="-13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960" tIns="308849" rIns="119960" bIns="30884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Type II:  IgG and IgM cytotoxic antibody (hemolytic anemia, granulocytopenia, thrombocytopenia from penicillin, Goodpasture’s)</a:t>
          </a:r>
        </a:p>
      </dsp:txBody>
      <dsp:txXfrm>
        <a:off x="1545653" y="1291243"/>
        <a:ext cx="6182613" cy="1215939"/>
      </dsp:txXfrm>
    </dsp:sp>
    <dsp:sp modelId="{6C84509D-9899-BC4E-AE82-35A8BAC569B0}">
      <dsp:nvSpPr>
        <dsp:cNvPr id="0" name=""/>
        <dsp:cNvSpPr/>
      </dsp:nvSpPr>
      <dsp:spPr>
        <a:xfrm>
          <a:off x="0" y="1291243"/>
          <a:ext cx="1545653" cy="1215939"/>
        </a:xfrm>
        <a:prstGeom prst="rect">
          <a:avLst/>
        </a:prstGeom>
        <a:solidFill>
          <a:schemeClr val="accent2">
            <a:hueOff val="651485"/>
            <a:satOff val="-10511"/>
            <a:lumOff val="-1830"/>
            <a:alphaOff val="0"/>
          </a:schemeClr>
        </a:solidFill>
        <a:ln w="10795" cap="flat" cmpd="sng" algn="ctr">
          <a:solidFill>
            <a:schemeClr val="accent2">
              <a:hueOff val="651485"/>
              <a:satOff val="-10511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791" tIns="120108" rIns="81791" bIns="12010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Type II</a:t>
          </a:r>
        </a:p>
      </dsp:txBody>
      <dsp:txXfrm>
        <a:off x="0" y="1291243"/>
        <a:ext cx="1545653" cy="1215939"/>
      </dsp:txXfrm>
    </dsp:sp>
    <dsp:sp modelId="{63DD8550-5B9A-E046-8530-8C73A3BC12D4}">
      <dsp:nvSpPr>
        <dsp:cNvPr id="0" name=""/>
        <dsp:cNvSpPr/>
      </dsp:nvSpPr>
      <dsp:spPr>
        <a:xfrm>
          <a:off x="1545653" y="2580140"/>
          <a:ext cx="6182613" cy="1215939"/>
        </a:xfrm>
        <a:prstGeom prst="rect">
          <a:avLst/>
        </a:prstGeom>
        <a:solidFill>
          <a:schemeClr val="accent2">
            <a:tint val="40000"/>
            <a:alpha val="90000"/>
            <a:hueOff val="2139241"/>
            <a:satOff val="-38027"/>
            <a:lumOff val="-2751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2139241"/>
              <a:satOff val="-38027"/>
              <a:lumOff val="-27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960" tIns="308849" rIns="119960" bIns="30884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Type III:  antibody-antigen immune complex (serum sickness from penicillin or heterologous antisera, SLE)</a:t>
          </a:r>
        </a:p>
      </dsp:txBody>
      <dsp:txXfrm>
        <a:off x="1545653" y="2580140"/>
        <a:ext cx="6182613" cy="1215939"/>
      </dsp:txXfrm>
    </dsp:sp>
    <dsp:sp modelId="{1EF40836-2D84-F944-86B9-3055346A2391}">
      <dsp:nvSpPr>
        <dsp:cNvPr id="0" name=""/>
        <dsp:cNvSpPr/>
      </dsp:nvSpPr>
      <dsp:spPr>
        <a:xfrm>
          <a:off x="0" y="2580140"/>
          <a:ext cx="1545653" cy="1215939"/>
        </a:xfrm>
        <a:prstGeom prst="rect">
          <a:avLst/>
        </a:prstGeom>
        <a:solidFill>
          <a:schemeClr val="accent2">
            <a:hueOff val="1302969"/>
            <a:satOff val="-21023"/>
            <a:lumOff val="-3660"/>
            <a:alphaOff val="0"/>
          </a:schemeClr>
        </a:solidFill>
        <a:ln w="10795" cap="flat" cmpd="sng" algn="ctr">
          <a:solidFill>
            <a:schemeClr val="accent2">
              <a:hueOff val="1302969"/>
              <a:satOff val="-21023"/>
              <a:lumOff val="-36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791" tIns="120108" rIns="81791" bIns="12010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Type III</a:t>
          </a:r>
        </a:p>
      </dsp:txBody>
      <dsp:txXfrm>
        <a:off x="0" y="2580140"/>
        <a:ext cx="1545653" cy="1215939"/>
      </dsp:txXfrm>
    </dsp:sp>
    <dsp:sp modelId="{C3C6E6A9-5C58-B347-AF81-FB42B6F4FB30}">
      <dsp:nvSpPr>
        <dsp:cNvPr id="0" name=""/>
        <dsp:cNvSpPr/>
      </dsp:nvSpPr>
      <dsp:spPr>
        <a:xfrm>
          <a:off x="1545653" y="3869036"/>
          <a:ext cx="6182613" cy="1215939"/>
        </a:xfrm>
        <a:prstGeom prst="rect">
          <a:avLst/>
        </a:prstGeom>
        <a:solidFill>
          <a:schemeClr val="accent2">
            <a:tint val="40000"/>
            <a:alpha val="90000"/>
            <a:hueOff val="3208861"/>
            <a:satOff val="-57041"/>
            <a:lumOff val="-4127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3208861"/>
              <a:satOff val="-57041"/>
              <a:lumOff val="-41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960" tIns="308849" rIns="119960" bIns="30884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Type IV: delayed-type cell-mediated hypersensitivity (contact dermatitis from neomycin, poison ivy, granuloma)</a:t>
          </a:r>
        </a:p>
      </dsp:txBody>
      <dsp:txXfrm>
        <a:off x="1545653" y="3869036"/>
        <a:ext cx="6182613" cy="1215939"/>
      </dsp:txXfrm>
    </dsp:sp>
    <dsp:sp modelId="{8AD7FDF3-A3C8-0845-AC1A-21A7A5FE7121}">
      <dsp:nvSpPr>
        <dsp:cNvPr id="0" name=""/>
        <dsp:cNvSpPr/>
      </dsp:nvSpPr>
      <dsp:spPr>
        <a:xfrm>
          <a:off x="0" y="3869036"/>
          <a:ext cx="1545653" cy="1215939"/>
        </a:xfrm>
        <a:prstGeom prst="rect">
          <a:avLst/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10795" cap="flat" cmpd="sng" algn="ctr">
          <a:solidFill>
            <a:schemeClr val="accent2">
              <a:hueOff val="1954454"/>
              <a:satOff val="-31534"/>
              <a:lumOff val="-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791" tIns="120108" rIns="81791" bIns="12010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Type IV</a:t>
          </a:r>
        </a:p>
      </dsp:txBody>
      <dsp:txXfrm>
        <a:off x="0" y="3869036"/>
        <a:ext cx="1545653" cy="12159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BD990-3336-4B46-B83A-9CBF770B88C0}">
      <dsp:nvSpPr>
        <dsp:cNvPr id="0" name=""/>
        <dsp:cNvSpPr/>
      </dsp:nvSpPr>
      <dsp:spPr>
        <a:xfrm>
          <a:off x="0" y="16152"/>
          <a:ext cx="7728267" cy="7945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Common in infants and young children</a:t>
          </a:r>
        </a:p>
      </dsp:txBody>
      <dsp:txXfrm>
        <a:off x="38784" y="54936"/>
        <a:ext cx="7650699" cy="716935"/>
      </dsp:txXfrm>
    </dsp:sp>
    <dsp:sp modelId="{9F10186E-2E7A-D144-B898-62C735C538D2}">
      <dsp:nvSpPr>
        <dsp:cNvPr id="0" name=""/>
        <dsp:cNvSpPr/>
      </dsp:nvSpPr>
      <dsp:spPr>
        <a:xfrm>
          <a:off x="0" y="868255"/>
          <a:ext cx="7728267" cy="794503"/>
        </a:xfrm>
        <a:prstGeom prst="roundRect">
          <a:avLst/>
        </a:prstGeom>
        <a:solidFill>
          <a:schemeClr val="accent2">
            <a:hueOff val="390891"/>
            <a:satOff val="-6307"/>
            <a:lumOff val="-109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1-3% General Population</a:t>
          </a:r>
        </a:p>
      </dsp:txBody>
      <dsp:txXfrm>
        <a:off x="38784" y="907039"/>
        <a:ext cx="7650699" cy="716935"/>
      </dsp:txXfrm>
    </dsp:sp>
    <dsp:sp modelId="{554C7C27-0644-5148-B1D3-0B7830788103}">
      <dsp:nvSpPr>
        <dsp:cNvPr id="0" name=""/>
        <dsp:cNvSpPr/>
      </dsp:nvSpPr>
      <dsp:spPr>
        <a:xfrm>
          <a:off x="0" y="1720358"/>
          <a:ext cx="7728267" cy="794503"/>
        </a:xfrm>
        <a:prstGeom prst="roundRect">
          <a:avLst/>
        </a:prstGeom>
        <a:solidFill>
          <a:schemeClr val="accent2">
            <a:hueOff val="781782"/>
            <a:satOff val="-12614"/>
            <a:lumOff val="-219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 patients with moderate to severe eczema, 1/3 will have food sensitivity</a:t>
          </a:r>
        </a:p>
      </dsp:txBody>
      <dsp:txXfrm>
        <a:off x="38784" y="1759142"/>
        <a:ext cx="7650699" cy="716935"/>
      </dsp:txXfrm>
    </dsp:sp>
    <dsp:sp modelId="{71445FAF-DD8B-7C4F-81C8-5EF3FDD17F09}">
      <dsp:nvSpPr>
        <dsp:cNvPr id="0" name=""/>
        <dsp:cNvSpPr/>
      </dsp:nvSpPr>
      <dsp:spPr>
        <a:xfrm>
          <a:off x="0" y="2572462"/>
          <a:ext cx="7728267" cy="794503"/>
        </a:xfrm>
        <a:prstGeom prst="roundRect">
          <a:avLst/>
        </a:prstGeom>
        <a:solidFill>
          <a:schemeClr val="accent2">
            <a:hueOff val="1172672"/>
            <a:satOff val="-18920"/>
            <a:lumOff val="-329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Hydration, Moisturization, use of antihistamines for itching, and avoidance of known allergens are essential</a:t>
          </a:r>
        </a:p>
      </dsp:txBody>
      <dsp:txXfrm>
        <a:off x="38784" y="2611246"/>
        <a:ext cx="7650699" cy="716935"/>
      </dsp:txXfrm>
    </dsp:sp>
    <dsp:sp modelId="{80474CF2-855B-B049-8A0D-2825B539883E}">
      <dsp:nvSpPr>
        <dsp:cNvPr id="0" name=""/>
        <dsp:cNvSpPr/>
      </dsp:nvSpPr>
      <dsp:spPr>
        <a:xfrm>
          <a:off x="0" y="3424565"/>
          <a:ext cx="7728267" cy="794503"/>
        </a:xfrm>
        <a:prstGeom prst="roundRect">
          <a:avLst/>
        </a:prstGeom>
        <a:solidFill>
          <a:schemeClr val="accent2">
            <a:hueOff val="1563563"/>
            <a:satOff val="-25227"/>
            <a:lumOff val="-4392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Recent studies reveal use of emollients helps decrease the risk of eczema</a:t>
          </a:r>
        </a:p>
      </dsp:txBody>
      <dsp:txXfrm>
        <a:off x="38784" y="3463349"/>
        <a:ext cx="7650699" cy="716935"/>
      </dsp:txXfrm>
    </dsp:sp>
    <dsp:sp modelId="{DB097ECE-E065-CE4B-B70D-900151DFF244}">
      <dsp:nvSpPr>
        <dsp:cNvPr id="0" name=""/>
        <dsp:cNvSpPr/>
      </dsp:nvSpPr>
      <dsp:spPr>
        <a:xfrm>
          <a:off x="0" y="4276668"/>
          <a:ext cx="7728267" cy="794503"/>
        </a:xfrm>
        <a:prstGeom prst="roundRect">
          <a:avLst/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Important for above to be continued when skin clears- skin is not “normal” even when no lesions are visible</a:t>
          </a:r>
        </a:p>
      </dsp:txBody>
      <dsp:txXfrm>
        <a:off x="38784" y="4315452"/>
        <a:ext cx="7650699" cy="7169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CAAD0-D0B1-EC44-9777-69F6049A2095}">
      <dsp:nvSpPr>
        <dsp:cNvPr id="0" name=""/>
        <dsp:cNvSpPr/>
      </dsp:nvSpPr>
      <dsp:spPr>
        <a:xfrm>
          <a:off x="0" y="67840"/>
          <a:ext cx="7728267" cy="24355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Obtain Total IgE when Specific IgE tests are ordered- if Total IgE is very high, may have nonspecific binding therefore use care with interpretation</a:t>
          </a:r>
        </a:p>
      </dsp:txBody>
      <dsp:txXfrm>
        <a:off x="118891" y="186731"/>
        <a:ext cx="7490485" cy="2197719"/>
      </dsp:txXfrm>
    </dsp:sp>
    <dsp:sp modelId="{AAAD565E-A66C-B44A-BCE0-E0FC40554590}">
      <dsp:nvSpPr>
        <dsp:cNvPr id="0" name=""/>
        <dsp:cNvSpPr/>
      </dsp:nvSpPr>
      <dsp:spPr>
        <a:xfrm>
          <a:off x="0" y="2583982"/>
          <a:ext cx="7728267" cy="2435501"/>
        </a:xfrm>
        <a:prstGeom prst="roundRect">
          <a:avLst/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Useful for diagnosis in patients with severe skin disease, patients unable to stop anitihistamines or tricyclic antidepressants, when risk of anaphylaxis if great based on history, uncooperative patients- behavior/autism</a:t>
          </a:r>
        </a:p>
      </dsp:txBody>
      <dsp:txXfrm>
        <a:off x="118891" y="2702873"/>
        <a:ext cx="7490485" cy="21977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EFBFB-3D3A-B648-BAD7-E84FA8C1A925}">
      <dsp:nvSpPr>
        <dsp:cNvPr id="0" name=""/>
        <dsp:cNvSpPr/>
      </dsp:nvSpPr>
      <dsp:spPr>
        <a:xfrm>
          <a:off x="0" y="68122"/>
          <a:ext cx="7728267" cy="24265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Epicutaneous/ skin prick testing (SPT) is sensitive- more so than specific IgE- therefore the preferred method/ standard of care</a:t>
          </a:r>
        </a:p>
      </dsp:txBody>
      <dsp:txXfrm>
        <a:off x="118456" y="186578"/>
        <a:ext cx="7491355" cy="2189667"/>
      </dsp:txXfrm>
    </dsp:sp>
    <dsp:sp modelId="{54A814EB-387F-9D4E-A348-CAF84148B9FC}">
      <dsp:nvSpPr>
        <dsp:cNvPr id="0" name=""/>
        <dsp:cNvSpPr/>
      </dsp:nvSpPr>
      <dsp:spPr>
        <a:xfrm>
          <a:off x="0" y="2592622"/>
          <a:ext cx="7728267" cy="2426579"/>
        </a:xfrm>
        <a:prstGeom prst="roundRect">
          <a:avLst/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Total IgE is elevated in several diseases including Atopic Dermatitis, Parasitic Diseases, Hyper IgE syndrome, HIV, Allergic Bronchopulmonary Aspergillosis</a:t>
          </a:r>
        </a:p>
      </dsp:txBody>
      <dsp:txXfrm>
        <a:off x="118456" y="2711078"/>
        <a:ext cx="7491355" cy="21896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22694-D706-B343-941C-692392294FDA}">
      <dsp:nvSpPr>
        <dsp:cNvPr id="0" name=""/>
        <dsp:cNvSpPr/>
      </dsp:nvSpPr>
      <dsp:spPr>
        <a:xfrm>
          <a:off x="0" y="26724"/>
          <a:ext cx="7728267" cy="16222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In patients with one allergen Class I- may be clinically significant</a:t>
          </a:r>
        </a:p>
      </dsp:txBody>
      <dsp:txXfrm>
        <a:off x="79193" y="105917"/>
        <a:ext cx="7569881" cy="1463892"/>
      </dsp:txXfrm>
    </dsp:sp>
    <dsp:sp modelId="{E985F92E-D26A-444C-A28F-CC4E5EECB262}">
      <dsp:nvSpPr>
        <dsp:cNvPr id="0" name=""/>
        <dsp:cNvSpPr/>
      </dsp:nvSpPr>
      <dsp:spPr>
        <a:xfrm>
          <a:off x="0" y="1732522"/>
          <a:ext cx="7728267" cy="1622278"/>
        </a:xfrm>
        <a:prstGeom prst="roundRect">
          <a:avLst/>
        </a:prstGeom>
        <a:solidFill>
          <a:schemeClr val="accent2">
            <a:hueOff val="977227"/>
            <a:satOff val="-15767"/>
            <a:lumOff val="-274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In patients with elevated IgE, class I may not be significant.  Either way, observation with the food is essential to confirm this.</a:t>
          </a:r>
        </a:p>
      </dsp:txBody>
      <dsp:txXfrm>
        <a:off x="79193" y="1811715"/>
        <a:ext cx="7569881" cy="1463892"/>
      </dsp:txXfrm>
    </dsp:sp>
    <dsp:sp modelId="{1BCFA2BD-8B1A-C24D-91D3-AAFB3BC9FD87}">
      <dsp:nvSpPr>
        <dsp:cNvPr id="0" name=""/>
        <dsp:cNvSpPr/>
      </dsp:nvSpPr>
      <dsp:spPr>
        <a:xfrm>
          <a:off x="0" y="3438321"/>
          <a:ext cx="7728267" cy="1622278"/>
        </a:xfrm>
        <a:prstGeom prst="roundRect">
          <a:avLst/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Class VI more likely to be a significant allergen</a:t>
          </a:r>
        </a:p>
      </dsp:txBody>
      <dsp:txXfrm>
        <a:off x="79193" y="3517514"/>
        <a:ext cx="7569881" cy="14638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CCB91-1E94-EB4D-921F-A8EF524E188B}">
      <dsp:nvSpPr>
        <dsp:cNvPr id="0" name=""/>
        <dsp:cNvSpPr/>
      </dsp:nvSpPr>
      <dsp:spPr>
        <a:xfrm>
          <a:off x="0" y="29061"/>
          <a:ext cx="7728267" cy="12097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sng" kern="1200"/>
            <a:t>Avoidance, Avoidance, Avoidance</a:t>
          </a:r>
          <a:r>
            <a:rPr lang="en-US" sz="2200" kern="1200"/>
            <a:t> in Anaphylaxis, Stinging insects, Drug Allergy, Atopic Dermatitis, Food Allergy and Urticaria</a:t>
          </a:r>
        </a:p>
      </dsp:txBody>
      <dsp:txXfrm>
        <a:off x="59057" y="88118"/>
        <a:ext cx="7610153" cy="1091666"/>
      </dsp:txXfrm>
    </dsp:sp>
    <dsp:sp modelId="{4B6BBF77-BC67-8F4E-B298-2FE6E9FD7A61}">
      <dsp:nvSpPr>
        <dsp:cNvPr id="0" name=""/>
        <dsp:cNvSpPr/>
      </dsp:nvSpPr>
      <dsp:spPr>
        <a:xfrm>
          <a:off x="0" y="1302201"/>
          <a:ext cx="7728267" cy="1209780"/>
        </a:xfrm>
        <a:prstGeom prst="roundRect">
          <a:avLst/>
        </a:prstGeom>
        <a:solidFill>
          <a:schemeClr val="accent2">
            <a:hueOff val="651485"/>
            <a:satOff val="-10511"/>
            <a:lumOff val="-183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u="sng" kern="1200"/>
            <a:t>Epinephrine</a:t>
          </a:r>
          <a:r>
            <a:rPr lang="en-US" sz="2200" kern="1200"/>
            <a:t> in Anaphylaxis, Stinging Insects</a:t>
          </a:r>
        </a:p>
      </dsp:txBody>
      <dsp:txXfrm>
        <a:off x="59057" y="1361258"/>
        <a:ext cx="7610153" cy="1091666"/>
      </dsp:txXfrm>
    </dsp:sp>
    <dsp:sp modelId="{5E1BA955-DBBC-B84C-AA8C-23D799E3CCF8}">
      <dsp:nvSpPr>
        <dsp:cNvPr id="0" name=""/>
        <dsp:cNvSpPr/>
      </dsp:nvSpPr>
      <dsp:spPr>
        <a:xfrm>
          <a:off x="0" y="2575342"/>
          <a:ext cx="7728267" cy="1209780"/>
        </a:xfrm>
        <a:prstGeom prst="roundRect">
          <a:avLst/>
        </a:prstGeom>
        <a:solidFill>
          <a:schemeClr val="accent2">
            <a:hueOff val="1302969"/>
            <a:satOff val="-21023"/>
            <a:lumOff val="-366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u="sng" kern="1200"/>
            <a:t>New FDA approved treatment option </a:t>
          </a:r>
          <a:r>
            <a:rPr lang="en-US" sz="2200" kern="1200"/>
            <a:t>in peanut allergy only: oral immunotherapy</a:t>
          </a:r>
        </a:p>
      </dsp:txBody>
      <dsp:txXfrm>
        <a:off x="59057" y="2634399"/>
        <a:ext cx="7610153" cy="1091666"/>
      </dsp:txXfrm>
    </dsp:sp>
    <dsp:sp modelId="{774E9569-F3BE-AD4D-8A67-558E9413B22E}">
      <dsp:nvSpPr>
        <dsp:cNvPr id="0" name=""/>
        <dsp:cNvSpPr/>
      </dsp:nvSpPr>
      <dsp:spPr>
        <a:xfrm>
          <a:off x="0" y="3848482"/>
          <a:ext cx="7728267" cy="1209780"/>
        </a:xfrm>
        <a:prstGeom prst="roundRect">
          <a:avLst/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u="sng" kern="1200"/>
            <a:t>New FDA approved treatment option</a:t>
          </a:r>
          <a:r>
            <a:rPr lang="en-US" sz="2200" kern="1200"/>
            <a:t> food allergy: omalizumab</a:t>
          </a:r>
        </a:p>
      </dsp:txBody>
      <dsp:txXfrm>
        <a:off x="59057" y="3907539"/>
        <a:ext cx="7610153" cy="1091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FC203-08F0-4992-9B85-DD09B831D1A4}" type="datetimeFigureOut">
              <a:rPr lang="en-US" smtClean="0"/>
              <a:t>5/17/24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B4AA5-0753-474C-8E63-04BAA51B8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5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3F3082-F70C-A840-870D-F460C93EA5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899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3. What is the current recommendation regarding infant feeding in a child with mild eczema?
https://www.polleverywhere.com/multiple_choice_polls/qkczJ7xh3sXQa6ZuYezuS?display_state=instructions&amp;activity_state=opened&amp;state=opened&amp;flow=Instructor&amp;onscreen=persist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B4AA5-0753-474C-8E63-04BAA51B8B21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01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3. What is the current recommendation regarding infant feeding in a child with mild eczema?
https://www.polleverywhere.com/multiple_choice_polls/qkczJ7xh3sXQa6ZuYezuS?display_state=chart&amp;activity_state=closed&amp;state=closed&amp;flow=Instructor&amp;onscreen=persist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B4AA5-0753-474C-8E63-04BAA51B8B21}" type="slidenum">
              <a:rPr lang="en-US" smtClean="0"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03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3. What is the current recommendation regarding infant feeding in a child with mild eczema?
https://www.polleverywhere.com/multiple_choice_polls/qkczJ7xh3sXQa6ZuYezuS?display_state=chart&amp;activity_state=closed&amp;display=correctness&amp;state=closed&amp;flow=Instructor&amp;onscreen=persist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B4AA5-0753-474C-8E63-04BAA51B8B21}" type="slidenum">
              <a:rPr lang="en-US" smtClean="0"/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45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4. What is your recommendation for the patient?
https://www.polleverywhere.com/multiple_choice_polls/PjvQJZgiy8gamoEgs6Q2s?display_state=instructions&amp;activity_state=opened&amp;state=opened&amp;flow=Instructor&amp;onscreen=persist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B4AA5-0753-474C-8E63-04BAA51B8B21}" type="slidenum">
              <a:rPr lang="en-US" smtClean="0"/>
              <a:t>48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36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4. What is your recommendation for the patient?
https://www.polleverywhere.com/multiple_choice_polls/PjvQJZgiy8gamoEgs6Q2s?display_state=chart&amp;activity_state=closed&amp;state=closed&amp;flow=Instructor&amp;onscreen=persist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B4AA5-0753-474C-8E63-04BAA51B8B21}" type="slidenum">
              <a:rPr lang="en-US" smtClean="0"/>
              <a:t>49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6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4. What is your recommendation for the patient?
https://www.polleverywhere.com/multiple_choice_polls/PjvQJZgiy8gamoEgs6Q2s?display_state=chart&amp;activity_state=closed&amp;display=correctness&amp;state=closed&amp;flow=Instructor&amp;onscreen=persist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B4AA5-0753-474C-8E63-04BAA51B8B21}" type="slidenum">
              <a:rPr lang="en-US" smtClean="0"/>
              <a:t>50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06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5. The initial workup should include:
https://www.polleverywhere.com/multiple_choice_polls/4Za13fsshtsCA38jkKBMY?display_state=instructions&amp;activity_state=opened&amp;state=opened&amp;flow=Instructor&amp;onscreen=persist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B4AA5-0753-474C-8E63-04BAA51B8B21}" type="slidenum">
              <a:rPr lang="en-US" smtClean="0"/>
              <a:t>62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820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5. The initial workup should include:
https://www.polleverywhere.com/multiple_choice_polls/4Za13fsshtsCA38jkKBMY?display_state=chart&amp;activity_state=closed&amp;state=closed&amp;flow=Instructor&amp;onscreen=persist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B4AA5-0753-474C-8E63-04BAA51B8B21}" type="slidenum">
              <a:rPr lang="en-US" smtClean="0"/>
              <a:t>63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6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5. The initial workup should include:
https://www.polleverywhere.com/multiple_choice_polls/4Za13fsshtsCA38jkKBMY?display_state=chart&amp;activity_state=closed&amp;display=correctness&amp;state=closed&amp;flow=Instructor&amp;onscreen=persist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B4AA5-0753-474C-8E63-04BAA51B8B21}" type="slidenum">
              <a:rPr lang="en-US" smtClean="0"/>
              <a:t>64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10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007CFCA5-7FC9-4710-B57D-68519B5D08EA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/>
              <a:t>68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5288" y="692150"/>
            <a:ext cx="6072187" cy="34163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816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B4AA5-0753-474C-8E63-04BAA51B8B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721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6. Which of the following is an indication for immunotherapy?
https://www.polleverywhere.com/multiple_choice_polls/1KdfK6xwSD4nW15v0kvVW?display_state=instructions&amp;activity_state=opened&amp;state=opened&amp;flow=Instructor&amp;onscreen=persist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B4AA5-0753-474C-8E63-04BAA51B8B21}" type="slidenum">
              <a:rPr lang="en-US" smtClean="0"/>
              <a:t>75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663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6. Which of the following is an indication for immunotherapy?
https://www.polleverywhere.com/multiple_choice_polls/1KdfK6xwSD4nW15v0kvVW?display_state=chart&amp;activity_state=closed&amp;state=closed&amp;flow=Instructor&amp;onscreen=persist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B4AA5-0753-474C-8E63-04BAA51B8B21}" type="slidenum">
              <a:rPr lang="en-US" smtClean="0"/>
              <a:t>76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449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6. Which of the following is an indication for immunotherapy?
https://www.polleverywhere.com/multiple_choice_polls/1KdfK6xwSD4nW15v0kvVW?display_state=chart&amp;activity_state=closed&amp;display=correctness&amp;state=closed&amp;flow=Instructor&amp;onscreen=persist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B4AA5-0753-474C-8E63-04BAA51B8B21}" type="slidenum">
              <a:rPr lang="en-US" smtClean="0"/>
              <a:t>77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12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09D69591-9B74-4DCE-BF35-E10D5F2277D9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/>
              <a:t>9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52463"/>
            <a:ext cx="6184900" cy="34798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263" y="4349750"/>
            <a:ext cx="5981700" cy="41322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Here is a schemata of immunologic basis of the future immunomodulatory therapies to prevent and treat food allergy.</a:t>
            </a:r>
          </a:p>
        </p:txBody>
      </p:sp>
    </p:spTree>
    <p:extLst>
      <p:ext uri="{BB962C8B-B14F-4D97-AF65-F5344CB8AC3E}">
        <p14:creationId xmlns:p14="http://schemas.microsoft.com/office/powerpoint/2010/main" val="2490252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1. What recommendation should you make?
https://www.polleverywhere.com/multiple_choice_polls/BxF0nxk7NQnh1Vvqmle4t?display_state=instructions&amp;activity_state=opened&amp;state=opened&amp;flow=Instructor&amp;onscreen=persist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B4AA5-0753-474C-8E63-04BAA51B8B21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48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1. What recommendation should you make?
https://www.polleverywhere.com/multiple_choice_polls/BxF0nxk7NQnh1Vvqmle4t?display_state=chart&amp;activity_state=closed&amp;state=closed&amp;flow=Instructor&amp;onscreen=persist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B4AA5-0753-474C-8E63-04BAA51B8B21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42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1. What recommendation should you make?
https://www.polleverywhere.com/multiple_choice_polls/BxF0nxk7NQnh1Vvqmle4t?display_state=chart&amp;activity_state=closed&amp;display=correctness&amp;state=closed&amp;flow=Instructor&amp;onscreen=persist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B4AA5-0753-474C-8E63-04BAA51B8B21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99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2. Which of the following recommendations would you make?
https://www.polleverywhere.com/multiple_choice_polls/8gswwBYECNeICmHlf9y8l?display_state=instructions&amp;activity_state=opened&amp;state=opened&amp;flow=Instructor&amp;onscreen=persist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B4AA5-0753-474C-8E63-04BAA51B8B21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60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2. Which of the following recommendations would you make?
https://www.polleverywhere.com/multiple_choice_polls/8gswwBYECNeICmHlf9y8l?display_state=chart&amp;activity_state=closed&amp;state=closed&amp;flow=Instructor&amp;onscreen=persist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B4AA5-0753-474C-8E63-04BAA51B8B21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15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2. Which of the following recommendations would you make?
https://www.polleverywhere.com/multiple_choice_polls/8gswwBYECNeICmHlf9y8l?display_state=chart&amp;activity_state=closed&amp;display=correctness&amp;state=closed&amp;flow=Instructor&amp;onscreen=persist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B4AA5-0753-474C-8E63-04BAA51B8B21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4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A82A7-D860-4B10-A011-8EDC278E4EA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07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F3128-D17B-49E0-B7BA-3E594AA7C36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8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EFA615-31F0-42D4-AD81-0F9966D63AB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569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10058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2400" y="4114800"/>
            <a:ext cx="10058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5D135-965B-4ECA-B30D-C280ED7F998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760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F4F45-6E22-4E8C-AFB4-E8D5604B881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844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6A22A-6117-45B1-8B44-93E253C4D2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43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53200" y="1981200"/>
            <a:ext cx="492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53200" y="4114800"/>
            <a:ext cx="492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0740E-AFBF-4ABC-A80B-D3EAAD5314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719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005" y="1122363"/>
            <a:ext cx="11013990" cy="2387600"/>
          </a:xfrm>
        </p:spPr>
        <p:txBody>
          <a:bodyPr anchor="b">
            <a:normAutofit/>
          </a:bodyPr>
          <a:lstStyle>
            <a:lvl1pPr algn="ctr">
              <a:defRPr sz="6600" b="1" i="0">
                <a:solidFill>
                  <a:schemeClr val="accent3"/>
                </a:solidFill>
                <a:latin typeface="Aller" panose="0200050303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9005" y="3602038"/>
            <a:ext cx="11013990" cy="623973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4400" b="1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E83FC-3C43-4B16-8300-81084579728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BBD7D-2075-444B-849F-E8E1DDE41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BD0801E-FBF9-B24B-57F0-2A0422903F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8964" y="4373563"/>
            <a:ext cx="11013990" cy="619125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4483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005" y="1122363"/>
            <a:ext cx="11013990" cy="2387600"/>
          </a:xfrm>
        </p:spPr>
        <p:txBody>
          <a:bodyPr anchor="b">
            <a:normAutofit/>
          </a:bodyPr>
          <a:lstStyle>
            <a:lvl1pPr algn="ctr">
              <a:defRPr sz="6600" b="1" i="0">
                <a:solidFill>
                  <a:schemeClr val="accent3"/>
                </a:solidFill>
                <a:latin typeface="Aller" panose="02000503030000020004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94AB795-15BE-862C-CDA4-90603E3ACB0B}"/>
              </a:ext>
            </a:extLst>
          </p:cNvPr>
          <p:cNvSpPr/>
          <p:nvPr/>
        </p:nvSpPr>
        <p:spPr>
          <a:xfrm>
            <a:off x="2028497" y="557048"/>
            <a:ext cx="8029903" cy="451945"/>
          </a:xfrm>
          <a:prstGeom prst="roundRect">
            <a:avLst/>
          </a:prstGeom>
          <a:solidFill>
            <a:srgbClr val="079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sap" panose="020F0504030202060203" pitchFamily="34" charset="77"/>
              </a:rPr>
              <a:t>The Annual General Pediatric Review &amp; Self Assessment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9005" y="3602038"/>
            <a:ext cx="11013990" cy="623973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4400" b="1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E83FC-3C43-4B16-8300-81084579728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BBD7D-2075-444B-849F-E8E1DDE41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BD0801E-FBF9-B24B-57F0-2A0422903F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8964" y="4373563"/>
            <a:ext cx="11013990" cy="619125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2432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5746"/>
            <a:ext cx="10515600" cy="1325563"/>
          </a:xfrm>
        </p:spPr>
        <p:txBody>
          <a:bodyPr anchor="b" anchorCtr="0">
            <a:normAutofit/>
          </a:bodyPr>
          <a:lstStyle>
            <a:lvl1pPr algn="ctr">
              <a:defRPr lang="en-US" sz="4000" b="1" i="0" kern="1200" dirty="0">
                <a:solidFill>
                  <a:schemeClr val="accent3"/>
                </a:solidFill>
                <a:latin typeface="Aller" panose="02000503030000020004" pitchFamily="2" charset="77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1309"/>
            <a:ext cx="10515600" cy="4015654"/>
          </a:xfrm>
          <a:solidFill>
            <a:schemeClr val="bg1">
              <a:alpha val="50000"/>
            </a:schemeClr>
          </a:solidFill>
        </p:spPr>
        <p:txBody>
          <a:bodyPr lIns="137160" tIns="137160" rIns="137160" bIns="137160">
            <a:normAutofit/>
          </a:bodyPr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400">
                <a:solidFill>
                  <a:schemeClr val="accent6"/>
                </a:solidFill>
              </a:defRPr>
            </a:lvl2pPr>
            <a:lvl3pPr>
              <a:defRPr sz="2400">
                <a:solidFill>
                  <a:schemeClr val="accent6"/>
                </a:solidFill>
              </a:defRPr>
            </a:lvl3pPr>
            <a:lvl4pPr>
              <a:defRPr sz="2400">
                <a:solidFill>
                  <a:schemeClr val="accent6"/>
                </a:solidFill>
              </a:defRPr>
            </a:lvl4pPr>
            <a:lvl5pPr>
              <a:defRPr sz="2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E83FC-3C43-4B16-8300-81084579728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BBD7D-2075-444B-849F-E8E1DDE41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258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E83FC-3C43-4B16-8300-81084579728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BBD7D-2075-444B-849F-E8E1DDE41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037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7834D-622E-4159-80FA-8C0F36D6090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60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E83FC-3C43-4B16-8300-81084579728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BBD7D-2075-444B-849F-E8E1DDE41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212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E83FC-3C43-4B16-8300-81084579728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BBD7D-2075-444B-849F-E8E1DDE41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334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E83FC-3C43-4B16-8300-81084579728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BBD7D-2075-444B-849F-E8E1DDE41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766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E83FC-3C43-4B16-8300-81084579728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BBD7D-2075-444B-849F-E8E1DDE41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281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E83FC-3C43-4B16-8300-81084579728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BBD7D-2075-444B-849F-E8E1DDE41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375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E83FC-3C43-4B16-8300-81084579728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BBD7D-2075-444B-849F-E8E1DDE41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584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E83FC-3C43-4B16-8300-81084579728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BBD7D-2075-444B-849F-E8E1DDE41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008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E83FC-3C43-4B16-8300-81084579728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BBD7D-2075-444B-849F-E8E1DDE41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330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E83FC-3C43-4B16-8300-81084579728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BBD7D-2075-444B-849F-E8E1DDE41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41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07460-E162-4EA2-870D-4D3FBBD7FA4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603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73A72C-A439-4455-B41E-F8342E507DA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4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E46D70-CA6B-4320-B422-40C483A5B83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4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9AEA4-B145-42CE-A515-C15CF5433D6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3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6ACF6-B44F-45C0-9480-545B877FDD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077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D4CDF-CA0F-4719-AD0A-351AC11B70D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751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7A7DE-AB71-416F-8EC9-CE4C406ACE9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21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FF4F45-6E22-4E8C-AFB4-E8D5604B881F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55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D18AB6E-5996-CC59-DF0A-58B60A42B152}"/>
              </a:ext>
            </a:extLst>
          </p:cNvPr>
          <p:cNvSpPr/>
          <p:nvPr/>
        </p:nvSpPr>
        <p:spPr>
          <a:xfrm>
            <a:off x="2028497" y="557048"/>
            <a:ext cx="8029903" cy="451945"/>
          </a:xfrm>
          <a:prstGeom prst="roundRect">
            <a:avLst/>
          </a:prstGeom>
          <a:solidFill>
            <a:srgbClr val="079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sap" panose="020F0504030202060203" pitchFamily="34" charset="77"/>
              </a:rPr>
              <a:t>The Annual General Pediatric Review &amp; Self Assessment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E83FC-3C43-4B16-8300-81084579728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BBD7D-2075-444B-849F-E8E1DDE41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34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howmanycaloriesshouldieatadayinfo.com/wp-content/uploads/2011/07/shrimp.jpg" TargetMode="External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3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4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4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4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4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4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aai.or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ALLERGY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Vivian Hernandez-Trujillo, MD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437BFD-44E9-908C-CE0E-610F5A3EAF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8964" y="4373563"/>
            <a:ext cx="11013990" cy="2301557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Allergy &amp; Immunology Care Center of South Florida</a:t>
            </a:r>
          </a:p>
          <a:p>
            <a:r>
              <a:rPr lang="en-US" altLang="en-US" dirty="0"/>
              <a:t>Miami Lakes, Florida</a:t>
            </a:r>
          </a:p>
          <a:p>
            <a:r>
              <a:rPr lang="en-US" altLang="en-US" dirty="0"/>
              <a:t>Medical Director, Division of Allergy-Immunology</a:t>
            </a:r>
          </a:p>
          <a:p>
            <a:r>
              <a:rPr lang="en-US" altLang="en-US" dirty="0"/>
              <a:t>Fellowship Training Program Director</a:t>
            </a:r>
          </a:p>
          <a:p>
            <a:r>
              <a:rPr lang="en-US" altLang="en-US" dirty="0"/>
              <a:t>Nicklaus Children’s Hospital</a:t>
            </a:r>
          </a:p>
          <a:p>
            <a:r>
              <a:rPr lang="en-US" altLang="en-US" dirty="0"/>
              <a:t>Miami, Florida</a:t>
            </a:r>
          </a:p>
        </p:txBody>
      </p:sp>
    </p:spTree>
    <p:extLst>
      <p:ext uri="{BB962C8B-B14F-4D97-AF65-F5344CB8AC3E}">
        <p14:creationId xmlns:p14="http://schemas.microsoft.com/office/powerpoint/2010/main" val="2192392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a typeface="+mj-ea"/>
                <a:cs typeface="Times New Roman" pitchFamily="18" charset="0"/>
              </a:rPr>
              <a:t>       Anaphylaxis</a:t>
            </a:r>
          </a:p>
        </p:txBody>
      </p:sp>
      <p:graphicFrame>
        <p:nvGraphicFramePr>
          <p:cNvPr id="34821" name="Rectangle 3">
            <a:extLst>
              <a:ext uri="{FF2B5EF4-FFF2-40B4-BE49-F238E27FC236}">
                <a16:creationId xmlns:a16="http://schemas.microsoft.com/office/drawing/2014/main" id="{B87B9FC3-0741-DCCC-1D8E-93D7FC8220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665476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0823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8E7B6-7E35-C692-9320-BE7EB434D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ARS question Case Study</a:t>
            </a:r>
            <a:br>
              <a:rPr lang="en-US" sz="2400" dirty="0"/>
            </a:br>
            <a:r>
              <a:rPr lang="en-US" sz="2400" dirty="0"/>
              <a:t>A 6 year old male is stung by a wasp.  He develops urticaria and swelling of the site.  What recommendation should you make?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546E4-84EA-3561-A371-72BBF9E12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dirty="0"/>
              <a:t>Allergy testing for wasp in one week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dirty="0"/>
              <a:t>No allergy testing- avoidance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dirty="0"/>
              <a:t>Daily antihistamines to avoid possibility of reaction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dirty="0"/>
              <a:t>Immediate desensitization</a:t>
            </a:r>
          </a:p>
        </p:txBody>
      </p:sp>
    </p:spTree>
    <p:extLst>
      <p:ext uri="{BB962C8B-B14F-4D97-AF65-F5344CB8AC3E}">
        <p14:creationId xmlns:p14="http://schemas.microsoft.com/office/powerpoint/2010/main" val="2302926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16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2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99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&amp;A_questions"/>
          <p:cNvSpPr>
            <a:spLocks noGrp="1"/>
          </p:cNvSpPr>
          <p:nvPr>
            <p:ph type="title"/>
          </p:nvPr>
        </p:nvSpPr>
        <p:spPr>
          <a:xfrm>
            <a:off x="317500" y="2452595"/>
            <a:ext cx="2582454" cy="1431925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Case Study</a:t>
            </a:r>
            <a:br>
              <a:rPr lang="en-US" sz="2800" dirty="0"/>
            </a:br>
            <a:r>
              <a:rPr lang="en-US" sz="2800" dirty="0"/>
              <a:t>A 6 year old male is stung by a wasp.  He develops </a:t>
            </a:r>
            <a:r>
              <a:rPr lang="en-US" sz="2800" dirty="0" err="1"/>
              <a:t>urticaria</a:t>
            </a:r>
            <a:r>
              <a:rPr lang="en-US" sz="2800" dirty="0"/>
              <a:t> and swelling of the site.  What recommendation should you make?</a:t>
            </a:r>
          </a:p>
        </p:txBody>
      </p:sp>
      <p:sp>
        <p:nvSpPr>
          <p:cNvPr id="3" name="Q&amp;A_answers"/>
          <p:cNvSpPr>
            <a:spLocks noGrp="1"/>
          </p:cNvSpPr>
          <p:nvPr>
            <p:ph type="body" idx="1"/>
          </p:nvPr>
        </p:nvSpPr>
        <p:spPr>
          <a:xfrm>
            <a:off x="4499190" y="1214467"/>
            <a:ext cx="5933859" cy="2899255"/>
          </a:xfrm>
        </p:spPr>
        <p:txBody>
          <a:bodyPr wrap="square">
            <a:spAutoFit/>
          </a:bodyPr>
          <a:lstStyle/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dirty="0"/>
              <a:t>Allergy testing for wasp in one week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dirty="0"/>
              <a:t>No allergy testing- avoidance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dirty="0"/>
              <a:t>Daily antihistamines to avoid possibility of reaction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dirty="0"/>
              <a:t>Immediate desensitization</a:t>
            </a:r>
          </a:p>
        </p:txBody>
      </p:sp>
      <p:pic>
        <p:nvPicPr>
          <p:cNvPr id="17" name="CorrectAnswerIndicatorPicture" descr="CorrectAnswerIndicator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140" y="2173195"/>
            <a:ext cx="292100" cy="279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3823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Stinging Insects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71" y="1123837"/>
            <a:ext cx="9655387" cy="4525963"/>
          </a:xfrm>
        </p:spPr>
      </p:pic>
    </p:spTree>
    <p:extLst>
      <p:ext uri="{BB962C8B-B14F-4D97-AF65-F5344CB8AC3E}">
        <p14:creationId xmlns:p14="http://schemas.microsoft.com/office/powerpoint/2010/main" val="3381831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/>
              </a:rPr>
              <a:t>Bees, Wasps, Stinging Insects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cs typeface="Times New Roman"/>
              </a:rPr>
              <a:t>Stinging insects are common causes of anaphylaxis-yellow jacket, hornet, wasp, honeybee, bumblebee, fire ant</a:t>
            </a:r>
          </a:p>
          <a:p>
            <a:endParaRPr lang="en-US" sz="2800" dirty="0">
              <a:cs typeface="Times New Roman"/>
            </a:endParaRPr>
          </a:p>
          <a:p>
            <a:r>
              <a:rPr lang="en-US" sz="2800" dirty="0">
                <a:cs typeface="Times New Roman"/>
              </a:rPr>
              <a:t>No workup is needed (or possible) for large local reactions to mosquitoes**</a:t>
            </a:r>
          </a:p>
          <a:p>
            <a:endParaRPr lang="en-US" sz="2800" dirty="0">
              <a:cs typeface="Times New Roman"/>
            </a:endParaRPr>
          </a:p>
          <a:p>
            <a:r>
              <a:rPr lang="en-US" sz="2800" dirty="0">
                <a:cs typeface="Times New Roman"/>
              </a:rPr>
              <a:t>Care of large local reactions- cold compress; mix hydrocortisone/ topical diphenhydramine/ topical antibiotic ointment; oral antihistamine if very itchy</a:t>
            </a:r>
          </a:p>
          <a:p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8349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/>
              </a:rPr>
              <a:t>Insect Allergy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99FD80A-B4DF-1736-7E5D-796DB8147D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705566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9973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cs typeface="Times New Roman"/>
              </a:rPr>
              <a:t>Insect </a:t>
            </a:r>
            <a:br>
              <a:rPr lang="en-US" sz="3200" dirty="0">
                <a:cs typeface="Times New Roman"/>
              </a:rPr>
            </a:br>
            <a:r>
              <a:rPr lang="en-US" sz="3200" dirty="0">
                <a:cs typeface="Times New Roman"/>
              </a:rPr>
              <a:t>Allergy Recommendations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+mj-lt"/>
                <a:cs typeface="Times New Roman"/>
              </a:rPr>
              <a:t>Patients with a history of systemic reactions to insect stings should:  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+mj-lt"/>
              <a:cs typeface="Times New Roman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+mj-lt"/>
                <a:cs typeface="Times New Roman"/>
              </a:rPr>
              <a:t>carry epinephrine for emergency self-treatment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+mj-lt"/>
                <a:cs typeface="Times New Roman"/>
              </a:rPr>
              <a:t>avoid areas with possible exposure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+mj-lt"/>
                <a:cs typeface="Times New Roman"/>
              </a:rPr>
              <a:t>undergo specific </a:t>
            </a:r>
            <a:r>
              <a:rPr lang="en-US" sz="2400" dirty="0" err="1">
                <a:latin typeface="+mj-lt"/>
                <a:cs typeface="Times New Roman"/>
              </a:rPr>
              <a:t>IgE</a:t>
            </a:r>
            <a:r>
              <a:rPr lang="en-US" sz="2400" dirty="0">
                <a:latin typeface="+mj-lt"/>
                <a:cs typeface="Times New Roman"/>
              </a:rPr>
              <a:t> testing for stinging insect sensitivity and be considered for immunotherapy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+mj-lt"/>
                <a:cs typeface="Times New Roman"/>
              </a:rPr>
              <a:t>consider obtaining a medical identification bracelet or necklace</a:t>
            </a:r>
            <a:endParaRPr lang="en-US" sz="2400" b="1" dirty="0">
              <a:solidFill>
                <a:srgbClr val="CC6600"/>
              </a:solidFill>
              <a:latin typeface="+mj-lt"/>
              <a:cs typeface="Times New Roman"/>
            </a:endParaRPr>
          </a:p>
          <a:p>
            <a:endParaRPr lang="en-US" dirty="0">
              <a:latin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7252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342900" y="1902264"/>
            <a:ext cx="11506200" cy="46236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99CB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 Semibold" panose="020B0702040204020203" pitchFamily="34" charset="0"/>
              </a:rPr>
              <a:t>Dr. Hernandez-Trujillo disclosed relevant conflicts of interests (COIs) and/or financial relationships in the past 24 months with the following ineligible companies: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9CB"/>
              </a:solidFill>
              <a:effectLst/>
              <a:uLnTx/>
              <a:uFillTx/>
              <a:latin typeface="Calibri" panose="020F0502020204030204"/>
              <a:ea typeface="+mn-ea"/>
              <a:cs typeface="Segoe UI Semibold" panose="020B07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9CB"/>
              </a:solidFill>
              <a:effectLst/>
              <a:uLnTx/>
              <a:uFillTx/>
              <a:latin typeface="Calibri" panose="020F0502020204030204"/>
              <a:ea typeface="+mn-ea"/>
              <a:cs typeface="Segoe UI Semibold" panose="020B07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9CB"/>
              </a:solidFill>
              <a:effectLst/>
              <a:uLnTx/>
              <a:uFillTx/>
              <a:latin typeface="Calibri" panose="020F0502020204030204"/>
              <a:ea typeface="+mn-ea"/>
              <a:cs typeface="Segoe UI Semibold" panose="020B07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9CB"/>
              </a:solidFill>
              <a:effectLst/>
              <a:uLnTx/>
              <a:uFillTx/>
              <a:latin typeface="Calibri" panose="020F0502020204030204"/>
              <a:ea typeface="+mn-ea"/>
              <a:cs typeface="Segoe UI Semibold" panose="020B07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9CB"/>
              </a:solidFill>
              <a:effectLst/>
              <a:uLnTx/>
              <a:uFillTx/>
              <a:latin typeface="Calibri" panose="020F0502020204030204"/>
              <a:ea typeface="+mn-ea"/>
              <a:cs typeface="Segoe UI Semibold" panose="020B07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9CB"/>
              </a:solidFill>
              <a:effectLst/>
              <a:uLnTx/>
              <a:uFillTx/>
              <a:latin typeface="Calibri" panose="020F0502020204030204"/>
              <a:ea typeface="+mn-ea"/>
              <a:cs typeface="Segoe UI Semibold" panose="020B07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9CB"/>
              </a:solidFill>
              <a:effectLst/>
              <a:uLnTx/>
              <a:uFillTx/>
              <a:latin typeface="Calibri" panose="020F0502020204030204"/>
              <a:ea typeface="+mn-ea"/>
              <a:cs typeface="Segoe UI Semibold" panose="020B07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99CB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 Semibold" panose="020B0702040204020203" pitchFamily="34" charset="0"/>
              </a:rPr>
              <a:t>All COIs have been mitigated prior to this activity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99CB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 Semibold" panose="020B0702040204020203" pitchFamily="34" charset="0"/>
              </a:rPr>
              <a:t>Dr. Hernandez-Trujillo will support this presentation and clinical recommendations with the “best available evidence” from medical literature.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99CB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 Semibold" panose="020B0702040204020203" pitchFamily="34" charset="0"/>
              </a:rPr>
              <a:t>Dr. Hernandez-Trujillo does not intend to discuss an unapproved/investigative use of a commercial product/device in this presentation.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FBA2A-049F-2D5D-DE90-5B7862D3F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701"/>
            <a:ext cx="10515600" cy="1325563"/>
          </a:xfrm>
        </p:spPr>
        <p:txBody>
          <a:bodyPr/>
          <a:lstStyle/>
          <a:p>
            <a:r>
              <a:rPr lang="en-US" dirty="0"/>
              <a:t>Disclosure of Relevant Relationship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23900" y="2594508"/>
          <a:ext cx="10744200" cy="20578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35871">
                  <a:extLst>
                    <a:ext uri="{9D8B030D-6E8A-4147-A177-3AD203B41FA5}">
                      <a16:colId xmlns:a16="http://schemas.microsoft.com/office/drawing/2014/main" val="2319452945"/>
                    </a:ext>
                  </a:extLst>
                </a:gridCol>
                <a:gridCol w="7708329">
                  <a:extLst>
                    <a:ext uri="{9D8B030D-6E8A-4147-A177-3AD203B41FA5}">
                      <a16:colId xmlns:a16="http://schemas.microsoft.com/office/drawing/2014/main" val="1114523890"/>
                    </a:ext>
                  </a:extLst>
                </a:gridCol>
              </a:tblGrid>
              <a:tr h="2408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Role/ Type of Relationship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Ineligible Company(</a:t>
                      </a:r>
                      <a:r>
                        <a:rPr lang="en-US" sz="1600" dirty="0" err="1"/>
                        <a:t>ies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39368"/>
                  </a:ext>
                </a:extLst>
              </a:tr>
              <a:tr h="323982">
                <a:tc>
                  <a:txBody>
                    <a:bodyPr/>
                    <a:lstStyle/>
                    <a:p>
                      <a:r>
                        <a:rPr lang="en-US" sz="1600" b="0" dirty="0"/>
                        <a:t>Advisory Board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Takeda, CSL, Regeneron/Sanofi, ARS, Bryn, Kaleo, Pfizer, </a:t>
                      </a:r>
                      <a:r>
                        <a:rPr lang="en-US" sz="1600" dirty="0" err="1"/>
                        <a:t>Enzyvant</a:t>
                      </a:r>
                      <a:r>
                        <a:rPr lang="en-US" sz="1600" dirty="0"/>
                        <a:t>/ SMPA, Genentech, Bayer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892215"/>
                  </a:ext>
                </a:extLst>
              </a:tr>
              <a:tr h="323982">
                <a:tc>
                  <a:txBody>
                    <a:bodyPr/>
                    <a:lstStyle/>
                    <a:p>
                      <a:r>
                        <a:rPr lang="en-US" sz="1600" dirty="0"/>
                        <a:t>Consultant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30333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Enzyvant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0333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Kaleo, Takeda, Pharming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0333D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137758"/>
                  </a:ext>
                </a:extLst>
              </a:tr>
              <a:tr h="323982">
                <a:tc>
                  <a:txBody>
                    <a:bodyPr/>
                    <a:lstStyle/>
                    <a:p>
                      <a:r>
                        <a:rPr lang="en-US" sz="1600" dirty="0"/>
                        <a:t>Speaker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CSL, Takeda, Genentech, Kaleo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0333D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732988"/>
                  </a:ext>
                </a:extLst>
              </a:tr>
              <a:tr h="358344">
                <a:tc>
                  <a:txBody>
                    <a:bodyPr/>
                    <a:lstStyle/>
                    <a:p>
                      <a:r>
                        <a:rPr lang="en-US" sz="1600" dirty="0"/>
                        <a:t>Medical Advisory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Immune Deficiency Foundation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0333D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204315"/>
                  </a:ext>
                </a:extLst>
              </a:tr>
              <a:tr h="358344">
                <a:tc>
                  <a:txBody>
                    <a:bodyPr/>
                    <a:lstStyle/>
                    <a:p>
                      <a:r>
                        <a:rPr lang="en-US" sz="1600" dirty="0"/>
                        <a:t>Consultant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National Peanut Board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898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238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/>
              </a:rPr>
              <a:t>Fire Ant Allergy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7" y="864108"/>
            <a:ext cx="3585891" cy="5120640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  <a:cs typeface="Times New Roman"/>
              </a:rPr>
              <a:t>Fire Ants cause large local reactions</a:t>
            </a:r>
          </a:p>
          <a:p>
            <a:r>
              <a:rPr lang="en-US" dirty="0">
                <a:latin typeface="+mj-lt"/>
                <a:cs typeface="Times New Roman"/>
              </a:rPr>
              <a:t>One ant will bite several times, often in a circle, leading to a toxic reaction</a:t>
            </a:r>
          </a:p>
          <a:p>
            <a:pPr marL="0" indent="0">
              <a:buNone/>
            </a:pPr>
            <a:endParaRPr lang="en-US" dirty="0">
              <a:latin typeface="+mj-lt"/>
              <a:cs typeface="Times New Roman"/>
            </a:endParaRPr>
          </a:p>
          <a:p>
            <a:r>
              <a:rPr lang="en-US" dirty="0">
                <a:latin typeface="+mj-lt"/>
                <a:cs typeface="Times New Roman"/>
              </a:rPr>
              <a:t>Cellulitis can result- treat with oral antibiotic- many will improve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222" y="868680"/>
            <a:ext cx="2866516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2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>
                <a:cs typeface="Times New Roman"/>
              </a:rPr>
              <a:t>Insect Allergy</a:t>
            </a:r>
            <a:endParaRPr lang="en-US" dirty="0">
              <a:cs typeface="Times New Roman"/>
            </a:endParaRP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450623BB-275E-943F-D719-E8461CF747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839738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9497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100" dirty="0">
                <a:ea typeface="+mj-ea"/>
                <a:cs typeface="Times New Roman" pitchFamily="18" charset="0"/>
              </a:rPr>
              <a:t>Congestion </a:t>
            </a:r>
            <a:br>
              <a:rPr lang="en-US" sz="3100" dirty="0">
                <a:ea typeface="+mj-ea"/>
                <a:cs typeface="Times New Roman" pitchFamily="18" charset="0"/>
              </a:rPr>
            </a:br>
            <a:r>
              <a:rPr lang="en-US" sz="3100" dirty="0">
                <a:ea typeface="+mj-ea"/>
                <a:cs typeface="Times New Roman" pitchFamily="18" charset="0"/>
              </a:rPr>
              <a:t>  (</a:t>
            </a:r>
            <a:r>
              <a:rPr lang="en-US" sz="3100" dirty="0" err="1">
                <a:ea typeface="+mj-ea"/>
                <a:cs typeface="Times New Roman" pitchFamily="18" charset="0"/>
              </a:rPr>
              <a:t>ie</a:t>
            </a:r>
            <a:r>
              <a:rPr lang="en-US" sz="3100" dirty="0">
                <a:ea typeface="+mj-ea"/>
                <a:cs typeface="Times New Roman" pitchFamily="18" charset="0"/>
              </a:rPr>
              <a:t>: Rhinitis)</a:t>
            </a:r>
            <a:br>
              <a:rPr lang="en-US" sz="3100" dirty="0">
                <a:ea typeface="+mj-ea"/>
                <a:cs typeface="Times New Roman" pitchFamily="18" charset="0"/>
              </a:rPr>
            </a:br>
            <a:endParaRPr lang="en-US" sz="3100" dirty="0">
              <a:ea typeface="+mj-ea"/>
              <a:cs typeface="Times New Roman" pitchFamily="18" charset="0"/>
            </a:endParaRPr>
          </a:p>
        </p:txBody>
      </p:sp>
      <p:sp>
        <p:nvSpPr>
          <p:cNvPr id="36873" name="Rectangle 3"/>
          <p:cNvSpPr>
            <a:spLocks noGrp="1" noChangeArrowheads="1"/>
          </p:cNvSpPr>
          <p:nvPr>
            <p:ph idx="1"/>
          </p:nvPr>
        </p:nvSpPr>
        <p:spPr>
          <a:xfrm>
            <a:off x="3869267" y="864108"/>
            <a:ext cx="3585891" cy="5120640"/>
          </a:xfrm>
        </p:spPr>
        <p:txBody>
          <a:bodyPr>
            <a:normAutofit/>
          </a:bodyPr>
          <a:lstStyle/>
          <a:p>
            <a:pPr eaLnBrk="1" hangingPunct="1">
              <a:buFont typeface="Wingdings" charset="2"/>
              <a:buChar char="n"/>
              <a:defRPr/>
            </a:pPr>
            <a:r>
              <a:rPr lang="en-US" sz="1700">
                <a:cs typeface="Times New Roman" charset="0"/>
              </a:rPr>
              <a:t>Part of the allergic triad (along with atopic dermatitis and asthma)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sz="1700">
                <a:cs typeface="Times New Roman" charset="0"/>
              </a:rPr>
              <a:t>10-15% General Population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sz="1700">
                <a:cs typeface="Times New Roman" charset="0"/>
              </a:rPr>
              <a:t>Frequently seen in patients with environmental allergies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sz="1700">
                <a:cs typeface="Times New Roman" charset="0"/>
              </a:rPr>
              <a:t>Common causes include house dust mite, pet dander, cockroach, molds and pollens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sz="1700">
                <a:cs typeface="Times New Roman" charset="0"/>
              </a:rPr>
              <a:t>May influence ability to sleep- quality of life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sz="1700">
                <a:cs typeface="Times New Roman" charset="0"/>
              </a:rPr>
              <a:t>Seasonal Allergic Rhinitis- due to pollens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sz="1700">
                <a:cs typeface="Times New Roman" charset="0"/>
              </a:rPr>
              <a:t>Perennial Allergic Rhinitis- due to dust mite, pet dander, cockroach, indoor molds</a:t>
            </a:r>
          </a:p>
          <a:p>
            <a:pPr eaLnBrk="1" hangingPunct="1">
              <a:buFont typeface="Wingdings" charset="2"/>
              <a:buChar char="n"/>
              <a:defRPr/>
            </a:pPr>
            <a:endParaRPr lang="en-US" sz="1700">
              <a:latin typeface="Times New Roman" charset="0"/>
              <a:cs typeface="Times New Roman" charset="0"/>
            </a:endParaRPr>
          </a:p>
          <a:p>
            <a:pPr eaLnBrk="1" hangingPunct="1">
              <a:buFont typeface="Wingdings" charset="2"/>
              <a:buChar char="n"/>
              <a:defRPr/>
            </a:pPr>
            <a:endParaRPr lang="en-US" sz="1700">
              <a:latin typeface="Times New Roman" charset="0"/>
              <a:cs typeface="Times New Roman" charset="0"/>
            </a:endParaRPr>
          </a:p>
        </p:txBody>
      </p:sp>
      <p:pic>
        <p:nvPicPr>
          <p:cNvPr id="36874" name="Graphic 36870" descr="Doctor">
            <a:extLst>
              <a:ext uri="{FF2B5EF4-FFF2-40B4-BE49-F238E27FC236}">
                <a16:creationId xmlns:a16="http://schemas.microsoft.com/office/drawing/2014/main" id="{EAFA5872-6558-4502-9A12-B8E892127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8120" y="1691640"/>
            <a:ext cx="347472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77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+mn-lt"/>
                <a:ea typeface="+mj-ea"/>
                <a:cs typeface="Times New Roman" pitchFamily="18" charset="0"/>
              </a:rPr>
              <a:t>Look at my Allergic Shiners!!</a:t>
            </a:r>
            <a:r>
              <a:rPr lang="en-US" dirty="0">
                <a:latin typeface="+mn-lt"/>
                <a:ea typeface="+mj-ea"/>
              </a:rPr>
              <a:t> </a:t>
            </a:r>
          </a:p>
        </p:txBody>
      </p:sp>
      <p:graphicFrame>
        <p:nvGraphicFramePr>
          <p:cNvPr id="13317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31494167"/>
              </p:ext>
            </p:extLst>
          </p:nvPr>
        </p:nvGraphicFramePr>
        <p:xfrm>
          <a:off x="7052603" y="941363"/>
          <a:ext cx="4113213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4544059" imgH="5723810" progId="MSPhotoEd.3">
                  <p:embed/>
                </p:oleObj>
              </mc:Choice>
              <mc:Fallback>
                <p:oleObj name="Photo Editor Photo" r:id="rId2" imgW="4544059" imgH="5723810" progId="MSPhotoEd.3">
                  <p:embed/>
                  <p:pic>
                    <p:nvPicPr>
                      <p:cNvPr id="1331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2603" y="941363"/>
                        <a:ext cx="4113213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3577883" y="1123837"/>
            <a:ext cx="3474720" cy="512064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ea typeface="+mn-ea"/>
              </a:rPr>
              <a:t>Dennie</a:t>
            </a:r>
            <a:r>
              <a:rPr lang="en-US" dirty="0">
                <a:ea typeface="+mn-ea"/>
              </a:rPr>
              <a:t> Morgan Lines or allergic shiners</a:t>
            </a:r>
          </a:p>
        </p:txBody>
      </p:sp>
    </p:spTree>
    <p:extLst>
      <p:ext uri="{BB962C8B-B14F-4D97-AF65-F5344CB8AC3E}">
        <p14:creationId xmlns:p14="http://schemas.microsoft.com/office/powerpoint/2010/main" val="3089064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898" name="Rectangle 37897">
            <a:extLst>
              <a:ext uri="{FF2B5EF4-FFF2-40B4-BE49-F238E27FC236}">
                <a16:creationId xmlns:a16="http://schemas.microsoft.com/office/drawing/2014/main" id="{EE9F5D7F-1BBC-4096-ADA7-AA9C9E4D2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00" name="Rectangle 37899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0">
                <a:ea typeface="+mj-ea"/>
              </a:rPr>
              <a:t>		</a:t>
            </a:r>
            <a:r>
              <a:rPr lang="en-US">
                <a:ea typeface="+mj-ea"/>
                <a:cs typeface="Times New Roman" pitchFamily="18" charset="0"/>
              </a:rPr>
              <a:t>Drug Allergy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 eaLnBrk="1" hangingPunct="1">
              <a:defRPr/>
            </a:pPr>
            <a:r>
              <a:rPr lang="en-US" sz="1900">
                <a:solidFill>
                  <a:srgbClr val="FFFFFF"/>
                </a:solidFill>
                <a:latin typeface="+mj-lt"/>
                <a:ea typeface="+mn-ea"/>
                <a:cs typeface="Times New Roman" pitchFamily="18" charset="0"/>
              </a:rPr>
              <a:t>Often challenging</a:t>
            </a:r>
          </a:p>
          <a:p>
            <a:pPr eaLnBrk="1" hangingPunct="1">
              <a:defRPr/>
            </a:pPr>
            <a:r>
              <a:rPr lang="en-US" sz="1900">
                <a:solidFill>
                  <a:srgbClr val="FFFFFF"/>
                </a:solidFill>
                <a:latin typeface="+mj-lt"/>
                <a:ea typeface="+mn-ea"/>
                <a:cs typeface="Times New Roman" pitchFamily="18" charset="0"/>
              </a:rPr>
              <a:t>Diagnostic testing is not easy- resources/materials needed for reliable testing to antibiotics are not available</a:t>
            </a:r>
          </a:p>
          <a:p>
            <a:pPr eaLnBrk="1" hangingPunct="1">
              <a:defRPr/>
            </a:pPr>
            <a:r>
              <a:rPr lang="en-US" sz="1900">
                <a:solidFill>
                  <a:srgbClr val="FFFFFF"/>
                </a:solidFill>
                <a:latin typeface="+mj-lt"/>
                <a:ea typeface="+mn-ea"/>
                <a:cs typeface="Times New Roman" pitchFamily="18" charset="0"/>
              </a:rPr>
              <a:t>Avoidance of suspected drugs leading to reaction</a:t>
            </a:r>
          </a:p>
          <a:p>
            <a:pPr eaLnBrk="1" hangingPunct="1">
              <a:defRPr/>
            </a:pPr>
            <a:r>
              <a:rPr lang="en-US" sz="1900">
                <a:solidFill>
                  <a:srgbClr val="FFFFFF"/>
                </a:solidFill>
                <a:latin typeface="+mj-lt"/>
                <a:ea typeface="+mn-ea"/>
                <a:cs typeface="Times New Roman" pitchFamily="18" charset="0"/>
              </a:rPr>
              <a:t>Reliable testing is now available to penicillin if IgE mediated- not serum sickness or Stevens Johnson **</a:t>
            </a:r>
          </a:p>
          <a:p>
            <a:pPr eaLnBrk="1" hangingPunct="1">
              <a:defRPr/>
            </a:pPr>
            <a:r>
              <a:rPr lang="en-US" sz="1900">
                <a:solidFill>
                  <a:srgbClr val="FFFFFF"/>
                </a:solidFill>
                <a:latin typeface="+mj-lt"/>
                <a:ea typeface="+mn-ea"/>
                <a:cs typeface="Times New Roman" pitchFamily="18" charset="0"/>
              </a:rPr>
              <a:t>Desensitization necessitated if antibiotic absolutely needed</a:t>
            </a:r>
          </a:p>
          <a:p>
            <a:pPr eaLnBrk="1" hangingPunct="1">
              <a:defRPr/>
            </a:pPr>
            <a:r>
              <a:rPr lang="en-US" sz="1900">
                <a:solidFill>
                  <a:srgbClr val="FFFFFF"/>
                </a:solidFill>
                <a:latin typeface="+mj-lt"/>
                <a:ea typeface="+mn-ea"/>
                <a:cs typeface="Times New Roman" pitchFamily="18" charset="0"/>
              </a:rPr>
              <a:t>Many alternatives are available these days</a:t>
            </a:r>
          </a:p>
        </p:txBody>
      </p:sp>
      <p:pic>
        <p:nvPicPr>
          <p:cNvPr id="37895" name="Graphic 37894" descr="Medicine">
            <a:extLst>
              <a:ext uri="{FF2B5EF4-FFF2-40B4-BE49-F238E27FC236}">
                <a16:creationId xmlns:a16="http://schemas.microsoft.com/office/drawing/2014/main" id="{B90A69AB-17E7-A0CA-E4E6-405B8B966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2944" y="1535135"/>
            <a:ext cx="3778286" cy="3778286"/>
          </a:xfrm>
          <a:prstGeom prst="rect">
            <a:avLst/>
          </a:prstGeom>
        </p:spPr>
      </p:pic>
      <p:sp>
        <p:nvSpPr>
          <p:cNvPr id="37902" name="Rectangle 37901">
            <a:extLst>
              <a:ext uri="{FF2B5EF4-FFF2-40B4-BE49-F238E27FC236}">
                <a16:creationId xmlns:a16="http://schemas.microsoft.com/office/drawing/2014/main" id="{E79D076F-656A-4CD9-83AD-AF8F4B28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81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err="1">
                <a:cs typeface="Times New Roman" charset="0"/>
              </a:rPr>
              <a:t>Gell</a:t>
            </a:r>
            <a:r>
              <a:rPr lang="en-US">
                <a:cs typeface="Times New Roman" charset="0"/>
              </a:rPr>
              <a:t> and </a:t>
            </a:r>
            <a:r>
              <a:rPr lang="en-US" err="1">
                <a:cs typeface="Times New Roman" charset="0"/>
              </a:rPr>
              <a:t>Coombs’</a:t>
            </a:r>
            <a:r>
              <a:rPr lang="en-US">
                <a:cs typeface="Times New Roman" charset="0"/>
              </a:rPr>
              <a:t> Classification of Allergic Reactions</a:t>
            </a:r>
            <a:endParaRPr lang="en-US" dirty="0">
              <a:cs typeface="Times New Roman" charset="0"/>
            </a:endParaRPr>
          </a:p>
        </p:txBody>
      </p:sp>
      <p:graphicFrame>
        <p:nvGraphicFramePr>
          <p:cNvPr id="24581" name="Rectangle 3">
            <a:extLst>
              <a:ext uri="{FF2B5EF4-FFF2-40B4-BE49-F238E27FC236}">
                <a16:creationId xmlns:a16="http://schemas.microsoft.com/office/drawing/2014/main" id="{C26C9F31-9305-8416-4E32-920F24EA09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992298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9283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72186-93FD-C454-80FB-9C13E3B37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Autofit/>
          </a:bodyPr>
          <a:lstStyle/>
          <a:p>
            <a:r>
              <a:rPr lang="en-US" sz="2400" dirty="0"/>
              <a:t>ARS question  Case  study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A patient has a severe allergic reaction during a CT Scan with contrast media.  Which of the following recommendations would you make?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1162F-466F-98C4-B216-0897789FF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2400" dirty="0">
                <a:solidFill>
                  <a:schemeClr val="tx1"/>
                </a:solidFill>
              </a:rPr>
              <a:t>Avoid all use of contrast media in the future</a:t>
            </a:r>
          </a:p>
          <a:p>
            <a:pPr marL="514350" indent="-514350">
              <a:buAutoNum type="alphaUcPeriod"/>
            </a:pPr>
            <a:r>
              <a:rPr lang="en-US" sz="2400" dirty="0">
                <a:solidFill>
                  <a:schemeClr val="tx1"/>
                </a:solidFill>
              </a:rPr>
              <a:t>Avoid all iodine-containing seafood products</a:t>
            </a:r>
          </a:p>
          <a:p>
            <a:pPr marL="514350" indent="-514350">
              <a:buAutoNum type="alphaUcPeriod"/>
            </a:pPr>
            <a:r>
              <a:rPr lang="en-US" sz="2400" dirty="0">
                <a:solidFill>
                  <a:schemeClr val="tx1"/>
                </a:solidFill>
              </a:rPr>
              <a:t>Avoid premedication prior to the next study</a:t>
            </a:r>
          </a:p>
          <a:p>
            <a:pPr marL="514350" indent="-514350">
              <a:buAutoNum type="alphaUcPeriod"/>
            </a:pPr>
            <a:r>
              <a:rPr lang="en-US" sz="2400" dirty="0">
                <a:solidFill>
                  <a:schemeClr val="tx1"/>
                </a:solidFill>
              </a:rPr>
              <a:t>Premedicate with antihistamines and steroids</a:t>
            </a:r>
          </a:p>
        </p:txBody>
      </p:sp>
    </p:spTree>
    <p:extLst>
      <p:ext uri="{BB962C8B-B14F-4D97-AF65-F5344CB8AC3E}">
        <p14:creationId xmlns:p14="http://schemas.microsoft.com/office/powerpoint/2010/main" val="3877199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47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152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53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7C5683-7097-FF87-444B-479C16D2A5AC}"/>
              </a:ext>
            </a:extLst>
          </p:cNvPr>
          <p:cNvSpPr/>
          <p:nvPr/>
        </p:nvSpPr>
        <p:spPr>
          <a:xfrm>
            <a:off x="0" y="1109709"/>
            <a:ext cx="12192000" cy="574829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7000">
                <a:schemeClr val="bg1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62992" y="1563168"/>
            <a:ext cx="10515600" cy="88662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B3369"/>
                </a:solidFill>
                <a:effectLst/>
                <a:uLnTx/>
                <a:uFillTx/>
                <a:latin typeface="Aller" panose="02000503030000020004"/>
                <a:ea typeface="+mj-ea"/>
                <a:cs typeface="+mj-cs"/>
              </a:rPr>
              <a:t>READY, SET, GO…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B3369"/>
              </a:solidFill>
              <a:effectLst/>
              <a:uLnTx/>
              <a:uFillTx/>
              <a:latin typeface="Aller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00326" y="2595996"/>
            <a:ext cx="7547682" cy="41776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B91D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the “Join ARS Sessions” button in the Course Portal “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4B91D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B91D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B91D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B91D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Text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B33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NCHCME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B91D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B33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37607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B91D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“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4B91D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B91D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B91D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B91D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to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B33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pollev.com/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B33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nchcme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B33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008" y="2333897"/>
            <a:ext cx="2793634" cy="452410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73615" y="3981072"/>
            <a:ext cx="1084217" cy="1031966"/>
          </a:xfrm>
          <a:prstGeom prst="ellipse">
            <a:avLst/>
          </a:prstGeom>
          <a:solidFill>
            <a:schemeClr val="accent4"/>
          </a:solidFill>
          <a:effectLst>
            <a:innerShdw blurRad="1016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273614" y="5319507"/>
            <a:ext cx="1084217" cy="1031966"/>
          </a:xfrm>
          <a:prstGeom prst="ellipse">
            <a:avLst/>
          </a:prstGeom>
          <a:solidFill>
            <a:srgbClr val="00B050"/>
          </a:solidFill>
          <a:effectLst>
            <a:innerShdw blurRad="1016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273614" y="2595995"/>
            <a:ext cx="1084217" cy="1031966"/>
          </a:xfrm>
          <a:prstGeom prst="ellipse">
            <a:avLst/>
          </a:prstGeom>
          <a:solidFill>
            <a:srgbClr val="FF0000"/>
          </a:solidFill>
          <a:effectLst>
            <a:innerShdw blurRad="1016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CC38CE-3B70-3314-548A-E8EAB1B74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07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&amp;A_questions"/>
          <p:cNvSpPr>
            <a:spLocks noGrp="1"/>
          </p:cNvSpPr>
          <p:nvPr>
            <p:ph type="title"/>
          </p:nvPr>
        </p:nvSpPr>
        <p:spPr>
          <a:xfrm>
            <a:off x="384447" y="2200571"/>
            <a:ext cx="2471964" cy="1431925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Case study</a:t>
            </a:r>
            <a:br>
              <a:rPr lang="en-US" sz="2800" dirty="0"/>
            </a:br>
            <a:r>
              <a:rPr lang="en-US" sz="2800" dirty="0"/>
              <a:t>A patient has a severe allergic reaction during a CT Scan with contrast media.  Which of the following recommendations would you make?</a:t>
            </a:r>
          </a:p>
        </p:txBody>
      </p:sp>
      <p:sp>
        <p:nvSpPr>
          <p:cNvPr id="3" name="Q&amp;A_answers"/>
          <p:cNvSpPr>
            <a:spLocks noGrp="1"/>
          </p:cNvSpPr>
          <p:nvPr>
            <p:ph idx="1"/>
          </p:nvPr>
        </p:nvSpPr>
        <p:spPr>
          <a:xfrm>
            <a:off x="3999412" y="802540"/>
            <a:ext cx="6457642" cy="3736407"/>
          </a:xfrm>
        </p:spPr>
        <p:txBody>
          <a:bodyPr wrap="square">
            <a:spAutoFit/>
          </a:bodyPr>
          <a:lstStyle/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dirty="0"/>
              <a:t>Avoid all use of contrast media in the future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dirty="0"/>
              <a:t>Avoid all iodine-containing seafood products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dirty="0"/>
              <a:t>Avoid premedication prior to the next study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dirty="0" err="1"/>
              <a:t>Premedicate</a:t>
            </a:r>
            <a:r>
              <a:rPr lang="en-US" dirty="0"/>
              <a:t> with antihistamines and steroids</a:t>
            </a:r>
          </a:p>
        </p:txBody>
      </p:sp>
      <p:pic>
        <p:nvPicPr>
          <p:cNvPr id="16" name="CorrectAnswerIndicatorPicture" descr="CorrectAnswerIndicator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12" y="3162949"/>
            <a:ext cx="292100" cy="279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1737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Times New Roman" pitchFamily="18" charset="0"/>
              </a:rPr>
              <a:t>Contrast Media Reactions-  Non-</a:t>
            </a:r>
            <a:r>
              <a:rPr lang="en-US" dirty="0" err="1">
                <a:ea typeface="+mj-ea"/>
                <a:cs typeface="Times New Roman" pitchFamily="18" charset="0"/>
              </a:rPr>
              <a:t>IgE</a:t>
            </a:r>
            <a:r>
              <a:rPr lang="en-US" dirty="0">
                <a:ea typeface="+mj-ea"/>
                <a:cs typeface="Times New Roman" pitchFamily="18" charset="0"/>
              </a:rPr>
              <a:t> Mediated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+mj-lt"/>
                <a:ea typeface="+mn-ea"/>
                <a:cs typeface="Times New Roman" pitchFamily="18" charset="0"/>
              </a:rPr>
              <a:t>Mediated through a mechanism other than </a:t>
            </a:r>
            <a:r>
              <a:rPr lang="en-US" dirty="0" err="1">
                <a:latin typeface="+mj-lt"/>
                <a:ea typeface="+mn-ea"/>
                <a:cs typeface="Times New Roman" pitchFamily="18" charset="0"/>
              </a:rPr>
              <a:t>IgE</a:t>
            </a:r>
            <a:endParaRPr lang="en-US" dirty="0">
              <a:latin typeface="+mj-lt"/>
              <a:ea typeface="+mn-ea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+mj-lt"/>
                <a:ea typeface="+mn-ea"/>
                <a:cs typeface="Times New Roman" pitchFamily="18" charset="0"/>
              </a:rPr>
              <a:t>Patients should have low </a:t>
            </a:r>
            <a:r>
              <a:rPr lang="en-US" dirty="0" err="1">
                <a:latin typeface="+mj-lt"/>
                <a:ea typeface="+mn-ea"/>
                <a:cs typeface="Times New Roman" pitchFamily="18" charset="0"/>
              </a:rPr>
              <a:t>osmolar</a:t>
            </a:r>
            <a:r>
              <a:rPr lang="en-US" dirty="0">
                <a:latin typeface="+mj-lt"/>
                <a:ea typeface="+mn-ea"/>
                <a:cs typeface="Times New Roman" pitchFamily="18" charset="0"/>
              </a:rPr>
              <a:t> contrast agent used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+mj-lt"/>
                <a:ea typeface="+mn-ea"/>
                <a:cs typeface="Times New Roman" pitchFamily="18" charset="0"/>
              </a:rPr>
              <a:t>Patients should be </a:t>
            </a:r>
            <a:r>
              <a:rPr lang="en-US" dirty="0" err="1">
                <a:latin typeface="+mj-lt"/>
                <a:ea typeface="+mn-ea"/>
                <a:cs typeface="Times New Roman" pitchFamily="18" charset="0"/>
              </a:rPr>
              <a:t>premedicated</a:t>
            </a:r>
            <a:r>
              <a:rPr lang="en-US" dirty="0">
                <a:latin typeface="+mj-lt"/>
                <a:ea typeface="+mn-ea"/>
                <a:cs typeface="Times New Roman" pitchFamily="18" charset="0"/>
              </a:rPr>
              <a:t> with steroids 13, 7 and one hour prior to study, diphenhydramine one hour prior and ephedrine one hour prior to avoid reaction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+mj-lt"/>
                <a:ea typeface="+mn-ea"/>
                <a:cs typeface="Times New Roman" pitchFamily="18" charset="0"/>
              </a:rPr>
              <a:t>No correlation exists between shrimp allergy/iodized salt and contrast allergy!!</a:t>
            </a:r>
          </a:p>
        </p:txBody>
      </p:sp>
    </p:spTree>
    <p:extLst>
      <p:ext uri="{BB962C8B-B14F-4D97-AF65-F5344CB8AC3E}">
        <p14:creationId xmlns:p14="http://schemas.microsoft.com/office/powerpoint/2010/main" val="41124787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ea typeface="+mj-ea"/>
                <a:cs typeface="Times New Roman" pitchFamily="18" charset="0"/>
              </a:rPr>
              <a:t>Eczema/ Atopic Dermatitis</a:t>
            </a:r>
          </a:p>
        </p:txBody>
      </p:sp>
      <p:graphicFrame>
        <p:nvGraphicFramePr>
          <p:cNvPr id="38917" name="Rectangle 3">
            <a:extLst>
              <a:ext uri="{FF2B5EF4-FFF2-40B4-BE49-F238E27FC236}">
                <a16:creationId xmlns:a16="http://schemas.microsoft.com/office/drawing/2014/main" id="{FB7EC6D7-4089-412E-464C-31A3867886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767261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11088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945" name="Rectangle 39944">
            <a:extLst>
              <a:ext uri="{FF2B5EF4-FFF2-40B4-BE49-F238E27FC236}">
                <a16:creationId xmlns:a16="http://schemas.microsoft.com/office/drawing/2014/main" id="{886D4068-D045-48B0-9A00-198F2FE4B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43" name="Picture 39940" descr="Open bags of varieties grain seeds">
            <a:extLst>
              <a:ext uri="{FF2B5EF4-FFF2-40B4-BE49-F238E27FC236}">
                <a16:creationId xmlns:a16="http://schemas.microsoft.com/office/drawing/2014/main" id="{E6280E6E-43D5-547D-909C-3548DED690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6305" r="-1" b="9403"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39947" name="Rectangle 39946">
            <a:extLst>
              <a:ext uri="{FF2B5EF4-FFF2-40B4-BE49-F238E27FC236}">
                <a16:creationId xmlns:a16="http://schemas.microsoft.com/office/drawing/2014/main" id="{12664C4B-AAE2-4AA0-8918-134E8086F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ea typeface="+mj-ea"/>
                <a:cs typeface="Times New Roman" pitchFamily="18" charset="0"/>
              </a:rPr>
              <a:t>Food Allergy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charset="2"/>
              <a:buChar char="n"/>
              <a:defRPr/>
            </a:pPr>
            <a:r>
              <a:rPr lang="en-US" sz="3200" dirty="0">
                <a:latin typeface="+mj-lt"/>
                <a:cs typeface="Times New Roman" charset="0"/>
              </a:rPr>
              <a:t>Frequent cause of allergic reactions and anaphylaxis in children of all ages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sz="3200" dirty="0">
                <a:latin typeface="+mj-lt"/>
                <a:cs typeface="Times New Roman" charset="0"/>
              </a:rPr>
              <a:t>Allergy confirmed:  Children 6-8%   Adults  2-3.5%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sz="3200" dirty="0">
                <a:latin typeface="+mj-lt"/>
                <a:cs typeface="Times New Roman" charset="0"/>
              </a:rPr>
              <a:t>Cow milk**, soy, egg, wheat and peanut are the most common allergens in children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sz="3200" dirty="0">
                <a:latin typeface="+mj-lt"/>
                <a:cs typeface="Times New Roman" charset="0"/>
              </a:rPr>
              <a:t>Most common, outgrow cow milk, soy, wheat and egg allergy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sz="3200" dirty="0">
                <a:latin typeface="+mj-lt"/>
                <a:cs typeface="Times New Roman" charset="0"/>
              </a:rPr>
              <a:t>85% Wheat, soy allergy remit by 3 </a:t>
            </a:r>
            <a:r>
              <a:rPr lang="en-US" sz="3200" dirty="0" err="1">
                <a:latin typeface="+mj-lt"/>
                <a:cs typeface="Times New Roman" charset="0"/>
              </a:rPr>
              <a:t>yrs</a:t>
            </a:r>
            <a:endParaRPr lang="en-US" sz="3200" dirty="0">
              <a:latin typeface="+mj-lt"/>
              <a:cs typeface="Times New Roman" charset="0"/>
            </a:endParaRPr>
          </a:p>
          <a:p>
            <a:pPr eaLnBrk="1" hangingPunct="1">
              <a:buFont typeface="Wingdings" charset="2"/>
              <a:buChar char="n"/>
              <a:defRPr/>
            </a:pPr>
            <a:r>
              <a:rPr lang="en-US" sz="3200" dirty="0">
                <a:latin typeface="+mj-lt"/>
                <a:cs typeface="Times New Roman" charset="0"/>
              </a:rPr>
              <a:t>Rarely lose allergy to peanut, tree nuts, seafood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sz="3200" dirty="0">
                <a:latin typeface="+mj-lt"/>
                <a:cs typeface="Times New Roman" charset="0"/>
              </a:rPr>
              <a:t>Avoidance is imperative</a:t>
            </a:r>
          </a:p>
          <a:p>
            <a:pPr eaLnBrk="1" hangingPunct="1">
              <a:buFont typeface="Wingdings" charset="2"/>
              <a:buChar char="n"/>
              <a:defRPr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  <p:sp>
        <p:nvSpPr>
          <p:cNvPr id="39949" name="Rectangle 39948">
            <a:extLst>
              <a:ext uri="{FF2B5EF4-FFF2-40B4-BE49-F238E27FC236}">
                <a16:creationId xmlns:a16="http://schemas.microsoft.com/office/drawing/2014/main" id="{616F9FD8-4CFE-4C77-8F29-5D801C57E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557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86D4068-D045-48B0-9A00-198F2FE4B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teddy bear">
            <a:extLst>
              <a:ext uri="{FF2B5EF4-FFF2-40B4-BE49-F238E27FC236}">
                <a16:creationId xmlns:a16="http://schemas.microsoft.com/office/drawing/2014/main" id="{CB78D501-D0EA-206D-AF8D-71AD27A105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14802" r="-1" b="906"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2664C4B-AAE2-4AA0-8918-134E8086F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ARS Question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en-US" dirty="0"/>
              <a:t>What is the current recommendation regarding infant feeding in a child with mild eczema?</a:t>
            </a:r>
          </a:p>
          <a:p>
            <a:endParaRPr lang="en-US" dirty="0"/>
          </a:p>
          <a:p>
            <a:r>
              <a:rPr lang="en-US" dirty="0"/>
              <a:t>A  Introduce solids at 3 months</a:t>
            </a:r>
          </a:p>
          <a:p>
            <a:r>
              <a:rPr lang="en-US" dirty="0"/>
              <a:t>B  Exclusive breastfeeding until 6 months</a:t>
            </a:r>
          </a:p>
          <a:p>
            <a:r>
              <a:rPr lang="en-US" dirty="0"/>
              <a:t>C  Introduce Peanuts at 6 months</a:t>
            </a:r>
          </a:p>
          <a:p>
            <a:r>
              <a:rPr lang="en-US" dirty="0"/>
              <a:t>D  Introduce Peanuts at 24 months</a:t>
            </a:r>
          </a:p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6F9FD8-4CFE-4C77-8F29-5D801C57E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49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437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48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637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ARS Question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current recommendation regarding infant feeding?</a:t>
            </a:r>
          </a:p>
          <a:p>
            <a:endParaRPr lang="en-US" dirty="0"/>
          </a:p>
          <a:p>
            <a:r>
              <a:rPr lang="en-US" dirty="0"/>
              <a:t>A  Introduce solids at 3 months</a:t>
            </a:r>
          </a:p>
          <a:p>
            <a:r>
              <a:rPr lang="en-US" dirty="0"/>
              <a:t>B  Exclusive breastfeeding until 6 months</a:t>
            </a:r>
          </a:p>
          <a:p>
            <a:r>
              <a:rPr lang="en-US" b="1" dirty="0"/>
              <a:t>C  Introduce Peanuts at 6 months</a:t>
            </a:r>
          </a:p>
          <a:p>
            <a:r>
              <a:rPr lang="en-US" dirty="0"/>
              <a:t>D  Introduce Peanuts at 24 months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7621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diets for infants</a:t>
            </a:r>
          </a:p>
        </p:txBody>
      </p:sp>
      <p:sp>
        <p:nvSpPr>
          <p:cNvPr id="3" name="Content Placeholder 2"/>
          <p:cNvSpPr>
            <a:spLocks/>
          </p:cNvSpPr>
          <p:nvPr/>
        </p:nvSpPr>
        <p:spPr>
          <a:xfrm>
            <a:off x="3759896" y="1764255"/>
            <a:ext cx="7728267" cy="3329732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306324">
              <a:spcAft>
                <a:spcPts val="600"/>
              </a:spcAft>
            </a:pPr>
            <a:endParaRPr lang="en-US" sz="2144" b="1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306324">
              <a:spcAft>
                <a:spcPts val="600"/>
              </a:spcAft>
            </a:pPr>
            <a:endParaRPr lang="en-US" sz="2144" b="1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306324">
              <a:spcAft>
                <a:spcPts val="600"/>
              </a:spcAft>
            </a:pPr>
            <a:endParaRPr lang="en-US" sz="2144" b="1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306324">
              <a:spcAft>
                <a:spcPts val="600"/>
              </a:spcAft>
            </a:pPr>
            <a:endParaRPr lang="en-US" sz="2144" b="1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eg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567" y="2354095"/>
            <a:ext cx="1727656" cy="86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ow many calories in shrimp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791" y="2264260"/>
            <a:ext cx="1635130" cy="95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ANd9GcQKnXVsVarNoOjSNtsFB0ymYBQsA9-1GSz5Id76lUBeir0_Othg0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084" y="2144225"/>
            <a:ext cx="1945405" cy="113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:\Users\vhernan\AppData\Local\Microsoft\Windows\Temporary Internet Files\Content.IE5\H7KGH0A6\MP90017795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292" y="3662528"/>
            <a:ext cx="2411862" cy="12059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vhernan\AppData\Local\Microsoft\Windows\Temporary Internet Files\Content.IE5\H7KGH0A6\MP900448512[1]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598" y="3574236"/>
            <a:ext cx="1897934" cy="12942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225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dirty="0"/>
              <a:t>Allergy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tx1"/>
                </a:solidFill>
                <a:latin typeface="Bookman Old Style" pitchFamily="18" charset="0"/>
              </a:rPr>
              <a:t>Vivian Hernandez-Trujillo, MD</a:t>
            </a:r>
          </a:p>
          <a:p>
            <a:r>
              <a:rPr lang="en-US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Allergy and Immunology Care Center of South Florida    Miami Lakes, Florida</a:t>
            </a:r>
          </a:p>
          <a:p>
            <a:r>
              <a:rPr lang="en-US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Medical Director, Division of Allergy-Immunology</a:t>
            </a:r>
          </a:p>
          <a:p>
            <a:r>
              <a:rPr lang="en-US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Fellowship Training Program Director</a:t>
            </a:r>
          </a:p>
          <a:p>
            <a:r>
              <a:rPr lang="en-US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Nicklaus Children’s Hospital</a:t>
            </a:r>
          </a:p>
          <a:p>
            <a:r>
              <a:rPr lang="en-US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Miami, Florida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1994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Times New Roman"/>
              </a:rPr>
              <a:t>Peanut Allergy Recommendations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  <a:cs typeface="Times New Roman"/>
              </a:rPr>
              <a:t>Study by G Lack and G </a:t>
            </a:r>
            <a:r>
              <a:rPr lang="en-US" dirty="0" err="1">
                <a:latin typeface="+mj-lt"/>
                <a:cs typeface="Times New Roman"/>
              </a:rPr>
              <a:t>DuToit</a:t>
            </a:r>
            <a:r>
              <a:rPr lang="en-US" dirty="0">
                <a:latin typeface="+mj-lt"/>
                <a:cs typeface="Times New Roman"/>
              </a:rPr>
              <a:t> 2015  LEAP study Feb 2015 NEJM</a:t>
            </a:r>
          </a:p>
          <a:p>
            <a:r>
              <a:rPr lang="en-US" dirty="0">
                <a:latin typeface="+mj-lt"/>
                <a:cs typeface="Times New Roman"/>
              </a:rPr>
              <a:t>Look at infants with severe eczema, egg allergy or both, considered at risk for developing PN allergy</a:t>
            </a:r>
          </a:p>
          <a:p>
            <a:r>
              <a:rPr lang="en-US" dirty="0">
                <a:latin typeface="+mj-lt"/>
                <a:cs typeface="Times New Roman"/>
              </a:rPr>
              <a:t>Randomized infants between ages of 4 and 11 months into 2 groups- consume versus avoid peanuts</a:t>
            </a:r>
          </a:p>
        </p:txBody>
      </p:sp>
    </p:spTree>
    <p:extLst>
      <p:ext uri="{BB962C8B-B14F-4D97-AF65-F5344CB8AC3E}">
        <p14:creationId xmlns:p14="http://schemas.microsoft.com/office/powerpoint/2010/main" val="20327413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/>
              </a:rPr>
              <a:t>LEAP study NEJM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>
                <a:cs typeface="Times New Roman"/>
              </a:rPr>
              <a:t>“</a:t>
            </a:r>
            <a:r>
              <a:rPr lang="en-US" b="1" dirty="0">
                <a:cs typeface="Times New Roman"/>
              </a:rPr>
              <a:t>The early introduction of peanuts significantly decreased the frequency of the development of peanut allergy among children at high risk”</a:t>
            </a:r>
          </a:p>
        </p:txBody>
      </p:sp>
    </p:spTree>
    <p:extLst>
      <p:ext uri="{BB962C8B-B14F-4D97-AF65-F5344CB8AC3E}">
        <p14:creationId xmlns:p14="http://schemas.microsoft.com/office/powerpoint/2010/main" val="31548541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4" y="761999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/>
              </a:rPr>
              <a:t>Food Allergy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/>
              </a:rPr>
              <a:t>New Guidelines have revolutionized our recommendations!</a:t>
            </a:r>
          </a:p>
          <a:p>
            <a:endParaRPr lang="en-US" dirty="0">
              <a:cs typeface="Times New Roman"/>
            </a:endParaRPr>
          </a:p>
          <a:p>
            <a:r>
              <a:rPr lang="en-US" b="1" dirty="0">
                <a:cs typeface="Times New Roman"/>
              </a:rPr>
              <a:t>No longer recommended to avoid “highly allergenic” foods in hopes of decreasing prevalence of food allergy</a:t>
            </a:r>
          </a:p>
          <a:p>
            <a:endParaRPr lang="en-US" dirty="0">
              <a:cs typeface="Times New Roman"/>
            </a:endParaRPr>
          </a:p>
          <a:p>
            <a:r>
              <a:rPr lang="en-US" dirty="0">
                <a:cs typeface="Times New Roman"/>
              </a:rPr>
              <a:t>Infants 4-6 months recommended to introduce solids- even egg, peanut, fish after traditional solids introduced</a:t>
            </a:r>
          </a:p>
          <a:p>
            <a:endParaRPr lang="en-US" dirty="0">
              <a:cs typeface="Times New Roman"/>
            </a:endParaRPr>
          </a:p>
          <a:p>
            <a:r>
              <a:rPr lang="en-US" dirty="0">
                <a:cs typeface="Times New Roman"/>
              </a:rPr>
              <a:t>No new food introduction if patient is sick***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10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86D4068-D045-48B0-9A00-198F2FE4B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C:\Users\vhernan\AppData\Local\Microsoft\Windows\Temporary Internet Files\Content.IE5\PJ21AUEC\MP900442443[1]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1" r="9092" b="18801"/>
          <a:stretch/>
        </p:blipFill>
        <p:spPr bwMode="auto">
          <a:xfrm>
            <a:off x="20" y="1"/>
            <a:ext cx="1218893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2664C4B-AAE2-4AA0-8918-134E8086F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/>
              </a:rPr>
              <a:t>Food Allergy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 lnSpcReduction="10000"/>
          </a:bodyPr>
          <a:lstStyle/>
          <a:p>
            <a:r>
              <a:rPr lang="en-US" u="sng" dirty="0">
                <a:latin typeface="+mj-lt"/>
                <a:cs typeface="Times New Roman"/>
              </a:rPr>
              <a:t>Food Introduction Guidelines</a:t>
            </a:r>
          </a:p>
          <a:p>
            <a:endParaRPr lang="en-US" dirty="0">
              <a:latin typeface="+mj-lt"/>
              <a:cs typeface="Times New Roman"/>
            </a:endParaRPr>
          </a:p>
          <a:p>
            <a:r>
              <a:rPr lang="en-US" dirty="0">
                <a:latin typeface="+mj-lt"/>
                <a:cs typeface="Times New Roman"/>
              </a:rPr>
              <a:t>Infants with either egg allergy, severe eczema or both, should be evaluated by testing to peanut prior to introduction- depending on results, determine whether should introduce and/or perform supervised oral challenge</a:t>
            </a:r>
          </a:p>
          <a:p>
            <a:endParaRPr lang="en-US" dirty="0">
              <a:latin typeface="+mj-lt"/>
              <a:cs typeface="Times New Roman"/>
            </a:endParaRPr>
          </a:p>
          <a:p>
            <a:r>
              <a:rPr lang="en-US" dirty="0">
                <a:latin typeface="+mj-lt"/>
                <a:cs typeface="Times New Roman"/>
              </a:rPr>
              <a:t>Infants with mild to moderate eczema should be introduced to peanut protein at 6 months</a:t>
            </a:r>
          </a:p>
          <a:p>
            <a:endParaRPr lang="en-US" dirty="0">
              <a:latin typeface="+mj-lt"/>
              <a:cs typeface="Times New Roman"/>
            </a:endParaRPr>
          </a:p>
          <a:p>
            <a:r>
              <a:rPr lang="en-US" dirty="0">
                <a:latin typeface="+mj-lt"/>
                <a:cs typeface="Times New Roman"/>
              </a:rPr>
              <a:t>Infants with no eczema or egg allergy should be introduced at the preference of the parents – no earlier than 4 months</a:t>
            </a:r>
          </a:p>
          <a:p>
            <a:endParaRPr lang="en-US" dirty="0">
              <a:latin typeface="+mj-lt"/>
              <a:cs typeface="Times New Roman"/>
            </a:endParaRPr>
          </a:p>
          <a:p>
            <a:r>
              <a:rPr lang="en-US" dirty="0">
                <a:latin typeface="+mj-lt"/>
                <a:cs typeface="Times New Roman"/>
              </a:rPr>
              <a:t>Always keep in mind the form of food for infant- discuss choking risk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6F9FD8-4CFE-4C77-8F29-5D801C57E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379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treatments for Food Allergy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2020, first FDA approved </a:t>
            </a:r>
            <a:r>
              <a:rPr lang="en-US" dirty="0">
                <a:solidFill>
                  <a:schemeClr val="tx1"/>
                </a:solidFill>
              </a:rPr>
              <a:t>oral immunotherapy </a:t>
            </a:r>
            <a:r>
              <a:rPr lang="en-US" dirty="0"/>
              <a:t>for </a:t>
            </a:r>
            <a:r>
              <a:rPr lang="en-US" dirty="0">
                <a:solidFill>
                  <a:schemeClr val="tx1"/>
                </a:solidFill>
              </a:rPr>
              <a:t>peanut</a:t>
            </a:r>
            <a:r>
              <a:rPr lang="en-US" dirty="0"/>
              <a:t> for patients age 4-17 years old</a:t>
            </a:r>
          </a:p>
          <a:p>
            <a:endParaRPr lang="en-US" dirty="0"/>
          </a:p>
          <a:p>
            <a:r>
              <a:rPr lang="en-US" dirty="0"/>
              <a:t>In Feb 2024, FDA approved treatment of food allergy- omalizumab starting at 12 months old</a:t>
            </a:r>
          </a:p>
          <a:p>
            <a:endParaRPr lang="en-US" dirty="0"/>
          </a:p>
          <a:p>
            <a:r>
              <a:rPr lang="en-US" dirty="0"/>
              <a:t>Avoidance of food allergen is still needed- no “free eating” of the food allergen </a:t>
            </a:r>
          </a:p>
          <a:p>
            <a:endParaRPr lang="en-US" dirty="0"/>
          </a:p>
          <a:p>
            <a:r>
              <a:rPr lang="en-US" dirty="0"/>
              <a:t>**Reminder- if patient reacts to food and has food allergy- need for strict avoidance exists **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717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/>
              </a:rPr>
              <a:t>Challenge with Anaphylaxis to </a:t>
            </a:r>
            <a:r>
              <a:rPr lang="en-US" b="1" dirty="0">
                <a:cs typeface="Times New Roman"/>
              </a:rPr>
              <a:t>known food allergen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606" y="1683143"/>
            <a:ext cx="6627377" cy="3491713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  <a:cs typeface="Times New Roman"/>
              </a:rPr>
              <a:t>Recent stories of children dying due to food allergy reaction treated with oral antihistamine either before epinephrine or never receiving epinephrine due to “masked” signs and symptoms</a:t>
            </a:r>
            <a:r>
              <a:rPr lang="en-US" b="1" dirty="0">
                <a:latin typeface="+mj-lt"/>
                <a:cs typeface="Times New Roman"/>
              </a:rPr>
              <a:t>- beware </a:t>
            </a:r>
            <a:r>
              <a:rPr lang="en-US" dirty="0">
                <a:latin typeface="+mj-lt"/>
                <a:cs typeface="Times New Roman"/>
              </a:rPr>
              <a:t>of recommending oral antihistamine in child with known anaphylaxis to food </a:t>
            </a:r>
          </a:p>
          <a:p>
            <a:endParaRPr lang="en-US" dirty="0">
              <a:latin typeface="+mj-lt"/>
              <a:cs typeface="Times New Roman"/>
            </a:endParaRPr>
          </a:p>
          <a:p>
            <a:r>
              <a:rPr lang="en-US" dirty="0">
                <a:latin typeface="+mj-lt"/>
                <a:cs typeface="Times New Roman"/>
              </a:rPr>
              <a:t>Anaphylaxis Action plans-  Epinephrine first, then ER     </a:t>
            </a:r>
            <a:r>
              <a:rPr lang="en-US" dirty="0" err="1">
                <a:latin typeface="+mj-lt"/>
                <a:cs typeface="Times New Roman"/>
              </a:rPr>
              <a:t>www.aaaai.org</a:t>
            </a:r>
            <a:endParaRPr lang="en-US" dirty="0">
              <a:latin typeface="+mj-lt"/>
              <a:cs typeface="Times New Roman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242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35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813" r="-41813"/>
          <a:stretch>
            <a:fillRect/>
          </a:stretch>
        </p:blipFill>
        <p:spPr>
          <a:xfrm>
            <a:off x="548556" y="510979"/>
            <a:ext cx="14126801" cy="582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C318-6481-9D52-BEE0-272337E30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ARS question Case Study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A 1 year old with egg allergy is due for the MMR?  What is your recommendation for the patient?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6BEF4-75BC-1A38-0FBE-3B2853296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dirty="0"/>
              <a:t>Do not give the MMR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dirty="0"/>
              <a:t>Skin testing to MMR, give if negative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dirty="0"/>
              <a:t>Skin testing to MMR, desensitize if positive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dirty="0"/>
              <a:t>Give MMR without testing</a:t>
            </a:r>
          </a:p>
        </p:txBody>
      </p:sp>
    </p:spTree>
    <p:extLst>
      <p:ext uri="{BB962C8B-B14F-4D97-AF65-F5344CB8AC3E}">
        <p14:creationId xmlns:p14="http://schemas.microsoft.com/office/powerpoint/2010/main" val="10955093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07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7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  <a:defRPr/>
            </a:pPr>
            <a:r>
              <a:rPr lang="en-US" sz="2800" b="1" dirty="0"/>
              <a:t>Advisory Board   Takeda, CSL, Regeneron/Sanofi, ARS, Bryn, </a:t>
            </a:r>
            <a:r>
              <a:rPr lang="en-US" sz="2800" b="1" dirty="0" err="1"/>
              <a:t>kaleo</a:t>
            </a:r>
            <a:r>
              <a:rPr lang="en-US" sz="2800" b="1" dirty="0"/>
              <a:t>, Pfizer, </a:t>
            </a:r>
            <a:r>
              <a:rPr lang="en-US" sz="2800" b="1" dirty="0" err="1"/>
              <a:t>Enzyvant</a:t>
            </a:r>
            <a:r>
              <a:rPr lang="en-US" sz="2800" b="1" dirty="0"/>
              <a:t>/ SMPA, Genentech, Bayer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sz="2800" b="1" dirty="0"/>
              <a:t>Consultant  </a:t>
            </a:r>
            <a:r>
              <a:rPr lang="en-US" sz="2800" b="1" dirty="0" err="1"/>
              <a:t>Enzyvant</a:t>
            </a:r>
            <a:r>
              <a:rPr lang="en-US" sz="2800" b="1" dirty="0"/>
              <a:t>, Kaleo, Takeda, Pharming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sz="2800" b="1" dirty="0"/>
              <a:t>Speaker   CSL, Takeda, Genentech, </a:t>
            </a:r>
            <a:r>
              <a:rPr lang="en-US" sz="2800" b="1" dirty="0" err="1"/>
              <a:t>kaleo</a:t>
            </a:r>
            <a:endParaRPr lang="en-US" sz="2800" b="1" dirty="0"/>
          </a:p>
          <a:p>
            <a:pPr>
              <a:buFont typeface="Wingdings" pitchFamily="2" charset="2"/>
              <a:buChar char="n"/>
              <a:defRPr/>
            </a:pPr>
            <a:r>
              <a:rPr lang="en-US" sz="2800" b="1" dirty="0"/>
              <a:t>Medical Advisory Committee  Immune Deficiency Foundation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sz="2800" b="1" dirty="0"/>
              <a:t>Consultant for National Peanut Board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623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403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&amp;A_questions"/>
          <p:cNvSpPr>
            <a:spLocks noGrp="1"/>
          </p:cNvSpPr>
          <p:nvPr>
            <p:ph type="title"/>
          </p:nvPr>
        </p:nvSpPr>
        <p:spPr>
          <a:xfrm>
            <a:off x="405970" y="1645667"/>
            <a:ext cx="2746533" cy="1431925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Case Study</a:t>
            </a:r>
            <a:br>
              <a:rPr lang="en-US" sz="3200" dirty="0"/>
            </a:br>
            <a:r>
              <a:rPr lang="en-US" sz="3200" dirty="0"/>
              <a:t>A 1 year old with egg allergy is due for the MMR?  What is your recommendation for the patient?</a:t>
            </a:r>
          </a:p>
        </p:txBody>
      </p:sp>
      <p:sp>
        <p:nvSpPr>
          <p:cNvPr id="3" name="Q&amp;A_answers"/>
          <p:cNvSpPr>
            <a:spLocks noGrp="1"/>
          </p:cNvSpPr>
          <p:nvPr>
            <p:ph idx="1"/>
          </p:nvPr>
        </p:nvSpPr>
        <p:spPr>
          <a:xfrm>
            <a:off x="4508932" y="987535"/>
            <a:ext cx="5472220" cy="2899255"/>
          </a:xfrm>
        </p:spPr>
        <p:txBody>
          <a:bodyPr wrap="square">
            <a:spAutoFit/>
          </a:bodyPr>
          <a:lstStyle/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dirty="0"/>
              <a:t>Do not give the MMR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dirty="0"/>
              <a:t>Skin testing to MMR, give if negative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dirty="0"/>
              <a:t>Skin testing to MMR, desensitize if positive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dirty="0"/>
              <a:t>Give MMR without testing</a:t>
            </a:r>
          </a:p>
        </p:txBody>
      </p:sp>
      <p:pic>
        <p:nvPicPr>
          <p:cNvPr id="16" name="CorrectAnswerIndicatorPicture" descr="CorrectAnswerIndicator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832" y="2937892"/>
            <a:ext cx="292100" cy="279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8086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Times New Roman" pitchFamily="18" charset="0"/>
              </a:rPr>
              <a:t>Egg allergy and vaccines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dirty="0">
                <a:latin typeface="+mj-lt"/>
                <a:cs typeface="Times New Roman" charset="0"/>
              </a:rPr>
              <a:t>MMR can be given to egg allergic patients (AAP Red Book)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dirty="0">
              <a:latin typeface="+mj-lt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dirty="0">
                <a:latin typeface="+mj-lt"/>
                <a:cs typeface="Times New Roman" charset="0"/>
              </a:rPr>
              <a:t>Recent changes and reports of patients with egg allergy tolerating influenza vaccine- recommendations include giving influenza to egg-allergic patients.  If anaphylaxis to egg, observe after influenza vaccine administration.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endParaRPr lang="en-US" dirty="0">
              <a:latin typeface="+mj-lt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dirty="0">
                <a:latin typeface="+mj-lt"/>
                <a:cs typeface="Times New Roman" charset="0"/>
              </a:rPr>
              <a:t>Vaccines that should be avoided in egg allergic patients:   Yellow fever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3145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Times New Roman" pitchFamily="18" charset="0"/>
              </a:rPr>
              <a:t>Hives/Urticaria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+mj-lt"/>
                <a:ea typeface="+mn-ea"/>
                <a:cs typeface="Times New Roman" pitchFamily="18" charset="0"/>
              </a:rPr>
              <a:t>The challenge for allergists, pediatricians and patients alike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+mj-lt"/>
                <a:ea typeface="+mn-ea"/>
                <a:cs typeface="Times New Roman" pitchFamily="18" charset="0"/>
              </a:rPr>
              <a:t>Often difficult to treat because no clear allergen is found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+mj-lt"/>
                <a:ea typeface="+mn-ea"/>
                <a:cs typeface="Times New Roman" pitchFamily="18" charset="0"/>
              </a:rPr>
              <a:t>Important to consider quality of life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+mj-lt"/>
                <a:ea typeface="+mn-ea"/>
                <a:cs typeface="Times New Roman" pitchFamily="18" charset="0"/>
              </a:rPr>
              <a:t>May need multiple medications to ensure symptomatic relief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+mj-lt"/>
                <a:ea typeface="+mn-ea"/>
                <a:cs typeface="Times New Roman" pitchFamily="18" charset="0"/>
              </a:rPr>
              <a:t>Up to 6-8 weeks- Acute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+mj-lt"/>
                <a:ea typeface="+mn-ea"/>
                <a:cs typeface="Times New Roman" pitchFamily="18" charset="0"/>
              </a:rPr>
              <a:t>More than 6-8 weeks- Chronic</a:t>
            </a:r>
          </a:p>
        </p:txBody>
      </p:sp>
    </p:spTree>
    <p:extLst>
      <p:ext uri="{BB962C8B-B14F-4D97-AF65-F5344CB8AC3E}">
        <p14:creationId xmlns:p14="http://schemas.microsoft.com/office/powerpoint/2010/main" val="15293806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710354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tx1"/>
                </a:solidFill>
                <a:ea typeface="+mj-ea"/>
                <a:cs typeface="Times New Roman" pitchFamily="18" charset="0"/>
              </a:rPr>
              <a:t>Acute </a:t>
            </a:r>
            <a:r>
              <a:rPr lang="en-US" sz="3600" dirty="0" err="1">
                <a:solidFill>
                  <a:schemeClr val="tx1"/>
                </a:solidFill>
                <a:ea typeface="+mj-ea"/>
                <a:cs typeface="Times New Roman" pitchFamily="18" charset="0"/>
              </a:rPr>
              <a:t>Urticaria</a:t>
            </a:r>
            <a:r>
              <a:rPr lang="en-US" sz="3600" dirty="0">
                <a:solidFill>
                  <a:schemeClr val="tx1"/>
                </a:solidFill>
                <a:ea typeface="+mj-ea"/>
                <a:cs typeface="Times New Roman" pitchFamily="18" charset="0"/>
              </a:rPr>
              <a:t> and Angioedema</a:t>
            </a:r>
            <a:br>
              <a:rPr lang="en-US" sz="3600" dirty="0">
                <a:solidFill>
                  <a:schemeClr val="tx1"/>
                </a:solidFill>
                <a:ea typeface="+mj-ea"/>
                <a:cs typeface="Times New Roman" pitchFamily="18" charset="0"/>
              </a:rPr>
            </a:br>
            <a:r>
              <a:rPr lang="en-US" sz="2800" dirty="0">
                <a:solidFill>
                  <a:schemeClr val="tx1"/>
                </a:solidFill>
                <a:ea typeface="+mj-ea"/>
                <a:cs typeface="Times New Roman" pitchFamily="18" charset="0"/>
              </a:rPr>
              <a:t>(&lt; 6 </a:t>
            </a:r>
            <a:r>
              <a:rPr lang="en-US" sz="2800" dirty="0" err="1">
                <a:solidFill>
                  <a:schemeClr val="tx1"/>
                </a:solidFill>
                <a:ea typeface="+mj-ea"/>
                <a:cs typeface="Times New Roman" pitchFamily="18" charset="0"/>
              </a:rPr>
              <a:t>wk</a:t>
            </a:r>
            <a:r>
              <a:rPr lang="en-US" sz="2800" dirty="0">
                <a:solidFill>
                  <a:schemeClr val="tx1"/>
                </a:solidFill>
                <a:ea typeface="+mj-ea"/>
                <a:cs typeface="Times New Roman" pitchFamily="18" charset="0"/>
              </a:rPr>
              <a:t>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05975" y="2087880"/>
            <a:ext cx="5029200" cy="4038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latin typeface="+mj-lt"/>
                <a:ea typeface="+mn-ea"/>
                <a:cs typeface="Times New Roman" pitchFamily="18" charset="0"/>
              </a:rPr>
              <a:t>Usually develops a short time from ingestion of allergen, resolves within hours</a:t>
            </a:r>
          </a:p>
          <a:p>
            <a:pPr eaLnBrk="1" hangingPunct="1">
              <a:defRPr/>
            </a:pPr>
            <a:r>
              <a:rPr lang="en-US" sz="2400" dirty="0">
                <a:latin typeface="+mj-lt"/>
                <a:ea typeface="+mn-ea"/>
                <a:cs typeface="Times New Roman" pitchFamily="18" charset="0"/>
              </a:rPr>
              <a:t>More commonly </a:t>
            </a:r>
            <a:r>
              <a:rPr lang="en-US" sz="2400" dirty="0" err="1">
                <a:latin typeface="+mj-lt"/>
                <a:ea typeface="+mn-ea"/>
                <a:cs typeface="Times New Roman" pitchFamily="18" charset="0"/>
              </a:rPr>
              <a:t>IgE</a:t>
            </a:r>
            <a:r>
              <a:rPr lang="en-US" sz="2400" dirty="0">
                <a:latin typeface="+mj-lt"/>
                <a:ea typeface="+mn-ea"/>
                <a:cs typeface="Times New Roman" pitchFamily="18" charset="0"/>
              </a:rPr>
              <a:t> mediated </a:t>
            </a:r>
          </a:p>
          <a:p>
            <a:pPr eaLnBrk="1" hangingPunct="1">
              <a:defRPr/>
            </a:pPr>
            <a:r>
              <a:rPr lang="en-US" sz="2400" dirty="0">
                <a:latin typeface="+mj-lt"/>
                <a:ea typeface="+mn-ea"/>
                <a:cs typeface="Times New Roman" pitchFamily="18" charset="0"/>
              </a:rPr>
              <a:t>Increased likelihood of finding etiology</a:t>
            </a:r>
          </a:p>
          <a:p>
            <a:pPr eaLnBrk="1" hangingPunct="1">
              <a:defRPr/>
            </a:pPr>
            <a:r>
              <a:rPr lang="en-US" sz="2400" dirty="0">
                <a:latin typeface="+mj-lt"/>
                <a:ea typeface="+mn-ea"/>
                <a:cs typeface="Times New Roman" pitchFamily="18" charset="0"/>
              </a:rPr>
              <a:t>Beware- may be early sign of anaphylaxis</a:t>
            </a:r>
          </a:p>
        </p:txBody>
      </p:sp>
      <p:pic>
        <p:nvPicPr>
          <p:cNvPr id="24581" name="Picture 8" descr="urticarial vasculitis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954" y="2212145"/>
            <a:ext cx="4648200" cy="3302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AutoShape 7" descr="slide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5791201" y="6019800"/>
            <a:ext cx="757872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Image from AAAAI Urticaria and Angioedema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          Committee Slide Set 2006</a:t>
            </a:r>
          </a:p>
        </p:txBody>
      </p:sp>
    </p:spTree>
    <p:extLst>
      <p:ext uri="{BB962C8B-B14F-4D97-AF65-F5344CB8AC3E}">
        <p14:creationId xmlns:p14="http://schemas.microsoft.com/office/powerpoint/2010/main" val="9148707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  <a:ea typeface="+mj-ea"/>
                <a:cs typeface="Times New Roman" pitchFamily="18" charset="0"/>
              </a:rPr>
              <a:t>Acute </a:t>
            </a:r>
            <a:r>
              <a:rPr lang="en-US" sz="3200" dirty="0" err="1">
                <a:solidFill>
                  <a:schemeClr val="tx1"/>
                </a:solidFill>
                <a:ea typeface="+mj-ea"/>
                <a:cs typeface="Times New Roman" pitchFamily="18" charset="0"/>
              </a:rPr>
              <a:t>Urticaria</a:t>
            </a:r>
            <a:r>
              <a:rPr lang="en-US" sz="3200" dirty="0">
                <a:solidFill>
                  <a:schemeClr val="tx1"/>
                </a:solidFill>
                <a:ea typeface="+mj-ea"/>
                <a:cs typeface="Times New Roman" pitchFamily="18" charset="0"/>
              </a:rPr>
              <a:t> and Angioedema:  Etiology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08589" y="1658720"/>
            <a:ext cx="3702050" cy="41148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2000" dirty="0">
                <a:latin typeface="+mj-lt"/>
                <a:cs typeface="Times New Roman" pitchFamily="18" charset="0"/>
              </a:rPr>
              <a:t>Viral syndromes (especially in young children)</a:t>
            </a:r>
          </a:p>
          <a:p>
            <a:pPr lvl="1" eaLnBrk="1" hangingPunct="1">
              <a:defRPr/>
            </a:pPr>
            <a:r>
              <a:rPr lang="en-US" sz="2000" dirty="0">
                <a:latin typeface="+mj-lt"/>
                <a:cs typeface="Times New Roman" pitchFamily="18" charset="0"/>
              </a:rPr>
              <a:t>Insect bites or stings (fire ants, scabies)</a:t>
            </a:r>
          </a:p>
          <a:p>
            <a:pPr lvl="1" eaLnBrk="1" hangingPunct="1">
              <a:defRPr/>
            </a:pPr>
            <a:r>
              <a:rPr lang="en-US" sz="2000" dirty="0">
                <a:latin typeface="+mj-lt"/>
                <a:cs typeface="Times New Roman" pitchFamily="18" charset="0"/>
              </a:rPr>
              <a:t>Food induced reactions (eat this- get that)</a:t>
            </a:r>
          </a:p>
          <a:p>
            <a:pPr lvl="1" eaLnBrk="1" hangingPunct="1">
              <a:defRPr/>
            </a:pPr>
            <a:r>
              <a:rPr lang="en-US" sz="2000" dirty="0">
                <a:latin typeface="+mj-lt"/>
                <a:cs typeface="Times New Roman" pitchFamily="18" charset="0"/>
              </a:rPr>
              <a:t>Medication related (antibiotics, NSAIDs, narcotics, angioedema due to ACE inhibitors)</a:t>
            </a:r>
          </a:p>
        </p:txBody>
      </p:sp>
      <p:pic>
        <p:nvPicPr>
          <p:cNvPr id="25604" name="Picture 9" descr="ACE angioedem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196" y="1531718"/>
            <a:ext cx="3006725" cy="19875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10" descr="ACE angioedema hand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52397"/>
            <a:ext cx="3281363" cy="21875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AutoShape 7" descr="slide11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607" name="Rectangle 12"/>
          <p:cNvSpPr>
            <a:spLocks noChangeArrowheads="1"/>
          </p:cNvSpPr>
          <p:nvPr/>
        </p:nvSpPr>
        <p:spPr bwMode="auto">
          <a:xfrm>
            <a:off x="6096000" y="6172200"/>
            <a:ext cx="457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Slide and Images from AAAAI Urticaria and Angioedema Committee Slide Set 2006</a:t>
            </a:r>
          </a:p>
        </p:txBody>
      </p:sp>
    </p:spTree>
    <p:extLst>
      <p:ext uri="{BB962C8B-B14F-4D97-AF65-F5344CB8AC3E}">
        <p14:creationId xmlns:p14="http://schemas.microsoft.com/office/powerpoint/2010/main" val="5438301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>
                <a:ea typeface="+mj-ea"/>
                <a:cs typeface="Times New Roman" pitchFamily="18" charset="0"/>
              </a:rPr>
              <a:t>Chronic Urticaria /Angioedema</a:t>
            </a:r>
            <a:br>
              <a:rPr lang="en-US" sz="3200">
                <a:ea typeface="+mj-ea"/>
                <a:cs typeface="Times New Roman" pitchFamily="18" charset="0"/>
              </a:rPr>
            </a:br>
            <a:r>
              <a:rPr lang="en-US" sz="3200">
                <a:ea typeface="+mj-ea"/>
                <a:cs typeface="Times New Roman" pitchFamily="18" charset="0"/>
              </a:rPr>
              <a:t>(&gt; 6 wk)</a:t>
            </a:r>
            <a:endParaRPr lang="en-US" sz="3200" dirty="0">
              <a:ea typeface="+mj-ea"/>
              <a:cs typeface="Times New Roman" pitchFamily="18" charset="0"/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264178" y="1123837"/>
            <a:ext cx="5638800" cy="4419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Char char="n"/>
              <a:defRPr/>
            </a:pPr>
            <a:r>
              <a:rPr lang="en-US" sz="2400" dirty="0">
                <a:latin typeface="+mj-lt"/>
                <a:cs typeface="Times New Roman" charset="0"/>
              </a:rPr>
              <a:t>Chronic </a:t>
            </a:r>
            <a:r>
              <a:rPr lang="en-US" sz="2400" dirty="0" err="1">
                <a:latin typeface="+mj-lt"/>
                <a:cs typeface="Times New Roman" charset="0"/>
              </a:rPr>
              <a:t>Urticaria</a:t>
            </a:r>
            <a:r>
              <a:rPr lang="en-US" sz="2400" dirty="0">
                <a:latin typeface="+mj-lt"/>
                <a:cs typeface="Times New Roman" charset="0"/>
              </a:rPr>
              <a:t> – lasting longer than 8 weeks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latin typeface="+mj-lt"/>
                <a:cs typeface="Times New Roman" charset="0"/>
              </a:rPr>
              <a:t>Physical </a:t>
            </a:r>
            <a:r>
              <a:rPr lang="en-US" sz="2400" dirty="0" err="1">
                <a:latin typeface="+mj-lt"/>
                <a:cs typeface="Times New Roman" charset="0"/>
              </a:rPr>
              <a:t>urticarias</a:t>
            </a:r>
            <a:r>
              <a:rPr lang="en-US" sz="2400" dirty="0">
                <a:latin typeface="+mj-lt"/>
                <a:cs typeface="Times New Roman" charset="0"/>
              </a:rPr>
              <a:t> (</a:t>
            </a:r>
            <a:r>
              <a:rPr lang="en-US" sz="2400" dirty="0" err="1">
                <a:latin typeface="+mj-lt"/>
                <a:cs typeface="Times New Roman" charset="0"/>
              </a:rPr>
              <a:t>dermographism</a:t>
            </a:r>
            <a:r>
              <a:rPr lang="en-US" sz="2400" dirty="0">
                <a:latin typeface="+mj-lt"/>
                <a:cs typeface="Times New Roman" charset="0"/>
              </a:rPr>
              <a:t>, cholinergic, cold)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latin typeface="+mj-lt"/>
                <a:cs typeface="Times New Roman" charset="0"/>
              </a:rPr>
              <a:t>Urticarial </a:t>
            </a:r>
            <a:r>
              <a:rPr lang="en-US" sz="2400" dirty="0" err="1">
                <a:latin typeface="+mj-lt"/>
                <a:cs typeface="Times New Roman" charset="0"/>
              </a:rPr>
              <a:t>vasculitis</a:t>
            </a:r>
            <a:r>
              <a:rPr lang="en-US" sz="2400" dirty="0">
                <a:latin typeface="+mj-lt"/>
                <a:cs typeface="Times New Roman" charset="0"/>
              </a:rPr>
              <a:t> ****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err="1">
                <a:latin typeface="+mj-lt"/>
                <a:cs typeface="Times New Roman" charset="0"/>
              </a:rPr>
              <a:t>Urticaria</a:t>
            </a:r>
            <a:r>
              <a:rPr lang="en-US" sz="2400" dirty="0">
                <a:latin typeface="+mj-lt"/>
                <a:cs typeface="Times New Roman" charset="0"/>
              </a:rPr>
              <a:t>/angioedema associated with autoimmunity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latin typeface="+mj-lt"/>
                <a:cs typeface="Times New Roman" charset="0"/>
              </a:rPr>
              <a:t>Autoimmune </a:t>
            </a:r>
            <a:r>
              <a:rPr lang="en-US" sz="2400" dirty="0" err="1">
                <a:latin typeface="+mj-lt"/>
                <a:cs typeface="Times New Roman" charset="0"/>
              </a:rPr>
              <a:t>urticaria</a:t>
            </a:r>
            <a:r>
              <a:rPr lang="en-US" sz="2400" dirty="0">
                <a:latin typeface="+mj-lt"/>
                <a:cs typeface="Times New Roman" charset="0"/>
              </a:rPr>
              <a:t>  (Autoantibodies to high affinity </a:t>
            </a:r>
            <a:r>
              <a:rPr lang="en-US" sz="2400" dirty="0" err="1">
                <a:latin typeface="+mj-lt"/>
                <a:cs typeface="Times New Roman" charset="0"/>
              </a:rPr>
              <a:t>IgE</a:t>
            </a:r>
            <a:r>
              <a:rPr lang="en-US" sz="2400" dirty="0">
                <a:latin typeface="+mj-lt"/>
                <a:cs typeface="Times New Roman" charset="0"/>
              </a:rPr>
              <a:t> receptors 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latin typeface="+mj-lt"/>
                <a:cs typeface="Times New Roman" charset="0"/>
              </a:rPr>
              <a:t>Idiopathic </a:t>
            </a:r>
            <a:r>
              <a:rPr lang="en-US" sz="2400" dirty="0" err="1">
                <a:latin typeface="+mj-lt"/>
                <a:cs typeface="Times New Roman" charset="0"/>
              </a:rPr>
              <a:t>urticaria</a:t>
            </a:r>
            <a:endParaRPr lang="en-US" sz="2400" dirty="0">
              <a:latin typeface="+mj-lt"/>
              <a:cs typeface="Times New Roman" charset="0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Char char="n"/>
              <a:defRPr/>
            </a:pPr>
            <a:r>
              <a:rPr lang="en-US" sz="2400" u="sng" dirty="0">
                <a:latin typeface="+mj-lt"/>
                <a:cs typeface="Times New Roman" charset="0"/>
              </a:rPr>
              <a:t>Chronic  Idiopathic </a:t>
            </a:r>
            <a:r>
              <a:rPr lang="en-US" sz="2400" u="sng" dirty="0" err="1">
                <a:latin typeface="+mj-lt"/>
                <a:cs typeface="Times New Roman" charset="0"/>
              </a:rPr>
              <a:t>Urticaria</a:t>
            </a:r>
            <a:r>
              <a:rPr lang="en-US" sz="2400" dirty="0">
                <a:latin typeface="+mj-lt"/>
                <a:cs typeface="Times New Roman" charset="0"/>
              </a:rPr>
              <a:t> Only 10% etiology defined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n"/>
              <a:defRPr/>
            </a:pPr>
            <a:r>
              <a:rPr lang="en-US" sz="2400" dirty="0">
                <a:latin typeface="+mj-lt"/>
                <a:cs typeface="Times New Roman" charset="0"/>
              </a:rPr>
              <a:t>Biopsy if lesion persists in same location for &gt; 24 hours or </a:t>
            </a:r>
            <a:r>
              <a:rPr lang="en-US" sz="2400" dirty="0" err="1">
                <a:latin typeface="+mj-lt"/>
                <a:cs typeface="Times New Roman" charset="0"/>
              </a:rPr>
              <a:t>purpuric</a:t>
            </a:r>
            <a:endParaRPr lang="en-US" sz="2400" dirty="0">
              <a:latin typeface="+mj-lt"/>
              <a:cs typeface="Times New Roman" charset="0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8153400" y="2077906"/>
            <a:ext cx="4038600" cy="45259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n-US" sz="1600" dirty="0">
              <a:ea typeface="+mn-ea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600" dirty="0">
              <a:ea typeface="+mn-ea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600" dirty="0">
              <a:ea typeface="+mn-ea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600" dirty="0">
              <a:ea typeface="+mn-ea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600" dirty="0">
              <a:ea typeface="+mn-ea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600" dirty="0">
              <a:ea typeface="+mn-ea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600" dirty="0">
              <a:ea typeface="+mn-ea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600" dirty="0">
              <a:ea typeface="+mn-ea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600" dirty="0">
              <a:ea typeface="+mn-ea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600" dirty="0">
              <a:ea typeface="+mn-ea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600" dirty="0">
              <a:ea typeface="+mn-ea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600" dirty="0">
              <a:ea typeface="+mn-ea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600" dirty="0">
              <a:ea typeface="+mn-ea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600" dirty="0">
              <a:ea typeface="+mn-ea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600" dirty="0">
              <a:ea typeface="+mn-ea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400" dirty="0">
                <a:ea typeface="+mn-ea"/>
              </a:rPr>
              <a:t>Image from </a:t>
            </a:r>
            <a:r>
              <a:rPr lang="en-US" sz="1400" b="1" dirty="0">
                <a:ea typeface="+mn-ea"/>
              </a:rPr>
              <a:t>health-</a:t>
            </a:r>
            <a:r>
              <a:rPr lang="en-US" sz="1400" b="1" dirty="0" err="1">
                <a:ea typeface="+mn-ea"/>
              </a:rPr>
              <a:t>pictures.com</a:t>
            </a:r>
            <a:endParaRPr lang="en-US" sz="1400" b="1" dirty="0">
              <a:ea typeface="+mn-ea"/>
            </a:endParaRPr>
          </a:p>
        </p:txBody>
      </p:sp>
      <p:pic>
        <p:nvPicPr>
          <p:cNvPr id="26629" name="Picture 7" descr="Urtic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194" y="1254369"/>
            <a:ext cx="31638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8775194" y="5680539"/>
            <a:ext cx="33718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  <a:latin typeface="Arial" charset="0"/>
              </a:rPr>
              <a:t>Slide and Images from AAAAI </a:t>
            </a:r>
            <a:r>
              <a:rPr lang="en-US" altLang="en-US" dirty="0" err="1">
                <a:latin typeface="Arial" charset="0"/>
              </a:rPr>
              <a:t>Urticaria</a:t>
            </a:r>
            <a:r>
              <a:rPr lang="en-US" altLang="en-US" dirty="0">
                <a:solidFill>
                  <a:srgbClr val="FFFFFF"/>
                </a:solidFill>
                <a:latin typeface="Arial" charset="0"/>
              </a:rPr>
              <a:t> and Angioedema Committee Slide Set </a:t>
            </a:r>
          </a:p>
        </p:txBody>
      </p:sp>
    </p:spTree>
    <p:extLst>
      <p:ext uri="{BB962C8B-B14F-4D97-AF65-F5344CB8AC3E}">
        <p14:creationId xmlns:p14="http://schemas.microsoft.com/office/powerpoint/2010/main" val="22131002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+mn-lt"/>
                <a:ea typeface="+mj-ea"/>
                <a:cs typeface="Times New Roman" pitchFamily="18" charset="0"/>
              </a:rPr>
              <a:t>Physical Urticaria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endParaRPr lang="en-US" dirty="0">
              <a:latin typeface="+mj-lt"/>
              <a:cs typeface="Times New Roman" charset="0"/>
            </a:endParaRPr>
          </a:p>
          <a:p>
            <a:pPr lvl="1" eaLnBrk="1" hangingPunct="1">
              <a:defRPr/>
            </a:pPr>
            <a:r>
              <a:rPr lang="en-US" sz="3200" dirty="0">
                <a:latin typeface="+mj-lt"/>
                <a:cs typeface="Times New Roman" charset="0"/>
              </a:rPr>
              <a:t>Symptomatic </a:t>
            </a:r>
            <a:r>
              <a:rPr lang="en-US" sz="3200" dirty="0" err="1">
                <a:latin typeface="+mj-lt"/>
                <a:cs typeface="Times New Roman" charset="0"/>
              </a:rPr>
              <a:t>Dermatographism</a:t>
            </a:r>
            <a:endParaRPr lang="en-US" sz="3200" dirty="0">
              <a:latin typeface="+mj-lt"/>
              <a:cs typeface="Times New Roman" charset="0"/>
            </a:endParaRPr>
          </a:p>
          <a:p>
            <a:pPr lvl="1" eaLnBrk="1" hangingPunct="1">
              <a:defRPr/>
            </a:pPr>
            <a:r>
              <a:rPr lang="en-US" sz="3200" dirty="0">
                <a:latin typeface="+mj-lt"/>
                <a:cs typeface="Times New Roman" charset="0"/>
              </a:rPr>
              <a:t>Cholinergic</a:t>
            </a:r>
          </a:p>
          <a:p>
            <a:pPr lvl="1" eaLnBrk="1" hangingPunct="1">
              <a:defRPr/>
            </a:pPr>
            <a:r>
              <a:rPr lang="en-US" sz="3200" dirty="0">
                <a:latin typeface="+mj-lt"/>
                <a:cs typeface="Times New Roman" charset="0"/>
              </a:rPr>
              <a:t>Cold Induced (Familial or Acquired)</a:t>
            </a:r>
          </a:p>
          <a:p>
            <a:pPr lvl="1" eaLnBrk="1" hangingPunct="1">
              <a:defRPr/>
            </a:pPr>
            <a:r>
              <a:rPr lang="en-US" sz="3200" dirty="0">
                <a:latin typeface="+mj-lt"/>
                <a:cs typeface="Times New Roman" charset="0"/>
              </a:rPr>
              <a:t>Vibratory (angioedema)</a:t>
            </a:r>
          </a:p>
          <a:p>
            <a:pPr lvl="1" eaLnBrk="1" hangingPunct="1">
              <a:defRPr/>
            </a:pPr>
            <a:r>
              <a:rPr lang="en-US" sz="3200" dirty="0">
                <a:latin typeface="+mj-lt"/>
                <a:cs typeface="Times New Roman" charset="0"/>
              </a:rPr>
              <a:t>Pressure – induced, Solar, </a:t>
            </a:r>
            <a:r>
              <a:rPr lang="en-US" sz="3200" dirty="0" err="1">
                <a:latin typeface="+mj-lt"/>
                <a:cs typeface="Times New Roman" charset="0"/>
              </a:rPr>
              <a:t>Aquagenic</a:t>
            </a:r>
            <a:endParaRPr lang="en-US" sz="3200" dirty="0">
              <a:latin typeface="+mj-lt"/>
              <a:cs typeface="Times New Roman" charset="0"/>
            </a:endParaRPr>
          </a:p>
          <a:p>
            <a:pPr eaLnBrk="1" hangingPunct="1">
              <a:buFont typeface="Wingdings" charset="2"/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16464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err="1">
                <a:ea typeface="+mj-ea"/>
                <a:cs typeface="Times New Roman" pitchFamily="18" charset="0"/>
              </a:rPr>
              <a:t>Dermatographism</a:t>
            </a:r>
            <a:endParaRPr lang="en-US" sz="2800" dirty="0">
              <a:ea typeface="+mj-ea"/>
              <a:cs typeface="Times New Roman" pitchFamily="18" charset="0"/>
            </a:endParaRPr>
          </a:p>
        </p:txBody>
      </p:sp>
      <p:pic>
        <p:nvPicPr>
          <p:cNvPr id="29701" name="Picture 4" descr="dermatographis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6763" y="243841"/>
            <a:ext cx="4884737" cy="45259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2232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3341078" y="1122259"/>
            <a:ext cx="4038600" cy="4525963"/>
          </a:xfrm>
        </p:spPr>
        <p:txBody>
          <a:bodyPr/>
          <a:lstStyle/>
          <a:p>
            <a:pPr eaLnBrk="1" hangingPunct="1">
              <a:buFont typeface="Wingdings" charset="2"/>
              <a:buChar char="n"/>
              <a:defRPr/>
            </a:pPr>
            <a:r>
              <a:rPr lang="en-US" dirty="0">
                <a:cs typeface="Times New Roman" charset="0"/>
              </a:rPr>
              <a:t>Simply scratching the skin promotes linear hives within minutes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dirty="0">
                <a:cs typeface="Times New Roman" charset="0"/>
              </a:rPr>
              <a:t>Delayed form described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dirty="0">
                <a:cs typeface="Times New Roman" charset="0"/>
              </a:rPr>
              <a:t>Typically is short-lived in duration (1/2 to 3 hours) and responds readily to antihistamines</a:t>
            </a:r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3924300" y="4875189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  <a:latin typeface="Arial" charset="0"/>
              </a:rPr>
              <a:t>Image and slides adapted from </a:t>
            </a:r>
            <a:r>
              <a:rPr lang="en-US" altLang="en-US" dirty="0">
                <a:latin typeface="Arial" charset="0"/>
              </a:rPr>
              <a:t>AAAAI </a:t>
            </a:r>
            <a:r>
              <a:rPr lang="en-US" altLang="en-US" dirty="0" err="1">
                <a:latin typeface="Arial" charset="0"/>
              </a:rPr>
              <a:t>Urticaria</a:t>
            </a:r>
            <a:r>
              <a:rPr lang="en-US" altLang="en-US" dirty="0">
                <a:latin typeface="Arial" charset="0"/>
              </a:rPr>
              <a:t> and Angioedema Committee </a:t>
            </a:r>
          </a:p>
        </p:txBody>
      </p:sp>
    </p:spTree>
    <p:extLst>
      <p:ext uri="{BB962C8B-B14F-4D97-AF65-F5344CB8AC3E}">
        <p14:creationId xmlns:p14="http://schemas.microsoft.com/office/powerpoint/2010/main" val="18272555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adi" panose="020F0502020204030204" pitchFamily="34" charset="0"/>
                <a:cs typeface="Abadi" panose="020F0502020204030204" pitchFamily="34" charset="0"/>
              </a:rPr>
              <a:t>Workup of hives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  <a:cs typeface="Times New Roman"/>
              </a:rPr>
              <a:t>Acute hives    Observe</a:t>
            </a:r>
          </a:p>
          <a:p>
            <a:r>
              <a:rPr lang="en-US" dirty="0">
                <a:latin typeface="+mj-lt"/>
                <a:cs typeface="Times New Roman"/>
              </a:rPr>
              <a:t>Ask about ibuprofen/NSAID use prior to hives</a:t>
            </a:r>
          </a:p>
          <a:p>
            <a:r>
              <a:rPr lang="en-US" dirty="0">
                <a:latin typeface="+mj-lt"/>
                <a:cs typeface="Times New Roman"/>
              </a:rPr>
              <a:t>Infections are #1 cause of hives</a:t>
            </a:r>
          </a:p>
          <a:p>
            <a:r>
              <a:rPr lang="en-US" b="1" dirty="0">
                <a:latin typeface="+mj-lt"/>
                <a:cs typeface="Times New Roman"/>
              </a:rPr>
              <a:t>Do not order random food tests </a:t>
            </a:r>
            <a:r>
              <a:rPr lang="en-US" dirty="0">
                <a:latin typeface="+mj-lt"/>
                <a:cs typeface="Times New Roman"/>
              </a:rPr>
              <a:t>due to pressure from the families- this will bring more problems in the long run due to false positives and likelihood of missing true cause</a:t>
            </a:r>
          </a:p>
          <a:p>
            <a:r>
              <a:rPr lang="en-US" dirty="0">
                <a:latin typeface="+mj-lt"/>
                <a:cs typeface="Times New Roman"/>
              </a:rPr>
              <a:t>May treat with oral antihistamine course of 5-30 days to see if hives resolve</a:t>
            </a:r>
          </a:p>
        </p:txBody>
      </p:sp>
    </p:spTree>
    <p:extLst>
      <p:ext uri="{BB962C8B-B14F-4D97-AF65-F5344CB8AC3E}">
        <p14:creationId xmlns:p14="http://schemas.microsoft.com/office/powerpoint/2010/main" val="192720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705" name="Rectangle 29704">
            <a:extLst>
              <a:ext uri="{FF2B5EF4-FFF2-40B4-BE49-F238E27FC236}">
                <a16:creationId xmlns:a16="http://schemas.microsoft.com/office/drawing/2014/main" id="{886D4068-D045-48B0-9A00-198F2FE4B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701" name="Picture 29700" descr="Ingredients in jar">
            <a:extLst>
              <a:ext uri="{FF2B5EF4-FFF2-40B4-BE49-F238E27FC236}">
                <a16:creationId xmlns:a16="http://schemas.microsoft.com/office/drawing/2014/main" id="{21220289-84DE-8982-3240-F9A12354BB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15709" r="-1" b="-1"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29707" name="Rectangle 29706">
            <a:extLst>
              <a:ext uri="{FF2B5EF4-FFF2-40B4-BE49-F238E27FC236}">
                <a16:creationId xmlns:a16="http://schemas.microsoft.com/office/drawing/2014/main" id="{12664C4B-AAE2-4AA0-8918-134E8086F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0" dirty="0">
                <a:ea typeface="+mj-ea"/>
              </a:rPr>
              <a:t>		</a:t>
            </a:r>
            <a:r>
              <a:rPr lang="en-US" dirty="0">
                <a:ea typeface="+mj-ea"/>
                <a:cs typeface="Times New Roman" pitchFamily="18" charset="0"/>
              </a:rPr>
              <a:t>Outline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869268" y="253218"/>
            <a:ext cx="7703406" cy="573153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>
                <a:latin typeface="+mj-lt"/>
                <a:ea typeface="+mn-ea"/>
                <a:cs typeface="Times New Roman" pitchFamily="18" charset="0"/>
              </a:rPr>
              <a:t>Review of Allergies/ Atopy</a:t>
            </a:r>
          </a:p>
          <a:p>
            <a:pPr eaLnBrk="1" hangingPunct="1">
              <a:defRPr/>
            </a:pPr>
            <a:r>
              <a:rPr lang="en-US" sz="2800" dirty="0">
                <a:latin typeface="+mj-lt"/>
                <a:ea typeface="+mn-ea"/>
                <a:cs typeface="Times New Roman" pitchFamily="18" charset="0"/>
              </a:rPr>
              <a:t>Anaphylaxis</a:t>
            </a:r>
          </a:p>
          <a:p>
            <a:pPr eaLnBrk="1" hangingPunct="1">
              <a:defRPr/>
            </a:pPr>
            <a:r>
              <a:rPr lang="en-US" sz="2800" dirty="0">
                <a:latin typeface="+mj-lt"/>
                <a:ea typeface="+mn-ea"/>
                <a:cs typeface="Times New Roman" pitchFamily="18" charset="0"/>
              </a:rPr>
              <a:t>Bees, Wasps and other Stinging Insects</a:t>
            </a:r>
          </a:p>
          <a:p>
            <a:pPr eaLnBrk="1" hangingPunct="1">
              <a:defRPr/>
            </a:pPr>
            <a:r>
              <a:rPr lang="en-US" sz="2800" dirty="0">
                <a:latin typeface="+mj-lt"/>
                <a:ea typeface="+mn-ea"/>
                <a:cs typeface="Times New Roman" pitchFamily="18" charset="0"/>
              </a:rPr>
              <a:t>Congestion and Coryza (</a:t>
            </a:r>
            <a:r>
              <a:rPr lang="en-US" sz="2800" dirty="0" err="1">
                <a:latin typeface="+mj-lt"/>
                <a:ea typeface="+mn-ea"/>
                <a:cs typeface="Times New Roman" pitchFamily="18" charset="0"/>
              </a:rPr>
              <a:t>ie</a:t>
            </a:r>
            <a:r>
              <a:rPr lang="en-US" sz="2800" dirty="0">
                <a:latin typeface="+mj-lt"/>
                <a:ea typeface="+mn-ea"/>
                <a:cs typeface="Times New Roman" pitchFamily="18" charset="0"/>
              </a:rPr>
              <a:t>: Rhinitis)</a:t>
            </a:r>
          </a:p>
          <a:p>
            <a:pPr eaLnBrk="1" hangingPunct="1">
              <a:defRPr/>
            </a:pPr>
            <a:r>
              <a:rPr lang="en-US" sz="2800" dirty="0">
                <a:latin typeface="+mj-lt"/>
                <a:ea typeface="+mn-ea"/>
                <a:cs typeface="Times New Roman" pitchFamily="18" charset="0"/>
              </a:rPr>
              <a:t>Drug Allergy</a:t>
            </a:r>
          </a:p>
          <a:p>
            <a:pPr eaLnBrk="1" hangingPunct="1">
              <a:defRPr/>
            </a:pPr>
            <a:r>
              <a:rPr lang="en-US" sz="2800" dirty="0">
                <a:latin typeface="+mj-lt"/>
                <a:ea typeface="+mn-ea"/>
                <a:cs typeface="Times New Roman" pitchFamily="18" charset="0"/>
              </a:rPr>
              <a:t>Eczema/Atopic Dermatitis</a:t>
            </a:r>
          </a:p>
          <a:p>
            <a:pPr eaLnBrk="1" hangingPunct="1">
              <a:defRPr/>
            </a:pPr>
            <a:r>
              <a:rPr lang="en-US" sz="2800" dirty="0">
                <a:latin typeface="+mj-lt"/>
                <a:ea typeface="+mn-ea"/>
                <a:cs typeface="Times New Roman" pitchFamily="18" charset="0"/>
              </a:rPr>
              <a:t>Food Allergy</a:t>
            </a:r>
          </a:p>
          <a:p>
            <a:pPr eaLnBrk="1" hangingPunct="1">
              <a:defRPr/>
            </a:pPr>
            <a:r>
              <a:rPr lang="en-US" sz="2800" dirty="0">
                <a:latin typeface="+mj-lt"/>
                <a:ea typeface="+mn-ea"/>
                <a:cs typeface="Times New Roman" pitchFamily="18" charset="0"/>
              </a:rPr>
              <a:t>Diagnosis/ Workup of Allergies</a:t>
            </a:r>
          </a:p>
          <a:p>
            <a:pPr eaLnBrk="1" hangingPunct="1">
              <a:defRPr/>
            </a:pPr>
            <a:r>
              <a:rPr lang="en-US" sz="2800" dirty="0">
                <a:latin typeface="+mj-lt"/>
                <a:ea typeface="+mn-ea"/>
                <a:cs typeface="Times New Roman" pitchFamily="18" charset="0"/>
              </a:rPr>
              <a:t>Treatment</a:t>
            </a:r>
          </a:p>
          <a:p>
            <a:pPr eaLnBrk="1" hangingPunct="1">
              <a:defRPr/>
            </a:pPr>
            <a:r>
              <a:rPr lang="en-US" sz="2800" dirty="0">
                <a:latin typeface="+mj-lt"/>
                <a:ea typeface="+mn-ea"/>
                <a:cs typeface="Times New Roman" pitchFamily="18" charset="0"/>
              </a:rPr>
              <a:t>Referral</a:t>
            </a:r>
          </a:p>
        </p:txBody>
      </p:sp>
      <p:sp>
        <p:nvSpPr>
          <p:cNvPr id="29709" name="Rectangle 29708">
            <a:extLst>
              <a:ext uri="{FF2B5EF4-FFF2-40B4-BE49-F238E27FC236}">
                <a16:creationId xmlns:a16="http://schemas.microsoft.com/office/drawing/2014/main" id="{616F9FD8-4CFE-4C77-8F29-5D801C57E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888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/>
              </a:rPr>
              <a:t>Workup of chronic hives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cs typeface="Times New Roman"/>
              </a:rPr>
              <a:t>Chronic </a:t>
            </a:r>
            <a:r>
              <a:rPr lang="en-US" b="1" dirty="0" err="1">
                <a:cs typeface="Times New Roman"/>
              </a:rPr>
              <a:t>Urticaria</a:t>
            </a:r>
            <a:endParaRPr lang="en-US" b="1" dirty="0">
              <a:cs typeface="Times New Roman"/>
            </a:endParaRPr>
          </a:p>
          <a:p>
            <a:endParaRPr lang="en-US" dirty="0">
              <a:cs typeface="Times New Roman"/>
            </a:endParaRPr>
          </a:p>
          <a:p>
            <a:r>
              <a:rPr lang="en-US" dirty="0">
                <a:cs typeface="Times New Roman"/>
              </a:rPr>
              <a:t>Not likely to find cause</a:t>
            </a:r>
          </a:p>
          <a:p>
            <a:r>
              <a:rPr lang="en-US" dirty="0">
                <a:cs typeface="Times New Roman"/>
              </a:rPr>
              <a:t>No reason to perform </a:t>
            </a:r>
            <a:r>
              <a:rPr lang="en-US" dirty="0" err="1">
                <a:cs typeface="Times New Roman"/>
              </a:rPr>
              <a:t>Immunocap</a:t>
            </a:r>
            <a:r>
              <a:rPr lang="en-US" dirty="0">
                <a:cs typeface="Times New Roman"/>
              </a:rPr>
              <a:t> to food or environmental allergens on every patient</a:t>
            </a:r>
          </a:p>
          <a:p>
            <a:r>
              <a:rPr lang="en-US" dirty="0">
                <a:cs typeface="Times New Roman"/>
              </a:rPr>
              <a:t>Thyroid, Acute Hepatitis, Lupus Analyzer and Urine analysis</a:t>
            </a:r>
          </a:p>
        </p:txBody>
      </p:sp>
    </p:spTree>
    <p:extLst>
      <p:ext uri="{BB962C8B-B14F-4D97-AF65-F5344CB8AC3E}">
        <p14:creationId xmlns:p14="http://schemas.microsoft.com/office/powerpoint/2010/main" val="15420861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E19FE-E2F7-FDC6-3819-CFDDD1F5C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ARS question Case Study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A three year old girl presents with episodes of facial swelling and abdominal pain.  The episodes have occurred on four separate occasions.  No other symptoms- </a:t>
            </a:r>
            <a:r>
              <a:rPr lang="en-US" sz="2000" dirty="0" err="1"/>
              <a:t>ie</a:t>
            </a:r>
            <a:r>
              <a:rPr lang="en-US" sz="2000" dirty="0"/>
              <a:t>: urticaria seen. 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The initial workup should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138C8-C8B3-DBB9-79EB-358B9BEB0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1" y="1123837"/>
            <a:ext cx="10058400" cy="4114800"/>
          </a:xfrm>
        </p:spPr>
        <p:txBody>
          <a:bodyPr/>
          <a:lstStyle/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dirty="0"/>
              <a:t>C1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dirty="0"/>
              <a:t>C3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dirty="0"/>
              <a:t>C4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dirty="0"/>
              <a:t>C6</a:t>
            </a:r>
          </a:p>
        </p:txBody>
      </p:sp>
    </p:spTree>
    <p:extLst>
      <p:ext uri="{BB962C8B-B14F-4D97-AF65-F5344CB8AC3E}">
        <p14:creationId xmlns:p14="http://schemas.microsoft.com/office/powerpoint/2010/main" val="141340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180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590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989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&amp;A_questions"/>
          <p:cNvSpPr>
            <a:spLocks noGrp="1"/>
          </p:cNvSpPr>
          <p:nvPr>
            <p:ph type="title"/>
          </p:nvPr>
        </p:nvSpPr>
        <p:spPr>
          <a:xfrm>
            <a:off x="170296" y="2111376"/>
            <a:ext cx="3272151" cy="1431925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Case Study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A three year old girl presents with episodes of facial swelling and abdominal pain.  The episodes have occurred on four separate occasions.  No other symptoms- </a:t>
            </a:r>
            <a:r>
              <a:rPr lang="en-US" sz="2400" dirty="0" err="1">
                <a:solidFill>
                  <a:schemeClr val="tx1"/>
                </a:solidFill>
              </a:rPr>
              <a:t>ie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urticaria</a:t>
            </a:r>
            <a:r>
              <a:rPr lang="en-US" sz="2400" dirty="0">
                <a:solidFill>
                  <a:schemeClr val="tx1"/>
                </a:solidFill>
              </a:rPr>
              <a:t> seen.  The initial workup should include</a:t>
            </a:r>
            <a:r>
              <a:rPr lang="en-US" sz="2400" dirty="0"/>
              <a:t>:</a:t>
            </a:r>
          </a:p>
        </p:txBody>
      </p:sp>
      <p:sp>
        <p:nvSpPr>
          <p:cNvPr id="3" name="Q&amp;A_answers"/>
          <p:cNvSpPr>
            <a:spLocks noGrp="1"/>
          </p:cNvSpPr>
          <p:nvPr>
            <p:ph idx="1"/>
          </p:nvPr>
        </p:nvSpPr>
        <p:spPr>
          <a:xfrm>
            <a:off x="5546834" y="1620898"/>
            <a:ext cx="4433534" cy="2062103"/>
          </a:xfrm>
        </p:spPr>
        <p:txBody>
          <a:bodyPr wrap="square">
            <a:spAutoFit/>
          </a:bodyPr>
          <a:lstStyle/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dirty="0"/>
              <a:t>C1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dirty="0"/>
              <a:t>C3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dirty="0"/>
              <a:t>C4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dirty="0"/>
              <a:t>C6</a:t>
            </a:r>
          </a:p>
        </p:txBody>
      </p:sp>
      <p:pic>
        <p:nvPicPr>
          <p:cNvPr id="16" name="CorrectAnswerIndicatorPicture" descr="CorrectAnswerIndicator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15" y="3403601"/>
            <a:ext cx="292100" cy="279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46055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24276" y="1005330"/>
            <a:ext cx="2947482" cy="460118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ea typeface="+mj-ea"/>
                <a:cs typeface="Times New Roman" pitchFamily="18" charset="0"/>
              </a:rPr>
              <a:t>Hereditary Angioedema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71758" y="1106252"/>
            <a:ext cx="46482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latin typeface="+mj-lt"/>
                <a:ea typeface="+mn-ea"/>
                <a:cs typeface="Times New Roman" pitchFamily="18" charset="0"/>
              </a:rPr>
              <a:t>Autosomal dominant with incomplete penetrance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u="sng" dirty="0">
                <a:latin typeface="+mj-lt"/>
                <a:cs typeface="Times New Roman" pitchFamily="18" charset="0"/>
              </a:rPr>
              <a:t>Spontaneous mutations in 50%</a:t>
            </a:r>
            <a:endParaRPr lang="en-US" dirty="0">
              <a:latin typeface="+mj-lt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>
                <a:latin typeface="+mj-lt"/>
                <a:cs typeface="Times New Roman" pitchFamily="18" charset="0"/>
              </a:rPr>
              <a:t>Diminished C4 between attacks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>
                <a:latin typeface="+mj-lt"/>
                <a:cs typeface="Times New Roman" pitchFamily="18" charset="0"/>
              </a:rPr>
              <a:t>Very low C4 during attacks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>
                <a:latin typeface="+mj-lt"/>
                <a:cs typeface="Times New Roman" pitchFamily="18" charset="0"/>
              </a:rPr>
              <a:t>C1 esterase inhibitor protein low in about 85% of cases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>
                <a:latin typeface="+mj-lt"/>
                <a:cs typeface="Times New Roman" pitchFamily="18" charset="0"/>
              </a:rPr>
              <a:t>C1 esterase inhibitor only functionally deficient in about 15%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8155781" y="1226765"/>
            <a:ext cx="370205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Char char="n"/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buFont typeface="Wingdings" charset="2"/>
              <a:buChar char="n"/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buFont typeface="Wingdings" charset="2"/>
              <a:buChar char="n"/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buFont typeface="Wingdings" charset="2"/>
              <a:buChar char="n"/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buFont typeface="Wingdings" charset="2"/>
              <a:buChar char="n"/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buFont typeface="Wingdings" charset="2"/>
              <a:buChar char="n"/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buFont typeface="Wingdings" charset="2"/>
              <a:buChar char="n"/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buFont typeface="Wingdings" charset="2"/>
              <a:buChar char="n"/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buFont typeface="Wingdings" charset="2"/>
              <a:buChar char="n"/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buFont typeface="Wingdings" charset="2"/>
              <a:buChar char="n"/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buFont typeface="Wingdings" charset="2"/>
              <a:buChar char="n"/>
              <a:defRPr/>
            </a:pPr>
            <a:r>
              <a:rPr lang="en-US" sz="1400" dirty="0"/>
              <a:t>               Image from </a:t>
            </a:r>
            <a:r>
              <a:rPr lang="en-US" sz="1400" b="1" dirty="0"/>
              <a:t>health-</a:t>
            </a:r>
            <a:r>
              <a:rPr lang="en-US" sz="1400" b="1" dirty="0" err="1"/>
              <a:t>pictures.com</a:t>
            </a:r>
            <a:r>
              <a:rPr lang="en-US" sz="1400" dirty="0"/>
              <a:t>  </a:t>
            </a:r>
          </a:p>
        </p:txBody>
      </p:sp>
      <p:pic>
        <p:nvPicPr>
          <p:cNvPr id="31749" name="Picture 7" descr="Angioneurotic Edema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368" y="779585"/>
            <a:ext cx="344646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4465320" y="5415198"/>
            <a:ext cx="876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FFFFFF"/>
                </a:solidFill>
                <a:latin typeface="Arial" charset="0"/>
              </a:rPr>
              <a:t>Image and slide adapted </a:t>
            </a:r>
            <a:r>
              <a:rPr lang="en-US" altLang="en-US" sz="1600" dirty="0">
                <a:latin typeface="Arial" charset="0"/>
              </a:rPr>
              <a:t>from AAAAI </a:t>
            </a:r>
            <a:r>
              <a:rPr lang="en-US" altLang="en-US" sz="1600" dirty="0" err="1">
                <a:latin typeface="Arial" charset="0"/>
              </a:rPr>
              <a:t>Urticaria</a:t>
            </a:r>
            <a:r>
              <a:rPr lang="en-US" altLang="en-US" sz="1600" dirty="0">
                <a:latin typeface="Arial" charset="0"/>
              </a:rPr>
              <a:t> and Angioedema Committee Slide Set </a:t>
            </a:r>
          </a:p>
        </p:txBody>
      </p:sp>
    </p:spTree>
    <p:extLst>
      <p:ext uri="{BB962C8B-B14F-4D97-AF65-F5344CB8AC3E}">
        <p14:creationId xmlns:p14="http://schemas.microsoft.com/office/powerpoint/2010/main" val="12789241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6" name="Rectangle 80905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0908" name="Rectangle 80907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80910" name="Rectangle 80909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912" name="Rectangle 80911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title"/>
          </p:nvPr>
        </p:nvSpPr>
        <p:spPr>
          <a:xfrm>
            <a:off x="1069848" y="1298448"/>
            <a:ext cx="6068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5900" spc="-100"/>
              <a:t>Hereditary Angioedema</a:t>
            </a:r>
          </a:p>
        </p:txBody>
      </p:sp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1100014" y="4670246"/>
            <a:ext cx="6037903" cy="9144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defTabSz="91440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</a:pPr>
            <a:r>
              <a:rPr lang="en-US" altLang="en-US" sz="22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Image adapted from AAAAI Urticaria and Angioedema Committee Slide Set </a:t>
            </a:r>
          </a:p>
        </p:txBody>
      </p:sp>
      <p:pic>
        <p:nvPicPr>
          <p:cNvPr id="32771" name="Picture 4"/>
          <p:cNvPicPr>
            <a:picLocks noGrp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74" y="833652"/>
            <a:ext cx="3458249" cy="51825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14" name="Rectangle 80913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88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204855"/>
            <a:ext cx="7583488" cy="792163"/>
          </a:xfrm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lang="en-US" sz="4000" dirty="0">
                <a:ea typeface="+mj-ea"/>
                <a:cs typeface="Times New Roman" pitchFamily="18" charset="0"/>
              </a:rPr>
              <a:t>Hereditary Angioedema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549650" y="1427956"/>
            <a:ext cx="8642350" cy="4002088"/>
          </a:xfrm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285750" indent="-285750" eaLnBrk="1" hangingPunct="1">
              <a:lnSpc>
                <a:spcPct val="80000"/>
              </a:lnSpc>
              <a:buFont typeface="Wingdings" charset="2"/>
              <a:buChar char="n"/>
              <a:defRPr/>
            </a:pPr>
            <a:r>
              <a:rPr lang="en-US" sz="2800" b="1" dirty="0">
                <a:latin typeface="+mj-lt"/>
                <a:cs typeface="Times New Roman" charset="0"/>
                <a:sym typeface="Symbol" charset="2"/>
              </a:rPr>
              <a:t>Treatment</a:t>
            </a:r>
            <a:r>
              <a:rPr lang="en-US" sz="2800" dirty="0">
                <a:latin typeface="+mj-lt"/>
                <a:cs typeface="Times New Roman" charset="0"/>
                <a:sym typeface="Symbol" charset="2"/>
              </a:rPr>
              <a:t>:</a:t>
            </a:r>
          </a:p>
          <a:p>
            <a:pPr marL="285750" indent="-285750" eaLnBrk="1" hangingPunct="1">
              <a:lnSpc>
                <a:spcPct val="80000"/>
              </a:lnSpc>
              <a:buFont typeface="Wingdings" charset="2"/>
              <a:buChar char="n"/>
              <a:defRPr/>
            </a:pPr>
            <a:endParaRPr lang="en-US" sz="2800" dirty="0">
              <a:latin typeface="+mj-lt"/>
              <a:cs typeface="Times New Roman" charset="0"/>
              <a:sym typeface="Symbol" charset="2"/>
            </a:endParaRPr>
          </a:p>
          <a:p>
            <a:pPr marL="285750" indent="-285750" eaLnBrk="1" hangingPunct="1">
              <a:lnSpc>
                <a:spcPct val="80000"/>
              </a:lnSpc>
              <a:buFont typeface="Wingdings" charset="2"/>
              <a:buChar char="n"/>
              <a:defRPr/>
            </a:pPr>
            <a:r>
              <a:rPr lang="en-US" sz="2800" dirty="0">
                <a:latin typeface="+mj-lt"/>
                <a:cs typeface="Times New Roman" charset="0"/>
                <a:sym typeface="Symbol" charset="2"/>
              </a:rPr>
              <a:t> </a:t>
            </a:r>
            <a:r>
              <a:rPr lang="en-US" sz="2800" dirty="0">
                <a:latin typeface="+mj-lt"/>
                <a:cs typeface="Times New Roman" charset="0"/>
              </a:rPr>
              <a:t>No regular medication needed in many cases</a:t>
            </a:r>
          </a:p>
          <a:p>
            <a:pPr marL="285750" indent="-285750" eaLnBrk="1" hangingPunct="1">
              <a:lnSpc>
                <a:spcPct val="80000"/>
              </a:lnSpc>
              <a:buFont typeface="Wingdings" charset="2"/>
              <a:buChar char="n"/>
              <a:defRPr/>
            </a:pPr>
            <a:r>
              <a:rPr lang="en-US" sz="2800" dirty="0">
                <a:latin typeface="+mj-lt"/>
                <a:cs typeface="Times New Roman" charset="0"/>
              </a:rPr>
              <a:t>Prophylactic </a:t>
            </a:r>
            <a:r>
              <a:rPr lang="en-US" sz="2800" dirty="0" err="1">
                <a:latin typeface="+mj-lt"/>
                <a:cs typeface="Times New Roman" charset="0"/>
              </a:rPr>
              <a:t>stanozolol</a:t>
            </a:r>
            <a:r>
              <a:rPr lang="en-US" sz="2800" dirty="0">
                <a:latin typeface="+mj-lt"/>
                <a:cs typeface="Times New Roman" charset="0"/>
              </a:rPr>
              <a:t> or </a:t>
            </a:r>
            <a:r>
              <a:rPr lang="en-US" sz="2800" dirty="0" err="1">
                <a:latin typeface="+mj-lt"/>
                <a:cs typeface="Times New Roman" charset="0"/>
              </a:rPr>
              <a:t>danozol</a:t>
            </a:r>
            <a:r>
              <a:rPr lang="en-US" sz="2800" dirty="0">
                <a:latin typeface="+mj-lt"/>
                <a:cs typeface="Times New Roman" charset="0"/>
              </a:rPr>
              <a:t>; C1 esterase inhibitor for adults and children 12 years and older</a:t>
            </a:r>
          </a:p>
          <a:p>
            <a:pPr marL="285750" indent="-285750" eaLnBrk="1" hangingPunct="1">
              <a:lnSpc>
                <a:spcPct val="80000"/>
              </a:lnSpc>
              <a:buFont typeface="Wingdings" charset="2"/>
              <a:buChar char="n"/>
              <a:defRPr/>
            </a:pPr>
            <a:r>
              <a:rPr lang="en-US" sz="2800" dirty="0">
                <a:latin typeface="+mj-lt"/>
                <a:cs typeface="Times New Roman" charset="0"/>
              </a:rPr>
              <a:t>Epsilon </a:t>
            </a:r>
            <a:r>
              <a:rPr lang="en-US" sz="2800" dirty="0" err="1">
                <a:latin typeface="+mj-lt"/>
                <a:cs typeface="Times New Roman" charset="0"/>
              </a:rPr>
              <a:t>aminocaproic</a:t>
            </a:r>
            <a:r>
              <a:rPr lang="en-US" sz="2800" dirty="0">
                <a:latin typeface="+mj-lt"/>
                <a:cs typeface="Times New Roman" charset="0"/>
              </a:rPr>
              <a:t> acid (EACA) an option</a:t>
            </a:r>
          </a:p>
          <a:p>
            <a:pPr marL="285750" indent="-285750" eaLnBrk="1" hangingPunct="1">
              <a:lnSpc>
                <a:spcPct val="80000"/>
              </a:lnSpc>
              <a:buFont typeface="Wingdings" charset="2"/>
              <a:buChar char="n"/>
              <a:defRPr/>
            </a:pPr>
            <a:r>
              <a:rPr lang="en-US" sz="2800" dirty="0">
                <a:latin typeface="+mj-lt"/>
                <a:cs typeface="Times New Roman" charset="0"/>
              </a:rPr>
              <a:t>Fresh frozen plasma before emergency surgery</a:t>
            </a:r>
          </a:p>
          <a:p>
            <a:pPr marL="285750" indent="-285750" eaLnBrk="1" hangingPunct="1">
              <a:lnSpc>
                <a:spcPct val="80000"/>
              </a:lnSpc>
              <a:buFont typeface="Wingdings" charset="2"/>
              <a:buChar char="n"/>
              <a:defRPr/>
            </a:pPr>
            <a:r>
              <a:rPr lang="en-US" sz="2800" dirty="0">
                <a:latin typeface="+mj-lt"/>
                <a:cs typeface="Times New Roman" charset="0"/>
              </a:rPr>
              <a:t>C1 esterase inhibitor and </a:t>
            </a:r>
            <a:r>
              <a:rPr lang="en-US" sz="2800" dirty="0" err="1">
                <a:latin typeface="+mj-lt"/>
                <a:cs typeface="Times New Roman" charset="0"/>
              </a:rPr>
              <a:t>kallikrein</a:t>
            </a:r>
            <a:r>
              <a:rPr lang="en-US" sz="2800" dirty="0">
                <a:latin typeface="+mj-lt"/>
                <a:cs typeface="Times New Roman" charset="0"/>
              </a:rPr>
              <a:t> inhibitor- available for adults and children </a:t>
            </a:r>
          </a:p>
          <a:p>
            <a:pPr marL="285750" indent="-285750" eaLnBrk="1" hangingPunct="1">
              <a:lnSpc>
                <a:spcPct val="80000"/>
              </a:lnSpc>
              <a:buFont typeface="Wingdings" charset="2"/>
              <a:buChar char="n"/>
              <a:defRPr/>
            </a:pPr>
            <a:r>
              <a:rPr lang="en-US" sz="2800" dirty="0">
                <a:latin typeface="+mj-lt"/>
                <a:cs typeface="Times New Roman" charset="0"/>
              </a:rPr>
              <a:t>Symptomatic treatment during attacks</a:t>
            </a:r>
          </a:p>
          <a:p>
            <a:pPr marL="285750" indent="-285750" eaLnBrk="1" hangingPunct="1">
              <a:lnSpc>
                <a:spcPct val="80000"/>
              </a:lnSpc>
              <a:buFont typeface="Wingdings" charset="2"/>
              <a:buChar char="n"/>
              <a:defRPr/>
            </a:pPr>
            <a:endParaRPr lang="en-US" b="1" dirty="0">
              <a:latin typeface="Times New Roman" charset="0"/>
              <a:cs typeface="Times New Roman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930400" y="6491287"/>
            <a:ext cx="79345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  <a:latin typeface="Arial" charset="0"/>
              </a:rPr>
              <a:t>Slide adapted from AAAAI </a:t>
            </a:r>
            <a:r>
              <a:rPr lang="en-US" altLang="en-US" dirty="0" err="1">
                <a:solidFill>
                  <a:srgbClr val="FFFFFF"/>
                </a:solidFill>
                <a:latin typeface="Arial" charset="0"/>
              </a:rPr>
              <a:t>Urticaria</a:t>
            </a:r>
            <a:r>
              <a:rPr lang="en-US" altLang="en-US" dirty="0">
                <a:solidFill>
                  <a:srgbClr val="FFFFFF"/>
                </a:solidFill>
                <a:latin typeface="Arial" charset="0"/>
              </a:rPr>
              <a:t> and Angioedema Committee Slide Set </a:t>
            </a:r>
          </a:p>
        </p:txBody>
      </p:sp>
    </p:spTree>
    <p:extLst>
      <p:ext uri="{BB962C8B-B14F-4D97-AF65-F5344CB8AC3E}">
        <p14:creationId xmlns:p14="http://schemas.microsoft.com/office/powerpoint/2010/main" val="184998960"/>
      </p:ext>
    </p:extLst>
  </p:cSld>
  <p:clrMapOvr>
    <a:masterClrMapping/>
  </p:clrMapOvr>
  <p:transition advClick="0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a typeface="+mj-ea"/>
                <a:cs typeface="Times New Roman" pitchFamily="18" charset="0"/>
              </a:rPr>
              <a:t>Importance of IgE</a:t>
            </a:r>
            <a:endParaRPr lang="en-US" dirty="0">
              <a:ea typeface="+mj-ea"/>
              <a:cs typeface="Times New Roman" pitchFamily="18" charset="0"/>
            </a:endParaRPr>
          </a:p>
        </p:txBody>
      </p:sp>
      <p:graphicFrame>
        <p:nvGraphicFramePr>
          <p:cNvPr id="41989" name="Rectangle 3">
            <a:extLst>
              <a:ext uri="{FF2B5EF4-FFF2-40B4-BE49-F238E27FC236}">
                <a16:creationId xmlns:a16="http://schemas.microsoft.com/office/drawing/2014/main" id="{53139639-54BD-307B-F598-5D4A410737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0688001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0952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2400" y="113637"/>
            <a:ext cx="100584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		</a:t>
            </a:r>
            <a:r>
              <a:rPr lang="en-US" dirty="0" err="1">
                <a:solidFill>
                  <a:schemeClr val="tx1"/>
                </a:solidFill>
                <a:ea typeface="+mj-ea"/>
                <a:cs typeface="Times New Roman" pitchFamily="18" charset="0"/>
              </a:rPr>
              <a:t>Atopy</a:t>
            </a:r>
            <a:endParaRPr lang="en-US" dirty="0">
              <a:solidFill>
                <a:schemeClr val="tx1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937000" y="2030304"/>
            <a:ext cx="7543800" cy="4114800"/>
          </a:xfrm>
        </p:spPr>
        <p:txBody>
          <a:bodyPr/>
          <a:lstStyle/>
          <a:p>
            <a:pPr eaLnBrk="1" hangingPunct="1">
              <a:buFont typeface="Wingdings" charset="2"/>
              <a:buChar char="n"/>
              <a:defRPr/>
            </a:pPr>
            <a:r>
              <a:rPr lang="en-US" sz="2800" dirty="0">
                <a:latin typeface="+mj-lt"/>
                <a:cs typeface="Times New Roman" charset="0"/>
              </a:rPr>
              <a:t>Results from sensitization to an allergen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sz="2800" dirty="0">
                <a:latin typeface="+mj-lt"/>
                <a:cs typeface="Times New Roman" charset="0"/>
              </a:rPr>
              <a:t>Does not occur without prior sensitization** 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sz="2800" dirty="0">
                <a:latin typeface="+mj-lt"/>
                <a:cs typeface="Times New Roman" charset="0"/>
              </a:rPr>
              <a:t>Many times patients are sensitized without knowing it- especially to foods/drugs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sz="2800" dirty="0">
                <a:latin typeface="+mj-lt"/>
                <a:cs typeface="Times New Roman" charset="0"/>
              </a:rPr>
              <a:t>Often seen in families- genetics is important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sz="2800" dirty="0">
                <a:latin typeface="+mj-lt"/>
                <a:cs typeface="Times New Roman" charset="0"/>
              </a:rPr>
              <a:t>20-30%  General Population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sz="2800" dirty="0">
                <a:latin typeface="+mj-lt"/>
                <a:cs typeface="Times New Roman" charset="0"/>
              </a:rPr>
              <a:t>10-15% Children</a:t>
            </a:r>
          </a:p>
          <a:p>
            <a:pPr eaLnBrk="1" hangingPunct="1">
              <a:buFont typeface="Wingdings" charset="2"/>
              <a:buChar char="n"/>
              <a:defRPr/>
            </a:pPr>
            <a:endParaRPr lang="en-US" dirty="0">
              <a:latin typeface="Times New Roman" charset="0"/>
              <a:cs typeface="Times New Roman" charset="0"/>
            </a:endParaRPr>
          </a:p>
          <a:p>
            <a:pPr eaLnBrk="1" hangingPunct="1">
              <a:buFont typeface="Wingdings" charset="2"/>
              <a:buChar char="n"/>
              <a:defRPr/>
            </a:pPr>
            <a:endParaRPr lang="en-US" sz="28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83944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ea typeface="+mj-ea"/>
                <a:cs typeface="Times New Roman" pitchFamily="18" charset="0"/>
              </a:rPr>
              <a:t>Importance of </a:t>
            </a:r>
            <a:r>
              <a:rPr lang="en-US" dirty="0" err="1">
                <a:ea typeface="+mj-ea"/>
                <a:cs typeface="Times New Roman" pitchFamily="18" charset="0"/>
              </a:rPr>
              <a:t>IgE</a:t>
            </a:r>
            <a:endParaRPr lang="en-US" dirty="0">
              <a:ea typeface="+mj-ea"/>
              <a:cs typeface="Times New Roman" pitchFamily="18" charset="0"/>
            </a:endParaRPr>
          </a:p>
        </p:txBody>
      </p:sp>
      <p:graphicFrame>
        <p:nvGraphicFramePr>
          <p:cNvPr id="43013" name="Rectangle 3">
            <a:extLst>
              <a:ext uri="{FF2B5EF4-FFF2-40B4-BE49-F238E27FC236}">
                <a16:creationId xmlns:a16="http://schemas.microsoft.com/office/drawing/2014/main" id="{53A06EFE-FD3D-3730-D70A-E248E987F4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84401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42385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+mj-ea"/>
            </a:endParaRPr>
          </a:p>
        </p:txBody>
      </p:sp>
      <p:pic>
        <p:nvPicPr>
          <p:cNvPr id="37891" name="Picture 3" descr="Photo_091506_003 cop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533400"/>
            <a:ext cx="7391400" cy="5943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0067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60166" y="381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0">
                <a:ea typeface="+mj-ea"/>
              </a:rPr>
              <a:t>	</a:t>
            </a:r>
            <a:r>
              <a:rPr lang="en-US" sz="4000">
                <a:solidFill>
                  <a:schemeClr val="tx1"/>
                </a:solidFill>
                <a:ea typeface="+mj-ea"/>
                <a:cs typeface="Times New Roman" pitchFamily="18" charset="0"/>
              </a:rPr>
              <a:t>Diagnosis of Allergies</a:t>
            </a:r>
            <a:br>
              <a:rPr lang="en-US" sz="4000">
                <a:solidFill>
                  <a:schemeClr val="tx1"/>
                </a:solidFill>
                <a:ea typeface="+mj-ea"/>
              </a:rPr>
            </a:br>
            <a:endParaRPr lang="en-US" sz="40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861582" y="1524000"/>
            <a:ext cx="7653866" cy="445911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Char char="n"/>
              <a:defRPr/>
            </a:pPr>
            <a:r>
              <a:rPr lang="en-US" sz="2400" dirty="0">
                <a:latin typeface="+mj-lt"/>
                <a:cs typeface="Times New Roman" charset="0"/>
              </a:rPr>
              <a:t>Testing is often needed to clarify whether a suspected allergen is indeed the cause of the reaction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n"/>
              <a:defRPr/>
            </a:pPr>
            <a:r>
              <a:rPr lang="en-US" sz="2400" dirty="0">
                <a:latin typeface="+mj-lt"/>
                <a:cs typeface="Times New Roman" charset="0"/>
              </a:rPr>
              <a:t>Skin prick testing is most sensitive test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n"/>
              <a:defRPr/>
            </a:pPr>
            <a:r>
              <a:rPr lang="en-US" sz="2400" dirty="0">
                <a:latin typeface="+mj-lt"/>
                <a:cs typeface="Times New Roman" charset="0"/>
              </a:rPr>
              <a:t>Prick skin test confirms the absence of </a:t>
            </a:r>
            <a:r>
              <a:rPr lang="en-US" sz="2400" dirty="0" err="1">
                <a:latin typeface="+mj-lt"/>
                <a:cs typeface="Times New Roman" charset="0"/>
              </a:rPr>
              <a:t>IgE</a:t>
            </a:r>
            <a:r>
              <a:rPr lang="en-US" sz="2400" dirty="0">
                <a:latin typeface="+mj-lt"/>
                <a:cs typeface="Times New Roman" charset="0"/>
              </a:rPr>
              <a:t>: negative predictive accuracy &gt; 95%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n"/>
              <a:defRPr/>
            </a:pPr>
            <a:r>
              <a:rPr lang="en-US" sz="2400" dirty="0" err="1">
                <a:latin typeface="+mj-lt"/>
                <a:cs typeface="Times New Roman" charset="0"/>
              </a:rPr>
              <a:t>Immunocap</a:t>
            </a:r>
            <a:r>
              <a:rPr lang="en-US" sz="2400" dirty="0">
                <a:latin typeface="+mj-lt"/>
                <a:cs typeface="Times New Roman" charset="0"/>
              </a:rPr>
              <a:t>/Specific </a:t>
            </a:r>
            <a:r>
              <a:rPr lang="en-US" sz="2400" dirty="0" err="1">
                <a:latin typeface="+mj-lt"/>
                <a:cs typeface="Times New Roman" charset="0"/>
              </a:rPr>
              <a:t>IgE</a:t>
            </a:r>
            <a:r>
              <a:rPr lang="en-US" sz="2400" dirty="0">
                <a:latin typeface="+mj-lt"/>
                <a:cs typeface="Times New Roman" charset="0"/>
              </a:rPr>
              <a:t> is specific- confirms </a:t>
            </a:r>
            <a:r>
              <a:rPr lang="en-US" sz="2400" b="1" dirty="0">
                <a:latin typeface="+mj-lt"/>
                <a:cs typeface="Times New Roman" charset="0"/>
              </a:rPr>
              <a:t>sensitization (not necessarily clinically significant allergy)  to a food</a:t>
            </a:r>
            <a:r>
              <a:rPr lang="en-US" sz="2400" dirty="0">
                <a:latin typeface="+mj-lt"/>
                <a:cs typeface="Times New Roman" charset="0"/>
              </a:rPr>
              <a:t>- scale of Class 0 (negative) to Class VI (&gt;100) very positive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n"/>
              <a:defRPr/>
            </a:pPr>
            <a:r>
              <a:rPr lang="en-US" sz="2400" dirty="0">
                <a:latin typeface="+mj-lt"/>
                <a:cs typeface="Times New Roman" charset="0"/>
              </a:rPr>
              <a:t>Beware of children with elevated </a:t>
            </a:r>
            <a:r>
              <a:rPr lang="en-US" sz="2400" dirty="0" err="1">
                <a:latin typeface="+mj-lt"/>
                <a:cs typeface="Times New Roman" charset="0"/>
              </a:rPr>
              <a:t>IgE</a:t>
            </a:r>
            <a:r>
              <a:rPr lang="en-US" sz="2400" dirty="0">
                <a:latin typeface="+mj-lt"/>
                <a:cs typeface="Times New Roman" charset="0"/>
              </a:rPr>
              <a:t>- “all” specific tests may look positive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n"/>
              <a:defRPr/>
            </a:pPr>
            <a:r>
              <a:rPr lang="en-US" sz="2400" dirty="0">
                <a:latin typeface="+mj-lt"/>
                <a:cs typeface="Times New Roman" charset="0"/>
              </a:rPr>
              <a:t>Interpretation in these cases requires careful review of history and correlation with </a:t>
            </a:r>
            <a:r>
              <a:rPr lang="en-US" sz="2400" dirty="0" err="1">
                <a:latin typeface="+mj-lt"/>
                <a:cs typeface="Times New Roman" charset="0"/>
              </a:rPr>
              <a:t>Immunocap</a:t>
            </a:r>
            <a:r>
              <a:rPr lang="en-US" sz="2400" dirty="0">
                <a:latin typeface="+mj-lt"/>
                <a:cs typeface="Times New Roman" charset="0"/>
              </a:rPr>
              <a:t> results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n"/>
              <a:defRPr/>
            </a:pPr>
            <a:endParaRPr lang="en-US" sz="24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3081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ea typeface="+mj-ea"/>
                <a:cs typeface="Times New Roman" pitchFamily="18" charset="0"/>
              </a:rPr>
              <a:t>Diagnosis of Allergies</a:t>
            </a:r>
            <a:br>
              <a:rPr lang="en-US" dirty="0">
                <a:ea typeface="+mj-ea"/>
              </a:rPr>
            </a:br>
            <a:endParaRPr lang="en-US" dirty="0">
              <a:ea typeface="+mj-ea"/>
            </a:endParaRPr>
          </a:p>
        </p:txBody>
      </p:sp>
      <p:graphicFrame>
        <p:nvGraphicFramePr>
          <p:cNvPr id="45061" name="Rectangle 3">
            <a:extLst>
              <a:ext uri="{FF2B5EF4-FFF2-40B4-BE49-F238E27FC236}">
                <a16:creationId xmlns:a16="http://schemas.microsoft.com/office/drawing/2014/main" id="{89B39993-21F0-68F9-CBBF-8D5CE4686A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345483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166369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F0C97-E289-96FA-FEE3-B19F32D9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ARS question- Case Study</a:t>
            </a:r>
            <a:br>
              <a:rPr lang="en-US" sz="4400" dirty="0"/>
            </a:br>
            <a:r>
              <a:rPr lang="en-US" sz="4400" dirty="0"/>
              <a:t>Which of the following is an indication for immunotherapy?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AF449-CF17-9615-EED9-3FC855E48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7126" y="1123837"/>
            <a:ext cx="10058400" cy="4114800"/>
          </a:xfrm>
        </p:spPr>
        <p:txBody>
          <a:bodyPr/>
          <a:lstStyle/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dirty="0"/>
              <a:t>Food Allergy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dirty="0"/>
              <a:t>FPIES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dirty="0"/>
              <a:t>Asthma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dirty="0"/>
              <a:t>Urticaria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5003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0837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6050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4163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&amp;A_questions"/>
          <p:cNvSpPr>
            <a:spLocks noGrp="1"/>
          </p:cNvSpPr>
          <p:nvPr>
            <p:ph type="title"/>
          </p:nvPr>
        </p:nvSpPr>
        <p:spPr>
          <a:xfrm>
            <a:off x="179004" y="902564"/>
            <a:ext cx="3084149" cy="256677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Case Study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Which of the following is an indication for immunotherapy?</a:t>
            </a:r>
          </a:p>
        </p:txBody>
      </p:sp>
      <p:sp>
        <p:nvSpPr>
          <p:cNvPr id="3" name="Q&amp;A_answers"/>
          <p:cNvSpPr>
            <a:spLocks noGrp="1"/>
          </p:cNvSpPr>
          <p:nvPr>
            <p:ph idx="1"/>
          </p:nvPr>
        </p:nvSpPr>
        <p:spPr>
          <a:xfrm>
            <a:off x="5160682" y="2093902"/>
            <a:ext cx="5134869" cy="2062103"/>
          </a:xfrm>
        </p:spPr>
        <p:txBody>
          <a:bodyPr wrap="square">
            <a:spAutoFit/>
          </a:bodyPr>
          <a:lstStyle/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dirty="0"/>
              <a:t>Food Allergy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dirty="0"/>
              <a:t>FPIES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dirty="0"/>
              <a:t>Asthma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dirty="0" err="1"/>
              <a:t>Urticaria</a:t>
            </a:r>
            <a:endParaRPr lang="en-US" dirty="0"/>
          </a:p>
        </p:txBody>
      </p:sp>
      <p:pic>
        <p:nvPicPr>
          <p:cNvPr id="16" name="CorrectAnswerIndicatorPicture" descr="CorrectAnswerIndicator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582" y="3189941"/>
            <a:ext cx="292100" cy="279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382203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>
                <a:ea typeface="+mj-ea"/>
                <a:cs typeface="Times New Roman" pitchFamily="18" charset="0"/>
              </a:rPr>
              <a:t>Indications for Immunotherapy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391990" y="1123837"/>
            <a:ext cx="10058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+mj-lt"/>
                <a:ea typeface="+mn-ea"/>
                <a:cs typeface="Times New Roman" pitchFamily="18" charset="0"/>
              </a:rPr>
              <a:t>The indications for immunotherapy include:</a:t>
            </a:r>
          </a:p>
          <a:p>
            <a:pPr eaLnBrk="1" hangingPunct="1">
              <a:defRPr/>
            </a:pPr>
            <a:r>
              <a:rPr lang="en-US" dirty="0">
                <a:latin typeface="+mj-lt"/>
                <a:ea typeface="+mn-ea"/>
                <a:cs typeface="Times New Roman" pitchFamily="18" charset="0"/>
              </a:rPr>
              <a:t>Asthma</a:t>
            </a:r>
          </a:p>
          <a:p>
            <a:pPr eaLnBrk="1" hangingPunct="1">
              <a:defRPr/>
            </a:pPr>
            <a:r>
              <a:rPr lang="en-US" dirty="0">
                <a:latin typeface="+mj-lt"/>
                <a:ea typeface="+mn-ea"/>
                <a:cs typeface="Times New Roman" pitchFamily="18" charset="0"/>
              </a:rPr>
              <a:t>Allergic Rhinitis- seasonal and perennial</a:t>
            </a:r>
          </a:p>
          <a:p>
            <a:pPr eaLnBrk="1" hangingPunct="1">
              <a:defRPr/>
            </a:pPr>
            <a:r>
              <a:rPr lang="en-US" dirty="0">
                <a:latin typeface="+mj-lt"/>
                <a:ea typeface="+mn-ea"/>
                <a:cs typeface="Times New Roman" pitchFamily="18" charset="0"/>
              </a:rPr>
              <a:t>Hymenoptera</a:t>
            </a:r>
          </a:p>
          <a:p>
            <a:pPr eaLnBrk="1" hangingPunct="1">
              <a:defRPr/>
            </a:pPr>
            <a:r>
              <a:rPr lang="en-US" dirty="0">
                <a:latin typeface="+mj-lt"/>
                <a:ea typeface="+mn-ea"/>
                <a:cs typeface="Times New Roman" pitchFamily="18" charset="0"/>
              </a:rPr>
              <a:t>Atopic Dermatitis- Dust</a:t>
            </a:r>
          </a:p>
          <a:p>
            <a:pPr eaLnBrk="1" hangingPunct="1">
              <a:defRPr/>
            </a:pPr>
            <a:endParaRPr lang="en-US" dirty="0">
              <a:latin typeface="+mj-lt"/>
              <a:ea typeface="+mn-ea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+mj-lt"/>
                <a:ea typeface="+mn-ea"/>
                <a:cs typeface="Times New Roman" pitchFamily="18" charset="0"/>
              </a:rPr>
              <a:t>Subcutaneous immunotherapy/ desensitization;  </a:t>
            </a:r>
          </a:p>
          <a:p>
            <a:pPr eaLnBrk="1" hangingPunct="1">
              <a:defRPr/>
            </a:pPr>
            <a:r>
              <a:rPr lang="en-US" dirty="0">
                <a:latin typeface="+mj-lt"/>
                <a:ea typeface="+mn-ea"/>
                <a:cs typeface="Times New Roman" pitchFamily="18" charset="0"/>
              </a:rPr>
              <a:t>Sublingual tablets approved for 5 grass mix in children 10 years and</a:t>
            </a:r>
          </a:p>
          <a:p>
            <a:pPr marL="0" indent="0" eaLnBrk="1" hangingPunct="1">
              <a:buNone/>
              <a:defRPr/>
            </a:pPr>
            <a:r>
              <a:rPr lang="en-US" dirty="0">
                <a:latin typeface="+mj-lt"/>
                <a:ea typeface="+mn-ea"/>
                <a:cs typeface="Times New Roman" pitchFamily="18" charset="0"/>
              </a:rPr>
              <a:t> older for allergic rhinitis </a:t>
            </a:r>
          </a:p>
        </p:txBody>
      </p:sp>
    </p:spTree>
    <p:extLst>
      <p:ext uri="{BB962C8B-B14F-4D97-AF65-F5344CB8AC3E}">
        <p14:creationId xmlns:p14="http://schemas.microsoft.com/office/powerpoint/2010/main" val="4164043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Picture 73732" descr="A teddy bear">
            <a:extLst>
              <a:ext uri="{FF2B5EF4-FFF2-40B4-BE49-F238E27FC236}">
                <a16:creationId xmlns:a16="http://schemas.microsoft.com/office/drawing/2014/main" id="{159A1CE2-2E02-DF84-6E9A-8D7657F67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56" b="9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3737" name="Rectangle 73736">
            <a:extLst>
              <a:ext uri="{FF2B5EF4-FFF2-40B4-BE49-F238E27FC236}">
                <a16:creationId xmlns:a16="http://schemas.microsoft.com/office/drawing/2014/main" id="{5A133C1E-CB83-47F3-8F35-94C2A7C58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8055" y="12006"/>
            <a:ext cx="2947482" cy="1283461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			</a:t>
            </a:r>
            <a:r>
              <a:rPr lang="en-US" sz="2400" dirty="0">
                <a:latin typeface="+mn-lt"/>
                <a:ea typeface="+mj-ea"/>
                <a:cs typeface="Times New Roman" pitchFamily="18" charset="0"/>
              </a:rPr>
              <a:t>Atopy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248055" y="1432567"/>
            <a:ext cx="2947482" cy="3498980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latin typeface="+mj-lt"/>
                <a:ea typeface="+mn-ea"/>
                <a:cs typeface="Times New Roman" pitchFamily="18" charset="0"/>
              </a:rPr>
              <a:t>The incidence of atopy (eczema, allergic rhinitis, asthma) is over 80% infants whose parents are both atopic and 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n-ea"/>
                <a:cs typeface="Times New Roman" pitchFamily="18" charset="0"/>
              </a:rPr>
              <a:t>have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n-ea"/>
                <a:cs typeface="Times New Roman" pitchFamily="18" charset="0"/>
                <a:sym typeface="Symbol" pitchFamily="18" charset="2"/>
              </a:rPr>
              <a:t>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n-ea"/>
                <a:cs typeface="Times New Roman" pitchFamily="18" charset="0"/>
              </a:rPr>
              <a:t>cord</a:t>
            </a:r>
            <a:r>
              <a:rPr lang="en-US" dirty="0">
                <a:solidFill>
                  <a:srgbClr val="FFFFFF"/>
                </a:solidFill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n-ea"/>
                <a:cs typeface="Times New Roman" pitchFamily="18" charset="0"/>
              </a:rPr>
              <a:t>IgE</a:t>
            </a:r>
            <a:endParaRPr lang="en-US" dirty="0">
              <a:solidFill>
                <a:srgbClr val="FFFFFF"/>
              </a:solidFill>
              <a:latin typeface="+mj-lt"/>
              <a:ea typeface="+mn-ea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latin typeface="+mj-lt"/>
                <a:ea typeface="+mn-ea"/>
                <a:cs typeface="Times New Roman" pitchFamily="18" charset="0"/>
              </a:rPr>
              <a:t>Both parents atopic</a:t>
            </a:r>
            <a:r>
              <a:rPr lang="en-US" dirty="0">
                <a:solidFill>
                  <a:srgbClr val="FFFFFF"/>
                </a:solidFill>
                <a:latin typeface="+mj-lt"/>
                <a:ea typeface="+mn-ea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solidFill>
                  <a:srgbClr val="FFFFFF"/>
                </a:solidFill>
                <a:latin typeface="+mj-lt"/>
                <a:ea typeface="+mn-ea"/>
                <a:cs typeface="Times New Roman" pitchFamily="18" charset="0"/>
              </a:rPr>
              <a:t>50%  </a:t>
            </a:r>
            <a:r>
              <a:rPr lang="en-US" b="1" dirty="0">
                <a:solidFill>
                  <a:srgbClr val="FFFFFF"/>
                </a:solidFill>
                <a:latin typeface="+mj-lt"/>
                <a:ea typeface="+mn-ea"/>
                <a:cs typeface="Times New Roman" pitchFamily="18" charset="0"/>
              </a:rPr>
              <a:t>(72% if same type)</a:t>
            </a:r>
            <a:r>
              <a:rPr lang="en-US" dirty="0">
                <a:solidFill>
                  <a:srgbClr val="FFFFFF"/>
                </a:solidFill>
                <a:latin typeface="+mj-lt"/>
                <a:ea typeface="+mn-ea"/>
                <a:cs typeface="Times New Roman" pitchFamily="18" charset="0"/>
              </a:rPr>
              <a:t>	One parent or sibling atopic</a:t>
            </a:r>
            <a:r>
              <a:rPr lang="en-US" dirty="0">
                <a:solidFill>
                  <a:srgbClr val="FFFFFF"/>
                </a:solidFill>
                <a:latin typeface="+mj-lt"/>
                <a:ea typeface="+mn-ea"/>
                <a:cs typeface="Times New Roman" pitchFamily="18" charset="0"/>
                <a:sym typeface="Symbol" pitchFamily="18" charset="2"/>
              </a:rPr>
              <a:t></a:t>
            </a:r>
            <a:r>
              <a:rPr lang="en-US" dirty="0">
                <a:solidFill>
                  <a:srgbClr val="FFFFFF"/>
                </a:solidFill>
                <a:latin typeface="+mj-lt"/>
                <a:ea typeface="+mn-ea"/>
                <a:cs typeface="Times New Roman" pitchFamily="18" charset="0"/>
              </a:rPr>
              <a:t>29%		Neither parent atopic</a:t>
            </a:r>
            <a:r>
              <a:rPr lang="en-US" dirty="0">
                <a:solidFill>
                  <a:srgbClr val="FFFFFF"/>
                </a:solidFill>
                <a:latin typeface="+mj-lt"/>
                <a:ea typeface="+mn-ea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solidFill>
                  <a:srgbClr val="FFFFFF"/>
                </a:solidFill>
                <a:latin typeface="+mj-lt"/>
                <a:ea typeface="+mn-ea"/>
                <a:cs typeface="Times New Roman" pitchFamily="18" charset="0"/>
              </a:rPr>
              <a:t>13%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latin typeface="+mj-lt"/>
                <a:ea typeface="+mn-ea"/>
                <a:cs typeface="Times New Roman" pitchFamily="18" charset="0"/>
              </a:rPr>
              <a:t>Male/female ratio atopy in children 1.8:1</a:t>
            </a:r>
          </a:p>
        </p:txBody>
      </p:sp>
      <p:sp>
        <p:nvSpPr>
          <p:cNvPr id="73739" name="Rectangle 73738">
            <a:extLst>
              <a:ext uri="{FF2B5EF4-FFF2-40B4-BE49-F238E27FC236}">
                <a16:creationId xmlns:a16="http://schemas.microsoft.com/office/drawing/2014/main" id="{289E943A-225D-44B1-B345-D7FDBA43C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7419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>
                <a:ea typeface="+mj-ea"/>
                <a:cs typeface="Times New Roman" pitchFamily="18" charset="0"/>
              </a:rPr>
              <a:t>Diseases </a:t>
            </a:r>
            <a:r>
              <a:rPr lang="en-US" sz="3200" b="0" dirty="0">
                <a:ea typeface="+mj-ea"/>
                <a:cs typeface="Times New Roman" pitchFamily="18" charset="0"/>
              </a:rPr>
              <a:t>NOT</a:t>
            </a:r>
            <a:r>
              <a:rPr lang="en-US" sz="3200" dirty="0">
                <a:ea typeface="+mj-ea"/>
                <a:cs typeface="Times New Roman" pitchFamily="18" charset="0"/>
              </a:rPr>
              <a:t> Indications for Immunotherapy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endParaRPr lang="en-US" dirty="0">
              <a:cs typeface="Times New Roman" charset="0"/>
            </a:endParaRPr>
          </a:p>
          <a:p>
            <a:pPr eaLnBrk="1" hangingPunct="1">
              <a:buFont typeface="Wingdings" charset="2"/>
              <a:buChar char="n"/>
              <a:defRPr/>
            </a:pPr>
            <a:r>
              <a:rPr lang="en-US" dirty="0" err="1">
                <a:cs typeface="Times New Roman" charset="0"/>
              </a:rPr>
              <a:t>Urticaria</a:t>
            </a:r>
            <a:r>
              <a:rPr lang="en-US" dirty="0">
                <a:cs typeface="Times New Roman" charset="0"/>
              </a:rPr>
              <a:t>/Angioedema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dirty="0">
                <a:cs typeface="Times New Roman" charset="0"/>
              </a:rPr>
              <a:t>Migraines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dirty="0">
                <a:cs typeface="Times New Roman" charset="0"/>
              </a:rPr>
              <a:t>Behavior Issues</a:t>
            </a:r>
          </a:p>
          <a:p>
            <a:pPr eaLnBrk="1" hangingPunct="1">
              <a:buFont typeface="Wingdings" charset="2"/>
              <a:buChar char="n"/>
              <a:defRPr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78780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300" b="0">
                <a:ea typeface="+mj-ea"/>
              </a:rPr>
              <a:t>		</a:t>
            </a:r>
            <a:r>
              <a:rPr lang="en-US" sz="3300">
                <a:ea typeface="+mj-ea"/>
                <a:cs typeface="Times New Roman" pitchFamily="18" charset="0"/>
              </a:rPr>
              <a:t>Treatment</a:t>
            </a:r>
          </a:p>
        </p:txBody>
      </p:sp>
      <p:graphicFrame>
        <p:nvGraphicFramePr>
          <p:cNvPr id="47109" name="Rectangle 3">
            <a:extLst>
              <a:ext uri="{FF2B5EF4-FFF2-40B4-BE49-F238E27FC236}">
                <a16:creationId xmlns:a16="http://schemas.microsoft.com/office/drawing/2014/main" id="{BF991FE1-E6E7-E32B-930A-CBF7132EF8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466704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037014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latin typeface="+mn-lt"/>
                <a:ea typeface="+mj-ea"/>
                <a:cs typeface="Times New Roman" pitchFamily="18" charset="0"/>
              </a:rPr>
              <a:t>Treatment</a:t>
            </a:r>
          </a:p>
        </p:txBody>
      </p:sp>
      <p:graphicFrame>
        <p:nvGraphicFramePr>
          <p:cNvPr id="66565" name="Rectangle 3">
            <a:extLst>
              <a:ext uri="{FF2B5EF4-FFF2-40B4-BE49-F238E27FC236}">
                <a16:creationId xmlns:a16="http://schemas.microsoft.com/office/drawing/2014/main" id="{A8C82B65-03DF-399A-8E13-04871050ED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093192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380342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ea typeface="+mj-ea"/>
                <a:cs typeface="Times New Roman" pitchFamily="18" charset="0"/>
              </a:rPr>
              <a:t>Treatment</a:t>
            </a:r>
          </a:p>
        </p:txBody>
      </p:sp>
      <p:graphicFrame>
        <p:nvGraphicFramePr>
          <p:cNvPr id="74757" name="Rectangle 3">
            <a:extLst>
              <a:ext uri="{FF2B5EF4-FFF2-40B4-BE49-F238E27FC236}">
                <a16:creationId xmlns:a16="http://schemas.microsoft.com/office/drawing/2014/main" id="{D746F077-EB77-7706-83AB-D99BFDAF48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722662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414471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Times New Roman" pitchFamily="18" charset="0"/>
              </a:rPr>
              <a:t>References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Char char="n"/>
              <a:defRPr/>
            </a:pPr>
            <a:r>
              <a:rPr lang="en-US" sz="2800" dirty="0">
                <a:cs typeface="Times New Roman" charset="0"/>
              </a:rPr>
              <a:t>AAAAI website.  </a:t>
            </a:r>
            <a:r>
              <a:rPr lang="en-US" sz="2800" dirty="0">
                <a:cs typeface="Times New Roman" charset="0"/>
                <a:hlinkClick r:id="rId2"/>
              </a:rPr>
              <a:t>www.aaaai.org</a:t>
            </a:r>
            <a:endParaRPr lang="en-US" sz="2800" dirty="0">
              <a:cs typeface="Times New Roman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8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859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4014788" y="989013"/>
            <a:ext cx="1160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5251450" y="455613"/>
            <a:ext cx="1066800" cy="1066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FF"/>
                </a:solidFill>
                <a:latin typeface="Arial Narrow" charset="0"/>
              </a:rPr>
              <a:t>TH</a:t>
            </a:r>
            <a:r>
              <a:rPr lang="en-US" altLang="en-US" sz="2800" b="1" baseline="-25000">
                <a:solidFill>
                  <a:srgbClr val="FFFFFF"/>
                </a:solidFill>
                <a:latin typeface="Arial Narrow" charset="0"/>
              </a:rPr>
              <a:t>0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6470650" y="989013"/>
            <a:ext cx="14049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7994650" y="379413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FF"/>
                </a:solidFill>
                <a:latin typeface="Arial Narrow" charset="0"/>
              </a:rPr>
              <a:t>TH</a:t>
            </a:r>
            <a:r>
              <a:rPr lang="en-US" altLang="en-US" sz="2800" b="1" baseline="-25000">
                <a:solidFill>
                  <a:srgbClr val="FFFFFF"/>
                </a:solidFill>
                <a:latin typeface="Arial Narrow" charset="0"/>
              </a:rPr>
              <a:t>1</a:t>
            </a:r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8909050" y="1293813"/>
            <a:ext cx="1066800" cy="1066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FF"/>
                </a:solidFill>
                <a:latin typeface="Arial Narrow" charset="0"/>
              </a:rPr>
              <a:t>TH</a:t>
            </a:r>
            <a:r>
              <a:rPr lang="en-US" altLang="en-US" sz="2800" b="1" baseline="-25000">
                <a:solidFill>
                  <a:srgbClr val="FFFFFF"/>
                </a:solidFill>
                <a:latin typeface="Arial Narrow" charset="0"/>
              </a:rPr>
              <a:t>2</a:t>
            </a: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H="1">
            <a:off x="4946650" y="1751013"/>
            <a:ext cx="3657600" cy="144780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3879850" y="2970213"/>
            <a:ext cx="1066800" cy="1066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FF"/>
                </a:solidFill>
                <a:latin typeface="Arial Narrow" charset="0"/>
              </a:rPr>
              <a:t>TH</a:t>
            </a:r>
            <a:r>
              <a:rPr lang="en-US" altLang="en-US" sz="2800" b="1" baseline="-25000">
                <a:solidFill>
                  <a:srgbClr val="FFFFFF"/>
                </a:solidFill>
                <a:latin typeface="Arial Narrow" charset="0"/>
              </a:rPr>
              <a:t>2</a:t>
            </a:r>
            <a:endParaRPr lang="en-US" altLang="en-US" sz="2800" baseline="-25000">
              <a:solidFill>
                <a:srgbClr val="FFFFFF"/>
              </a:solidFill>
              <a:latin typeface="Arial Narrow" charset="0"/>
            </a:endParaRPr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7672388" y="3960813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FF"/>
                </a:solidFill>
                <a:latin typeface="Arial Narrow" charset="0"/>
              </a:rPr>
              <a:t>TH</a:t>
            </a:r>
            <a:r>
              <a:rPr lang="en-US" altLang="en-US" sz="2800" b="1" baseline="-25000">
                <a:solidFill>
                  <a:srgbClr val="FFFFFF"/>
                </a:solidFill>
                <a:latin typeface="Arial Narrow" charset="0"/>
              </a:rPr>
              <a:t>1</a:t>
            </a:r>
            <a:endParaRPr lang="en-US" altLang="en-US" sz="2800" baseline="-25000">
              <a:solidFill>
                <a:srgbClr val="FFFFFF"/>
              </a:solidFill>
              <a:latin typeface="Arial Narrow" charset="0"/>
            </a:endParaRP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rot="662972">
            <a:off x="8464550" y="1824039"/>
            <a:ext cx="12700" cy="2060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rot="1778716">
            <a:off x="8256589" y="5127626"/>
            <a:ext cx="242887" cy="250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6994526" y="5332414"/>
            <a:ext cx="2778125" cy="5794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      </a:t>
            </a: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Tolerance</a:t>
            </a: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H="1">
            <a:off x="3498850" y="4037013"/>
            <a:ext cx="5334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2524126" y="5180014"/>
            <a:ext cx="3032125" cy="5794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Sensitization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5233989" y="1827214"/>
            <a:ext cx="2166937" cy="5794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“atopics”</a:t>
            </a:r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4870450" y="38846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 rot="-124733">
            <a:off x="5165725" y="3732213"/>
            <a:ext cx="2438400" cy="838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210" name="Group 18"/>
          <p:cNvGrpSpPr>
            <a:grpSpLocks/>
          </p:cNvGrpSpPr>
          <p:nvPr/>
        </p:nvGrpSpPr>
        <p:grpSpPr bwMode="auto">
          <a:xfrm>
            <a:off x="2592388" y="379413"/>
            <a:ext cx="1447800" cy="1447800"/>
            <a:chOff x="216" y="192"/>
            <a:chExt cx="1026" cy="912"/>
          </a:xfrm>
        </p:grpSpPr>
        <p:sp>
          <p:nvSpPr>
            <p:cNvPr id="8220" name="AutoShape 19"/>
            <p:cNvSpPr>
              <a:spLocks noChangeArrowheads="1"/>
            </p:cNvSpPr>
            <p:nvPr/>
          </p:nvSpPr>
          <p:spPr bwMode="auto">
            <a:xfrm>
              <a:off x="486" y="768"/>
              <a:ext cx="216" cy="192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w 10000"/>
                <a:gd name="T13" fmla="*/ 0 h 10000"/>
                <a:gd name="T14" fmla="*/ 0 w 10000"/>
                <a:gd name="T15" fmla="*/ 0 h 10000"/>
                <a:gd name="T16" fmla="*/ 0 w 10000"/>
                <a:gd name="T17" fmla="*/ 0 h 10000"/>
                <a:gd name="T18" fmla="*/ 0 w 10000"/>
                <a:gd name="T19" fmla="*/ 0 h 10000"/>
                <a:gd name="T20" fmla="*/ 0 w 10000"/>
                <a:gd name="T21" fmla="*/ 0 h 1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00"/>
                <a:gd name="T34" fmla="*/ 0 h 10000"/>
                <a:gd name="T35" fmla="*/ 10000 w 10000"/>
                <a:gd name="T36" fmla="*/ 10000 h 1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00" h="10000">
                  <a:moveTo>
                    <a:pt x="0" y="3802"/>
                  </a:moveTo>
                  <a:lnTo>
                    <a:pt x="3843" y="3802"/>
                  </a:lnTo>
                  <a:lnTo>
                    <a:pt x="5000" y="0"/>
                  </a:lnTo>
                  <a:lnTo>
                    <a:pt x="6157" y="3802"/>
                  </a:lnTo>
                  <a:lnTo>
                    <a:pt x="10000" y="3802"/>
                  </a:lnTo>
                  <a:lnTo>
                    <a:pt x="6898" y="6198"/>
                  </a:lnTo>
                  <a:lnTo>
                    <a:pt x="8102" y="10000"/>
                  </a:lnTo>
                  <a:lnTo>
                    <a:pt x="5000" y="7656"/>
                  </a:lnTo>
                  <a:lnTo>
                    <a:pt x="1898" y="10000"/>
                  </a:lnTo>
                  <a:lnTo>
                    <a:pt x="3102" y="6198"/>
                  </a:lnTo>
                  <a:lnTo>
                    <a:pt x="0" y="3802"/>
                  </a:lnTo>
                  <a:close/>
                </a:path>
              </a:pathLst>
            </a:cu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1" name="AutoShape 20"/>
            <p:cNvSpPr>
              <a:spLocks noChangeArrowheads="1"/>
            </p:cNvSpPr>
            <p:nvPr/>
          </p:nvSpPr>
          <p:spPr bwMode="auto">
            <a:xfrm>
              <a:off x="648" y="912"/>
              <a:ext cx="216" cy="192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w 10000"/>
                <a:gd name="T13" fmla="*/ 0 h 10000"/>
                <a:gd name="T14" fmla="*/ 0 w 10000"/>
                <a:gd name="T15" fmla="*/ 0 h 10000"/>
                <a:gd name="T16" fmla="*/ 0 w 10000"/>
                <a:gd name="T17" fmla="*/ 0 h 10000"/>
                <a:gd name="T18" fmla="*/ 0 w 10000"/>
                <a:gd name="T19" fmla="*/ 0 h 10000"/>
                <a:gd name="T20" fmla="*/ 0 w 10000"/>
                <a:gd name="T21" fmla="*/ 0 h 1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00"/>
                <a:gd name="T34" fmla="*/ 0 h 10000"/>
                <a:gd name="T35" fmla="*/ 10000 w 10000"/>
                <a:gd name="T36" fmla="*/ 10000 h 1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00" h="10000">
                  <a:moveTo>
                    <a:pt x="0" y="3802"/>
                  </a:moveTo>
                  <a:lnTo>
                    <a:pt x="3843" y="3802"/>
                  </a:lnTo>
                  <a:lnTo>
                    <a:pt x="5000" y="0"/>
                  </a:lnTo>
                  <a:lnTo>
                    <a:pt x="6157" y="3802"/>
                  </a:lnTo>
                  <a:lnTo>
                    <a:pt x="10000" y="3802"/>
                  </a:lnTo>
                  <a:lnTo>
                    <a:pt x="6898" y="6198"/>
                  </a:lnTo>
                  <a:lnTo>
                    <a:pt x="8102" y="10000"/>
                  </a:lnTo>
                  <a:lnTo>
                    <a:pt x="5000" y="7656"/>
                  </a:lnTo>
                  <a:lnTo>
                    <a:pt x="1898" y="10000"/>
                  </a:lnTo>
                  <a:lnTo>
                    <a:pt x="3102" y="6198"/>
                  </a:lnTo>
                  <a:lnTo>
                    <a:pt x="0" y="3802"/>
                  </a:lnTo>
                  <a:close/>
                </a:path>
              </a:pathLst>
            </a:cu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2" name="AutoShape 21"/>
            <p:cNvSpPr>
              <a:spLocks noChangeArrowheads="1"/>
            </p:cNvSpPr>
            <p:nvPr/>
          </p:nvSpPr>
          <p:spPr bwMode="auto">
            <a:xfrm>
              <a:off x="540" y="432"/>
              <a:ext cx="216" cy="192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w 10000"/>
                <a:gd name="T13" fmla="*/ 0 h 10000"/>
                <a:gd name="T14" fmla="*/ 0 w 10000"/>
                <a:gd name="T15" fmla="*/ 0 h 10000"/>
                <a:gd name="T16" fmla="*/ 0 w 10000"/>
                <a:gd name="T17" fmla="*/ 0 h 10000"/>
                <a:gd name="T18" fmla="*/ 0 w 10000"/>
                <a:gd name="T19" fmla="*/ 0 h 10000"/>
                <a:gd name="T20" fmla="*/ 0 w 10000"/>
                <a:gd name="T21" fmla="*/ 0 h 1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00"/>
                <a:gd name="T34" fmla="*/ 0 h 10000"/>
                <a:gd name="T35" fmla="*/ 10000 w 10000"/>
                <a:gd name="T36" fmla="*/ 10000 h 1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00" h="10000">
                  <a:moveTo>
                    <a:pt x="0" y="3802"/>
                  </a:moveTo>
                  <a:lnTo>
                    <a:pt x="3843" y="3802"/>
                  </a:lnTo>
                  <a:lnTo>
                    <a:pt x="5000" y="0"/>
                  </a:lnTo>
                  <a:lnTo>
                    <a:pt x="6157" y="3802"/>
                  </a:lnTo>
                  <a:lnTo>
                    <a:pt x="10000" y="3802"/>
                  </a:lnTo>
                  <a:lnTo>
                    <a:pt x="6898" y="6198"/>
                  </a:lnTo>
                  <a:lnTo>
                    <a:pt x="8102" y="10000"/>
                  </a:lnTo>
                  <a:lnTo>
                    <a:pt x="5000" y="7656"/>
                  </a:lnTo>
                  <a:lnTo>
                    <a:pt x="1898" y="10000"/>
                  </a:lnTo>
                  <a:lnTo>
                    <a:pt x="3102" y="6198"/>
                  </a:lnTo>
                  <a:lnTo>
                    <a:pt x="0" y="3802"/>
                  </a:lnTo>
                  <a:close/>
                </a:path>
              </a:pathLst>
            </a:cu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3" name="AutoShape 22"/>
            <p:cNvSpPr>
              <a:spLocks noChangeArrowheads="1"/>
            </p:cNvSpPr>
            <p:nvPr/>
          </p:nvSpPr>
          <p:spPr bwMode="auto">
            <a:xfrm>
              <a:off x="324" y="576"/>
              <a:ext cx="216" cy="192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w 10000"/>
                <a:gd name="T13" fmla="*/ 0 h 10000"/>
                <a:gd name="T14" fmla="*/ 0 w 10000"/>
                <a:gd name="T15" fmla="*/ 0 h 10000"/>
                <a:gd name="T16" fmla="*/ 0 w 10000"/>
                <a:gd name="T17" fmla="*/ 0 h 10000"/>
                <a:gd name="T18" fmla="*/ 0 w 10000"/>
                <a:gd name="T19" fmla="*/ 0 h 10000"/>
                <a:gd name="T20" fmla="*/ 0 w 10000"/>
                <a:gd name="T21" fmla="*/ 0 h 1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00"/>
                <a:gd name="T34" fmla="*/ 0 h 10000"/>
                <a:gd name="T35" fmla="*/ 10000 w 10000"/>
                <a:gd name="T36" fmla="*/ 10000 h 1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00" h="10000">
                  <a:moveTo>
                    <a:pt x="0" y="3802"/>
                  </a:moveTo>
                  <a:lnTo>
                    <a:pt x="3843" y="3802"/>
                  </a:lnTo>
                  <a:lnTo>
                    <a:pt x="5000" y="0"/>
                  </a:lnTo>
                  <a:lnTo>
                    <a:pt x="6157" y="3802"/>
                  </a:lnTo>
                  <a:lnTo>
                    <a:pt x="10000" y="3802"/>
                  </a:lnTo>
                  <a:lnTo>
                    <a:pt x="6898" y="6198"/>
                  </a:lnTo>
                  <a:lnTo>
                    <a:pt x="8102" y="10000"/>
                  </a:lnTo>
                  <a:lnTo>
                    <a:pt x="5000" y="7656"/>
                  </a:lnTo>
                  <a:lnTo>
                    <a:pt x="1898" y="10000"/>
                  </a:lnTo>
                  <a:lnTo>
                    <a:pt x="3102" y="6198"/>
                  </a:lnTo>
                  <a:lnTo>
                    <a:pt x="0" y="3802"/>
                  </a:lnTo>
                  <a:close/>
                </a:path>
              </a:pathLst>
            </a:cu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4" name="AutoShape 23"/>
            <p:cNvSpPr>
              <a:spLocks noChangeArrowheads="1"/>
            </p:cNvSpPr>
            <p:nvPr/>
          </p:nvSpPr>
          <p:spPr bwMode="auto">
            <a:xfrm>
              <a:off x="864" y="768"/>
              <a:ext cx="216" cy="192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w 10000"/>
                <a:gd name="T13" fmla="*/ 0 h 10000"/>
                <a:gd name="T14" fmla="*/ 0 w 10000"/>
                <a:gd name="T15" fmla="*/ 0 h 10000"/>
                <a:gd name="T16" fmla="*/ 0 w 10000"/>
                <a:gd name="T17" fmla="*/ 0 h 10000"/>
                <a:gd name="T18" fmla="*/ 0 w 10000"/>
                <a:gd name="T19" fmla="*/ 0 h 10000"/>
                <a:gd name="T20" fmla="*/ 0 w 10000"/>
                <a:gd name="T21" fmla="*/ 0 h 1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00"/>
                <a:gd name="T34" fmla="*/ 0 h 10000"/>
                <a:gd name="T35" fmla="*/ 10000 w 10000"/>
                <a:gd name="T36" fmla="*/ 10000 h 1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00" h="10000">
                  <a:moveTo>
                    <a:pt x="0" y="3802"/>
                  </a:moveTo>
                  <a:lnTo>
                    <a:pt x="3843" y="3802"/>
                  </a:lnTo>
                  <a:lnTo>
                    <a:pt x="5000" y="0"/>
                  </a:lnTo>
                  <a:lnTo>
                    <a:pt x="6157" y="3802"/>
                  </a:lnTo>
                  <a:lnTo>
                    <a:pt x="10000" y="3802"/>
                  </a:lnTo>
                  <a:lnTo>
                    <a:pt x="6898" y="6198"/>
                  </a:lnTo>
                  <a:lnTo>
                    <a:pt x="8102" y="10000"/>
                  </a:lnTo>
                  <a:lnTo>
                    <a:pt x="5000" y="7656"/>
                  </a:lnTo>
                  <a:lnTo>
                    <a:pt x="1898" y="10000"/>
                  </a:lnTo>
                  <a:lnTo>
                    <a:pt x="3102" y="6198"/>
                  </a:lnTo>
                  <a:lnTo>
                    <a:pt x="0" y="3802"/>
                  </a:lnTo>
                  <a:close/>
                </a:path>
              </a:pathLst>
            </a:cu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5" name="AutoShape 24"/>
            <p:cNvSpPr>
              <a:spLocks noChangeArrowheads="1"/>
            </p:cNvSpPr>
            <p:nvPr/>
          </p:nvSpPr>
          <p:spPr bwMode="auto">
            <a:xfrm>
              <a:off x="594" y="192"/>
              <a:ext cx="216" cy="192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w 10000"/>
                <a:gd name="T13" fmla="*/ 0 h 10000"/>
                <a:gd name="T14" fmla="*/ 0 w 10000"/>
                <a:gd name="T15" fmla="*/ 0 h 10000"/>
                <a:gd name="T16" fmla="*/ 0 w 10000"/>
                <a:gd name="T17" fmla="*/ 0 h 10000"/>
                <a:gd name="T18" fmla="*/ 0 w 10000"/>
                <a:gd name="T19" fmla="*/ 0 h 10000"/>
                <a:gd name="T20" fmla="*/ 0 w 10000"/>
                <a:gd name="T21" fmla="*/ 0 h 1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00"/>
                <a:gd name="T34" fmla="*/ 0 h 10000"/>
                <a:gd name="T35" fmla="*/ 10000 w 10000"/>
                <a:gd name="T36" fmla="*/ 10000 h 1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00" h="10000">
                  <a:moveTo>
                    <a:pt x="0" y="3802"/>
                  </a:moveTo>
                  <a:lnTo>
                    <a:pt x="3843" y="3802"/>
                  </a:lnTo>
                  <a:lnTo>
                    <a:pt x="5000" y="0"/>
                  </a:lnTo>
                  <a:lnTo>
                    <a:pt x="6157" y="3802"/>
                  </a:lnTo>
                  <a:lnTo>
                    <a:pt x="10000" y="3802"/>
                  </a:lnTo>
                  <a:lnTo>
                    <a:pt x="6898" y="6198"/>
                  </a:lnTo>
                  <a:lnTo>
                    <a:pt x="8102" y="10000"/>
                  </a:lnTo>
                  <a:lnTo>
                    <a:pt x="5000" y="7656"/>
                  </a:lnTo>
                  <a:lnTo>
                    <a:pt x="1898" y="10000"/>
                  </a:lnTo>
                  <a:lnTo>
                    <a:pt x="3102" y="6198"/>
                  </a:lnTo>
                  <a:lnTo>
                    <a:pt x="0" y="3802"/>
                  </a:lnTo>
                  <a:close/>
                </a:path>
              </a:pathLst>
            </a:cu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6" name="AutoShape 25"/>
            <p:cNvSpPr>
              <a:spLocks noChangeArrowheads="1"/>
            </p:cNvSpPr>
            <p:nvPr/>
          </p:nvSpPr>
          <p:spPr bwMode="auto">
            <a:xfrm>
              <a:off x="378" y="288"/>
              <a:ext cx="216" cy="192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w 10000"/>
                <a:gd name="T13" fmla="*/ 0 h 10000"/>
                <a:gd name="T14" fmla="*/ 0 w 10000"/>
                <a:gd name="T15" fmla="*/ 0 h 10000"/>
                <a:gd name="T16" fmla="*/ 0 w 10000"/>
                <a:gd name="T17" fmla="*/ 0 h 10000"/>
                <a:gd name="T18" fmla="*/ 0 w 10000"/>
                <a:gd name="T19" fmla="*/ 0 h 10000"/>
                <a:gd name="T20" fmla="*/ 0 w 10000"/>
                <a:gd name="T21" fmla="*/ 0 h 1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00"/>
                <a:gd name="T34" fmla="*/ 0 h 10000"/>
                <a:gd name="T35" fmla="*/ 10000 w 10000"/>
                <a:gd name="T36" fmla="*/ 10000 h 1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00" h="10000">
                  <a:moveTo>
                    <a:pt x="0" y="3802"/>
                  </a:moveTo>
                  <a:lnTo>
                    <a:pt x="3843" y="3802"/>
                  </a:lnTo>
                  <a:lnTo>
                    <a:pt x="5000" y="0"/>
                  </a:lnTo>
                  <a:lnTo>
                    <a:pt x="6157" y="3802"/>
                  </a:lnTo>
                  <a:lnTo>
                    <a:pt x="10000" y="3802"/>
                  </a:lnTo>
                  <a:lnTo>
                    <a:pt x="6898" y="6198"/>
                  </a:lnTo>
                  <a:lnTo>
                    <a:pt x="8102" y="10000"/>
                  </a:lnTo>
                  <a:lnTo>
                    <a:pt x="5000" y="7656"/>
                  </a:lnTo>
                  <a:lnTo>
                    <a:pt x="1898" y="10000"/>
                  </a:lnTo>
                  <a:lnTo>
                    <a:pt x="3102" y="6198"/>
                  </a:lnTo>
                  <a:lnTo>
                    <a:pt x="0" y="3802"/>
                  </a:lnTo>
                  <a:close/>
                </a:path>
              </a:pathLst>
            </a:cu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7" name="AutoShape 26"/>
            <p:cNvSpPr>
              <a:spLocks noChangeArrowheads="1"/>
            </p:cNvSpPr>
            <p:nvPr/>
          </p:nvSpPr>
          <p:spPr bwMode="auto">
            <a:xfrm>
              <a:off x="702" y="624"/>
              <a:ext cx="216" cy="192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w 10000"/>
                <a:gd name="T13" fmla="*/ 0 h 10000"/>
                <a:gd name="T14" fmla="*/ 0 w 10000"/>
                <a:gd name="T15" fmla="*/ 0 h 10000"/>
                <a:gd name="T16" fmla="*/ 0 w 10000"/>
                <a:gd name="T17" fmla="*/ 0 h 10000"/>
                <a:gd name="T18" fmla="*/ 0 w 10000"/>
                <a:gd name="T19" fmla="*/ 0 h 10000"/>
                <a:gd name="T20" fmla="*/ 0 w 10000"/>
                <a:gd name="T21" fmla="*/ 0 h 1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00"/>
                <a:gd name="T34" fmla="*/ 0 h 10000"/>
                <a:gd name="T35" fmla="*/ 10000 w 10000"/>
                <a:gd name="T36" fmla="*/ 10000 h 1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00" h="10000">
                  <a:moveTo>
                    <a:pt x="0" y="3802"/>
                  </a:moveTo>
                  <a:lnTo>
                    <a:pt x="3843" y="3802"/>
                  </a:lnTo>
                  <a:lnTo>
                    <a:pt x="5000" y="0"/>
                  </a:lnTo>
                  <a:lnTo>
                    <a:pt x="6157" y="3802"/>
                  </a:lnTo>
                  <a:lnTo>
                    <a:pt x="10000" y="3802"/>
                  </a:lnTo>
                  <a:lnTo>
                    <a:pt x="6898" y="6198"/>
                  </a:lnTo>
                  <a:lnTo>
                    <a:pt x="8102" y="10000"/>
                  </a:lnTo>
                  <a:lnTo>
                    <a:pt x="5000" y="7656"/>
                  </a:lnTo>
                  <a:lnTo>
                    <a:pt x="1898" y="10000"/>
                  </a:lnTo>
                  <a:lnTo>
                    <a:pt x="3102" y="6198"/>
                  </a:lnTo>
                  <a:lnTo>
                    <a:pt x="0" y="3802"/>
                  </a:lnTo>
                  <a:close/>
                </a:path>
              </a:pathLst>
            </a:cu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8" name="AutoShape 27"/>
            <p:cNvSpPr>
              <a:spLocks noChangeArrowheads="1"/>
            </p:cNvSpPr>
            <p:nvPr/>
          </p:nvSpPr>
          <p:spPr bwMode="auto">
            <a:xfrm>
              <a:off x="756" y="336"/>
              <a:ext cx="216" cy="192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w 10000"/>
                <a:gd name="T13" fmla="*/ 0 h 10000"/>
                <a:gd name="T14" fmla="*/ 0 w 10000"/>
                <a:gd name="T15" fmla="*/ 0 h 10000"/>
                <a:gd name="T16" fmla="*/ 0 w 10000"/>
                <a:gd name="T17" fmla="*/ 0 h 10000"/>
                <a:gd name="T18" fmla="*/ 0 w 10000"/>
                <a:gd name="T19" fmla="*/ 0 h 10000"/>
                <a:gd name="T20" fmla="*/ 0 w 10000"/>
                <a:gd name="T21" fmla="*/ 0 h 1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00"/>
                <a:gd name="T34" fmla="*/ 0 h 10000"/>
                <a:gd name="T35" fmla="*/ 10000 w 10000"/>
                <a:gd name="T36" fmla="*/ 10000 h 1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00" h="10000">
                  <a:moveTo>
                    <a:pt x="0" y="3802"/>
                  </a:moveTo>
                  <a:lnTo>
                    <a:pt x="3843" y="3802"/>
                  </a:lnTo>
                  <a:lnTo>
                    <a:pt x="5000" y="0"/>
                  </a:lnTo>
                  <a:lnTo>
                    <a:pt x="6157" y="3802"/>
                  </a:lnTo>
                  <a:lnTo>
                    <a:pt x="10000" y="3802"/>
                  </a:lnTo>
                  <a:lnTo>
                    <a:pt x="6898" y="6198"/>
                  </a:lnTo>
                  <a:lnTo>
                    <a:pt x="8102" y="10000"/>
                  </a:lnTo>
                  <a:lnTo>
                    <a:pt x="5000" y="7656"/>
                  </a:lnTo>
                  <a:lnTo>
                    <a:pt x="1898" y="10000"/>
                  </a:lnTo>
                  <a:lnTo>
                    <a:pt x="3102" y="6198"/>
                  </a:lnTo>
                  <a:lnTo>
                    <a:pt x="0" y="3802"/>
                  </a:lnTo>
                  <a:close/>
                </a:path>
              </a:pathLst>
            </a:cu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29" name="AutoShape 28"/>
            <p:cNvSpPr>
              <a:spLocks noChangeArrowheads="1"/>
            </p:cNvSpPr>
            <p:nvPr/>
          </p:nvSpPr>
          <p:spPr bwMode="auto">
            <a:xfrm>
              <a:off x="216" y="432"/>
              <a:ext cx="216" cy="192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w 10000"/>
                <a:gd name="T13" fmla="*/ 0 h 10000"/>
                <a:gd name="T14" fmla="*/ 0 w 10000"/>
                <a:gd name="T15" fmla="*/ 0 h 10000"/>
                <a:gd name="T16" fmla="*/ 0 w 10000"/>
                <a:gd name="T17" fmla="*/ 0 h 10000"/>
                <a:gd name="T18" fmla="*/ 0 w 10000"/>
                <a:gd name="T19" fmla="*/ 0 h 10000"/>
                <a:gd name="T20" fmla="*/ 0 w 10000"/>
                <a:gd name="T21" fmla="*/ 0 h 1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00"/>
                <a:gd name="T34" fmla="*/ 0 h 10000"/>
                <a:gd name="T35" fmla="*/ 10000 w 10000"/>
                <a:gd name="T36" fmla="*/ 10000 h 1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00" h="10000">
                  <a:moveTo>
                    <a:pt x="0" y="3802"/>
                  </a:moveTo>
                  <a:lnTo>
                    <a:pt x="3843" y="3802"/>
                  </a:lnTo>
                  <a:lnTo>
                    <a:pt x="5000" y="0"/>
                  </a:lnTo>
                  <a:lnTo>
                    <a:pt x="6157" y="3802"/>
                  </a:lnTo>
                  <a:lnTo>
                    <a:pt x="10000" y="3802"/>
                  </a:lnTo>
                  <a:lnTo>
                    <a:pt x="6898" y="6198"/>
                  </a:lnTo>
                  <a:lnTo>
                    <a:pt x="8102" y="10000"/>
                  </a:lnTo>
                  <a:lnTo>
                    <a:pt x="5000" y="7656"/>
                  </a:lnTo>
                  <a:lnTo>
                    <a:pt x="1898" y="10000"/>
                  </a:lnTo>
                  <a:lnTo>
                    <a:pt x="3102" y="6198"/>
                  </a:lnTo>
                  <a:lnTo>
                    <a:pt x="0" y="3802"/>
                  </a:lnTo>
                  <a:close/>
                </a:path>
              </a:pathLst>
            </a:cu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30" name="AutoShape 29"/>
            <p:cNvSpPr>
              <a:spLocks noChangeArrowheads="1"/>
            </p:cNvSpPr>
            <p:nvPr/>
          </p:nvSpPr>
          <p:spPr bwMode="auto">
            <a:xfrm>
              <a:off x="918" y="480"/>
              <a:ext cx="216" cy="192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w 10000"/>
                <a:gd name="T13" fmla="*/ 0 h 10000"/>
                <a:gd name="T14" fmla="*/ 0 w 10000"/>
                <a:gd name="T15" fmla="*/ 0 h 10000"/>
                <a:gd name="T16" fmla="*/ 0 w 10000"/>
                <a:gd name="T17" fmla="*/ 0 h 10000"/>
                <a:gd name="T18" fmla="*/ 0 w 10000"/>
                <a:gd name="T19" fmla="*/ 0 h 10000"/>
                <a:gd name="T20" fmla="*/ 0 w 10000"/>
                <a:gd name="T21" fmla="*/ 0 h 1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00"/>
                <a:gd name="T34" fmla="*/ 0 h 10000"/>
                <a:gd name="T35" fmla="*/ 10000 w 10000"/>
                <a:gd name="T36" fmla="*/ 10000 h 1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00" h="10000">
                  <a:moveTo>
                    <a:pt x="0" y="3802"/>
                  </a:moveTo>
                  <a:lnTo>
                    <a:pt x="3843" y="3802"/>
                  </a:lnTo>
                  <a:lnTo>
                    <a:pt x="5000" y="0"/>
                  </a:lnTo>
                  <a:lnTo>
                    <a:pt x="6157" y="3802"/>
                  </a:lnTo>
                  <a:lnTo>
                    <a:pt x="10000" y="3802"/>
                  </a:lnTo>
                  <a:lnTo>
                    <a:pt x="6898" y="6198"/>
                  </a:lnTo>
                  <a:lnTo>
                    <a:pt x="8102" y="10000"/>
                  </a:lnTo>
                  <a:lnTo>
                    <a:pt x="5000" y="7656"/>
                  </a:lnTo>
                  <a:lnTo>
                    <a:pt x="1898" y="10000"/>
                  </a:lnTo>
                  <a:lnTo>
                    <a:pt x="3102" y="6198"/>
                  </a:lnTo>
                  <a:lnTo>
                    <a:pt x="0" y="3802"/>
                  </a:lnTo>
                  <a:close/>
                </a:path>
              </a:pathLst>
            </a:cu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31" name="AutoShape 30"/>
            <p:cNvSpPr>
              <a:spLocks noChangeArrowheads="1"/>
            </p:cNvSpPr>
            <p:nvPr/>
          </p:nvSpPr>
          <p:spPr bwMode="auto">
            <a:xfrm>
              <a:off x="1026" y="624"/>
              <a:ext cx="216" cy="192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w 10000"/>
                <a:gd name="T13" fmla="*/ 0 h 10000"/>
                <a:gd name="T14" fmla="*/ 0 w 10000"/>
                <a:gd name="T15" fmla="*/ 0 h 10000"/>
                <a:gd name="T16" fmla="*/ 0 w 10000"/>
                <a:gd name="T17" fmla="*/ 0 h 10000"/>
                <a:gd name="T18" fmla="*/ 0 w 10000"/>
                <a:gd name="T19" fmla="*/ 0 h 10000"/>
                <a:gd name="T20" fmla="*/ 0 w 10000"/>
                <a:gd name="T21" fmla="*/ 0 h 1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00"/>
                <a:gd name="T34" fmla="*/ 0 h 10000"/>
                <a:gd name="T35" fmla="*/ 10000 w 10000"/>
                <a:gd name="T36" fmla="*/ 10000 h 1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00" h="10000">
                  <a:moveTo>
                    <a:pt x="0" y="3802"/>
                  </a:moveTo>
                  <a:lnTo>
                    <a:pt x="3843" y="3802"/>
                  </a:lnTo>
                  <a:lnTo>
                    <a:pt x="5000" y="0"/>
                  </a:lnTo>
                  <a:lnTo>
                    <a:pt x="6157" y="3802"/>
                  </a:lnTo>
                  <a:lnTo>
                    <a:pt x="10000" y="3802"/>
                  </a:lnTo>
                  <a:lnTo>
                    <a:pt x="6898" y="6198"/>
                  </a:lnTo>
                  <a:lnTo>
                    <a:pt x="8102" y="10000"/>
                  </a:lnTo>
                  <a:lnTo>
                    <a:pt x="5000" y="7656"/>
                  </a:lnTo>
                  <a:lnTo>
                    <a:pt x="1898" y="10000"/>
                  </a:lnTo>
                  <a:lnTo>
                    <a:pt x="3102" y="6198"/>
                  </a:lnTo>
                  <a:lnTo>
                    <a:pt x="0" y="3802"/>
                  </a:lnTo>
                  <a:close/>
                </a:path>
              </a:pathLst>
            </a:cu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8416926" y="2817813"/>
            <a:ext cx="1960563" cy="10668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“Non-atopics”</a:t>
            </a:r>
          </a:p>
        </p:txBody>
      </p:sp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2660650" y="1903414"/>
            <a:ext cx="1752600" cy="5794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antigen</a:t>
            </a:r>
          </a:p>
        </p:txBody>
      </p:sp>
      <p:sp>
        <p:nvSpPr>
          <p:cNvPr id="31777" name="Text Box 33"/>
          <p:cNvSpPr txBox="1">
            <a:spLocks noChangeArrowheads="1"/>
          </p:cNvSpPr>
          <p:nvPr/>
        </p:nvSpPr>
        <p:spPr bwMode="auto">
          <a:xfrm>
            <a:off x="4895850" y="5942014"/>
            <a:ext cx="1066800" cy="5794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IgE</a:t>
            </a:r>
          </a:p>
        </p:txBody>
      </p:sp>
      <p:sp>
        <p:nvSpPr>
          <p:cNvPr id="8214" name="Line 34"/>
          <p:cNvSpPr>
            <a:spLocks noChangeShapeType="1"/>
          </p:cNvSpPr>
          <p:nvPr/>
        </p:nvSpPr>
        <p:spPr bwMode="auto">
          <a:xfrm rot="420781">
            <a:off x="3741738" y="5868988"/>
            <a:ext cx="1084262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779" name="Rectangle 35"/>
          <p:cNvSpPr>
            <a:spLocks noChangeArrowheads="1"/>
          </p:cNvSpPr>
          <p:nvPr/>
        </p:nvSpPr>
        <p:spPr bwMode="auto">
          <a:xfrm>
            <a:off x="3803650" y="4265614"/>
            <a:ext cx="3962400" cy="8731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cDNA, Probiotics</a:t>
            </a:r>
          </a:p>
          <a:p>
            <a:pPr eaLnBrk="0" fontAlgn="base" hangingPunct="0"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Peptides/Epitopes</a:t>
            </a:r>
          </a:p>
        </p:txBody>
      </p:sp>
      <p:sp>
        <p:nvSpPr>
          <p:cNvPr id="31780" name="Rectangle 36"/>
          <p:cNvSpPr>
            <a:spLocks noChangeArrowheads="1"/>
          </p:cNvSpPr>
          <p:nvPr/>
        </p:nvSpPr>
        <p:spPr bwMode="auto">
          <a:xfrm>
            <a:off x="5775325" y="2954338"/>
            <a:ext cx="1834156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Immune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Modulation</a:t>
            </a:r>
          </a:p>
        </p:txBody>
      </p:sp>
      <p:sp>
        <p:nvSpPr>
          <p:cNvPr id="31781" name="Rectangle 37"/>
          <p:cNvSpPr>
            <a:spLocks noChangeArrowheads="1"/>
          </p:cNvSpPr>
          <p:nvPr/>
        </p:nvSpPr>
        <p:spPr bwMode="auto">
          <a:xfrm>
            <a:off x="2432051" y="5942014"/>
            <a:ext cx="1965325" cy="5794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Anti-IgE</a:t>
            </a:r>
            <a:endParaRPr lang="en-US" sz="320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charset="0"/>
            </a:endParaRPr>
          </a:p>
        </p:txBody>
      </p:sp>
      <p:sp>
        <p:nvSpPr>
          <p:cNvPr id="31783" name="Rectangle 3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772400" y="6243638"/>
            <a:ext cx="4419600" cy="461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1400"/>
              <a:t>Adapted from AAAAI “Food Allergies” Teaching Slides Presentation</a:t>
            </a:r>
          </a:p>
        </p:txBody>
      </p:sp>
    </p:spTree>
    <p:extLst>
      <p:ext uri="{BB962C8B-B14F-4D97-AF65-F5344CB8AC3E}">
        <p14:creationId xmlns:p14="http://schemas.microsoft.com/office/powerpoint/2010/main" val="19429421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07631c7-6214-4889-b959-73abd8575ea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633e3e3-0510-45d4-a6d9-34d9152151b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3dec9c5-6277-451e-8287-95002cca2ec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5da091c-997e-42fd-85fb-91a8a6975c8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bcec974-2d0d-4094-897c-19135dba559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cdaa98b-afe7-47ed-bdd3-12b30a4f9bd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MASTERID" val="be70f655389344ccab013234495a8bc9:309"/>
  <p:tag name="SLIDENAME" val="Q&amp;A_QSlide"/>
  <p:tag name="SLIDEID" val="309"/>
  <p:tag name="ISPOLLED" val="No"/>
  <p:tag name="ISIMAGESASSOCIATED" val="No"/>
  <p:tag name="COUNTDOWNVALUE" val="10"/>
  <p:tag name="AUTOALIGNMENT" val="True"/>
  <p:tag name="FIRSTEDIT" val="0"/>
  <p:tag name="CHARTTYPE" val="Vertical"/>
  <p:tag name="ANSWERDIALOGUEVISITE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ddc77d2-9f97-403b-8692-dbc10768e4d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6d05587-2689-4d9c-8ad0-b859b779a92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b13a05a-8d6f-4db4-b9b7-4cca9a7ce9e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MASTERID" val="be70f655389344ccab013234495a8bc9:311"/>
  <p:tag name="SLIDENAME" val="Q&amp;A_QSlide"/>
  <p:tag name="SLIDEID" val="311"/>
  <p:tag name="ISPOLLED" val="No"/>
  <p:tag name="ISIMAGESASSOCIATED" val="No"/>
  <p:tag name="COUNTDOWNVALUE" val="10"/>
  <p:tag name="AUTOALIGNMENT" val="True"/>
  <p:tag name="FIRSTEDIT" val="0"/>
  <p:tag name="CHARTTYPE" val="Vertical"/>
  <p:tag name="ANSWERDIALOGUEVISIT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55b6a8b-bc8b-45e1-8eae-ea27e3e381bf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f6b03f1-8228-4e99-935d-d38130962a4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f8c4791-40f7-4c0b-8cf9-111cb4b9f49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80ff00b-ef1a-42e6-9cea-3d8a03a47c9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MASTERID" val="be70f655389344ccab013234495a8bc9:313"/>
  <p:tag name="SLIDENAME" val="Q&amp;A_QSlide"/>
  <p:tag name="SLIDEID" val="313"/>
  <p:tag name="ISPOLLED" val="No"/>
  <p:tag name="ISIMAGESASSOCIATED" val="No"/>
  <p:tag name="COUNTDOWNVALUE" val="10"/>
  <p:tag name="AUTOALIGNMENT" val="True"/>
  <p:tag name="FIRSTEDIT" val="0"/>
  <p:tag name="CHARTTYPE" val="Vertical"/>
  <p:tag name="ANSWERDIALOGUEVISIT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847ef9c-3371-43ed-bb18-4311498416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MASTERID" val="be70f655389344ccab013234495a8bc9:305"/>
  <p:tag name="SLIDENAME" val="Q&amp;A_QSlide"/>
  <p:tag name="SLIDEID" val="305"/>
  <p:tag name="ISPOLLED" val="No"/>
  <p:tag name="ISIMAGESASSOCIATED" val="No"/>
  <p:tag name="AUTOALIGNMENT" val="True"/>
  <p:tag name="FIRSTEDIT" val="0"/>
  <p:tag name="CHARTTYPE" val="Vertical"/>
  <p:tag name="ANSWERDIALOGUEVISITED" val="True"/>
  <p:tag name="COUNTDOWNVALUE" val="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28a2830-d283-4eb5-b343-bb57ee21fbd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b0f838d-5123-4fd9-bf96-30a55cd935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3ab51d6-3239-43b8-a78a-c734fe85aea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MASTERID" val="be70f655389344ccab013234495a8bc9:307"/>
  <p:tag name="SLIDENAME" val="Q&amp;A_QSlide"/>
  <p:tag name="SLIDEID" val="307"/>
  <p:tag name="ISPOLLED" val="No"/>
  <p:tag name="ISIMAGESASSOCIATED" val="No"/>
  <p:tag name="COUNTDOWNVALUE" val="10"/>
  <p:tag name="AUTOALIGNMENT" val="True"/>
  <p:tag name="FIRSTEDIT" val="0"/>
  <p:tag name="CHARTTYPE" val="Vertical"/>
  <p:tag name="ANSWERDIALOGUEVISITE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6a35936-4398-4489-960a-ec647f285250"/>
</p:tagLst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2_Office Theme">
  <a:themeElements>
    <a:clrScheme name="Custom 1">
      <a:dk1>
        <a:srgbClr val="30333D"/>
      </a:dk1>
      <a:lt1>
        <a:srgbClr val="FFFFFF"/>
      </a:lt1>
      <a:dk2>
        <a:srgbClr val="163155"/>
      </a:dk2>
      <a:lt2>
        <a:srgbClr val="E7E6E6"/>
      </a:lt2>
      <a:accent1>
        <a:srgbClr val="20A8A9"/>
      </a:accent1>
      <a:accent2>
        <a:srgbClr val="EBC778"/>
      </a:accent2>
      <a:accent3>
        <a:srgbClr val="CB3365"/>
      </a:accent3>
      <a:accent4>
        <a:srgbClr val="31559B"/>
      </a:accent4>
      <a:accent5>
        <a:srgbClr val="FB8B31"/>
      </a:accent5>
      <a:accent6>
        <a:srgbClr val="0099CB"/>
      </a:accent6>
      <a:hlink>
        <a:srgbClr val="60B5B8"/>
      </a:hlink>
      <a:folHlink>
        <a:srgbClr val="CB336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bg1">
                <a:alpha val="0"/>
              </a:schemeClr>
            </a:gs>
            <a:gs pos="100000">
              <a:schemeClr val="bg1">
                <a:alpha val="56000"/>
              </a:schemeClr>
            </a:gs>
          </a:gsLst>
          <a:lin ang="540000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{3DD40F2A-4501-424C-8571-13CC943510C9}tf10001124</Template>
  <TotalTime>1072</TotalTime>
  <Words>4688</Words>
  <Application>Microsoft Macintosh PowerPoint</Application>
  <PresentationFormat>Widescreen</PresentationFormat>
  <Paragraphs>473</Paragraphs>
  <Slides>84</Slides>
  <Notes>22</Notes>
  <HiddenSlides>2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100" baseType="lpstr">
      <vt:lpstr>Abadi</vt:lpstr>
      <vt:lpstr>Aller</vt:lpstr>
      <vt:lpstr>Arial</vt:lpstr>
      <vt:lpstr>Arial Black</vt:lpstr>
      <vt:lpstr>Arial Narrow</vt:lpstr>
      <vt:lpstr>Asap</vt:lpstr>
      <vt:lpstr>Bookman Old Style</vt:lpstr>
      <vt:lpstr>Calibri</vt:lpstr>
      <vt:lpstr>Calibri Light</vt:lpstr>
      <vt:lpstr>Corbel</vt:lpstr>
      <vt:lpstr>Times New Roman</vt:lpstr>
      <vt:lpstr>Wingdings</vt:lpstr>
      <vt:lpstr>Wingdings 2</vt:lpstr>
      <vt:lpstr>Frame</vt:lpstr>
      <vt:lpstr>2_Office Theme</vt:lpstr>
      <vt:lpstr>Photo Editor Photo</vt:lpstr>
      <vt:lpstr>ALLERGY</vt:lpstr>
      <vt:lpstr>Disclosure of Relevant Relationship</vt:lpstr>
      <vt:lpstr>PowerPoint Presentation</vt:lpstr>
      <vt:lpstr>Allergy</vt:lpstr>
      <vt:lpstr>Disclosures</vt:lpstr>
      <vt:lpstr>  Outline</vt:lpstr>
      <vt:lpstr>   Atopy</vt:lpstr>
      <vt:lpstr>   Atopy</vt:lpstr>
      <vt:lpstr>PowerPoint Presentation</vt:lpstr>
      <vt:lpstr>       Anaphylaxis</vt:lpstr>
      <vt:lpstr>ARS question Case Study A 6 year old male is stung by a wasp.  He develops urticaria and swelling of the site.  What recommendation should you make?</vt:lpstr>
      <vt:lpstr>PowerPoint Presentation</vt:lpstr>
      <vt:lpstr>PowerPoint Presentation</vt:lpstr>
      <vt:lpstr>PowerPoint Presentation</vt:lpstr>
      <vt:lpstr>Case Study A 6 year old male is stung by a wasp.  He develops urticaria and swelling of the site.  What recommendation should you make?</vt:lpstr>
      <vt:lpstr>Stinging Insects</vt:lpstr>
      <vt:lpstr>Bees, Wasps, Stinging Insects</vt:lpstr>
      <vt:lpstr>Insect Allergy</vt:lpstr>
      <vt:lpstr>Insect  Allergy Recommendations </vt:lpstr>
      <vt:lpstr>Fire Ant Allergy</vt:lpstr>
      <vt:lpstr>Insect Allergy</vt:lpstr>
      <vt:lpstr>Congestion    (ie: Rhinitis) </vt:lpstr>
      <vt:lpstr>Look at my Allergic Shiners!! </vt:lpstr>
      <vt:lpstr>  Drug Allergy</vt:lpstr>
      <vt:lpstr>Gell and Coombs’ Classification of Allergic Reactions</vt:lpstr>
      <vt:lpstr>ARS question  Case  study  A patient has a severe allergic reaction during a CT Scan with contrast media.  Which of the following recommendations would you make?</vt:lpstr>
      <vt:lpstr>PowerPoint Presentation</vt:lpstr>
      <vt:lpstr>PowerPoint Presentation</vt:lpstr>
      <vt:lpstr>PowerPoint Presentation</vt:lpstr>
      <vt:lpstr>Case study A patient has a severe allergic reaction during a CT Scan with contrast media.  Which of the following recommendations would you make?</vt:lpstr>
      <vt:lpstr>Contrast Media Reactions-  Non-IgE Mediated</vt:lpstr>
      <vt:lpstr>Eczema/ Atopic Dermatitis</vt:lpstr>
      <vt:lpstr>Food Allergy</vt:lpstr>
      <vt:lpstr>ARS Question </vt:lpstr>
      <vt:lpstr>PowerPoint Presentation</vt:lpstr>
      <vt:lpstr>PowerPoint Presentation</vt:lpstr>
      <vt:lpstr>PowerPoint Presentation</vt:lpstr>
      <vt:lpstr>ARS Question </vt:lpstr>
      <vt:lpstr>New diets for infants</vt:lpstr>
      <vt:lpstr>Peanut Allergy Recommendations </vt:lpstr>
      <vt:lpstr>LEAP study NEJM 2015</vt:lpstr>
      <vt:lpstr>Food Allergy </vt:lpstr>
      <vt:lpstr>Food Allergy</vt:lpstr>
      <vt:lpstr>New treatments for Food Allergy</vt:lpstr>
      <vt:lpstr>Challenge with Anaphylaxis to known food allergen</vt:lpstr>
      <vt:lpstr>PowerPoint Presentation</vt:lpstr>
      <vt:lpstr>ARS question Case Study  A 1 year old with egg allergy is due for the MMR?  What is your recommendation for the patient?</vt:lpstr>
      <vt:lpstr>PowerPoint Presentation</vt:lpstr>
      <vt:lpstr>PowerPoint Presentation</vt:lpstr>
      <vt:lpstr>PowerPoint Presentation</vt:lpstr>
      <vt:lpstr>Case Study A 1 year old with egg allergy is due for the MMR?  What is your recommendation for the patient?</vt:lpstr>
      <vt:lpstr>Egg allergy and vaccines</vt:lpstr>
      <vt:lpstr>Hives/Urticaria</vt:lpstr>
      <vt:lpstr>Acute Urticaria and Angioedema (&lt; 6 wk)</vt:lpstr>
      <vt:lpstr>Acute Urticaria and Angioedema:  Etiology</vt:lpstr>
      <vt:lpstr>Chronic Urticaria /Angioedema (&gt; 6 wk)</vt:lpstr>
      <vt:lpstr>Physical Urticaria</vt:lpstr>
      <vt:lpstr>Dermatographism</vt:lpstr>
      <vt:lpstr>Workup of hives</vt:lpstr>
      <vt:lpstr>Workup of chronic hives</vt:lpstr>
      <vt:lpstr>ARS question Case Study  A three year old girl presents with episodes of facial swelling and abdominal pain.  The episodes have occurred on four separate occasions.  No other symptoms- ie: urticaria seen.    The initial workup should include:</vt:lpstr>
      <vt:lpstr>PowerPoint Presentation</vt:lpstr>
      <vt:lpstr>PowerPoint Presentation</vt:lpstr>
      <vt:lpstr>PowerPoint Presentation</vt:lpstr>
      <vt:lpstr>Case Study A three year old girl presents with episodes of facial swelling and abdominal pain.  The episodes have occurred on four separate occasions.  No other symptoms- ie: urticaria seen.  The initial workup should include:</vt:lpstr>
      <vt:lpstr>Hereditary Angioedema</vt:lpstr>
      <vt:lpstr>Hereditary Angioedema</vt:lpstr>
      <vt:lpstr> Hereditary Angioedema</vt:lpstr>
      <vt:lpstr>Importance of IgE</vt:lpstr>
      <vt:lpstr>Importance of IgE</vt:lpstr>
      <vt:lpstr>PowerPoint Presentation</vt:lpstr>
      <vt:lpstr> Diagnosis of Allergies </vt:lpstr>
      <vt:lpstr>Diagnosis of Allergies </vt:lpstr>
      <vt:lpstr>ARS question- Case Study Which of the following is an indication for immunotherapy?</vt:lpstr>
      <vt:lpstr>PowerPoint Presentation</vt:lpstr>
      <vt:lpstr>PowerPoint Presentation</vt:lpstr>
      <vt:lpstr>PowerPoint Presentation</vt:lpstr>
      <vt:lpstr>Case Study Which of the following is an indication for immunotherapy?</vt:lpstr>
      <vt:lpstr>Indications for Immunotherapy</vt:lpstr>
      <vt:lpstr>Diseases NOT Indications for Immunotherapy</vt:lpstr>
      <vt:lpstr>  Treatment</vt:lpstr>
      <vt:lpstr>Treatment</vt:lpstr>
      <vt:lpstr>Treatment</vt:lpstr>
      <vt:lpstr>References</vt:lpstr>
    </vt:vector>
  </TitlesOfParts>
  <Company>Miami Children's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Rani Gereige</dc:creator>
  <cp:lastModifiedBy>Gabriela Martinez</cp:lastModifiedBy>
  <cp:revision>114</cp:revision>
  <dcterms:created xsi:type="dcterms:W3CDTF">2016-03-31T16:11:22Z</dcterms:created>
  <dcterms:modified xsi:type="dcterms:W3CDTF">2024-05-17T04:22:11Z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Version">
    <vt:lpwstr>2.0</vt:lpwstr>
  </property>
  <property fmtid="{D5CDD505-2E9C-101B-9397-08002B2CF9AE}" pid="3" name="IsExistingPresentation">
    <vt:lpwstr>Yes</vt:lpwstr>
  </property>
  <property fmtid="{D5CDD505-2E9C-101B-9397-08002B2CF9AE}" pid="4" name="PresentationID">
    <vt:lpwstr>be70f655389344ccab013234495a8bc9</vt:lpwstr>
  </property>
  <property fmtid="{D5CDD505-2E9C-101B-9397-08002B2CF9AE}" pid="5" name="SlidesCount">
    <vt:lpwstr>45</vt:lpwstr>
  </property>
</Properties>
</file>