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178"/>
  </p:notesMasterIdLst>
  <p:handoutMasterIdLst>
    <p:handoutMasterId r:id="rId179"/>
  </p:handoutMasterIdLst>
  <p:sldIdLst>
    <p:sldId id="435" r:id="rId3"/>
    <p:sldId id="43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432" r:id="rId108"/>
    <p:sldId id="433" r:id="rId109"/>
    <p:sldId id="434"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C3"/>
    <a:srgbClr val="0099FF"/>
    <a:srgbClr val="99CC00"/>
    <a:srgbClr val="8BBC00"/>
    <a:srgbClr val="7CA8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0F15B-2BFE-B74C-B034-A938CB568E89}" v="2" dt="2024-05-17T14:51:0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327"/>
  </p:normalViewPr>
  <p:slideViewPr>
    <p:cSldViewPr snapToGrid="0">
      <p:cViewPr varScale="1">
        <p:scale>
          <a:sx n="123" d="100"/>
          <a:sy n="123" d="100"/>
        </p:scale>
        <p:origin x="736"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theme" Target="theme/theme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microsoft.com/office/2015/10/relationships/revisionInfo" Target="revisionInfo.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The 26th Annual GPRSA Course</a:t>
            </a: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S307 - Dr. Wright</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07CFEB-F0A2-4113-8ED7-E6E1BDE6B50D}" type="slidenum">
              <a:rPr lang="en-US" smtClean="0"/>
              <a:t>‹#›</a:t>
            </a:fld>
            <a:endParaRPr lang="en-US"/>
          </a:p>
        </p:txBody>
      </p:sp>
    </p:spTree>
    <p:extLst>
      <p:ext uri="{BB962C8B-B14F-4D97-AF65-F5344CB8AC3E}">
        <p14:creationId xmlns:p14="http://schemas.microsoft.com/office/powerpoint/2010/main" val="7597984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The 26th Annual GPRSA Course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S307 - Dr. Wright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F0484-5717-4D60-84ED-FA55AB2E7A87}" type="slidenum">
              <a:rPr lang="en-US" smtClean="0"/>
              <a:t>‹#›</a:t>
            </a:fld>
            <a:endParaRPr lang="en-US"/>
          </a:p>
        </p:txBody>
      </p:sp>
    </p:spTree>
    <p:extLst>
      <p:ext uri="{BB962C8B-B14F-4D97-AF65-F5344CB8AC3E}">
        <p14:creationId xmlns:p14="http://schemas.microsoft.com/office/powerpoint/2010/main" val="372633633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3082-F70C-A840-870D-F460C93EA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B4E5AC9-6C2F-1962-01D8-DFF069E90C04}"/>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B0569EAC-A9D6-887D-5F86-6F570BDD0D11}"/>
              </a:ext>
            </a:extLst>
          </p:cNvPr>
          <p:cNvSpPr>
            <a:spLocks noGrp="1"/>
          </p:cNvSpPr>
          <p:nvPr>
            <p:ph type="ftr" sz="quarter" idx="4"/>
          </p:nvPr>
        </p:nvSpPr>
        <p:spPr/>
        <p:txBody>
          <a:bodyPr/>
          <a:lstStyle/>
          <a:p>
            <a:r>
              <a:rPr lang="en-US"/>
              <a:t>S307 - Dr. Wright</a:t>
            </a:r>
          </a:p>
        </p:txBody>
      </p:sp>
      <p:sp>
        <p:nvSpPr>
          <p:cNvPr id="7" name="Header Placeholder 6">
            <a:extLst>
              <a:ext uri="{FF2B5EF4-FFF2-40B4-BE49-F238E27FC236}">
                <a16:creationId xmlns:a16="http://schemas.microsoft.com/office/drawing/2014/main" id="{FF27A948-727A-C1C7-B6D6-100B5C7A6047}"/>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1410094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D3F74899-4F8D-4FE6-B10C-7D2B38223C2B}" type="slidenum">
              <a:rPr lang="en-US" altLang="en-US" sz="1200">
                <a:solidFill>
                  <a:srgbClr val="000000"/>
                </a:solidFill>
                <a:latin typeface="Arial" panose="020B0604020202020204" pitchFamily="34" charset="0"/>
              </a:rPr>
              <a:pPr/>
              <a:t>56</a:t>
            </a:fld>
            <a:endParaRPr lang="en-US" altLang="en-US" sz="1200">
              <a:solidFill>
                <a:srgbClr val="000000"/>
              </a:solidFill>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411163" y="698500"/>
            <a:ext cx="6207125" cy="3492500"/>
          </a:xfrm>
          <a:ln/>
        </p:spPr>
      </p:sp>
      <p:sp>
        <p:nvSpPr>
          <p:cNvPr id="82948"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clues to this disease are knee pain or hip pain, limping, a slight leg length discrepancy, and limited range of motion of the hip.</a:t>
            </a:r>
          </a:p>
        </p:txBody>
      </p:sp>
      <p:sp>
        <p:nvSpPr>
          <p:cNvPr id="2" name="Date Placeholder 1">
            <a:extLst>
              <a:ext uri="{FF2B5EF4-FFF2-40B4-BE49-F238E27FC236}">
                <a16:creationId xmlns:a16="http://schemas.microsoft.com/office/drawing/2014/main" id="{91856CD1-C336-7922-3C06-37AF283703A1}"/>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268E290-33C1-C196-3E55-C16AE2EEE39C}"/>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A191E386-709C-9AF7-55C1-F7CE0B424886}"/>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165655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E38EDF3F-BCD6-4C05-94C6-4857644A0A08}" type="slidenum">
              <a:rPr lang="en-US" altLang="en-US" sz="1200">
                <a:solidFill>
                  <a:srgbClr val="000000"/>
                </a:solidFill>
                <a:latin typeface="Arial" panose="020B0604020202020204" pitchFamily="34" charset="0"/>
              </a:rPr>
              <a:pPr/>
              <a:t>57</a:t>
            </a:fld>
            <a:endParaRPr lang="en-US" altLang="en-US" sz="1200">
              <a:solidFill>
                <a:srgbClr val="000000"/>
              </a:solidFill>
              <a:latin typeface="Arial" panose="020B0604020202020204" pitchFamily="34" charset="0"/>
            </a:endParaRPr>
          </a:p>
        </p:txBody>
      </p:sp>
      <p:sp>
        <p:nvSpPr>
          <p:cNvPr id="84995" name="Rectangle 2"/>
          <p:cNvSpPr>
            <a:spLocks noGrp="1" noRot="1" noChangeAspect="1" noChangeArrowheads="1" noTextEdit="1"/>
          </p:cNvSpPr>
          <p:nvPr>
            <p:ph type="sldImg"/>
          </p:nvPr>
        </p:nvSpPr>
        <p:spPr>
          <a:xfrm>
            <a:off x="411163" y="698500"/>
            <a:ext cx="6207125" cy="3492500"/>
          </a:xfrm>
          <a:ln/>
        </p:spPr>
      </p:sp>
      <p:sp>
        <p:nvSpPr>
          <p:cNvPr id="84996"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diagnosis of LCP disease is confirmed with AP and frog-leg pelvis radiographs.</a:t>
            </a:r>
          </a:p>
          <a:p>
            <a:pPr eaLnBrk="1" hangingPunct="1"/>
            <a:r>
              <a:rPr lang="en-US" altLang="en-US"/>
              <a:t>Initially, the femoral head appears smaller and the articular space appears wider than the contralateral normal side. Within months, a crescent-shaped radiolucent line can be seen on the lateral radiograph (crescent sign). This is caused by subcortical collapse of the trabecular bone.</a:t>
            </a:r>
          </a:p>
          <a:p>
            <a:pPr eaLnBrk="1" hangingPunct="1"/>
            <a:r>
              <a:rPr lang="en-US" altLang="en-US"/>
              <a:t>Later, the femoral head develops a fragmented appearance as the bone dies. As time goes on, remodeling occurs, and, without treatment, results in a broad and flat femoral head (coxa plana), which leads to arthritis.</a:t>
            </a:r>
          </a:p>
          <a:p>
            <a:pPr eaLnBrk="1" hangingPunct="1"/>
            <a:r>
              <a:rPr lang="en-US" altLang="en-US"/>
              <a:t>MRI may be used to delineate the extent of the disease and to follow for signs of remodeling.</a:t>
            </a:r>
          </a:p>
        </p:txBody>
      </p:sp>
      <p:sp>
        <p:nvSpPr>
          <p:cNvPr id="2" name="Date Placeholder 1">
            <a:extLst>
              <a:ext uri="{FF2B5EF4-FFF2-40B4-BE49-F238E27FC236}">
                <a16:creationId xmlns:a16="http://schemas.microsoft.com/office/drawing/2014/main" id="{ED096727-305A-F1FE-235C-38C90910C9B2}"/>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4B994BDE-596D-87E7-BE57-1EDFA772E773}"/>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2F7E3D4C-392C-7D75-5B6B-5443E9ED81D2}"/>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16367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FD47093D-2CF0-4A1A-9052-DEB3C821CA04}" type="slidenum">
              <a:rPr lang="en-US" altLang="en-US" sz="1200">
                <a:solidFill>
                  <a:srgbClr val="000000"/>
                </a:solidFill>
                <a:latin typeface="Arial" panose="020B0604020202020204" pitchFamily="34" charset="0"/>
              </a:rPr>
              <a:pPr/>
              <a:t>58</a:t>
            </a:fld>
            <a:endParaRPr lang="en-US" altLang="en-US" sz="1200">
              <a:solidFill>
                <a:srgbClr val="000000"/>
              </a:solidFill>
              <a:latin typeface="Arial" panose="020B0604020202020204" pitchFamily="34" charset="0"/>
            </a:endParaRPr>
          </a:p>
        </p:txBody>
      </p:sp>
      <p:sp>
        <p:nvSpPr>
          <p:cNvPr id="87043" name="Rectangle 2"/>
          <p:cNvSpPr>
            <a:spLocks noGrp="1" noRot="1" noChangeAspect="1" noChangeArrowheads="1" noTextEdit="1"/>
          </p:cNvSpPr>
          <p:nvPr>
            <p:ph type="sldImg"/>
          </p:nvPr>
        </p:nvSpPr>
        <p:spPr>
          <a:xfrm>
            <a:off x="411163" y="698500"/>
            <a:ext cx="6207125" cy="3492500"/>
          </a:xfrm>
          <a:ln/>
        </p:spPr>
      </p:sp>
      <p:sp>
        <p:nvSpPr>
          <p:cNvPr id="87044" name="Rectangle 3"/>
          <p:cNvSpPr>
            <a:spLocks noGrp="1" noChangeArrowheads="1"/>
          </p:cNvSpPr>
          <p:nvPr>
            <p:ph type="body" idx="1"/>
          </p:nvPr>
        </p:nvSpPr>
        <p:spPr>
          <a:xfrm>
            <a:off x="936625" y="4422775"/>
            <a:ext cx="5153025" cy="4191000"/>
          </a:xfrm>
          <a:noFill/>
        </p:spPr>
        <p:txBody>
          <a:bodyPr/>
          <a:lstStyle/>
          <a:p>
            <a:pPr eaLnBrk="1" hangingPunct="1"/>
            <a:r>
              <a:rPr lang="en-US" altLang="en-US"/>
              <a:t>This disease is generally a self-limited one but can last for several years, and thus supportive care is all that is generally required. </a:t>
            </a:r>
          </a:p>
          <a:p>
            <a:pPr eaLnBrk="1" hangingPunct="1"/>
            <a:r>
              <a:rPr lang="en-US" altLang="en-US"/>
              <a:t>The disease is a prolonged one, however, and the patient will need to be quite vigilant over the 2- to 4-year disease period. </a:t>
            </a:r>
          </a:p>
          <a:p>
            <a:pPr eaLnBrk="1" hangingPunct="1"/>
            <a:r>
              <a:rPr lang="en-US" altLang="en-US"/>
              <a:t>Generally pain control and limiting of activities are the recommended treatment course. </a:t>
            </a:r>
          </a:p>
          <a:p>
            <a:pPr eaLnBrk="1" hangingPunct="1"/>
            <a:r>
              <a:rPr lang="en-US" altLang="en-US"/>
              <a:t>Occasionally braces or crutches are recommended. </a:t>
            </a:r>
          </a:p>
          <a:p>
            <a:pPr eaLnBrk="1" hangingPunct="1"/>
            <a:r>
              <a:rPr lang="en-US" altLang="en-US"/>
              <a:t>The primary goal of treatment is to maintain the spherical shape to the femoral head until the reossification period takes place. </a:t>
            </a:r>
          </a:p>
          <a:p>
            <a:pPr eaLnBrk="1" hangingPunct="1"/>
            <a:r>
              <a:rPr lang="en-US" altLang="en-US"/>
              <a:t>The younger the child, the better the prognosis.</a:t>
            </a:r>
          </a:p>
          <a:p>
            <a:pPr eaLnBrk="1" hangingPunct="1"/>
            <a:r>
              <a:rPr lang="en-US" altLang="en-US"/>
              <a:t>Long-term studies reveal a higher incidence of osteoarthritis and total hip replacement much later in life.</a:t>
            </a:r>
          </a:p>
        </p:txBody>
      </p:sp>
      <p:sp>
        <p:nvSpPr>
          <p:cNvPr id="2" name="Date Placeholder 1">
            <a:extLst>
              <a:ext uri="{FF2B5EF4-FFF2-40B4-BE49-F238E27FC236}">
                <a16:creationId xmlns:a16="http://schemas.microsoft.com/office/drawing/2014/main" id="{7C756D72-46D9-F3A6-1BEC-57202A1FF11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D1A8F80D-B0F9-899C-97B3-EC6A72CA608D}"/>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D529057A-0F97-2CCB-2FA9-5F2ECCF8D491}"/>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50373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6DB5C121-2ADA-46A6-893C-F454BE3F81F7}" type="slidenum">
              <a:rPr lang="en-US" altLang="en-US" sz="1200">
                <a:solidFill>
                  <a:srgbClr val="000000"/>
                </a:solidFill>
                <a:latin typeface="Arial" panose="020B0604020202020204" pitchFamily="34" charset="0"/>
              </a:rPr>
              <a:pPr/>
              <a:t>64</a:t>
            </a:fld>
            <a:endParaRPr lang="en-US" altLang="en-US" sz="1200">
              <a:solidFill>
                <a:srgbClr val="000000"/>
              </a:solidFill>
              <a:latin typeface="Arial" panose="020B0604020202020204" pitchFamily="34" charset="0"/>
            </a:endParaRPr>
          </a:p>
        </p:txBody>
      </p:sp>
      <p:sp>
        <p:nvSpPr>
          <p:cNvPr id="94211" name="Rectangle 2"/>
          <p:cNvSpPr>
            <a:spLocks noGrp="1" noRot="1" noChangeAspect="1" noChangeArrowheads="1" noTextEdit="1"/>
          </p:cNvSpPr>
          <p:nvPr>
            <p:ph type="sldImg"/>
          </p:nvPr>
        </p:nvSpPr>
        <p:spPr>
          <a:xfrm>
            <a:off x="411163" y="698500"/>
            <a:ext cx="6207125" cy="3492500"/>
          </a:xfrm>
          <a:ln/>
        </p:spPr>
      </p:sp>
      <p:sp>
        <p:nvSpPr>
          <p:cNvPr id="94212"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incidence of SCFE is about 1/100,000 to 3/100,000.</a:t>
            </a:r>
          </a:p>
          <a:p>
            <a:pPr eaLnBrk="1" hangingPunct="1"/>
            <a:r>
              <a:rPr lang="en-US" altLang="en-US"/>
              <a:t>It generally occurs around adolescence and seems connected to changing vectors of force that occur as the femur elongates. </a:t>
            </a:r>
          </a:p>
          <a:p>
            <a:pPr eaLnBrk="1" hangingPunct="1"/>
            <a:r>
              <a:rPr lang="en-US" altLang="en-US"/>
              <a:t>Males have this problem about twice as frequently as females. Obesity is an associated factor, as two thirds of cases occur in obese children. </a:t>
            </a:r>
          </a:p>
          <a:p>
            <a:pPr eaLnBrk="1" hangingPunct="1"/>
            <a:r>
              <a:rPr lang="en-US" altLang="en-US"/>
              <a:t>It is very important to remember that this process is often bilateral; when you find it on one side, check the other side as well. </a:t>
            </a:r>
          </a:p>
        </p:txBody>
      </p:sp>
      <p:sp>
        <p:nvSpPr>
          <p:cNvPr id="2" name="Date Placeholder 1">
            <a:extLst>
              <a:ext uri="{FF2B5EF4-FFF2-40B4-BE49-F238E27FC236}">
                <a16:creationId xmlns:a16="http://schemas.microsoft.com/office/drawing/2014/main" id="{45B8A80C-4625-D396-9BA1-09BEA2B4150A}"/>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F4D9941C-C8C1-3D15-3E36-21BB445D640D}"/>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8B476C60-E4BD-5EE8-D310-DECE88281A34}"/>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78625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2E0563A5-4602-4D53-810E-69FEA2DBCCDB}" type="slidenum">
              <a:rPr lang="en-US" altLang="en-US" sz="1200">
                <a:solidFill>
                  <a:srgbClr val="000000"/>
                </a:solidFill>
                <a:latin typeface="Arial" panose="020B0604020202020204" pitchFamily="34" charset="0"/>
              </a:rPr>
              <a:pPr/>
              <a:t>65</a:t>
            </a:fld>
            <a:endParaRPr lang="en-US" altLang="en-US" sz="1200">
              <a:solidFill>
                <a:srgbClr val="000000"/>
              </a:solidFill>
              <a:latin typeface="Arial" panose="020B0604020202020204" pitchFamily="34" charset="0"/>
            </a:endParaRPr>
          </a:p>
        </p:txBody>
      </p:sp>
      <p:sp>
        <p:nvSpPr>
          <p:cNvPr id="96259" name="Rectangle 2"/>
          <p:cNvSpPr>
            <a:spLocks noGrp="1" noRot="1" noChangeAspect="1" noChangeArrowheads="1" noTextEdit="1"/>
          </p:cNvSpPr>
          <p:nvPr>
            <p:ph type="sldImg"/>
          </p:nvPr>
        </p:nvSpPr>
        <p:spPr>
          <a:xfrm>
            <a:off x="411163" y="698500"/>
            <a:ext cx="6207125" cy="3492500"/>
          </a:xfrm>
          <a:ln/>
        </p:spPr>
      </p:sp>
      <p:sp>
        <p:nvSpPr>
          <p:cNvPr id="96260" name="Rectangle 3"/>
          <p:cNvSpPr>
            <a:spLocks noGrp="1" noChangeArrowheads="1"/>
          </p:cNvSpPr>
          <p:nvPr>
            <p:ph type="body" idx="1"/>
          </p:nvPr>
        </p:nvSpPr>
        <p:spPr>
          <a:xfrm>
            <a:off x="936625" y="4422775"/>
            <a:ext cx="5153025" cy="4191000"/>
          </a:xfrm>
          <a:noFill/>
        </p:spPr>
        <p:txBody>
          <a:bodyPr/>
          <a:lstStyle/>
          <a:p>
            <a:pPr eaLnBrk="1" hangingPunct="1"/>
            <a:r>
              <a:rPr lang="en-US" altLang="en-US"/>
              <a:t>A determining feature in this case includes the fact that we had an obese adolescent male. </a:t>
            </a:r>
          </a:p>
          <a:p>
            <a:pPr eaLnBrk="1" hangingPunct="1"/>
            <a:r>
              <a:rPr lang="en-US" altLang="en-US"/>
              <a:t>A review of the history often reveals weeks to months of discomfort, and at times an acute traumatic event that precipitates the slip.</a:t>
            </a:r>
          </a:p>
          <a:p>
            <a:pPr eaLnBrk="1" hangingPunct="1"/>
            <a:r>
              <a:rPr lang="en-US" altLang="en-US"/>
              <a:t>Limping is often part of the recent history as well. The pain can be localized to the hip, thigh, groin, or the knee.</a:t>
            </a:r>
          </a:p>
          <a:p>
            <a:pPr eaLnBrk="1" hangingPunct="1"/>
            <a:r>
              <a:rPr lang="en-US" altLang="en-US"/>
              <a:t>The exam, however, helps you localize the problem to the hip.</a:t>
            </a:r>
          </a:p>
          <a:p>
            <a:pPr eaLnBrk="1" hangingPunct="1"/>
            <a:r>
              <a:rPr lang="en-US" altLang="en-US"/>
              <a:t>BE SURE TO EMPHASIZE THAT THE HIP SHOULD BE EXAMINED ON ANY PATIENT PRESENTING WITH KNEE PAIN!</a:t>
            </a:r>
          </a:p>
        </p:txBody>
      </p:sp>
      <p:sp>
        <p:nvSpPr>
          <p:cNvPr id="2" name="Date Placeholder 1">
            <a:extLst>
              <a:ext uri="{FF2B5EF4-FFF2-40B4-BE49-F238E27FC236}">
                <a16:creationId xmlns:a16="http://schemas.microsoft.com/office/drawing/2014/main" id="{5D73458C-2F24-DE21-7430-4857D5DF37AE}"/>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E91CEC58-2573-67AF-7D9B-0012CEECFDF0}"/>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B34FA166-856C-8EEA-C9E2-2B039036C87F}"/>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50066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AE4431C3-04D7-406A-821A-86ED84516BB0}" type="slidenum">
              <a:rPr lang="en-US" altLang="en-US" sz="1200">
                <a:solidFill>
                  <a:srgbClr val="000000"/>
                </a:solidFill>
                <a:latin typeface="Arial" panose="020B0604020202020204" pitchFamily="34" charset="0"/>
              </a:rPr>
              <a:pPr/>
              <a:t>66</a:t>
            </a:fld>
            <a:endParaRPr lang="en-US" altLang="en-US" sz="1200">
              <a:solidFill>
                <a:srgbClr val="000000"/>
              </a:solidFill>
              <a:latin typeface="Arial" panose="020B0604020202020204" pitchFamily="34" charset="0"/>
            </a:endParaRPr>
          </a:p>
        </p:txBody>
      </p:sp>
      <p:sp>
        <p:nvSpPr>
          <p:cNvPr id="98307" name="Rectangle 2"/>
          <p:cNvSpPr>
            <a:spLocks noGrp="1" noRot="1" noChangeAspect="1" noChangeArrowheads="1" noTextEdit="1"/>
          </p:cNvSpPr>
          <p:nvPr>
            <p:ph type="sldImg"/>
          </p:nvPr>
        </p:nvSpPr>
        <p:spPr>
          <a:xfrm>
            <a:off x="411163" y="698500"/>
            <a:ext cx="6207125" cy="3492500"/>
          </a:xfrm>
          <a:ln/>
        </p:spPr>
      </p:sp>
      <p:sp>
        <p:nvSpPr>
          <p:cNvPr id="98308"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most helpful diagnostic tests for SCFE are AP and frog-leg x-ray views of the hips.</a:t>
            </a:r>
          </a:p>
          <a:p>
            <a:pPr eaLnBrk="1" hangingPunct="1"/>
            <a:r>
              <a:rPr lang="en-US" altLang="en-US"/>
              <a:t>A number of signs can help determine this diagnosis.</a:t>
            </a:r>
          </a:p>
          <a:p>
            <a:pPr eaLnBrk="1" hangingPunct="1"/>
            <a:r>
              <a:rPr lang="en-US" altLang="en-US"/>
              <a:t>The initial finding is generally a widening of the physis on the involved side as compared to the other side.</a:t>
            </a:r>
          </a:p>
          <a:p>
            <a:pPr eaLnBrk="1" hangingPunct="1"/>
            <a:r>
              <a:rPr lang="en-US" altLang="en-US"/>
              <a:t>A second check point is the Klein line which is formed by drawing a line along the anterior neck of the femur at the base of the greater trochanter; it should intersect the epiphysis and femoral head. In SCFE, the epiphysis is often moved inferiorly and posteriorly; thus the line does not intersect the femoral head. Another method is the disruption of the Shenton line: an arc running from the inferior border of the femoral neck up and extending to the superior border of the obturator foramen.</a:t>
            </a:r>
          </a:p>
        </p:txBody>
      </p:sp>
      <p:sp>
        <p:nvSpPr>
          <p:cNvPr id="2" name="Date Placeholder 1">
            <a:extLst>
              <a:ext uri="{FF2B5EF4-FFF2-40B4-BE49-F238E27FC236}">
                <a16:creationId xmlns:a16="http://schemas.microsoft.com/office/drawing/2014/main" id="{15B1C50D-F1B1-A426-141A-05865FAEF18C}"/>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2F28FC5A-2672-45E5-6006-4FFD4E20ECD5}"/>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36DE9CA5-35E0-F2D6-3A52-31821740AE89}"/>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72159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CCD10126-C853-42F8-AFBA-41F830426242}" type="slidenum">
              <a:rPr lang="en-US" altLang="en-US" sz="1200">
                <a:solidFill>
                  <a:srgbClr val="000000"/>
                </a:solidFill>
                <a:latin typeface="Arial" panose="020B0604020202020204" pitchFamily="34" charset="0"/>
              </a:rPr>
              <a:pPr/>
              <a:t>67</a:t>
            </a:fld>
            <a:endParaRPr lang="en-US" altLang="en-US" sz="1200">
              <a:solidFill>
                <a:srgbClr val="000000"/>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a:xfrm>
            <a:off x="411163" y="698500"/>
            <a:ext cx="6207125" cy="3492500"/>
          </a:xfrm>
          <a:ln/>
        </p:spPr>
      </p:sp>
      <p:sp>
        <p:nvSpPr>
          <p:cNvPr id="100356" name="Rectangle 3"/>
          <p:cNvSpPr>
            <a:spLocks noGrp="1" noChangeArrowheads="1"/>
          </p:cNvSpPr>
          <p:nvPr>
            <p:ph type="body" idx="1"/>
          </p:nvPr>
        </p:nvSpPr>
        <p:spPr>
          <a:xfrm>
            <a:off x="936625" y="4422775"/>
            <a:ext cx="5153025" cy="4191000"/>
          </a:xfrm>
          <a:noFill/>
        </p:spPr>
        <p:txBody>
          <a:bodyPr/>
          <a:lstStyle/>
          <a:p>
            <a:pPr eaLnBrk="1" hangingPunct="1"/>
            <a:r>
              <a:rPr lang="en-US" altLang="en-US"/>
              <a:t>This is a slide of another patient with SCFE. Note how the Klein line, a parallel line running along the femoral neck, does not cross the epiphysis on the right but does intersect on the left.</a:t>
            </a:r>
          </a:p>
          <a:p>
            <a:pPr eaLnBrk="1" hangingPunct="1"/>
            <a:r>
              <a:rPr lang="en-US" altLang="en-US"/>
              <a:t>The line misses on the right because the epiphysis has slipped (medially and inferiorly).</a:t>
            </a:r>
          </a:p>
          <a:p>
            <a:pPr eaLnBrk="1" hangingPunct="1"/>
            <a:r>
              <a:rPr lang="en-US" altLang="en-US"/>
              <a:t>Also VERY important to look at the right physis – it is widened compared to the left side. The right radiograph demonstrates some of the earliest findings of SCFE.</a:t>
            </a:r>
          </a:p>
        </p:txBody>
      </p:sp>
      <p:sp>
        <p:nvSpPr>
          <p:cNvPr id="2" name="Date Placeholder 1">
            <a:extLst>
              <a:ext uri="{FF2B5EF4-FFF2-40B4-BE49-F238E27FC236}">
                <a16:creationId xmlns:a16="http://schemas.microsoft.com/office/drawing/2014/main" id="{E012E853-B0A4-5305-B05A-4112A8A68A62}"/>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4AF8D11-315B-DA6C-A645-BE1D289BD545}"/>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FD443A88-EC86-4915-23CF-FAF1A33E91A5}"/>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412101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D1CB5BF7-84F8-4937-AD0D-AF8A6C85D84F}" type="slidenum">
              <a:rPr lang="en-US" altLang="en-US" sz="1200">
                <a:solidFill>
                  <a:srgbClr val="000000"/>
                </a:solidFill>
                <a:latin typeface="Arial" panose="020B0604020202020204" pitchFamily="34" charset="0"/>
              </a:rPr>
              <a:pPr/>
              <a:t>68</a:t>
            </a:fld>
            <a:endParaRPr lang="en-US" altLang="en-US" sz="1200">
              <a:solidFill>
                <a:srgbClr val="000000"/>
              </a:solidFill>
              <a:latin typeface="Arial" panose="020B0604020202020204" pitchFamily="34" charset="0"/>
            </a:endParaRPr>
          </a:p>
        </p:txBody>
      </p:sp>
      <p:sp>
        <p:nvSpPr>
          <p:cNvPr id="102403" name="Rectangle 2"/>
          <p:cNvSpPr>
            <a:spLocks noGrp="1" noRot="1" noChangeAspect="1" noChangeArrowheads="1" noTextEdit="1"/>
          </p:cNvSpPr>
          <p:nvPr>
            <p:ph type="sldImg"/>
          </p:nvPr>
        </p:nvSpPr>
        <p:spPr>
          <a:xfrm>
            <a:off x="411163" y="698500"/>
            <a:ext cx="6207125" cy="3492500"/>
          </a:xfrm>
          <a:ln/>
        </p:spPr>
      </p:sp>
      <p:sp>
        <p:nvSpPr>
          <p:cNvPr id="102404"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This slide shows a bilateral slipped capital femoral epiphysis. Your eyes are immediately drawn to the slip on the left, but also note there is a slip on the right. If you use the Klein line, you can verify it for yourself.</a:t>
            </a:r>
          </a:p>
          <a:p>
            <a:pPr eaLnBrk="1" hangingPunct="1"/>
            <a:r>
              <a:rPr lang="en-US" altLang="en-US" i="1"/>
              <a:t>(Use a pointer to demonstrate the Klein line [drawn along the anterior neck of the femur at the base of the greater trochanter and should intersect with the epiphysis. In patients with SCFE, the line does not bisect the epiphysis.], and the Shenton line [smooth arc from femur through symphysis pubis].)</a:t>
            </a:r>
          </a:p>
        </p:txBody>
      </p:sp>
      <p:sp>
        <p:nvSpPr>
          <p:cNvPr id="2" name="Date Placeholder 1">
            <a:extLst>
              <a:ext uri="{FF2B5EF4-FFF2-40B4-BE49-F238E27FC236}">
                <a16:creationId xmlns:a16="http://schemas.microsoft.com/office/drawing/2014/main" id="{5779E8CA-FA7B-066E-9E5F-58E69559E054}"/>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94BC3315-6F87-7095-9049-5BBE5BA91777}"/>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46164BE2-DD4A-EE5C-55C5-43EF81FB05DF}"/>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1828097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13E1FCD6-26EF-4999-B6DC-8E9F23090358}" type="slidenum">
              <a:rPr lang="en-US" altLang="en-US" sz="1200">
                <a:solidFill>
                  <a:srgbClr val="000000"/>
                </a:solidFill>
                <a:latin typeface="Arial" panose="020B0604020202020204" pitchFamily="34" charset="0"/>
              </a:rPr>
              <a:pPr/>
              <a:t>69</a:t>
            </a:fld>
            <a:endParaRPr lang="en-US" altLang="en-US" sz="1200">
              <a:solidFill>
                <a:srgbClr val="000000"/>
              </a:solidFill>
              <a:latin typeface="Arial" panose="020B0604020202020204" pitchFamily="34" charset="0"/>
            </a:endParaRPr>
          </a:p>
        </p:txBody>
      </p:sp>
      <p:sp>
        <p:nvSpPr>
          <p:cNvPr id="104451" name="Rectangle 2"/>
          <p:cNvSpPr>
            <a:spLocks noGrp="1" noRot="1" noChangeAspect="1" noChangeArrowheads="1" noTextEdit="1"/>
          </p:cNvSpPr>
          <p:nvPr>
            <p:ph type="sldImg"/>
          </p:nvPr>
        </p:nvSpPr>
        <p:spPr>
          <a:xfrm>
            <a:off x="411163" y="698500"/>
            <a:ext cx="6207125" cy="3492500"/>
          </a:xfrm>
          <a:ln/>
        </p:spPr>
      </p:sp>
      <p:sp>
        <p:nvSpPr>
          <p:cNvPr id="104452" name="Rectangle 3"/>
          <p:cNvSpPr>
            <a:spLocks noGrp="1" noChangeArrowheads="1"/>
          </p:cNvSpPr>
          <p:nvPr>
            <p:ph type="body" idx="1"/>
          </p:nvPr>
        </p:nvSpPr>
        <p:spPr>
          <a:xfrm>
            <a:off x="936625" y="4422775"/>
            <a:ext cx="5153025" cy="4191000"/>
          </a:xfrm>
          <a:noFill/>
        </p:spPr>
        <p:txBody>
          <a:bodyPr/>
          <a:lstStyle/>
          <a:p>
            <a:pPr eaLnBrk="1" hangingPunct="1"/>
            <a:r>
              <a:rPr lang="en-US" altLang="en-US"/>
              <a:t>Once you diagnose SCFE, you generally need an orthopedic surgeon to fix it. The immediate temporizing management is to put the patient on bed rest and give analgesic pain medication and/or a muscle relaxant for relief of muscle spasm.</a:t>
            </a:r>
          </a:p>
          <a:p>
            <a:pPr eaLnBrk="1" hangingPunct="1"/>
            <a:r>
              <a:rPr lang="en-US" altLang="en-US"/>
              <a:t>The definitive treatment of the condition is surgical and consists of putting a screw through the femoral neck that anchors it to the epiphysis.</a:t>
            </a:r>
          </a:p>
          <a:p>
            <a:pPr eaLnBrk="1" hangingPunct="1"/>
            <a:r>
              <a:rPr lang="en-US" altLang="en-US"/>
              <a:t>This will prevent further slip and does not interfere with bone growth. (If anything, it actually stimulates more bone growth in nonfused patients.)</a:t>
            </a:r>
          </a:p>
        </p:txBody>
      </p:sp>
      <p:sp>
        <p:nvSpPr>
          <p:cNvPr id="2" name="Date Placeholder 1">
            <a:extLst>
              <a:ext uri="{FF2B5EF4-FFF2-40B4-BE49-F238E27FC236}">
                <a16:creationId xmlns:a16="http://schemas.microsoft.com/office/drawing/2014/main" id="{755FCCAA-B777-8DD5-FC8B-2A90F2FBB46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55FEC3A6-ABFE-EEB3-F0BA-952B1277F1FA}"/>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A5EBD9A5-764A-D544-BFAD-68B1730B3871}"/>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168055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D23B8389-68D8-4602-AF39-BECCB70E74A3}" type="slidenum">
              <a:rPr lang="en-US" altLang="en-US" sz="1200">
                <a:solidFill>
                  <a:srgbClr val="000000"/>
                </a:solidFill>
                <a:latin typeface="Arial" panose="020B0604020202020204" pitchFamily="34" charset="0"/>
              </a:rPr>
              <a:pPr/>
              <a:t>72</a:t>
            </a:fld>
            <a:endParaRPr lang="en-US" altLang="en-US" sz="1200">
              <a:solidFill>
                <a:srgbClr val="000000"/>
              </a:solidFill>
              <a:latin typeface="Arial" panose="020B0604020202020204" pitchFamily="34" charset="0"/>
            </a:endParaRPr>
          </a:p>
        </p:txBody>
      </p:sp>
      <p:sp>
        <p:nvSpPr>
          <p:cNvPr id="108547" name="Rectangle 2"/>
          <p:cNvSpPr>
            <a:spLocks noGrp="1" noRot="1" noChangeAspect="1" noChangeArrowheads="1" noTextEdit="1"/>
          </p:cNvSpPr>
          <p:nvPr>
            <p:ph type="sldImg"/>
          </p:nvPr>
        </p:nvSpPr>
        <p:spPr>
          <a:xfrm>
            <a:off x="411163" y="698500"/>
            <a:ext cx="6207125" cy="3492500"/>
          </a:xfrm>
          <a:ln/>
        </p:spPr>
      </p:sp>
      <p:sp>
        <p:nvSpPr>
          <p:cNvPr id="108548"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Septic arthritis occurs in all age groups in pediatrics but does have a predilection for the younger population. </a:t>
            </a:r>
          </a:p>
          <a:p>
            <a:pPr eaLnBrk="1" hangingPunct="1"/>
            <a:r>
              <a:rPr lang="en-US" altLang="en-US"/>
              <a:t>The majority of cases occur in children younger than 4 years of age. </a:t>
            </a:r>
          </a:p>
          <a:p>
            <a:pPr eaLnBrk="1" hangingPunct="1"/>
            <a:r>
              <a:rPr lang="en-US" altLang="en-US"/>
              <a:t>Septic arthritis is also much more common in the lower extremity, with about 75% of cases in either the hips or knees.</a:t>
            </a:r>
          </a:p>
          <a:p>
            <a:pPr eaLnBrk="1" hangingPunct="1"/>
            <a:r>
              <a:rPr lang="en-US" altLang="en-US"/>
              <a:t>Three major routes for entry are possible:</a:t>
            </a:r>
          </a:p>
          <a:p>
            <a:pPr lvl="1" eaLnBrk="1" hangingPunct="1">
              <a:buFontTx/>
              <a:buChar char="•"/>
            </a:pPr>
            <a:r>
              <a:rPr lang="en-US" altLang="en-US"/>
              <a:t>Blood-borne seeding entering through nutrient blood vessels, and then often rupturing into the joint</a:t>
            </a:r>
          </a:p>
          <a:p>
            <a:pPr lvl="1" eaLnBrk="1" hangingPunct="1">
              <a:buFontTx/>
              <a:buChar char="•"/>
            </a:pPr>
            <a:r>
              <a:rPr lang="en-US" altLang="en-US"/>
              <a:t>Contiguous local spread of a soft tissue infection</a:t>
            </a:r>
          </a:p>
          <a:p>
            <a:pPr lvl="1" eaLnBrk="1" hangingPunct="1">
              <a:buFontTx/>
              <a:buChar char="•"/>
            </a:pPr>
            <a:r>
              <a:rPr lang="en-US" altLang="en-US"/>
              <a:t>Puncture wound introducing infection directly into the joint, such as falling on a nail or iatrogenically introduced during surgery</a:t>
            </a:r>
          </a:p>
        </p:txBody>
      </p:sp>
      <p:sp>
        <p:nvSpPr>
          <p:cNvPr id="2" name="Date Placeholder 1">
            <a:extLst>
              <a:ext uri="{FF2B5EF4-FFF2-40B4-BE49-F238E27FC236}">
                <a16:creationId xmlns:a16="http://schemas.microsoft.com/office/drawing/2014/main" id="{17807DBD-9877-2979-2495-0D5D5EE88EC4}"/>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087B044-5D77-C51D-7EB6-862134C844B6}"/>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38B95546-3498-21DA-316B-2B7785E1CDA3}"/>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94242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8462611F-53A2-413B-851E-0D96D75AAD3B}" type="slidenum">
              <a:rPr lang="en-US" altLang="en-US" sz="1200">
                <a:solidFill>
                  <a:srgbClr val="000000"/>
                </a:solidFill>
                <a:latin typeface="Times New Roman" panose="02020603050405020304" pitchFamily="18" charset="0"/>
              </a:rPr>
              <a:pPr/>
              <a:t>34</a:t>
            </a:fld>
            <a:endParaRPr lang="en-US" altLang="en-US" sz="1200">
              <a:solidFill>
                <a:srgbClr val="000000"/>
              </a:solidFill>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xfrm>
            <a:off x="409575" y="698500"/>
            <a:ext cx="6208713" cy="3492500"/>
          </a:xfrm>
          <a:ln/>
        </p:spPr>
      </p:sp>
      <p:sp>
        <p:nvSpPr>
          <p:cNvPr id="52228" name="Rectangle 3"/>
          <p:cNvSpPr>
            <a:spLocks noGrp="1" noChangeArrowheads="1"/>
          </p:cNvSpPr>
          <p:nvPr>
            <p:ph type="body" idx="1"/>
          </p:nvPr>
        </p:nvSpPr>
        <p:spPr>
          <a:xfrm>
            <a:off x="936625" y="4422775"/>
            <a:ext cx="5153025" cy="4191000"/>
          </a:xfrm>
          <a:noFill/>
        </p:spPr>
        <p:txBody>
          <a:bodyPr/>
          <a:lstStyle/>
          <a:p>
            <a:r>
              <a:rPr lang="en-US" altLang="en-US"/>
              <a:t>Developmental dysplasia of the hip is believed to occur in the neonatal period due to the increased ligamentous laxity in the newborn. It is also found to be more common in first-borns and breech position deliveries, and is associated with congenital muscular torticollis and metatarsus adductus.</a:t>
            </a:r>
          </a:p>
        </p:txBody>
      </p:sp>
      <p:sp>
        <p:nvSpPr>
          <p:cNvPr id="2" name="Date Placeholder 1">
            <a:extLst>
              <a:ext uri="{FF2B5EF4-FFF2-40B4-BE49-F238E27FC236}">
                <a16:creationId xmlns:a16="http://schemas.microsoft.com/office/drawing/2014/main" id="{22B81970-C5D5-4FAC-3732-E8960FF526F6}"/>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7CC2D9A-3002-4FDD-D6D4-87879590E073}"/>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25626934-2CCA-E085-08C6-A348B00C8E09}"/>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138204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76CF631A-EFF6-45C2-B7FA-40A8E2415C21}" type="slidenum">
              <a:rPr lang="en-US" altLang="en-US" sz="1200">
                <a:solidFill>
                  <a:srgbClr val="000000"/>
                </a:solidFill>
                <a:latin typeface="Arial" panose="020B0604020202020204" pitchFamily="34" charset="0"/>
              </a:rPr>
              <a:pPr/>
              <a:t>75</a:t>
            </a:fld>
            <a:endParaRPr lang="en-US" altLang="en-US" sz="1200">
              <a:solidFill>
                <a:srgbClr val="000000"/>
              </a:solidFill>
              <a:latin typeface="Arial" panose="020B0604020202020204" pitchFamily="34" charset="0"/>
            </a:endParaRPr>
          </a:p>
        </p:txBody>
      </p:sp>
      <p:sp>
        <p:nvSpPr>
          <p:cNvPr id="112643" name="Rectangle 2"/>
          <p:cNvSpPr>
            <a:spLocks noGrp="1" noRot="1" noChangeAspect="1" noChangeArrowheads="1" noTextEdit="1"/>
          </p:cNvSpPr>
          <p:nvPr>
            <p:ph type="sldImg"/>
          </p:nvPr>
        </p:nvSpPr>
        <p:spPr>
          <a:xfrm>
            <a:off x="411163" y="698500"/>
            <a:ext cx="6207125" cy="3492500"/>
          </a:xfrm>
          <a:ln/>
        </p:spPr>
      </p:sp>
      <p:sp>
        <p:nvSpPr>
          <p:cNvPr id="112644"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To review, the clues to this diagnosis, particularly in the younger child, include irritability, fever (present in 50% of cases), redness overlying the joint, limp or refusal to walk, and decreased range of motion of the limb.</a:t>
            </a:r>
          </a:p>
        </p:txBody>
      </p:sp>
      <p:sp>
        <p:nvSpPr>
          <p:cNvPr id="2" name="Date Placeholder 1">
            <a:extLst>
              <a:ext uri="{FF2B5EF4-FFF2-40B4-BE49-F238E27FC236}">
                <a16:creationId xmlns:a16="http://schemas.microsoft.com/office/drawing/2014/main" id="{AC88AFB1-7C7E-C35A-ED8A-F910640D154A}"/>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D513A33-8854-77CD-126A-341C8293597B}"/>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8363B13C-2F36-9398-F6DE-42E199CDBFF4}"/>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1735213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BE9BDA9A-2E98-4C44-980B-304EF8985CF6}" type="slidenum">
              <a:rPr lang="en-US" altLang="en-US" sz="1200">
                <a:solidFill>
                  <a:srgbClr val="000000"/>
                </a:solidFill>
                <a:latin typeface="Arial" panose="020B0604020202020204" pitchFamily="34" charset="0"/>
              </a:rPr>
              <a:pPr/>
              <a:t>76</a:t>
            </a:fld>
            <a:endParaRPr lang="en-US" altLang="en-US" sz="1200">
              <a:solidFill>
                <a:srgbClr val="000000"/>
              </a:solidFill>
              <a:latin typeface="Arial" panose="020B0604020202020204" pitchFamily="34" charset="0"/>
            </a:endParaRPr>
          </a:p>
        </p:txBody>
      </p:sp>
      <p:sp>
        <p:nvSpPr>
          <p:cNvPr id="114691" name="Rectangle 2"/>
          <p:cNvSpPr>
            <a:spLocks noGrp="1" noRot="1" noChangeAspect="1" noChangeArrowheads="1" noTextEdit="1"/>
          </p:cNvSpPr>
          <p:nvPr>
            <p:ph type="sldImg"/>
          </p:nvPr>
        </p:nvSpPr>
        <p:spPr>
          <a:xfrm>
            <a:off x="411163" y="698500"/>
            <a:ext cx="6207125" cy="3492500"/>
          </a:xfrm>
          <a:ln/>
        </p:spPr>
      </p:sp>
      <p:sp>
        <p:nvSpPr>
          <p:cNvPr id="114692" name="Rectangle 3"/>
          <p:cNvSpPr>
            <a:spLocks noGrp="1" noChangeArrowheads="1"/>
          </p:cNvSpPr>
          <p:nvPr>
            <p:ph type="body" idx="1"/>
          </p:nvPr>
        </p:nvSpPr>
        <p:spPr>
          <a:xfrm>
            <a:off x="936625" y="4422775"/>
            <a:ext cx="5153025" cy="4191000"/>
          </a:xfrm>
          <a:noFill/>
        </p:spPr>
        <p:txBody>
          <a:bodyPr/>
          <a:lstStyle/>
          <a:p>
            <a:pPr eaLnBrk="1" hangingPunct="1"/>
            <a:r>
              <a:rPr lang="en-US" altLang="en-US"/>
              <a:t>This slide reveals the position of comfort for a child with a hip effusion.</a:t>
            </a:r>
          </a:p>
          <a:p>
            <a:pPr eaLnBrk="1" hangingPunct="1"/>
            <a:r>
              <a:rPr lang="en-US" altLang="en-US"/>
              <a:t>When seeing someone who has fever and hip pain who positions themselves in this manner, you should be worried about the possibility of a septic joint.</a:t>
            </a:r>
          </a:p>
        </p:txBody>
      </p:sp>
      <p:sp>
        <p:nvSpPr>
          <p:cNvPr id="2" name="Date Placeholder 1">
            <a:extLst>
              <a:ext uri="{FF2B5EF4-FFF2-40B4-BE49-F238E27FC236}">
                <a16:creationId xmlns:a16="http://schemas.microsoft.com/office/drawing/2014/main" id="{0F870C7B-96F9-4E3E-2513-4FB8FEE42073}"/>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4635F38-1D7A-67EF-FFAD-3D3977A67EFE}"/>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E2FA117B-2E4B-BEA7-240C-1C046FC9B8AD}"/>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689062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B1A07021-189D-4DAC-BB4A-58BC9E98021B}" type="slidenum">
              <a:rPr lang="en-US" altLang="en-US" sz="1200">
                <a:solidFill>
                  <a:srgbClr val="000000"/>
                </a:solidFill>
                <a:latin typeface="Arial" panose="020B0604020202020204" pitchFamily="34" charset="0"/>
              </a:rPr>
              <a:pPr/>
              <a:t>77</a:t>
            </a:fld>
            <a:endParaRPr lang="en-US" altLang="en-US" sz="1200">
              <a:solidFill>
                <a:srgbClr val="000000"/>
              </a:solidFill>
              <a:latin typeface="Arial" panose="020B0604020202020204" pitchFamily="34" charset="0"/>
            </a:endParaRPr>
          </a:p>
        </p:txBody>
      </p:sp>
      <p:sp>
        <p:nvSpPr>
          <p:cNvPr id="116739" name="Rectangle 2"/>
          <p:cNvSpPr>
            <a:spLocks noGrp="1" noRot="1" noChangeAspect="1" noChangeArrowheads="1" noTextEdit="1"/>
          </p:cNvSpPr>
          <p:nvPr>
            <p:ph type="sldImg"/>
          </p:nvPr>
        </p:nvSpPr>
        <p:spPr>
          <a:xfrm>
            <a:off x="411163" y="698500"/>
            <a:ext cx="6207125" cy="3492500"/>
          </a:xfrm>
          <a:ln/>
        </p:spPr>
      </p:sp>
      <p:sp>
        <p:nvSpPr>
          <p:cNvPr id="116740"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The diagnostic studies that help make the diagnosis include both radiography and blood work.</a:t>
            </a:r>
          </a:p>
          <a:p>
            <a:pPr eaLnBrk="1" hangingPunct="1"/>
            <a:r>
              <a:rPr lang="en-US" altLang="en-US"/>
              <a:t>Plain films, while sometimes showing asymmetric joint widening and alteration in the fat lines, are very insensitive for the diagnosis of septic arthritis. If you clinically suspect the disease, you should move on to ultrasonography, which typically will reveal an increase in joint fluid in and around the capsule. Ultrasonography can also guide the aspiration of fluid. </a:t>
            </a:r>
          </a:p>
          <a:p>
            <a:pPr eaLnBrk="1" hangingPunct="1"/>
            <a:r>
              <a:rPr lang="en-US" altLang="en-US"/>
              <a:t>A CBC often shows an increase in WBC, but this is not particularly sensitive. CRP elevation is one of the better indirect markers of the inflammatory process because the CRP levels are usually significantly elevated. As CRP rises more quickly than ESR (within 6 hours, compared to 24 hours), it is the better of the two options, if available.</a:t>
            </a:r>
          </a:p>
        </p:txBody>
      </p:sp>
      <p:sp>
        <p:nvSpPr>
          <p:cNvPr id="2" name="Date Placeholder 1">
            <a:extLst>
              <a:ext uri="{FF2B5EF4-FFF2-40B4-BE49-F238E27FC236}">
                <a16:creationId xmlns:a16="http://schemas.microsoft.com/office/drawing/2014/main" id="{9C44740E-A6C1-F37A-9CF8-08CF3772951A}"/>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D6207A30-2AB2-57BA-E50A-2B1E964BAE55}"/>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9B8C0DF6-81A4-B7C5-9A33-25A47B4A81A2}"/>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759776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5E99B87E-62DF-48EF-9D5A-8AFC01D1F323}" type="slidenum">
              <a:rPr lang="en-US" altLang="en-US" sz="1200">
                <a:solidFill>
                  <a:srgbClr val="000000"/>
                </a:solidFill>
                <a:latin typeface="Arial" panose="020B0604020202020204" pitchFamily="34" charset="0"/>
              </a:rPr>
              <a:pPr/>
              <a:t>78</a:t>
            </a:fld>
            <a:endParaRPr lang="en-US" altLang="en-US" sz="1200">
              <a:solidFill>
                <a:srgbClr val="000000"/>
              </a:solidFill>
              <a:latin typeface="Arial" panose="020B0604020202020204" pitchFamily="34" charset="0"/>
            </a:endParaRPr>
          </a:p>
        </p:txBody>
      </p:sp>
      <p:sp>
        <p:nvSpPr>
          <p:cNvPr id="118787" name="Rectangle 2"/>
          <p:cNvSpPr>
            <a:spLocks noGrp="1" noRot="1" noChangeAspect="1" noChangeArrowheads="1" noTextEdit="1"/>
          </p:cNvSpPr>
          <p:nvPr>
            <p:ph type="sldImg"/>
          </p:nvPr>
        </p:nvSpPr>
        <p:spPr>
          <a:xfrm>
            <a:off x="411163" y="698500"/>
            <a:ext cx="6207125" cy="3492500"/>
          </a:xfrm>
          <a:ln/>
        </p:spPr>
      </p:sp>
      <p:sp>
        <p:nvSpPr>
          <p:cNvPr id="118788"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While plain films are often nondiagnostic in septic arthritis, occasionally you get one that reveals an effusion. </a:t>
            </a:r>
          </a:p>
          <a:p>
            <a:pPr eaLnBrk="1" hangingPunct="1"/>
            <a:r>
              <a:rPr lang="en-US" altLang="en-US"/>
              <a:t>The best way to appreciate this is to look at the distance between the inner ramus and the femur in an infant. If one side is 2 mm or greater in width, then there is joint space widening.  </a:t>
            </a:r>
          </a:p>
          <a:p>
            <a:pPr eaLnBrk="1" hangingPunct="1"/>
            <a:r>
              <a:rPr lang="en-US" altLang="en-US"/>
              <a:t>In a child, measure from the teardrop to the femoral head. Again, if the width is 2 mm or greater different, then the wider side shows joint space widening.</a:t>
            </a:r>
          </a:p>
          <a:p>
            <a:pPr eaLnBrk="1" hangingPunct="1"/>
            <a:r>
              <a:rPr lang="en-US" altLang="en-US"/>
              <a:t>Note that the top slide shows increased distance between the teardrop and the femoral head on the right hip in this child. </a:t>
            </a:r>
          </a:p>
          <a:p>
            <a:pPr eaLnBrk="1" hangingPunct="1"/>
            <a:r>
              <a:rPr lang="en-US" altLang="en-US"/>
              <a:t>In the lower slide, the ramus to femur distance is widened on the left, suggestive of a left hip effusion. (Radiologists also look at fat stripe displacement, but that is beyond the scope of this talk.)</a:t>
            </a:r>
          </a:p>
        </p:txBody>
      </p:sp>
      <p:sp>
        <p:nvSpPr>
          <p:cNvPr id="2" name="Date Placeholder 1">
            <a:extLst>
              <a:ext uri="{FF2B5EF4-FFF2-40B4-BE49-F238E27FC236}">
                <a16:creationId xmlns:a16="http://schemas.microsoft.com/office/drawing/2014/main" id="{18B2967F-36F6-CB32-237B-F5951269425F}"/>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42EF347F-AFE8-4512-C280-945F6AF2044B}"/>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2F195503-C027-BC77-8F30-E6729F51D752}"/>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911772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77F861B7-0BF5-4CA8-AFF6-A2E7C9B5210F}" type="slidenum">
              <a:rPr lang="en-US" altLang="en-US" sz="1200">
                <a:solidFill>
                  <a:srgbClr val="000000"/>
                </a:solidFill>
                <a:latin typeface="Arial" panose="020B0604020202020204" pitchFamily="34" charset="0"/>
              </a:rPr>
              <a:pPr/>
              <a:t>79</a:t>
            </a:fld>
            <a:endParaRPr lang="en-US" altLang="en-US" sz="1200">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xfrm>
            <a:off x="411163" y="698500"/>
            <a:ext cx="6207125" cy="3492500"/>
          </a:xfrm>
          <a:ln/>
        </p:spPr>
      </p:sp>
      <p:sp>
        <p:nvSpPr>
          <p:cNvPr id="120836" name="Rectangle 3"/>
          <p:cNvSpPr>
            <a:spLocks noGrp="1" noChangeArrowheads="1"/>
          </p:cNvSpPr>
          <p:nvPr>
            <p:ph type="body" idx="1"/>
          </p:nvPr>
        </p:nvSpPr>
        <p:spPr>
          <a:xfrm>
            <a:off x="936625" y="4422775"/>
            <a:ext cx="5153025" cy="4191000"/>
          </a:xfrm>
          <a:noFill/>
        </p:spPr>
        <p:txBody>
          <a:bodyPr lIns="93352" tIns="46676" rIns="93352" bIns="46676"/>
          <a:lstStyle/>
          <a:p>
            <a:pPr eaLnBrk="1" hangingPunct="1"/>
            <a:r>
              <a:rPr lang="en-US" altLang="en-US"/>
              <a:t>Once the diagnosis is made, surgical intervention should proceed as soon as possible. Needle aspiration or open surgical drainage should be arranged, and antibiotics should be given immediately.</a:t>
            </a:r>
          </a:p>
        </p:txBody>
      </p:sp>
      <p:sp>
        <p:nvSpPr>
          <p:cNvPr id="2" name="Date Placeholder 1">
            <a:extLst>
              <a:ext uri="{FF2B5EF4-FFF2-40B4-BE49-F238E27FC236}">
                <a16:creationId xmlns:a16="http://schemas.microsoft.com/office/drawing/2014/main" id="{62402760-8E5A-1472-004D-4E20CB46E545}"/>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8C4873CD-F8E3-996A-20F0-1433C3DE7F68}"/>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75A3C082-56FF-54ED-856E-7FA462BE6A69}"/>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1613764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B390619B-EC37-4118-A6CF-DF9608264A4E}" type="slidenum">
              <a:rPr lang="en-US" altLang="en-US" sz="1200">
                <a:solidFill>
                  <a:srgbClr val="000000"/>
                </a:solidFill>
                <a:latin typeface="Arial" panose="020B0604020202020204" pitchFamily="34" charset="0"/>
              </a:rPr>
              <a:pPr/>
              <a:t>80</a:t>
            </a:fld>
            <a:endParaRPr lang="en-US" altLang="en-US" sz="1200">
              <a:solidFill>
                <a:srgbClr val="000000"/>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xfrm>
            <a:off x="411163" y="698500"/>
            <a:ext cx="6207125" cy="3492500"/>
          </a:xfrm>
          <a:ln/>
        </p:spPr>
      </p:sp>
      <p:sp>
        <p:nvSpPr>
          <p:cNvPr id="122884"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synovial fluid of septic arthritis is often turbid or grossly purulent with a WBC greater than 40-50,000/mm</a:t>
            </a:r>
            <a:r>
              <a:rPr lang="en-US" altLang="en-US" baseline="30000"/>
              <a:t>3</a:t>
            </a:r>
            <a:r>
              <a:rPr lang="en-US" altLang="en-US"/>
              <a:t>.</a:t>
            </a:r>
            <a:endParaRPr lang="en-US" altLang="en-US" baseline="30000"/>
          </a:p>
          <a:p>
            <a:pPr eaLnBrk="1" hangingPunct="1"/>
            <a:r>
              <a:rPr lang="en-US" altLang="en-US"/>
              <a:t>Glucose in synovial fluid is often low, and protein and lactate are elevated.</a:t>
            </a:r>
          </a:p>
        </p:txBody>
      </p:sp>
      <p:sp>
        <p:nvSpPr>
          <p:cNvPr id="2" name="Date Placeholder 1">
            <a:extLst>
              <a:ext uri="{FF2B5EF4-FFF2-40B4-BE49-F238E27FC236}">
                <a16:creationId xmlns:a16="http://schemas.microsoft.com/office/drawing/2014/main" id="{9270D907-61BC-CA69-9D4B-40FABBA774C5}"/>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F561D10E-8EEB-CF2E-D723-0CDD4D4FEACC}"/>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A0C65256-43A2-0DEA-2128-5D692AD40D67}"/>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551584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05BDBCAD-C0BA-414B-B23C-70FBF05F708C}" type="slidenum">
              <a:rPr lang="en-US" altLang="en-US" sz="1200">
                <a:solidFill>
                  <a:srgbClr val="000000"/>
                </a:solidFill>
                <a:latin typeface="Arial" panose="020B0604020202020204" pitchFamily="34" charset="0"/>
              </a:rPr>
              <a:pPr/>
              <a:t>81</a:t>
            </a:fld>
            <a:endParaRPr lang="en-US" altLang="en-US" sz="1200">
              <a:solidFill>
                <a:srgbClr val="000000"/>
              </a:solidFill>
              <a:latin typeface="Arial" panose="020B0604020202020204" pitchFamily="34" charset="0"/>
            </a:endParaRPr>
          </a:p>
        </p:txBody>
      </p:sp>
      <p:sp>
        <p:nvSpPr>
          <p:cNvPr id="124931" name="Rectangle 2"/>
          <p:cNvSpPr>
            <a:spLocks noGrp="1" noRot="1" noChangeAspect="1" noChangeArrowheads="1" noTextEdit="1"/>
          </p:cNvSpPr>
          <p:nvPr>
            <p:ph type="sldImg"/>
          </p:nvPr>
        </p:nvSpPr>
        <p:spPr>
          <a:xfrm>
            <a:off x="411163" y="698500"/>
            <a:ext cx="6207125" cy="3492500"/>
          </a:xfrm>
          <a:ln/>
        </p:spPr>
      </p:sp>
      <p:sp>
        <p:nvSpPr>
          <p:cNvPr id="124932" name="Rectangle 3"/>
          <p:cNvSpPr>
            <a:spLocks noGrp="1" noChangeArrowheads="1"/>
          </p:cNvSpPr>
          <p:nvPr>
            <p:ph type="body" idx="1"/>
          </p:nvPr>
        </p:nvSpPr>
        <p:spPr>
          <a:xfrm>
            <a:off x="936625" y="4422775"/>
            <a:ext cx="5153025" cy="4191000"/>
          </a:xfrm>
          <a:noFill/>
        </p:spPr>
        <p:txBody>
          <a:bodyPr/>
          <a:lstStyle/>
          <a:p>
            <a:pPr eaLnBrk="1" hangingPunct="1"/>
            <a:r>
              <a:rPr lang="en-US" altLang="en-US"/>
              <a:t>The correct initial coverage should be for </a:t>
            </a:r>
            <a:r>
              <a:rPr lang="en-US" altLang="en-US" i="1"/>
              <a:t>Staphylococcus aureus</a:t>
            </a:r>
            <a:r>
              <a:rPr lang="en-US" altLang="en-US"/>
              <a:t> in the normal host, with broader coverage given to special patient populations such as the sickle cell population (</a:t>
            </a:r>
            <a:r>
              <a:rPr lang="en-US" altLang="en-US" i="1"/>
              <a:t>Salmonella</a:t>
            </a:r>
            <a:r>
              <a:rPr lang="en-US" altLang="en-US"/>
              <a:t>), the IV drug abuser (Methicillin-resistant </a:t>
            </a:r>
            <a:r>
              <a:rPr lang="en-US" altLang="en-US" i="1"/>
              <a:t>S aureus</a:t>
            </a:r>
            <a:r>
              <a:rPr lang="en-US" altLang="en-US"/>
              <a:t>), and the neonate (Group B strep and Gram-negative organisms).</a:t>
            </a:r>
          </a:p>
        </p:txBody>
      </p:sp>
      <p:sp>
        <p:nvSpPr>
          <p:cNvPr id="2" name="Date Placeholder 1">
            <a:extLst>
              <a:ext uri="{FF2B5EF4-FFF2-40B4-BE49-F238E27FC236}">
                <a16:creationId xmlns:a16="http://schemas.microsoft.com/office/drawing/2014/main" id="{84413210-155A-EDB8-EC9D-787E579AD02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B36A52D7-B93D-6028-F098-B6CDD3B7908D}"/>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D78E9BCA-2757-1076-4111-59183440692E}"/>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61376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DEA0806F-6478-4871-B947-4ABD77D6AD96}" type="slidenum">
              <a:rPr lang="en-US" altLang="en-US" sz="1200">
                <a:solidFill>
                  <a:srgbClr val="000000"/>
                </a:solidFill>
                <a:latin typeface="Times New Roman" panose="02020603050405020304" pitchFamily="18" charset="0"/>
              </a:rPr>
              <a:pPr/>
              <a:t>173</a:t>
            </a:fld>
            <a:endParaRPr lang="en-US" altLang="en-US" sz="1200">
              <a:solidFill>
                <a:srgbClr val="000000"/>
              </a:solidFill>
              <a:latin typeface="Times New Roman" panose="02020603050405020304" pitchFamily="18" charset="0"/>
            </a:endParaRPr>
          </a:p>
        </p:txBody>
      </p:sp>
      <p:sp>
        <p:nvSpPr>
          <p:cNvPr id="217091" name="Rectangle 2"/>
          <p:cNvSpPr>
            <a:spLocks noGrp="1" noRot="1" noChangeAspect="1" noChangeArrowheads="1" noTextEdit="1"/>
          </p:cNvSpPr>
          <p:nvPr>
            <p:ph type="sldImg"/>
          </p:nvPr>
        </p:nvSpPr>
        <p:spPr>
          <a:xfrm>
            <a:off x="409575" y="698500"/>
            <a:ext cx="6208713" cy="3492500"/>
          </a:xfrm>
          <a:ln/>
        </p:spPr>
      </p:sp>
      <p:sp>
        <p:nvSpPr>
          <p:cNvPr id="217092" name="Rectangle 3"/>
          <p:cNvSpPr>
            <a:spLocks noGrp="1" noChangeArrowheads="1"/>
          </p:cNvSpPr>
          <p:nvPr>
            <p:ph type="body" idx="1"/>
          </p:nvPr>
        </p:nvSpPr>
        <p:spPr>
          <a:xfrm>
            <a:off x="936625" y="4422775"/>
            <a:ext cx="5153025" cy="4191000"/>
          </a:xfrm>
          <a:noFill/>
        </p:spPr>
        <p:txBody>
          <a:bodyPr/>
          <a:lstStyle/>
          <a:p>
            <a:r>
              <a:rPr lang="en-US" altLang="en-US"/>
              <a:t>Causes of nontraumatic orthopedic emergencies vary with age.</a:t>
            </a:r>
          </a:p>
          <a:p>
            <a:r>
              <a:rPr lang="en-US" altLang="en-US"/>
              <a:t>Obtain a complete history to include character, location, quality, and time course of symptoms.</a:t>
            </a:r>
          </a:p>
          <a:p>
            <a:r>
              <a:rPr lang="en-US" altLang="en-US"/>
              <a:t>Establish if the condition is associated with an acute traumatic event or repetitive activity.</a:t>
            </a:r>
          </a:p>
          <a:p>
            <a:r>
              <a:rPr lang="en-US" altLang="en-US"/>
              <a:t>Always examine the hips in patients with knee pain.</a:t>
            </a:r>
          </a:p>
          <a:p>
            <a:r>
              <a:rPr lang="en-US" altLang="en-US"/>
              <a:t>Radiographs are often needed to establish the diagnosis.</a:t>
            </a:r>
          </a:p>
          <a:p>
            <a:r>
              <a:rPr lang="en-US" altLang="en-US"/>
              <a:t>Prompt orthopedic referral is needed for specific conditions.</a:t>
            </a:r>
          </a:p>
        </p:txBody>
      </p:sp>
      <p:sp>
        <p:nvSpPr>
          <p:cNvPr id="2" name="Date Placeholder 1">
            <a:extLst>
              <a:ext uri="{FF2B5EF4-FFF2-40B4-BE49-F238E27FC236}">
                <a16:creationId xmlns:a16="http://schemas.microsoft.com/office/drawing/2014/main" id="{A74801AA-4315-6B7D-B253-1E0DB5593F5D}"/>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D14A26CD-E78A-228F-EB6E-8AC84930E077}"/>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F205498A-0F34-F85F-4A65-93C90E69ED06}"/>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93266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7F3E3EDE-32AE-43B3-9ACE-83DA0C67A417}" type="slidenum">
              <a:rPr lang="en-US" altLang="en-US" sz="1200">
                <a:solidFill>
                  <a:srgbClr val="000000"/>
                </a:solidFill>
                <a:latin typeface="Times New Roman" panose="02020603050405020304" pitchFamily="18" charset="0"/>
              </a:rPr>
              <a:pPr/>
              <a:t>37</a:t>
            </a:fld>
            <a:endParaRPr lang="en-US" altLang="en-US" sz="1200">
              <a:solidFill>
                <a:srgbClr val="000000"/>
              </a:solidFill>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409575" y="698500"/>
            <a:ext cx="6208713" cy="3492500"/>
          </a:xfrm>
          <a:ln/>
        </p:spPr>
      </p:sp>
      <p:sp>
        <p:nvSpPr>
          <p:cNvPr id="56324" name="Rectangle 3"/>
          <p:cNvSpPr>
            <a:spLocks noGrp="1" noChangeArrowheads="1"/>
          </p:cNvSpPr>
          <p:nvPr>
            <p:ph type="body" idx="1"/>
          </p:nvPr>
        </p:nvSpPr>
        <p:spPr>
          <a:xfrm>
            <a:off x="936625" y="4422775"/>
            <a:ext cx="5153025" cy="4191000"/>
          </a:xfrm>
          <a:noFill/>
        </p:spPr>
        <p:txBody>
          <a:bodyPr/>
          <a:lstStyle/>
          <a:p>
            <a:r>
              <a:rPr lang="en-US" altLang="en-US"/>
              <a:t>The tip-offs for this disease are:</a:t>
            </a:r>
          </a:p>
          <a:p>
            <a:pPr lvl="1">
              <a:buFontTx/>
              <a:buChar char="•"/>
            </a:pPr>
            <a:r>
              <a:rPr lang="en-US" altLang="en-US"/>
              <a:t>Asymmetric hip creases</a:t>
            </a:r>
          </a:p>
          <a:p>
            <a:pPr lvl="1">
              <a:buFontTx/>
              <a:buChar char="•"/>
            </a:pPr>
            <a:r>
              <a:rPr lang="en-US" altLang="en-US"/>
              <a:t>A positive Barlow and/or Ortolani maneuver</a:t>
            </a:r>
          </a:p>
          <a:p>
            <a:pPr lvl="1">
              <a:buFontTx/>
              <a:buChar char="•"/>
            </a:pPr>
            <a:r>
              <a:rPr lang="en-US" altLang="en-US"/>
              <a:t>Limited abduction of the hip</a:t>
            </a:r>
          </a:p>
        </p:txBody>
      </p:sp>
      <p:sp>
        <p:nvSpPr>
          <p:cNvPr id="2" name="Date Placeholder 1">
            <a:extLst>
              <a:ext uri="{FF2B5EF4-FFF2-40B4-BE49-F238E27FC236}">
                <a16:creationId xmlns:a16="http://schemas.microsoft.com/office/drawing/2014/main" id="{04B920B5-AAF8-9E57-870F-954528DEEDBC}"/>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82BE2CB3-9433-BB7A-A6BA-9847C385B972}"/>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8F8EB729-EF6A-BBEA-40E1-C6ACE7A1EF71}"/>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21047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1002E186-BAE5-45EF-B8F5-26BF770A313C}" type="slidenum">
              <a:rPr lang="en-US" altLang="en-US" sz="1200">
                <a:solidFill>
                  <a:srgbClr val="000000"/>
                </a:solidFill>
                <a:latin typeface="Times New Roman" panose="02020603050405020304" pitchFamily="18" charset="0"/>
              </a:rPr>
              <a:pPr/>
              <a:t>39</a:t>
            </a:fld>
            <a:endParaRPr lang="en-US" altLang="en-US" sz="1200">
              <a:solidFill>
                <a:srgbClr val="000000"/>
              </a:solidFill>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xfrm>
            <a:off x="409575" y="698500"/>
            <a:ext cx="6208713" cy="3492500"/>
          </a:xfrm>
          <a:ln/>
        </p:spPr>
      </p:sp>
      <p:sp>
        <p:nvSpPr>
          <p:cNvPr id="59396" name="Rectangle 3"/>
          <p:cNvSpPr>
            <a:spLocks noGrp="1" noChangeArrowheads="1"/>
          </p:cNvSpPr>
          <p:nvPr>
            <p:ph type="body" idx="1"/>
          </p:nvPr>
        </p:nvSpPr>
        <p:spPr>
          <a:xfrm>
            <a:off x="936625" y="4422775"/>
            <a:ext cx="5153025" cy="4191000"/>
          </a:xfrm>
          <a:noFill/>
        </p:spPr>
        <p:txBody>
          <a:bodyPr/>
          <a:lstStyle/>
          <a:p>
            <a:r>
              <a:rPr lang="en-US" altLang="en-US"/>
              <a:t>This slide outlines the Barlow and Ortolani maneuvers, which are used to test whether a hip is abnormally located. </a:t>
            </a:r>
          </a:p>
          <a:p>
            <a:r>
              <a:rPr lang="en-US" altLang="en-US"/>
              <a:t>Only 30% of infants will have a positive test beyond 6 weeks of age.</a:t>
            </a:r>
          </a:p>
        </p:txBody>
      </p:sp>
      <p:sp>
        <p:nvSpPr>
          <p:cNvPr id="2" name="Date Placeholder 1">
            <a:extLst>
              <a:ext uri="{FF2B5EF4-FFF2-40B4-BE49-F238E27FC236}">
                <a16:creationId xmlns:a16="http://schemas.microsoft.com/office/drawing/2014/main" id="{99E5B3C9-C01E-F0F1-0779-74844BE3BC5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02353289-38AF-C9B1-2A3C-10D539FF89E7}"/>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98880CB4-623F-4C1F-EDDE-7D1EC41C0429}"/>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90268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1DED0A3F-C896-4B1F-B1D5-C5EFB2932C9D}" type="slidenum">
              <a:rPr lang="en-US" altLang="en-US" sz="1200">
                <a:solidFill>
                  <a:srgbClr val="000000"/>
                </a:solidFill>
                <a:latin typeface="Times New Roman" panose="02020603050405020304" pitchFamily="18" charset="0"/>
              </a:rPr>
              <a:pPr/>
              <a:t>40</a:t>
            </a:fld>
            <a:endParaRPr lang="en-US" altLang="en-US" sz="1200">
              <a:solidFill>
                <a:srgbClr val="000000"/>
              </a:solidFill>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xfrm>
            <a:off x="409575" y="698500"/>
            <a:ext cx="6208713" cy="3492500"/>
          </a:xfrm>
          <a:ln/>
        </p:spPr>
      </p:sp>
      <p:sp>
        <p:nvSpPr>
          <p:cNvPr id="61444" name="Rectangle 3"/>
          <p:cNvSpPr>
            <a:spLocks noGrp="1" noChangeArrowheads="1"/>
          </p:cNvSpPr>
          <p:nvPr>
            <p:ph type="body" idx="1"/>
          </p:nvPr>
        </p:nvSpPr>
        <p:spPr>
          <a:xfrm>
            <a:off x="936625" y="4422775"/>
            <a:ext cx="5153025" cy="4191000"/>
          </a:xfrm>
          <a:noFill/>
        </p:spPr>
        <p:txBody>
          <a:bodyPr lIns="93355" tIns="46678" rIns="93355" bIns="46678"/>
          <a:lstStyle/>
          <a:p>
            <a:r>
              <a:rPr lang="en-US" altLang="en-US"/>
              <a:t>To confirm the diagnosis, ultrasonography is used for neonates and young infants up to 2 months of age.</a:t>
            </a:r>
          </a:p>
          <a:p>
            <a:r>
              <a:rPr lang="en-US" altLang="en-US"/>
              <a:t>Plain AP and frog-leg views are needed in older infants and children because the femoral head is not well ossified at this age, and because they are diagnostic.</a:t>
            </a:r>
          </a:p>
        </p:txBody>
      </p:sp>
      <p:sp>
        <p:nvSpPr>
          <p:cNvPr id="2" name="Date Placeholder 1">
            <a:extLst>
              <a:ext uri="{FF2B5EF4-FFF2-40B4-BE49-F238E27FC236}">
                <a16:creationId xmlns:a16="http://schemas.microsoft.com/office/drawing/2014/main" id="{E7C52B84-A20B-F777-403F-FC6578410BDD}"/>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FBFB1BBC-E9A7-5960-5FCE-5560386571A6}"/>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5002678E-4CCA-AE7D-3992-B0BAC780D184}"/>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74393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9EB40715-1691-4F3E-B286-453F5B3BC2A5}" type="slidenum">
              <a:rPr lang="en-US" altLang="en-US" sz="1200">
                <a:solidFill>
                  <a:srgbClr val="000000"/>
                </a:solidFill>
                <a:latin typeface="Times New Roman" panose="02020603050405020304" pitchFamily="18" charset="0"/>
              </a:rPr>
              <a:pPr/>
              <a:t>41</a:t>
            </a:fld>
            <a:endParaRPr lang="en-US" altLang="en-US" sz="1200">
              <a:solidFill>
                <a:srgbClr val="000000"/>
              </a:solidFill>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xfrm>
            <a:off x="409575" y="698500"/>
            <a:ext cx="6208713" cy="3492500"/>
          </a:xfrm>
          <a:ln/>
        </p:spPr>
      </p:sp>
      <p:sp>
        <p:nvSpPr>
          <p:cNvPr id="63492" name="Rectangle 3"/>
          <p:cNvSpPr>
            <a:spLocks noGrp="1" noChangeArrowheads="1"/>
          </p:cNvSpPr>
          <p:nvPr>
            <p:ph type="body" idx="1"/>
          </p:nvPr>
        </p:nvSpPr>
        <p:spPr>
          <a:xfrm>
            <a:off x="936625" y="4422775"/>
            <a:ext cx="5153025" cy="4191000"/>
          </a:xfrm>
          <a:noFill/>
        </p:spPr>
        <p:txBody>
          <a:bodyPr/>
          <a:lstStyle/>
          <a:p>
            <a:pPr marL="228600" indent="-228600"/>
            <a:r>
              <a:rPr lang="en-US" altLang="en-US"/>
              <a:t>This drawing illustrates the important lines that can be drawn to establish the diagnosis of developmental dysplasia of the hip.</a:t>
            </a:r>
          </a:p>
          <a:p>
            <a:pPr marL="228600" indent="-228600"/>
            <a:r>
              <a:rPr lang="en-US" altLang="en-US"/>
              <a:t>A. Hilgenreiner line – A horizontal line drawn from the inferior borders of both acetabula.</a:t>
            </a:r>
          </a:p>
          <a:p>
            <a:pPr marL="228600" indent="-228600"/>
            <a:r>
              <a:rPr lang="en-US" altLang="en-US"/>
              <a:t>B. Perkin line – A line perpendicular to the Hilgenreiner line is drawn from the superior borders of the acetabulae and should bisect or cross the femoral neck. In developmental dysplasia, the femoral neck will be displaced laterally.</a:t>
            </a:r>
          </a:p>
          <a:p>
            <a:pPr marL="228600" indent="-228600"/>
            <a:r>
              <a:rPr lang="en-US" altLang="en-US"/>
              <a:t>C. Acetabular angle – The angle formed from a line drawn from the inferior to superior borders of the acetabulum and the Hilgenreiner line. This should be &lt;30 </a:t>
            </a:r>
            <a:r>
              <a:rPr lang="en-US" altLang="en-US">
                <a:sym typeface="Symbol" panose="05050102010706020507" pitchFamily="18" charset="2"/>
              </a:rPr>
              <a:t>degrees. Angles between 30 and 39 degrees are usually associated with dysplasia but not dislocation, and angles &gt;40 degrees are associated with dislocation.</a:t>
            </a:r>
          </a:p>
          <a:p>
            <a:pPr marL="228600" indent="-228600"/>
            <a:r>
              <a:rPr lang="en-US" altLang="en-US">
                <a:sym typeface="Symbol" panose="05050102010706020507" pitchFamily="18" charset="2"/>
              </a:rPr>
              <a:t>D. Shenton line – A line drawn along the curve of the inferior borders of the ramus and medial border of the femoral neck. Disruption of this curve is associated with dysplasia and pelvic fractures.</a:t>
            </a:r>
          </a:p>
        </p:txBody>
      </p:sp>
      <p:sp>
        <p:nvSpPr>
          <p:cNvPr id="2" name="Date Placeholder 1">
            <a:extLst>
              <a:ext uri="{FF2B5EF4-FFF2-40B4-BE49-F238E27FC236}">
                <a16:creationId xmlns:a16="http://schemas.microsoft.com/office/drawing/2014/main" id="{830B1616-6C74-8051-23FE-DB1F662D191F}"/>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EA3C931D-282A-D8EB-ECF7-E2099ED9CA1E}"/>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59720E41-ACE1-EAB7-B1CA-427E7A6FFE23}"/>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12204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6A299BEB-3A3B-4362-9092-A5F535F6AAC2}" type="slidenum">
              <a:rPr lang="en-US" altLang="en-US" sz="1200">
                <a:solidFill>
                  <a:srgbClr val="000000"/>
                </a:solidFill>
                <a:latin typeface="Times New Roman" panose="02020603050405020304" pitchFamily="18" charset="0"/>
              </a:rPr>
              <a:pPr/>
              <a:t>42</a:t>
            </a:fld>
            <a:endParaRPr lang="en-US" altLang="en-US" sz="1200">
              <a:solidFill>
                <a:srgbClr val="000000"/>
              </a:solidFill>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409575" y="698500"/>
            <a:ext cx="6208713" cy="3492500"/>
          </a:xfrm>
          <a:ln/>
        </p:spPr>
      </p:sp>
      <p:sp>
        <p:nvSpPr>
          <p:cNvPr id="65540" name="Rectangle 3"/>
          <p:cNvSpPr>
            <a:spLocks noGrp="1" noChangeArrowheads="1"/>
          </p:cNvSpPr>
          <p:nvPr>
            <p:ph type="body" idx="1"/>
          </p:nvPr>
        </p:nvSpPr>
        <p:spPr>
          <a:xfrm>
            <a:off x="936625" y="4422775"/>
            <a:ext cx="5153025" cy="4191000"/>
          </a:xfrm>
          <a:noFill/>
        </p:spPr>
        <p:txBody>
          <a:bodyPr/>
          <a:lstStyle/>
          <a:p>
            <a:r>
              <a:rPr lang="en-US" altLang="en-US"/>
              <a:t>This radiograph demonstrates how the principles of radiography explained in the previous slide may be applied. In this case, the radiograph reveals developmental dysplasia of the left hip with an acetabular angle of &gt;30</a:t>
            </a:r>
            <a:r>
              <a:rPr lang="en-US" altLang="en-US">
                <a:sym typeface="Symbol" panose="05050102010706020507" pitchFamily="18" charset="2"/>
              </a:rPr>
              <a:t> degrees.</a:t>
            </a:r>
          </a:p>
        </p:txBody>
      </p:sp>
      <p:sp>
        <p:nvSpPr>
          <p:cNvPr id="2" name="Date Placeholder 1">
            <a:extLst>
              <a:ext uri="{FF2B5EF4-FFF2-40B4-BE49-F238E27FC236}">
                <a16:creationId xmlns:a16="http://schemas.microsoft.com/office/drawing/2014/main" id="{0D16A781-1584-F70F-9334-1D4E597B6DF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7F1841AE-C03B-5C23-3610-D4450B057A47}"/>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FC5B28CD-3246-9D69-3721-7276E4A0A18E}"/>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62222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9585A3A2-5EFD-454D-A55A-CA5033E45EB9}" type="slidenum">
              <a:rPr lang="en-US" altLang="en-US" sz="1200">
                <a:solidFill>
                  <a:srgbClr val="000000"/>
                </a:solidFill>
                <a:latin typeface="Arial" panose="020B0604020202020204" pitchFamily="34" charset="0"/>
              </a:rPr>
              <a:pPr/>
              <a:t>54</a:t>
            </a:fld>
            <a:endParaRPr lang="en-US" altLang="en-US" sz="1200">
              <a:solidFill>
                <a:srgbClr val="000000"/>
              </a:solidFill>
              <a:latin typeface="Arial" panose="020B0604020202020204" pitchFamily="34" charset="0"/>
            </a:endParaRPr>
          </a:p>
        </p:txBody>
      </p:sp>
      <p:sp>
        <p:nvSpPr>
          <p:cNvPr id="78851" name="Rectangle 2"/>
          <p:cNvSpPr>
            <a:spLocks noGrp="1" noRot="1" noChangeAspect="1" noChangeArrowheads="1" noTextEdit="1"/>
          </p:cNvSpPr>
          <p:nvPr>
            <p:ph type="sldImg"/>
          </p:nvPr>
        </p:nvSpPr>
        <p:spPr>
          <a:xfrm>
            <a:off x="411163" y="698500"/>
            <a:ext cx="6207125" cy="3492500"/>
          </a:xfrm>
          <a:ln/>
        </p:spPr>
      </p:sp>
      <p:sp>
        <p:nvSpPr>
          <p:cNvPr id="78852" name="Rectangle 3"/>
          <p:cNvSpPr>
            <a:spLocks noGrp="1" noChangeArrowheads="1"/>
          </p:cNvSpPr>
          <p:nvPr>
            <p:ph type="body" idx="1"/>
          </p:nvPr>
        </p:nvSpPr>
        <p:spPr>
          <a:xfrm>
            <a:off x="936625" y="4422775"/>
            <a:ext cx="5153025" cy="4191000"/>
          </a:xfrm>
          <a:noFill/>
        </p:spPr>
        <p:txBody>
          <a:bodyPr/>
          <a:lstStyle/>
          <a:p>
            <a:pPr eaLnBrk="1" hangingPunct="1"/>
            <a:r>
              <a:rPr lang="en-US" altLang="en-US"/>
              <a:t>Note in the AP pelvis on the left that the joint appears widened – this is a finding seen in septic arthritis (unlikely given the long time course of the pain) and Legg-Calvé-Perthes (LCP) disease.</a:t>
            </a:r>
          </a:p>
          <a:p>
            <a:pPr eaLnBrk="1" hangingPunct="1"/>
            <a:r>
              <a:rPr lang="en-US" altLang="en-US"/>
              <a:t>In LCP, the joint space widening represents increased soft tissue in the joint space.</a:t>
            </a:r>
          </a:p>
          <a:p>
            <a:pPr eaLnBrk="1" hangingPunct="1"/>
            <a:r>
              <a:rPr lang="en-US" altLang="en-US"/>
              <a:t>In the closeup of the same hip, note the crescent sign. The crescent sign results from the fact that the cortical rim or periosteum is nourished by the synovial fluid but the underlying cortical bone begins to collapse because of lack of blood supply to the area. The result is subcortical collapse, which forms a lucent crescent.</a:t>
            </a:r>
          </a:p>
          <a:p>
            <a:pPr eaLnBrk="1" hangingPunct="1"/>
            <a:r>
              <a:rPr lang="en-US" altLang="en-US"/>
              <a:t>These are the earliest findings of LCP disease.</a:t>
            </a:r>
          </a:p>
        </p:txBody>
      </p:sp>
      <p:sp>
        <p:nvSpPr>
          <p:cNvPr id="2" name="Date Placeholder 1">
            <a:extLst>
              <a:ext uri="{FF2B5EF4-FFF2-40B4-BE49-F238E27FC236}">
                <a16:creationId xmlns:a16="http://schemas.microsoft.com/office/drawing/2014/main" id="{A43ECF8B-D8D2-D328-909C-38E98E74FC4C}"/>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ABA9D8F7-CE52-9C9E-6BA3-C4E801EBB1B2}"/>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0329CC12-22CC-EA1A-5141-59913933D8EB}"/>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282262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fld id="{E4BB56F6-5B6B-4150-BDB2-12BA3AB0F16D}" type="slidenum">
              <a:rPr lang="en-US" altLang="en-US" sz="1200">
                <a:solidFill>
                  <a:srgbClr val="000000"/>
                </a:solidFill>
                <a:latin typeface="Arial" panose="020B0604020202020204" pitchFamily="34" charset="0"/>
              </a:rPr>
              <a:pPr/>
              <a:t>55</a:t>
            </a:fld>
            <a:endParaRPr lang="en-US" altLang="en-US" sz="1200">
              <a:solidFill>
                <a:srgbClr val="000000"/>
              </a:solidFill>
              <a:latin typeface="Arial" panose="020B0604020202020204" pitchFamily="34" charset="0"/>
            </a:endParaRPr>
          </a:p>
        </p:txBody>
      </p:sp>
      <p:sp>
        <p:nvSpPr>
          <p:cNvPr id="80899" name="Rectangle 2"/>
          <p:cNvSpPr>
            <a:spLocks noGrp="1" noRot="1" noChangeAspect="1" noChangeArrowheads="1" noTextEdit="1"/>
          </p:cNvSpPr>
          <p:nvPr>
            <p:ph type="sldImg"/>
          </p:nvPr>
        </p:nvSpPr>
        <p:spPr>
          <a:xfrm>
            <a:off x="411163" y="698500"/>
            <a:ext cx="6207125" cy="3492500"/>
          </a:xfrm>
          <a:ln/>
        </p:spPr>
      </p:sp>
      <p:sp>
        <p:nvSpPr>
          <p:cNvPr id="80900" name="Rectangle 3"/>
          <p:cNvSpPr>
            <a:spLocks noGrp="1" noChangeArrowheads="1"/>
          </p:cNvSpPr>
          <p:nvPr>
            <p:ph type="body" idx="1"/>
          </p:nvPr>
        </p:nvSpPr>
        <p:spPr>
          <a:xfrm>
            <a:off x="936625" y="4422775"/>
            <a:ext cx="5153025" cy="4191000"/>
          </a:xfrm>
          <a:noFill/>
        </p:spPr>
        <p:txBody>
          <a:bodyPr/>
          <a:lstStyle/>
          <a:p>
            <a:pPr eaLnBrk="1" hangingPunct="1"/>
            <a:r>
              <a:rPr lang="en-US" altLang="en-US"/>
              <a:t>LCP disease is an avascular necrosis of the femoral head, leading to collapse, fragmentation, and then finally a reossification process.</a:t>
            </a:r>
          </a:p>
          <a:p>
            <a:pPr eaLnBrk="1" hangingPunct="1"/>
            <a:r>
              <a:rPr lang="en-US" altLang="en-US"/>
              <a:t>It occurs most frequently in younger children (ages 4 to 9) but has been reported as early as 2 and as late as 13 years.</a:t>
            </a:r>
          </a:p>
          <a:p>
            <a:pPr eaLnBrk="1" hangingPunct="1"/>
            <a:r>
              <a:rPr lang="en-US" altLang="en-US"/>
              <a:t>Boys tend to get it more frequently than girls, and bilateral involvement, although not common, does occur.</a:t>
            </a:r>
          </a:p>
        </p:txBody>
      </p:sp>
      <p:sp>
        <p:nvSpPr>
          <p:cNvPr id="2" name="Date Placeholder 1">
            <a:extLst>
              <a:ext uri="{FF2B5EF4-FFF2-40B4-BE49-F238E27FC236}">
                <a16:creationId xmlns:a16="http://schemas.microsoft.com/office/drawing/2014/main" id="{81FB28C7-A120-7295-A738-1D7FC84956D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0341CFD6-92D1-93AA-8A2E-B4F83A1F0979}"/>
              </a:ext>
            </a:extLst>
          </p:cNvPr>
          <p:cNvSpPr>
            <a:spLocks noGrp="1"/>
          </p:cNvSpPr>
          <p:nvPr>
            <p:ph type="ftr" sz="quarter" idx="4"/>
          </p:nvPr>
        </p:nvSpPr>
        <p:spPr/>
        <p:txBody>
          <a:bodyPr/>
          <a:lstStyle/>
          <a:p>
            <a:r>
              <a:rPr lang="en-US"/>
              <a:t>S307 - Dr. Wright</a:t>
            </a:r>
          </a:p>
        </p:txBody>
      </p:sp>
      <p:sp>
        <p:nvSpPr>
          <p:cNvPr id="4" name="Header Placeholder 3">
            <a:extLst>
              <a:ext uri="{FF2B5EF4-FFF2-40B4-BE49-F238E27FC236}">
                <a16:creationId xmlns:a16="http://schemas.microsoft.com/office/drawing/2014/main" id="{29A622ED-3C83-144C-95AF-CB84E6F76F37}"/>
              </a:ext>
            </a:extLst>
          </p:cNvPr>
          <p:cNvSpPr>
            <a:spLocks noGrp="1"/>
          </p:cNvSpPr>
          <p:nvPr>
            <p:ph type="hdr" sz="quarter"/>
          </p:nvPr>
        </p:nvSpPr>
        <p:spPr/>
        <p:txBody>
          <a:bodyPr/>
          <a:lstStyle/>
          <a:p>
            <a:r>
              <a:rPr lang="en-US"/>
              <a:t>The 26th Annual GPRSA Course</a:t>
            </a:r>
          </a:p>
        </p:txBody>
      </p:sp>
    </p:spTree>
    <p:extLst>
      <p:ext uri="{BB962C8B-B14F-4D97-AF65-F5344CB8AC3E}">
        <p14:creationId xmlns:p14="http://schemas.microsoft.com/office/powerpoint/2010/main" val="341499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2"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3"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5"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6"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sp>
        <p:nvSpPr>
          <p:cNvPr id="249895"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24989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C5F248A6-CD8F-46FA-9320-A423380C458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7554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C998145-3124-4A79-834F-31E22EAD445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1557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9D5A415-C8CE-46BC-A1C7-68BFD5F302E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10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E7444FE-98D9-44D8-A8B7-0228263851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45496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D12F91AB-B6CD-4C5D-AAD2-1D9DDBD198A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5975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27E0D646-58D2-4F83-9FB2-DC2D461B2A5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51613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3D9BFE2-87AC-4EA7-9393-96E2D4AA777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51259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01FD260-F6FD-493E-9D3C-6C9EA1AA656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9526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252AE7-918B-4CA7-889C-182641B222B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9676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ller" panose="02000503030000020004" pitchFamily="2" charset="77"/>
              </a:defRPr>
            </a:lvl1pPr>
          </a:lstStyle>
          <a:p>
            <a:r>
              <a:rPr lang="en-US" dirty="0"/>
              <a:t>Click to edit Master title style</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619125"/>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282821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normAutofit/>
          </a:bodyPr>
          <a:lstStyle>
            <a:lvl1pPr algn="ctr">
              <a:defRPr lang="en-US" sz="4000" b="1" i="0" kern="1200" dirty="0">
                <a:solidFill>
                  <a:schemeClr val="accent3"/>
                </a:solidFill>
                <a:latin typeface="Aller" panose="02000503030000020004" pitchFamily="2" charset="77"/>
                <a:ea typeface="+mj-ea"/>
                <a:cs typeface="+mj-cs"/>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22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5AA92B5-F893-463F-AB4D-0074E75B214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86245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2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894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871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13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1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281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924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27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556E6C7-A94D-42DD-953D-3791D775072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5328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AC6CB08-AF52-49AB-9D9E-0A3F5431B60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6610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EB53CE80-D326-4BEA-B279-9E7E5B22808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2698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C8F2F1-92AF-411F-A4DD-47F043271A5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4221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C7DA360F-2D74-4679-97C6-109BA9E4697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8269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973FD5D-7A70-45F5-AB3E-E874E9C3C71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2008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9E5F45E-89EC-4E02-9ED3-D940B7104A6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9784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18" y="0"/>
            <a:ext cx="12198349" cy="6851650"/>
            <a:chOff x="1" y="0"/>
            <a:chExt cx="5763" cy="4316"/>
          </a:xfrm>
        </p:grpSpPr>
        <p:sp>
          <p:nvSpPr>
            <p:cNvPr id="24883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3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3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24883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4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5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5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grpSp>
        <p:sp>
          <p:nvSpPr>
            <p:cNvPr id="24885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5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24885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039"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040"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24885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000">
                <a:solidFill>
                  <a:srgbClr val="FFFFFF"/>
                </a:solidFill>
              </a:endParaRPr>
            </a:p>
          </p:txBody>
        </p:sp>
        <p:sp>
          <p:nvSpPr>
            <p:cNvPr id="1042"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043"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00">
                <a:solidFill>
                  <a:srgbClr val="FFFFFF"/>
                </a:solidFill>
              </a:endParaRPr>
            </a:p>
          </p:txBody>
        </p:sp>
      </p:grpSp>
      <p:sp>
        <p:nvSpPr>
          <p:cNvPr id="24887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887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defRPr>
            </a:lvl1pPr>
          </a:lstStyle>
          <a:p>
            <a:pPr fontAlgn="base">
              <a:spcBef>
                <a:spcPct val="0"/>
              </a:spcBef>
              <a:spcAft>
                <a:spcPct val="0"/>
              </a:spcAft>
              <a:defRPr/>
            </a:pPr>
            <a:endParaRPr lang="en-US" sz="1000">
              <a:solidFill>
                <a:srgbClr val="FFFFFF"/>
              </a:solidFill>
            </a:endParaRPr>
          </a:p>
        </p:txBody>
      </p:sp>
      <p:sp>
        <p:nvSpPr>
          <p:cNvPr id="24887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defRPr>
            </a:lvl1pPr>
          </a:lstStyle>
          <a:p>
            <a:pPr fontAlgn="base">
              <a:spcBef>
                <a:spcPct val="0"/>
              </a:spcBef>
              <a:spcAft>
                <a:spcPct val="0"/>
              </a:spcAft>
              <a:defRPr/>
            </a:pPr>
            <a:endParaRPr lang="en-US" sz="1000">
              <a:solidFill>
                <a:srgbClr val="FFFFFF"/>
              </a:solidFill>
            </a:endParaRPr>
          </a:p>
        </p:txBody>
      </p:sp>
      <p:sp>
        <p:nvSpPr>
          <p:cNvPr id="24887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mtClean="0">
                <a:effectLst>
                  <a:outerShdw blurRad="38100" dist="38100" dir="2700000" algn="tl">
                    <a:srgbClr val="000000"/>
                  </a:outerShdw>
                </a:effectLst>
              </a:defRPr>
            </a:lvl1pPr>
          </a:lstStyle>
          <a:p>
            <a:pPr fontAlgn="base">
              <a:spcBef>
                <a:spcPct val="0"/>
              </a:spcBef>
              <a:spcAft>
                <a:spcPct val="0"/>
              </a:spcAft>
              <a:defRPr/>
            </a:pPr>
            <a:fld id="{F1642D1B-B815-4857-B259-409058F76765}" type="slidenum">
              <a:rPr lang="en-US" altLang="en-US" sz="1000">
                <a:solidFill>
                  <a:srgbClr val="FFFFFF"/>
                </a:solidFill>
              </a:rPr>
              <a:pPr fontAlgn="base">
                <a:spcBef>
                  <a:spcPct val="0"/>
                </a:spcBef>
                <a:spcAft>
                  <a:spcPct val="0"/>
                </a:spcAft>
                <a:defRPr/>
              </a:pPr>
              <a:t>‹#›</a:t>
            </a:fld>
            <a:endParaRPr lang="en-US" altLang="en-US" sz="1000">
              <a:solidFill>
                <a:srgbClr val="FFFFFF"/>
              </a:solidFill>
            </a:endParaRPr>
          </a:p>
        </p:txBody>
      </p:sp>
      <p:sp>
        <p:nvSpPr>
          <p:cNvPr id="24887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5441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3431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oogle.com/url?sa=i&amp;rct=j&amp;q=&amp;esrc=s&amp;frm=1&amp;source=images&amp;cd=&amp;cad=rja&amp;uact=8&amp;docid=5Tw6ZBoX03wXMM&amp;tbnid=qxh8ybGnna362M:&amp;ved=0CAUQjRw&amp;url=http://emedicine.medscape.com/article/1251215-overview&amp;ei=V05aU5uzA8nKsASpyYGQBg&amp;bvm=bv.65397613,d.b2I&amp;psig=AFQjCNGDYE06l6lEWGr7x2Ba0YMMiLdGtQ&amp;ust=1398513619462781" TargetMode="Externa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0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8.bin"/><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9.bin"/><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0.bin"/><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11.bin"/><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amp;esrc=s&amp;frm=1&amp;source=images&amp;cd=&amp;cad=rja&amp;uact=8&amp;docid=lRV45AC-oxhPVM&amp;tbnid=8AYHZtaudWpVpM:&amp;ved=0CAUQjRw&amp;url=http://www.propaedics.co.za/Orthotics&amp;ei=30RaU4aEHOXF8AGI1oGgBQ&amp;bvm=bv.65397613,d.b2I&amp;psig=AFQjCNERYYrqL3E6abkdSBh97kJy4rWHbg&amp;ust=1398511185517093"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image" Target="../media/image11.wmf"/></Relationships>
</file>

<file path=ppt/slides/_rels/slide1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W_uAo6ii0QGj-M&amp;tbnid=OvaWqcub5Q6DyM:&amp;ved=0CAUQjRw&amp;url=http://hipdysplasia.org/developmental-dysplasia-of-the-hip/infant-signs-and-symptoms/asymmetry/&amp;ei=GEZaU6XDIO-K8gHwvIDwAw&amp;bvm=bv.65397613,d.b2I&amp;psig=AFQjCNGOu-n_LClm8Luv6RbtPofTuPqlRg&amp;ust=139851150372209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docid=i4_VWRWIRE0OEM&amp;tbnid=u8fikn5r11vxZM:&amp;ved=0CAUQjRw&amp;url=http://thiamine.tumblr.com/post/10933110757/ortolani-barlow-test&amp;ei=q0ZaU9rdMMiw2AWGqICwAQ&amp;bvm=bv.65397613,d.b2I&amp;psig=AFQjCNHlUQWc_StLIbWMQ8j8QG0-UGJYcg&amp;ust=1398511608742751" TargetMode="External"/><Relationship Id="rId5" Type="http://schemas.openxmlformats.org/officeDocument/2006/relationships/image" Target="../media/image30.jpeg"/><Relationship Id="rId4" Type="http://schemas.openxmlformats.org/officeDocument/2006/relationships/hyperlink" Target="http://www.google.com/url?sa=i&amp;rct=j&amp;q=&amp;esrc=s&amp;frm=1&amp;source=images&amp;cd=&amp;cad=rja&amp;uact=8&amp;docid=i4_VWRWIRE0OEM&amp;tbnid=RIaRVrLH---d-M:&amp;ved=0CAUQjRw&amp;url=http://thiamine.tumblr.com/post/10933110757/ortolani-barlow-test&amp;ei=lUZaU5mQI8jB2wXB4oHACg&amp;bvm=bv.65397613,d.b2I&amp;psig=AFQjCNHlUQWc_StLIbWMQ8j8QG0-UGJYcg&amp;ust=139851160874275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5.bin"/><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7.bin"/><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ORTHOPEDICS/ SPORTS MEDICINE</a:t>
            </a:r>
          </a:p>
        </p:txBody>
      </p:sp>
      <p:sp>
        <p:nvSpPr>
          <p:cNvPr id="5" name="Subtitle 4"/>
          <p:cNvSpPr>
            <a:spLocks noGrp="1"/>
          </p:cNvSpPr>
          <p:nvPr>
            <p:ph type="subTitle" idx="1"/>
          </p:nvPr>
        </p:nvSpPr>
        <p:spPr/>
        <p:txBody>
          <a:bodyPr/>
          <a:lstStyle/>
          <a:p>
            <a:r>
              <a:rPr lang="en-US" altLang="en-US" dirty="0"/>
              <a:t>Maggie Wright, MD</a:t>
            </a:r>
          </a:p>
        </p:txBody>
      </p:sp>
      <p:sp>
        <p:nvSpPr>
          <p:cNvPr id="9" name="Text Placeholder 8">
            <a:extLst>
              <a:ext uri="{FF2B5EF4-FFF2-40B4-BE49-F238E27FC236}">
                <a16:creationId xmlns:a16="http://schemas.microsoft.com/office/drawing/2014/main" id="{C1437BFD-44E9-908C-CE0E-610F5A3EAF29}"/>
              </a:ext>
            </a:extLst>
          </p:cNvPr>
          <p:cNvSpPr>
            <a:spLocks noGrp="1"/>
          </p:cNvSpPr>
          <p:nvPr>
            <p:ph type="body" sz="quarter" idx="13"/>
          </p:nvPr>
        </p:nvSpPr>
        <p:spPr>
          <a:xfrm>
            <a:off x="588964" y="4373563"/>
            <a:ext cx="11013990" cy="2244951"/>
          </a:xfrm>
        </p:spPr>
        <p:txBody>
          <a:bodyPr>
            <a:normAutofit/>
          </a:bodyPr>
          <a:lstStyle/>
          <a:p>
            <a:r>
              <a:rPr lang="en-US" altLang="en-US" dirty="0"/>
              <a:t>Pediatric Orthopedics</a:t>
            </a:r>
          </a:p>
          <a:p>
            <a:r>
              <a:rPr lang="en-US" altLang="en-US" dirty="0"/>
              <a:t>Nicklaus Children’s Pediatric Specialists</a:t>
            </a:r>
          </a:p>
          <a:p>
            <a:r>
              <a:rPr lang="en-US" altLang="en-US" dirty="0"/>
              <a:t>Nicklaus Children’s Hospital</a:t>
            </a:r>
          </a:p>
          <a:p>
            <a:r>
              <a:rPr lang="en-US" altLang="en-US"/>
              <a:t>Miami, FL</a:t>
            </a:r>
            <a:endParaRPr lang="en-US" altLang="en-US" dirty="0"/>
          </a:p>
        </p:txBody>
      </p:sp>
      <p:pic>
        <p:nvPicPr>
          <p:cNvPr id="3" name="Picture 2">
            <a:extLst>
              <a:ext uri="{FF2B5EF4-FFF2-40B4-BE49-F238E27FC236}">
                <a16:creationId xmlns:a16="http://schemas.microsoft.com/office/drawing/2014/main" id="{84FF01F4-8FA4-F0B3-C633-C10F5734A903}"/>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0526377-4E17-CB40-9CE4-2B416EEA7857}"/>
              </a:ext>
            </a:extLst>
          </p:cNvPr>
          <p:cNvPicPr>
            <a:picLocks noChangeAspect="1"/>
          </p:cNvPicPr>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val="186149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defRPr/>
            </a:pPr>
            <a:r>
              <a:rPr lang="en-US"/>
              <a:t>Intoeing</a:t>
            </a:r>
          </a:p>
        </p:txBody>
      </p:sp>
      <p:sp>
        <p:nvSpPr>
          <p:cNvPr id="16387" name="Rectangle 3"/>
          <p:cNvSpPr>
            <a:spLocks noGrp="1" noChangeArrowheads="1"/>
          </p:cNvSpPr>
          <p:nvPr>
            <p:ph type="body" idx="1"/>
          </p:nvPr>
        </p:nvSpPr>
        <p:spPr/>
        <p:txBody>
          <a:bodyPr/>
          <a:lstStyle/>
          <a:p>
            <a:pPr eaLnBrk="1" hangingPunct="1">
              <a:defRPr/>
            </a:pPr>
            <a:r>
              <a:rPr lang="en-US"/>
              <a:t>Foot:	Metatarsus adductus, clubfoot</a:t>
            </a:r>
          </a:p>
          <a:p>
            <a:pPr eaLnBrk="1" hangingPunct="1">
              <a:defRPr/>
            </a:pPr>
            <a:r>
              <a:rPr lang="en-US"/>
              <a:t>Leg:  	Internal tibial Torsion</a:t>
            </a:r>
          </a:p>
          <a:p>
            <a:pPr eaLnBrk="1" hangingPunct="1">
              <a:defRPr/>
            </a:pPr>
            <a:r>
              <a:rPr lang="en-US"/>
              <a:t>Hip:	Femoral anteversion/external 			rotation contracture of 			hip</a:t>
            </a:r>
          </a:p>
        </p:txBody>
      </p:sp>
    </p:spTree>
    <p:extLst>
      <p:ext uri="{BB962C8B-B14F-4D97-AF65-F5344CB8AC3E}">
        <p14:creationId xmlns:p14="http://schemas.microsoft.com/office/powerpoint/2010/main" val="2239027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algn="l" eaLnBrk="1" hangingPunct="1">
              <a:defRPr/>
            </a:pPr>
            <a:r>
              <a:rPr lang="en-US"/>
              <a:t>Scoliosis Progression</a:t>
            </a:r>
          </a:p>
        </p:txBody>
      </p:sp>
      <p:sp>
        <p:nvSpPr>
          <p:cNvPr id="405507" name="Rectangle 3"/>
          <p:cNvSpPr>
            <a:spLocks noGrp="1" noChangeArrowheads="1"/>
          </p:cNvSpPr>
          <p:nvPr>
            <p:ph type="body" idx="1"/>
          </p:nvPr>
        </p:nvSpPr>
        <p:spPr/>
        <p:txBody>
          <a:bodyPr/>
          <a:lstStyle/>
          <a:p>
            <a:pPr eaLnBrk="1" hangingPunct="1">
              <a:defRPr/>
            </a:pPr>
            <a:r>
              <a:rPr lang="en-US"/>
              <a:t>Associated with:</a:t>
            </a:r>
          </a:p>
          <a:p>
            <a:pPr lvl="1" eaLnBrk="1" hangingPunct="1">
              <a:defRPr/>
            </a:pPr>
            <a:r>
              <a:rPr lang="en-US"/>
              <a:t>Size of Curve</a:t>
            </a:r>
          </a:p>
          <a:p>
            <a:pPr lvl="1" eaLnBrk="1" hangingPunct="1">
              <a:defRPr/>
            </a:pPr>
            <a:r>
              <a:rPr lang="en-US"/>
              <a:t>Rate of growth</a:t>
            </a:r>
          </a:p>
          <a:p>
            <a:pPr lvl="1" eaLnBrk="1" hangingPunct="1">
              <a:defRPr/>
            </a:pPr>
            <a:r>
              <a:rPr lang="en-US"/>
              <a:t>Growth remaining (Risser Sign)</a:t>
            </a:r>
          </a:p>
        </p:txBody>
      </p:sp>
    </p:spTree>
    <p:extLst>
      <p:ext uri="{BB962C8B-B14F-4D97-AF65-F5344CB8AC3E}">
        <p14:creationId xmlns:p14="http://schemas.microsoft.com/office/powerpoint/2010/main" val="7638673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algn="l" eaLnBrk="1" hangingPunct="1">
              <a:defRPr/>
            </a:pPr>
            <a:r>
              <a:rPr lang="en-US"/>
              <a:t>Scoliosis Pitfalls</a:t>
            </a:r>
          </a:p>
        </p:txBody>
      </p:sp>
      <p:sp>
        <p:nvSpPr>
          <p:cNvPr id="406531" name="Rectangle 3"/>
          <p:cNvSpPr>
            <a:spLocks noGrp="1" noChangeArrowheads="1"/>
          </p:cNvSpPr>
          <p:nvPr>
            <p:ph type="body" idx="1"/>
          </p:nvPr>
        </p:nvSpPr>
        <p:spPr/>
        <p:txBody>
          <a:bodyPr/>
          <a:lstStyle/>
          <a:p>
            <a:pPr eaLnBrk="1" hangingPunct="1">
              <a:defRPr/>
            </a:pPr>
            <a:r>
              <a:rPr lang="en-US"/>
              <a:t>Failure to examine back!</a:t>
            </a:r>
          </a:p>
          <a:p>
            <a:pPr eaLnBrk="1" hangingPunct="1">
              <a:defRPr/>
            </a:pPr>
            <a:r>
              <a:rPr lang="en-US"/>
              <a:t>Over -referral</a:t>
            </a:r>
          </a:p>
          <a:p>
            <a:pPr lvl="1" eaLnBrk="1" hangingPunct="1">
              <a:defRPr/>
            </a:pPr>
            <a:r>
              <a:rPr lang="en-US"/>
              <a:t>Leg length discrepancy</a:t>
            </a:r>
          </a:p>
          <a:p>
            <a:pPr lvl="1" eaLnBrk="1" hangingPunct="1">
              <a:defRPr/>
            </a:pPr>
            <a:r>
              <a:rPr lang="en-US"/>
              <a:t>Scoliometer </a:t>
            </a:r>
            <a:r>
              <a:rPr lang="en-US" u="sng"/>
              <a:t>&gt;</a:t>
            </a:r>
            <a:r>
              <a:rPr lang="en-US"/>
              <a:t> 7º suggests curve &gt; 20º</a:t>
            </a:r>
          </a:p>
          <a:p>
            <a:pPr eaLnBrk="1" hangingPunct="1">
              <a:defRPr/>
            </a:pPr>
            <a:r>
              <a:rPr lang="en-US"/>
              <a:t>Unusual curve pattern (left thoracic)</a:t>
            </a:r>
          </a:p>
          <a:p>
            <a:pPr lvl="1" eaLnBrk="1" hangingPunct="1">
              <a:defRPr/>
            </a:pPr>
            <a:r>
              <a:rPr lang="en-US"/>
              <a:t>Refer to Pedi Ortho specialist</a:t>
            </a:r>
          </a:p>
          <a:p>
            <a:pPr lvl="1" eaLnBrk="1" hangingPunct="1">
              <a:defRPr/>
            </a:pPr>
            <a:r>
              <a:rPr lang="en-US"/>
              <a:t>Neuro exam (abdominal reflex)</a:t>
            </a:r>
          </a:p>
          <a:p>
            <a:pPr lvl="1" eaLnBrk="1" hangingPunct="1">
              <a:defRPr/>
            </a:pPr>
            <a:r>
              <a:rPr lang="en-US"/>
              <a:t>MRI spinal cord</a:t>
            </a:r>
          </a:p>
        </p:txBody>
      </p:sp>
    </p:spTree>
    <p:extLst>
      <p:ext uri="{BB962C8B-B14F-4D97-AF65-F5344CB8AC3E}">
        <p14:creationId xmlns:p14="http://schemas.microsoft.com/office/powerpoint/2010/main" val="41663021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l" eaLnBrk="1" hangingPunct="1">
              <a:defRPr/>
            </a:pPr>
            <a:r>
              <a:rPr lang="en-US"/>
              <a:t>Scoliosis Surgery</a:t>
            </a:r>
          </a:p>
        </p:txBody>
      </p:sp>
      <p:sp>
        <p:nvSpPr>
          <p:cNvPr id="407555" name="Rectangle 3"/>
          <p:cNvSpPr>
            <a:spLocks noGrp="1" noChangeArrowheads="1"/>
          </p:cNvSpPr>
          <p:nvPr>
            <p:ph type="body" idx="1"/>
          </p:nvPr>
        </p:nvSpPr>
        <p:spPr/>
        <p:txBody>
          <a:bodyPr/>
          <a:lstStyle/>
          <a:p>
            <a:pPr eaLnBrk="1" hangingPunct="1">
              <a:defRPr/>
            </a:pPr>
            <a:r>
              <a:rPr lang="en-US"/>
              <a:t>Curves &gt;</a:t>
            </a:r>
            <a:r>
              <a:rPr lang="en-US">
                <a:solidFill>
                  <a:srgbClr val="FFFF00"/>
                </a:solidFill>
              </a:rPr>
              <a:t>40 degrees</a:t>
            </a:r>
          </a:p>
          <a:p>
            <a:pPr eaLnBrk="1" hangingPunct="1">
              <a:defRPr/>
            </a:pPr>
            <a:r>
              <a:rPr lang="en-US"/>
              <a:t>Segmental fixation</a:t>
            </a:r>
          </a:p>
          <a:p>
            <a:pPr eaLnBrk="1" hangingPunct="1">
              <a:defRPr/>
            </a:pPr>
            <a:r>
              <a:rPr lang="en-US"/>
              <a:t>Autologous blood</a:t>
            </a:r>
          </a:p>
          <a:p>
            <a:pPr eaLnBrk="1" hangingPunct="1">
              <a:defRPr/>
            </a:pPr>
            <a:r>
              <a:rPr lang="en-US"/>
              <a:t>5 to 6 days hospital</a:t>
            </a:r>
          </a:p>
          <a:p>
            <a:pPr eaLnBrk="1" hangingPunct="1">
              <a:defRPr/>
            </a:pPr>
            <a:r>
              <a:rPr lang="en-US"/>
              <a:t>Skeletally immature-Ant/Post</a:t>
            </a:r>
          </a:p>
          <a:p>
            <a:pPr eaLnBrk="1" hangingPunct="1">
              <a:defRPr/>
            </a:pPr>
            <a:r>
              <a:rPr lang="en-US"/>
              <a:t>Superior mesenteric syndrome</a:t>
            </a:r>
          </a:p>
          <a:p>
            <a:pPr lvl="1" eaLnBrk="1" hangingPunct="1">
              <a:defRPr/>
            </a:pPr>
            <a:r>
              <a:rPr lang="en-US"/>
              <a:t>Early, day 3</a:t>
            </a:r>
          </a:p>
          <a:p>
            <a:pPr lvl="1" eaLnBrk="1" hangingPunct="1">
              <a:defRPr/>
            </a:pPr>
            <a:r>
              <a:rPr lang="en-US"/>
              <a:t>Late (typical), day 5-7</a:t>
            </a:r>
          </a:p>
        </p:txBody>
      </p:sp>
    </p:spTree>
    <p:extLst>
      <p:ext uri="{BB962C8B-B14F-4D97-AF65-F5344CB8AC3E}">
        <p14:creationId xmlns:p14="http://schemas.microsoft.com/office/powerpoint/2010/main" val="25119035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algn="l" eaLnBrk="1" hangingPunct="1">
              <a:defRPr/>
            </a:pPr>
            <a:r>
              <a:rPr lang="en-US"/>
              <a:t>Congenital Scoliosis</a:t>
            </a:r>
          </a:p>
        </p:txBody>
      </p:sp>
      <p:sp>
        <p:nvSpPr>
          <p:cNvPr id="408579" name="Rectangle 3"/>
          <p:cNvSpPr>
            <a:spLocks noGrp="1" noChangeArrowheads="1"/>
          </p:cNvSpPr>
          <p:nvPr>
            <p:ph type="body" idx="1"/>
          </p:nvPr>
        </p:nvSpPr>
        <p:spPr/>
        <p:txBody>
          <a:bodyPr/>
          <a:lstStyle/>
          <a:p>
            <a:pPr eaLnBrk="1" hangingPunct="1">
              <a:defRPr/>
            </a:pPr>
            <a:r>
              <a:rPr lang="en-US"/>
              <a:t>Errors in vertebral development during embryogenesis</a:t>
            </a:r>
          </a:p>
          <a:p>
            <a:pPr lvl="1" eaLnBrk="1" hangingPunct="1">
              <a:defRPr/>
            </a:pPr>
            <a:r>
              <a:rPr lang="en-US"/>
              <a:t>Failure of Formation</a:t>
            </a:r>
          </a:p>
          <a:p>
            <a:pPr lvl="1" eaLnBrk="1" hangingPunct="1">
              <a:defRPr/>
            </a:pPr>
            <a:r>
              <a:rPr lang="en-US"/>
              <a:t>Failure of Segmentation</a:t>
            </a:r>
          </a:p>
          <a:p>
            <a:pPr eaLnBrk="1" hangingPunct="1">
              <a:defRPr/>
            </a:pPr>
            <a:r>
              <a:rPr lang="en-US">
                <a:solidFill>
                  <a:srgbClr val="FFFF00"/>
                </a:solidFill>
              </a:rPr>
              <a:t>Associated anomalies</a:t>
            </a:r>
            <a:r>
              <a:rPr lang="en-US"/>
              <a:t>:		</a:t>
            </a:r>
          </a:p>
          <a:p>
            <a:pPr lvl="1" eaLnBrk="1" hangingPunct="1">
              <a:defRPr/>
            </a:pPr>
            <a:r>
              <a:rPr lang="en-US"/>
              <a:t>20% </a:t>
            </a:r>
            <a:r>
              <a:rPr lang="en-US">
                <a:solidFill>
                  <a:srgbClr val="FFFF00"/>
                </a:solidFill>
              </a:rPr>
              <a:t>urinary tract</a:t>
            </a:r>
          </a:p>
          <a:p>
            <a:pPr lvl="1" eaLnBrk="1" hangingPunct="1">
              <a:defRPr/>
            </a:pPr>
            <a:r>
              <a:rPr lang="en-US"/>
              <a:t>25% </a:t>
            </a:r>
            <a:r>
              <a:rPr lang="en-US">
                <a:solidFill>
                  <a:srgbClr val="FFFF00"/>
                </a:solidFill>
              </a:rPr>
              <a:t>cardiac</a:t>
            </a:r>
          </a:p>
        </p:txBody>
      </p:sp>
    </p:spTree>
    <p:extLst>
      <p:ext uri="{BB962C8B-B14F-4D97-AF65-F5344CB8AC3E}">
        <p14:creationId xmlns:p14="http://schemas.microsoft.com/office/powerpoint/2010/main" val="11990789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algn="l" eaLnBrk="1" hangingPunct="1">
              <a:defRPr/>
            </a:pPr>
            <a:r>
              <a:rPr lang="en-US"/>
              <a:t>Radial Head Dislocation</a:t>
            </a:r>
          </a:p>
        </p:txBody>
      </p:sp>
      <p:sp>
        <p:nvSpPr>
          <p:cNvPr id="409603" name="Rectangle 3"/>
          <p:cNvSpPr>
            <a:spLocks noGrp="1" noChangeArrowheads="1"/>
          </p:cNvSpPr>
          <p:nvPr>
            <p:ph type="body" idx="1"/>
          </p:nvPr>
        </p:nvSpPr>
        <p:spPr/>
        <p:txBody>
          <a:bodyPr/>
          <a:lstStyle/>
          <a:p>
            <a:pPr eaLnBrk="1" hangingPunct="1">
              <a:defRPr/>
            </a:pPr>
            <a:r>
              <a:rPr lang="en-US" dirty="0"/>
              <a:t>Idiopathic </a:t>
            </a:r>
            <a:r>
              <a:rPr lang="en-US" dirty="0" err="1"/>
              <a:t>vs</a:t>
            </a:r>
            <a:r>
              <a:rPr lang="en-US" dirty="0"/>
              <a:t> Syndrome</a:t>
            </a:r>
          </a:p>
          <a:p>
            <a:pPr eaLnBrk="1" hangingPunct="1">
              <a:defRPr/>
            </a:pPr>
            <a:r>
              <a:rPr lang="en-US" dirty="0"/>
              <a:t>Prominence lateral elbow</a:t>
            </a:r>
          </a:p>
          <a:p>
            <a:pPr eaLnBrk="1" hangingPunct="1">
              <a:defRPr/>
            </a:pPr>
            <a:r>
              <a:rPr lang="en-US" dirty="0"/>
              <a:t>ROM restricted to some degree</a:t>
            </a:r>
          </a:p>
          <a:p>
            <a:pPr eaLnBrk="1" hangingPunct="1">
              <a:defRPr/>
            </a:pPr>
            <a:r>
              <a:rPr lang="en-US" dirty="0"/>
              <a:t>Observation +/- surgery at maturity</a:t>
            </a:r>
          </a:p>
        </p:txBody>
      </p:sp>
    </p:spTree>
    <p:extLst>
      <p:ext uri="{BB962C8B-B14F-4D97-AF65-F5344CB8AC3E}">
        <p14:creationId xmlns:p14="http://schemas.microsoft.com/office/powerpoint/2010/main" val="3515756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defRPr/>
            </a:pPr>
            <a:r>
              <a:rPr lang="en-US" dirty="0" err="1"/>
              <a:t>Tibial</a:t>
            </a:r>
            <a:r>
              <a:rPr lang="en-US" dirty="0"/>
              <a:t> Bowing</a:t>
            </a:r>
          </a:p>
        </p:txBody>
      </p:sp>
      <p:sp>
        <p:nvSpPr>
          <p:cNvPr id="439299" name="Rectangle 3"/>
          <p:cNvSpPr>
            <a:spLocks noGrp="1" noChangeArrowheads="1"/>
          </p:cNvSpPr>
          <p:nvPr>
            <p:ph type="body" sz="half" idx="1"/>
          </p:nvPr>
        </p:nvSpPr>
        <p:spPr>
          <a:xfrm>
            <a:off x="1657350" y="1600200"/>
            <a:ext cx="4819650" cy="2514600"/>
          </a:xfrm>
        </p:spPr>
        <p:txBody>
          <a:bodyPr/>
          <a:lstStyle/>
          <a:p>
            <a:pPr eaLnBrk="1" hangingPunct="1">
              <a:defRPr/>
            </a:pPr>
            <a:r>
              <a:rPr lang="en-US" sz="2000" dirty="0">
                <a:solidFill>
                  <a:srgbClr val="FFC000"/>
                </a:solidFill>
              </a:rPr>
              <a:t>Posteromedial </a:t>
            </a:r>
            <a:r>
              <a:rPr lang="en-US" sz="2000" dirty="0"/>
              <a:t>(wait till the PM)</a:t>
            </a:r>
            <a:endParaRPr lang="en-US" sz="2000" dirty="0">
              <a:solidFill>
                <a:srgbClr val="FFC000"/>
              </a:solidFill>
            </a:endParaRPr>
          </a:p>
          <a:p>
            <a:pPr lvl="1" eaLnBrk="1" hangingPunct="1">
              <a:defRPr/>
            </a:pPr>
            <a:r>
              <a:rPr lang="en-US" sz="2000" dirty="0"/>
              <a:t>Idiopathic</a:t>
            </a:r>
          </a:p>
          <a:p>
            <a:pPr lvl="1" eaLnBrk="1" hangingPunct="1">
              <a:defRPr/>
            </a:pPr>
            <a:r>
              <a:rPr lang="en-US" sz="2000" dirty="0"/>
              <a:t>Limb Length Inequality</a:t>
            </a:r>
          </a:p>
          <a:p>
            <a:pPr lvl="1" eaLnBrk="1" hangingPunct="1">
              <a:defRPr/>
            </a:pPr>
            <a:r>
              <a:rPr lang="en-US" sz="2000" dirty="0"/>
              <a:t>Observation</a:t>
            </a:r>
          </a:p>
          <a:p>
            <a:pPr lvl="1" eaLnBrk="1" hangingPunct="1">
              <a:defRPr/>
            </a:pPr>
            <a:r>
              <a:rPr lang="en-US" sz="2000" dirty="0"/>
              <a:t>Equalization procedures</a:t>
            </a:r>
          </a:p>
        </p:txBody>
      </p:sp>
      <p:sp>
        <p:nvSpPr>
          <p:cNvPr id="439300" name="Rectangle 4"/>
          <p:cNvSpPr>
            <a:spLocks noGrp="1" noChangeArrowheads="1"/>
          </p:cNvSpPr>
          <p:nvPr>
            <p:ph type="body" sz="half" idx="2"/>
          </p:nvPr>
        </p:nvSpPr>
        <p:spPr>
          <a:xfrm>
            <a:off x="6248400" y="1600201"/>
            <a:ext cx="4343400" cy="4530725"/>
          </a:xfrm>
        </p:spPr>
        <p:txBody>
          <a:bodyPr/>
          <a:lstStyle/>
          <a:p>
            <a:pPr eaLnBrk="1" hangingPunct="1">
              <a:defRPr/>
            </a:pPr>
            <a:r>
              <a:rPr lang="en-US" sz="2000" dirty="0">
                <a:solidFill>
                  <a:srgbClr val="FFC000"/>
                </a:solidFill>
              </a:rPr>
              <a:t>Anterolateral</a:t>
            </a:r>
          </a:p>
          <a:p>
            <a:pPr lvl="1" eaLnBrk="1" hangingPunct="1">
              <a:defRPr/>
            </a:pPr>
            <a:r>
              <a:rPr lang="en-US" sz="2000" dirty="0"/>
              <a:t>Congenital </a:t>
            </a:r>
            <a:r>
              <a:rPr lang="en-US" sz="2000" dirty="0" err="1"/>
              <a:t>pseudoarthosis</a:t>
            </a:r>
            <a:endParaRPr lang="en-US" sz="2000" dirty="0"/>
          </a:p>
          <a:p>
            <a:pPr lvl="1" eaLnBrk="1" hangingPunct="1">
              <a:defRPr/>
            </a:pPr>
            <a:r>
              <a:rPr lang="en-US" sz="2000" dirty="0"/>
              <a:t>Neurofibromatosis</a:t>
            </a:r>
          </a:p>
          <a:p>
            <a:pPr lvl="1" eaLnBrk="1" hangingPunct="1">
              <a:defRPr/>
            </a:pPr>
            <a:r>
              <a:rPr lang="en-US" sz="2000" dirty="0"/>
              <a:t>Protect</a:t>
            </a:r>
          </a:p>
          <a:p>
            <a:pPr lvl="1" eaLnBrk="1" hangingPunct="1">
              <a:defRPr/>
            </a:pPr>
            <a:r>
              <a:rPr lang="en-US" sz="2000" dirty="0"/>
              <a:t>Multiple operations</a:t>
            </a:r>
          </a:p>
        </p:txBody>
      </p:sp>
      <p:sp>
        <p:nvSpPr>
          <p:cNvPr id="149509" name="AutoShape 6" descr="data:image/jpeg;base64,/9j/4AAQSkZJRgABAQAAAQABAAD/2wBDAAkGBwgHBgkIBwgKCgkLDRYPDQwMDRsUFRAWIB0iIiAdHx8kKDQsJCYxJx8fLT0tMTU3Ojo6Iys/RD84QzQ5Ojf/2wBDAQoKCg0MDRoPDxo3JR8lNzc3Nzc3Nzc3Nzc3Nzc3Nzc3Nzc3Nzc3Nzc3Nzc3Nzc3Nzc3Nzc3Nzc3Nzc3Nzc3Nzf/wAARCACgAHIDASIAAhEBAxEB/8QAGwAAAQUBAQAAAAAAAAAAAAAAAAECAwUGBAf/xAAvEAABAwMEAQMCBgIDAAAAAAABAAIDBAURBhIhMUEiUWETMhRScYGRsSMkM0KC/8QAFAEBAAAAAAAAAAAAAAAAAAAAAP/EABQRAQAAAAAAAAAAAAAAAAAAAAD/2gAMAwEAAhEDEQA/APE0IQgFNEMqEKWLgoLSjadzStbbWgtHusrRHr3WvtTA4tygtImnaMKYQPIIwf2C77ZTse4ZxgBXQiYG+kBBjpIXM4wVV3EENW3qqZrmncPH8LI3Zg2uHsgyde4jKpZXklXNxPapZhgoIXFMTnJqAQlQgaUickA5QAUkaZhPYgs6N2CFrLPKdjfdZGmHIWosvJY3dtz5Qb600kr2B/1BGCPKvIIGtP8Aknd/5wFUWktko37pCXsGSuhkvyg66qCmc0l7i8fKxmpo6eN22DcHY5aegtI+YZwT1ysZdp/qSyOPklBkrgPUfhUs/avLgMF2fPSpKj7kHM7tIlPaRA5CEIGoQhAJ7ExPjPPKCwpuCFoaGTaGlZqB3IV5SyDa3lB6DZ6n6cgyfTIzB/dWLssJaVmaObfQRkfdtIB+QVpTKKm309U3ncz1fr5QRE7twHkFYmtkO9wPgkLXNfiVpz2cLGXjMVbM3wHFBT3E5yqSc8lWdbJuJGVVTfcgg8pR2kShAqEqEDSkSu7SIBOb2mpzUE8bjwrSjl9P6KqYOV20pwg2VomLqFnxIQf3C0WkZzU0NXQuOXxu3MHwsjY3l1HUN8tIerjTNQabURbnDZQgsKqQxOwAsrqZ+KzeOntBW3v9HseXMHyFhtTNJhieRy0lpQZqd4JXHKeVNKVzvPKCNKEJUAhCECHtIlKRAJ7AmKSNBNGF1045XMxdUHBQaTTfqdUM/NF/RXTA8xXWkkB5yB/a5tKn/eI8OYQuiVhFXAPaVB6LcYxLTxuOMY7WF1XRBtDI4DrlbyfmgjPwsxqJm+3yA/lKDyiVc7u12Tjkrkf2gZhKUIQKhCEDSkSlIgFJGo1IxB0MXTF4XLH0uqEZIQaTSgJuDf0VuYDLc4GN8yrh0hDiZ8p/6hbDTdtFRK6skGI2OwD7oLWt9FMxmegs1f3gW+YkjhquL5WtiJ/gBYjUlwd+BczPMhwgxU55K5HHldEp7XMe0AhCEDkIQgYkSoQInsTQFLG0lBLGrCkiLiMDsqCkpnPI7wtbpukhFQx0rd205QXmlrTM+mEbG43/AHOI6W1r5IbRaGU8QAcBwmsbsiZLS/8AHjJDQsxf610zyCeB0gpK+qfU1JJJPKyt/qhNU7WfazhXVdP+Gp3yEjLshuVkJ37iST3zlBBIe1CnPOSmoBCEIHIQhA1GFMyAu8FWNDaJJ3gBvaCtiic7wrKjoXPcDjhau3aX37RtJK0VJo6pxn8O5rfdwwgyFNREABrCf0Ctre0007S4Yae8hbWDT8lHQB0kG1xOD+iqa2kYGvbIARjg46QLBdJqcbaaXMLuHAj+lzVJgqQ4yEMI5KpBUup3Oa05B7B6VXcbhIGvAcQHDGEFde60VNQduRG3hoVJM/sKWoky48rlJycoG5QlSIBAQhA/CEIQeg2nTcbiwNZvJ59RWutOmsSMDWgknx4TbE2JobHBHn3I6/lbu1thaGxxAB3nHKCWx2anpnkmEZaMZV5OAGgH1D2Ka2eKJuXHk98clRzVjGkbo3/BQJXxsNvkDgANvC8t1K8tDxEefOFubxXOliLGhxb5XnGpJvptcPJQZOvlDR2s3X1W4nldNyq8yP56Ko5Hl7iUA924poQhAqRCEAhCED0JQhB7LY6ppAjjc1uODhba2VUcUe2LBJ7cvHLfUuhqMwFxe49AZW6sV4hgbmtyMeB5QegUQEj/AKzifpt5yfJU1dO0REv4z0s43UtM+PeyaMsb0wEdqhrr058jpZJMk9DPSC9u1yZFC7oAD3wvLdV3VjGve9/qP2jPJTtTapbG0xskD5fyg5wvPayqlq5TJM4ud8+EDZpXSuJPkqNCEAhCEAhCRAqB2hCCUdBCAOAhB//Z">
            <a:hlinkClick r:id="rId2"/>
          </p:cNvPr>
          <p:cNvSpPr>
            <a:spLocks noChangeAspect="1" noChangeArrowheads="1"/>
          </p:cNvSpPr>
          <p:nvPr/>
        </p:nvSpPr>
        <p:spPr bwMode="auto">
          <a:xfrm>
            <a:off x="1657351" y="-914400"/>
            <a:ext cx="136207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pic>
        <p:nvPicPr>
          <p:cNvPr id="149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76676"/>
            <a:ext cx="1676400" cy="235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95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876675"/>
            <a:ext cx="1530350" cy="233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95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751264"/>
            <a:ext cx="1905000" cy="258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10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Skeletally Immature</a:t>
            </a:r>
          </a:p>
        </p:txBody>
      </p:sp>
      <p:sp>
        <p:nvSpPr>
          <p:cNvPr id="11" name="Content Placeholder 10"/>
          <p:cNvSpPr>
            <a:spLocks noGrp="1"/>
          </p:cNvSpPr>
          <p:nvPr>
            <p:ph idx="1"/>
          </p:nvPr>
        </p:nvSpPr>
        <p:spPr/>
        <p:txBody>
          <a:bodyPr/>
          <a:lstStyle/>
          <a:p>
            <a:endParaRPr lang="en-US" dirty="0">
              <a:effectLst/>
            </a:endParaRPr>
          </a:p>
          <a:p>
            <a:endParaRPr lang="en-US" dirty="0"/>
          </a:p>
        </p:txBody>
      </p:sp>
      <p:pic>
        <p:nvPicPr>
          <p:cNvPr id="17" name="Picture 16" descr="Apophyseal Injuries - OTFM17 (dragged).pdf"/>
          <p:cNvPicPr>
            <a:picLocks noChangeAspect="1"/>
          </p:cNvPicPr>
          <p:nvPr/>
        </p:nvPicPr>
        <p:blipFill rotWithShape="1">
          <a:blip r:embed="rId2">
            <a:extLst>
              <a:ext uri="{28A0092B-C50C-407E-A947-70E740481C1C}">
                <a14:useLocalDpi xmlns:a14="http://schemas.microsoft.com/office/drawing/2010/main" val="0"/>
              </a:ext>
            </a:extLst>
          </a:blip>
          <a:srcRect l="9282" t="22582" r="14540" b="13457"/>
          <a:stretch/>
        </p:blipFill>
        <p:spPr>
          <a:xfrm>
            <a:off x="1323390" y="1579435"/>
            <a:ext cx="9349112" cy="4311428"/>
          </a:xfrm>
          <a:prstGeom prst="rect">
            <a:avLst/>
          </a:prstGeom>
        </p:spPr>
      </p:pic>
    </p:spTree>
    <p:extLst>
      <p:ext uri="{BB962C8B-B14F-4D97-AF65-F5344CB8AC3E}">
        <p14:creationId xmlns:p14="http://schemas.microsoft.com/office/powerpoint/2010/main" val="289585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Apophysitis</a:t>
            </a:r>
            <a:endParaRPr lang="en-US" dirty="0"/>
          </a:p>
        </p:txBody>
      </p:sp>
      <p:sp>
        <p:nvSpPr>
          <p:cNvPr id="7" name="Content Placeholder 6"/>
          <p:cNvSpPr>
            <a:spLocks noGrp="1"/>
          </p:cNvSpPr>
          <p:nvPr>
            <p:ph sz="half" idx="1"/>
          </p:nvPr>
        </p:nvSpPr>
        <p:spPr/>
        <p:txBody>
          <a:bodyPr/>
          <a:lstStyle/>
          <a:p>
            <a:pPr marL="0" indent="0">
              <a:buNone/>
            </a:pPr>
            <a:endParaRPr lang="en-US" dirty="0"/>
          </a:p>
        </p:txBody>
      </p:sp>
      <p:sp>
        <p:nvSpPr>
          <p:cNvPr id="8" name="Text Placeholder 7"/>
          <p:cNvSpPr>
            <a:spLocks noGrp="1"/>
          </p:cNvSpPr>
          <p:nvPr>
            <p:ph type="body" sz="half" idx="2"/>
          </p:nvPr>
        </p:nvSpPr>
        <p:spPr>
          <a:xfrm>
            <a:off x="6648968" y="1600201"/>
            <a:ext cx="4933431" cy="4530725"/>
          </a:xfrm>
        </p:spPr>
        <p:txBody>
          <a:bodyPr/>
          <a:lstStyle/>
          <a:p>
            <a:r>
              <a:rPr lang="en-US" dirty="0" err="1"/>
              <a:t>Sever’s</a:t>
            </a:r>
            <a:r>
              <a:rPr lang="en-US" dirty="0"/>
              <a:t> Disease</a:t>
            </a:r>
          </a:p>
          <a:p>
            <a:r>
              <a:rPr lang="en-US" dirty="0"/>
              <a:t>Iselin’s</a:t>
            </a:r>
          </a:p>
          <a:p>
            <a:r>
              <a:rPr lang="en-US" dirty="0" err="1"/>
              <a:t>Sinding</a:t>
            </a:r>
            <a:r>
              <a:rPr lang="en-US" dirty="0"/>
              <a:t>-Larsen-Johansson</a:t>
            </a:r>
          </a:p>
          <a:p>
            <a:r>
              <a:rPr lang="en-US" dirty="0"/>
              <a:t>Osgood-</a:t>
            </a:r>
            <a:r>
              <a:rPr lang="en-US" dirty="0" err="1"/>
              <a:t>Schlatter</a:t>
            </a:r>
            <a:endParaRPr lang="en-US" dirty="0"/>
          </a:p>
        </p:txBody>
      </p:sp>
      <p:pic>
        <p:nvPicPr>
          <p:cNvPr id="6" name="Picture 5" descr="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05" y="1590105"/>
            <a:ext cx="6259185" cy="4642257"/>
          </a:xfrm>
          <a:prstGeom prst="rect">
            <a:avLst/>
          </a:prstGeom>
        </p:spPr>
      </p:pic>
    </p:spTree>
    <p:extLst>
      <p:ext uri="{BB962C8B-B14F-4D97-AF65-F5344CB8AC3E}">
        <p14:creationId xmlns:p14="http://schemas.microsoft.com/office/powerpoint/2010/main" val="7318359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fp20110201p285-f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022" y="217301"/>
            <a:ext cx="4717247" cy="6352559"/>
          </a:xfrm>
          <a:prstGeom prst="rect">
            <a:avLst/>
          </a:prstGeom>
        </p:spPr>
      </p:pic>
      <p:sp>
        <p:nvSpPr>
          <p:cNvPr id="7" name="TextBox 6"/>
          <p:cNvSpPr txBox="1"/>
          <p:nvPr/>
        </p:nvSpPr>
        <p:spPr>
          <a:xfrm>
            <a:off x="330848" y="2614604"/>
            <a:ext cx="4503796" cy="584776"/>
          </a:xfrm>
          <a:prstGeom prst="rect">
            <a:avLst/>
          </a:prstGeom>
          <a:noFill/>
        </p:spPr>
        <p:txBody>
          <a:bodyPr wrap="square" rtlCol="0">
            <a:spAutoFit/>
          </a:bodyPr>
          <a:lstStyle/>
          <a:p>
            <a:r>
              <a:rPr lang="en-US" sz="3200" dirty="0"/>
              <a:t>“</a:t>
            </a:r>
            <a:r>
              <a:rPr lang="en-US" sz="3200" dirty="0" err="1"/>
              <a:t>Osteochondrosis</a:t>
            </a:r>
            <a:r>
              <a:rPr lang="en-US" sz="3200" dirty="0"/>
              <a:t>”</a:t>
            </a:r>
          </a:p>
        </p:txBody>
      </p:sp>
    </p:spTree>
    <p:extLst>
      <p:ext uri="{BB962C8B-B14F-4D97-AF65-F5344CB8AC3E}">
        <p14:creationId xmlns:p14="http://schemas.microsoft.com/office/powerpoint/2010/main" val="40916803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4" name="Rectangle 4"/>
          <p:cNvSpPr>
            <a:spLocks noGrp="1" noChangeArrowheads="1"/>
          </p:cNvSpPr>
          <p:nvPr>
            <p:ph type="ctrTitle"/>
          </p:nvPr>
        </p:nvSpPr>
        <p:spPr/>
        <p:txBody>
          <a:bodyPr/>
          <a:lstStyle/>
          <a:p>
            <a:pPr eaLnBrk="1" hangingPunct="1">
              <a:defRPr/>
            </a:pPr>
            <a:r>
              <a:rPr lang="en-US"/>
              <a:t>Fractures…</a:t>
            </a:r>
          </a:p>
        </p:txBody>
      </p:sp>
      <p:sp>
        <p:nvSpPr>
          <p:cNvPr id="440325" name="Rectangle 5"/>
          <p:cNvSpPr>
            <a:spLocks noGrp="1" noChangeArrowheads="1"/>
          </p:cNvSpPr>
          <p:nvPr>
            <p:ph type="subTitle" idx="1"/>
          </p:nvPr>
        </p:nvSpPr>
        <p:spPr/>
        <p:txBody>
          <a:bodyPr/>
          <a:lstStyle/>
          <a:p>
            <a:pPr eaLnBrk="1" hangingPunct="1">
              <a:defRPr/>
            </a:pPr>
            <a:r>
              <a:rPr lang="en-US" dirty="0"/>
              <a:t>…or “children are NOT just small adults”</a:t>
            </a:r>
          </a:p>
          <a:p>
            <a:pPr eaLnBrk="1" hangingPunct="1">
              <a:defRPr/>
            </a:pPr>
            <a:r>
              <a:rPr lang="en-US" dirty="0"/>
              <a:t>			-</a:t>
            </a:r>
            <a:r>
              <a:rPr lang="en-US" sz="1800" dirty="0"/>
              <a:t>Mercer Rang</a:t>
            </a:r>
          </a:p>
        </p:txBody>
      </p:sp>
      <p:pic>
        <p:nvPicPr>
          <p:cNvPr id="15053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1"/>
            <a:ext cx="2590800" cy="176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05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228601"/>
            <a:ext cx="2295525" cy="199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053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2152650" cy="2152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22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defRPr/>
            </a:pPr>
            <a:r>
              <a:rPr lang="en-US"/>
              <a:t>Assessing Intoeing</a:t>
            </a:r>
          </a:p>
        </p:txBody>
      </p:sp>
      <p:sp>
        <p:nvSpPr>
          <p:cNvPr id="18435" name="Rectangle 3"/>
          <p:cNvSpPr>
            <a:spLocks noGrp="1" noChangeArrowheads="1"/>
          </p:cNvSpPr>
          <p:nvPr>
            <p:ph type="body" idx="1"/>
          </p:nvPr>
        </p:nvSpPr>
        <p:spPr/>
        <p:txBody>
          <a:bodyPr/>
          <a:lstStyle/>
          <a:p>
            <a:pPr eaLnBrk="1" hangingPunct="1">
              <a:defRPr/>
            </a:pPr>
            <a:r>
              <a:rPr lang="en-US"/>
              <a:t>Constant or intermittent</a:t>
            </a:r>
          </a:p>
          <a:p>
            <a:pPr eaLnBrk="1" hangingPunct="1">
              <a:defRPr/>
            </a:pPr>
            <a:r>
              <a:rPr lang="en-US"/>
              <a:t>Improving or remaining same</a:t>
            </a:r>
          </a:p>
          <a:p>
            <a:pPr eaLnBrk="1" hangingPunct="1">
              <a:defRPr/>
            </a:pPr>
            <a:r>
              <a:rPr lang="en-US"/>
              <a:t>Family history of same</a:t>
            </a:r>
          </a:p>
          <a:p>
            <a:pPr eaLnBrk="1" hangingPunct="1">
              <a:defRPr/>
            </a:pPr>
            <a:r>
              <a:rPr lang="en-US"/>
              <a:t>Foot Progression Angle</a:t>
            </a:r>
          </a:p>
          <a:p>
            <a:pPr lvl="1" eaLnBrk="1" hangingPunct="1">
              <a:defRPr/>
            </a:pPr>
            <a:r>
              <a:rPr lang="en-US"/>
              <a:t>Angle foot makes w/ line of progression</a:t>
            </a:r>
          </a:p>
          <a:p>
            <a:pPr lvl="1" eaLnBrk="1" hangingPunct="1">
              <a:defRPr/>
            </a:pPr>
            <a:r>
              <a:rPr lang="en-US"/>
              <a:t>Normal about 0 to 30º external rotation</a:t>
            </a:r>
          </a:p>
        </p:txBody>
      </p:sp>
    </p:spTree>
    <p:extLst>
      <p:ext uri="{BB962C8B-B14F-4D97-AF65-F5344CB8AC3E}">
        <p14:creationId xmlns:p14="http://schemas.microsoft.com/office/powerpoint/2010/main" val="17178034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algn="l" eaLnBrk="1" hangingPunct="1">
              <a:defRPr/>
            </a:pPr>
            <a:r>
              <a:rPr lang="en-US"/>
              <a:t>Fractures</a:t>
            </a:r>
          </a:p>
        </p:txBody>
      </p:sp>
      <p:sp>
        <p:nvSpPr>
          <p:cNvPr id="430083" name="Rectangle 3"/>
          <p:cNvSpPr>
            <a:spLocks noGrp="1" noChangeArrowheads="1"/>
          </p:cNvSpPr>
          <p:nvPr>
            <p:ph type="body" idx="1"/>
          </p:nvPr>
        </p:nvSpPr>
        <p:spPr/>
        <p:txBody>
          <a:bodyPr/>
          <a:lstStyle/>
          <a:p>
            <a:pPr eaLnBrk="1" hangingPunct="1">
              <a:defRPr/>
            </a:pPr>
            <a:r>
              <a:rPr lang="en-US"/>
              <a:t>Stronger in tension</a:t>
            </a:r>
          </a:p>
          <a:p>
            <a:pPr eaLnBrk="1" hangingPunct="1">
              <a:defRPr/>
            </a:pPr>
            <a:r>
              <a:rPr lang="en-US"/>
              <a:t>Periosteum thick</a:t>
            </a:r>
          </a:p>
          <a:p>
            <a:pPr eaLnBrk="1" hangingPunct="1">
              <a:defRPr/>
            </a:pPr>
            <a:r>
              <a:rPr lang="en-US"/>
              <a:t>Elastic physiology</a:t>
            </a:r>
          </a:p>
          <a:p>
            <a:pPr eaLnBrk="1" hangingPunct="1">
              <a:defRPr/>
            </a:pPr>
            <a:r>
              <a:rPr lang="en-US"/>
              <a:t>Growth plates weak link</a:t>
            </a:r>
          </a:p>
          <a:p>
            <a:pPr eaLnBrk="1" hangingPunct="1">
              <a:defRPr/>
            </a:pPr>
            <a:r>
              <a:rPr lang="en-US"/>
              <a:t>Growth arrest</a:t>
            </a:r>
          </a:p>
          <a:p>
            <a:pPr eaLnBrk="1" hangingPunct="1">
              <a:defRPr/>
            </a:pPr>
            <a:r>
              <a:rPr lang="en-US"/>
              <a:t>Remodeling</a:t>
            </a:r>
          </a:p>
        </p:txBody>
      </p:sp>
    </p:spTree>
    <p:extLst>
      <p:ext uri="{BB962C8B-B14F-4D97-AF65-F5344CB8AC3E}">
        <p14:creationId xmlns:p14="http://schemas.microsoft.com/office/powerpoint/2010/main" val="9815416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pPr algn="l" eaLnBrk="1" hangingPunct="1">
              <a:defRPr/>
            </a:pPr>
            <a:r>
              <a:rPr lang="en-US"/>
              <a:t>Salter Harris Classification</a:t>
            </a:r>
          </a:p>
        </p:txBody>
      </p:sp>
      <p:sp>
        <p:nvSpPr>
          <p:cNvPr id="431107" name="Rectangle 3"/>
          <p:cNvSpPr>
            <a:spLocks noGrp="1" noChangeArrowheads="1"/>
          </p:cNvSpPr>
          <p:nvPr>
            <p:ph type="body" sz="half" idx="1"/>
          </p:nvPr>
        </p:nvSpPr>
        <p:spPr>
          <a:xfrm>
            <a:off x="1981200" y="1600200"/>
            <a:ext cx="8458200" cy="2819400"/>
          </a:xfrm>
        </p:spPr>
        <p:txBody>
          <a:bodyPr/>
          <a:lstStyle/>
          <a:p>
            <a:pPr eaLnBrk="1" hangingPunct="1">
              <a:defRPr/>
            </a:pPr>
            <a:r>
              <a:rPr lang="en-US" sz="2400"/>
              <a:t>I		Physis only</a:t>
            </a:r>
          </a:p>
          <a:p>
            <a:pPr eaLnBrk="1" hangingPunct="1">
              <a:defRPr/>
            </a:pPr>
            <a:r>
              <a:rPr lang="en-US" sz="2400"/>
              <a:t>II		Physis + Metaphysis</a:t>
            </a:r>
          </a:p>
          <a:p>
            <a:pPr eaLnBrk="1" hangingPunct="1">
              <a:defRPr/>
            </a:pPr>
            <a:r>
              <a:rPr lang="en-US" sz="2400"/>
              <a:t>III		Physis + Epiphysis</a:t>
            </a:r>
          </a:p>
          <a:p>
            <a:pPr eaLnBrk="1" hangingPunct="1">
              <a:defRPr/>
            </a:pPr>
            <a:r>
              <a:rPr lang="en-US" sz="2400"/>
              <a:t>IV		Physis+Metaphysis+Epiphysis</a:t>
            </a:r>
          </a:p>
          <a:p>
            <a:pPr eaLnBrk="1" hangingPunct="1">
              <a:defRPr/>
            </a:pPr>
            <a:r>
              <a:rPr lang="en-US" sz="2400"/>
              <a:t>V		Physis Crushed</a:t>
            </a:r>
          </a:p>
          <a:p>
            <a:pPr eaLnBrk="1" hangingPunct="1">
              <a:defRPr/>
            </a:pPr>
            <a:r>
              <a:rPr lang="en-US" sz="2400"/>
              <a:t>(VI)	Peripheral physis</a:t>
            </a:r>
          </a:p>
        </p:txBody>
      </p:sp>
      <p:graphicFrame>
        <p:nvGraphicFramePr>
          <p:cNvPr id="152580" name="Object 4"/>
          <p:cNvGraphicFramePr>
            <a:graphicFrameLocks noGrp="1" noChangeAspect="1"/>
          </p:cNvGraphicFramePr>
          <p:nvPr>
            <p:ph sz="half" idx="2"/>
          </p:nvPr>
        </p:nvGraphicFramePr>
        <p:xfrm>
          <a:off x="3200400" y="4648201"/>
          <a:ext cx="5486400" cy="1966913"/>
        </p:xfrm>
        <a:graphic>
          <a:graphicData uri="http://schemas.openxmlformats.org/presentationml/2006/ole">
            <mc:AlternateContent xmlns:mc="http://schemas.openxmlformats.org/markup-compatibility/2006">
              <mc:Choice xmlns:v="urn:schemas-microsoft-com:vml" Requires="v">
                <p:oleObj name="Bitmap Image" r:id="rId2" imgW="17823763" imgH="6392167" progId="Paint.Picture">
                  <p:embed/>
                </p:oleObj>
              </mc:Choice>
              <mc:Fallback>
                <p:oleObj name="Bitmap Image" r:id="rId2" imgW="17823763" imgH="6392167" progId="Paint.Picture">
                  <p:embed/>
                  <p:pic>
                    <p:nvPicPr>
                      <p:cNvPr id="1525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648201"/>
                        <a:ext cx="5486400" cy="1966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068146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3697288"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3697289"/>
            <a:ext cx="4565650" cy="2714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381000"/>
            <a:ext cx="2590800" cy="283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15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pPr eaLnBrk="1" hangingPunct="1">
              <a:defRPr/>
            </a:pPr>
            <a:r>
              <a:rPr lang="en-US"/>
              <a:t>“Trivial” Fractures</a:t>
            </a:r>
          </a:p>
        </p:txBody>
      </p:sp>
      <p:sp>
        <p:nvSpPr>
          <p:cNvPr id="433155" name="Rectangle 3"/>
          <p:cNvSpPr>
            <a:spLocks noGrp="1" noChangeArrowheads="1"/>
          </p:cNvSpPr>
          <p:nvPr>
            <p:ph type="body" sz="half" idx="1"/>
          </p:nvPr>
        </p:nvSpPr>
        <p:spPr>
          <a:xfrm>
            <a:off x="1981200" y="1600201"/>
            <a:ext cx="4033838" cy="4530725"/>
          </a:xfrm>
        </p:spPr>
        <p:txBody>
          <a:bodyPr/>
          <a:lstStyle/>
          <a:p>
            <a:pPr eaLnBrk="1" hangingPunct="1">
              <a:defRPr/>
            </a:pPr>
            <a:r>
              <a:rPr lang="en-US"/>
              <a:t>Nurse Maid Elbow</a:t>
            </a:r>
          </a:p>
          <a:p>
            <a:pPr eaLnBrk="1" hangingPunct="1">
              <a:defRPr/>
            </a:pPr>
            <a:r>
              <a:rPr lang="en-US"/>
              <a:t>Clavicle</a:t>
            </a:r>
          </a:p>
          <a:p>
            <a:pPr eaLnBrk="1" hangingPunct="1">
              <a:defRPr/>
            </a:pPr>
            <a:r>
              <a:rPr lang="en-US"/>
              <a:t>Humerus</a:t>
            </a:r>
          </a:p>
          <a:p>
            <a:pPr eaLnBrk="1" hangingPunct="1">
              <a:defRPr/>
            </a:pPr>
            <a:r>
              <a:rPr lang="en-US"/>
              <a:t>Toddler fx:  tibia</a:t>
            </a:r>
          </a:p>
          <a:p>
            <a:pPr eaLnBrk="1" hangingPunct="1">
              <a:defRPr/>
            </a:pPr>
            <a:endParaRPr lang="en-US"/>
          </a:p>
        </p:txBody>
      </p:sp>
      <p:sp>
        <p:nvSpPr>
          <p:cNvPr id="433156" name="Rectangle 4"/>
          <p:cNvSpPr>
            <a:spLocks noGrp="1" noChangeArrowheads="1"/>
          </p:cNvSpPr>
          <p:nvPr>
            <p:ph type="body" sz="half" idx="2"/>
          </p:nvPr>
        </p:nvSpPr>
        <p:spPr>
          <a:xfrm>
            <a:off x="6176964" y="1600201"/>
            <a:ext cx="4033837" cy="4530725"/>
          </a:xfrm>
        </p:spPr>
        <p:txBody>
          <a:bodyPr/>
          <a:lstStyle/>
          <a:p>
            <a:pPr eaLnBrk="1" hangingPunct="1">
              <a:defRPr/>
            </a:pPr>
            <a:r>
              <a:rPr lang="en-US"/>
              <a:t>Torus</a:t>
            </a:r>
          </a:p>
          <a:p>
            <a:pPr lvl="1" eaLnBrk="1" hangingPunct="1">
              <a:defRPr/>
            </a:pPr>
            <a:r>
              <a:rPr lang="en-US"/>
              <a:t>Bone fails in compression</a:t>
            </a:r>
          </a:p>
          <a:p>
            <a:pPr lvl="1" eaLnBrk="1" hangingPunct="1">
              <a:defRPr/>
            </a:pPr>
            <a:r>
              <a:rPr lang="en-US"/>
              <a:t>Deformity </a:t>
            </a:r>
            <a:r>
              <a:rPr lang="en-US" u="sng"/>
              <a:t>usually</a:t>
            </a:r>
            <a:r>
              <a:rPr lang="en-US"/>
              <a:t> minimal</a:t>
            </a:r>
          </a:p>
          <a:p>
            <a:pPr lvl="1" eaLnBrk="1" hangingPunct="1">
              <a:defRPr/>
            </a:pPr>
            <a:r>
              <a:rPr lang="en-US"/>
              <a:t>Heal in 3 to 4 weeks</a:t>
            </a:r>
          </a:p>
          <a:p>
            <a:pPr lvl="1" eaLnBrk="1" hangingPunct="1">
              <a:defRPr/>
            </a:pPr>
            <a:r>
              <a:rPr lang="en-US"/>
              <a:t>Growth arrest very rare</a:t>
            </a:r>
          </a:p>
          <a:p>
            <a:pPr eaLnBrk="1" hangingPunct="1">
              <a:defRPr/>
            </a:pPr>
            <a:endParaRPr lang="en-US"/>
          </a:p>
        </p:txBody>
      </p:sp>
    </p:spTree>
    <p:extLst>
      <p:ext uri="{BB962C8B-B14F-4D97-AF65-F5344CB8AC3E}">
        <p14:creationId xmlns:p14="http://schemas.microsoft.com/office/powerpoint/2010/main" val="41285540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pPr eaLnBrk="1" hangingPunct="1">
              <a:defRPr/>
            </a:pPr>
            <a:r>
              <a:rPr lang="en-US"/>
              <a:t>Birth fractures</a:t>
            </a:r>
          </a:p>
        </p:txBody>
      </p:sp>
      <p:sp>
        <p:nvSpPr>
          <p:cNvPr id="434179" name="Rectangle 3"/>
          <p:cNvSpPr>
            <a:spLocks noGrp="1" noChangeArrowheads="1"/>
          </p:cNvSpPr>
          <p:nvPr>
            <p:ph type="body" sz="half" idx="1"/>
          </p:nvPr>
        </p:nvSpPr>
        <p:spPr>
          <a:xfrm>
            <a:off x="1981200" y="1600201"/>
            <a:ext cx="4033838" cy="4530725"/>
          </a:xfrm>
        </p:spPr>
        <p:txBody>
          <a:bodyPr/>
          <a:lstStyle/>
          <a:p>
            <a:pPr eaLnBrk="1" hangingPunct="1">
              <a:defRPr/>
            </a:pPr>
            <a:r>
              <a:rPr lang="en-US" sz="2800" dirty="0"/>
              <a:t>Clavicle</a:t>
            </a:r>
          </a:p>
          <a:p>
            <a:pPr eaLnBrk="1" hangingPunct="1">
              <a:defRPr/>
            </a:pPr>
            <a:endParaRPr lang="en-US" sz="2800" dirty="0"/>
          </a:p>
          <a:p>
            <a:pPr eaLnBrk="1" hangingPunct="1">
              <a:defRPr/>
            </a:pPr>
            <a:r>
              <a:rPr lang="en-US" sz="2800" dirty="0" err="1"/>
              <a:t>Humerus</a:t>
            </a:r>
            <a:endParaRPr lang="en-US" sz="2800" dirty="0"/>
          </a:p>
        </p:txBody>
      </p:sp>
      <p:pic>
        <p:nvPicPr>
          <p:cNvPr id="1556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62401"/>
            <a:ext cx="2971800" cy="2576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2"/>
          </p:nvPr>
        </p:nvSpPr>
        <p:spPr/>
        <p:txBody>
          <a:bodyPr/>
          <a:lstStyle/>
          <a:p>
            <a:pPr eaLnBrk="1" hangingPunct="1">
              <a:defRPr/>
            </a:pPr>
            <a:endParaRPr lang="en-US" dirty="0"/>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828800"/>
            <a:ext cx="3413125" cy="245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509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pPr algn="l" eaLnBrk="1" hangingPunct="1">
              <a:defRPr/>
            </a:pPr>
            <a:r>
              <a:rPr lang="en-US"/>
              <a:t>Dangerous Fractures</a:t>
            </a:r>
          </a:p>
        </p:txBody>
      </p:sp>
      <p:sp>
        <p:nvSpPr>
          <p:cNvPr id="435203" name="Rectangle 3"/>
          <p:cNvSpPr>
            <a:spLocks noGrp="1" noChangeArrowheads="1"/>
          </p:cNvSpPr>
          <p:nvPr>
            <p:ph type="body" idx="1"/>
          </p:nvPr>
        </p:nvSpPr>
        <p:spPr/>
        <p:txBody>
          <a:bodyPr/>
          <a:lstStyle/>
          <a:p>
            <a:pPr eaLnBrk="1" hangingPunct="1">
              <a:defRPr/>
            </a:pPr>
            <a:r>
              <a:rPr lang="en-US" dirty="0"/>
              <a:t>Humeral supracondylar</a:t>
            </a:r>
          </a:p>
          <a:p>
            <a:pPr eaLnBrk="1" hangingPunct="1">
              <a:defRPr/>
            </a:pPr>
            <a:r>
              <a:rPr lang="en-US" dirty="0"/>
              <a:t>Lateral condyle fracture of elbow</a:t>
            </a:r>
          </a:p>
          <a:p>
            <a:pPr eaLnBrk="1" hangingPunct="1">
              <a:defRPr/>
            </a:pPr>
            <a:r>
              <a:rPr lang="en-US" dirty="0" err="1"/>
              <a:t>Peri</a:t>
            </a:r>
            <a:r>
              <a:rPr lang="en-US" dirty="0"/>
              <a:t>-articular</a:t>
            </a:r>
          </a:p>
          <a:p>
            <a:pPr eaLnBrk="1" hangingPunct="1">
              <a:defRPr/>
            </a:pPr>
            <a:r>
              <a:rPr lang="en-US" dirty="0"/>
              <a:t>Femoral neck</a:t>
            </a:r>
          </a:p>
          <a:p>
            <a:pPr eaLnBrk="1" hangingPunct="1">
              <a:defRPr/>
            </a:pPr>
            <a:r>
              <a:rPr lang="en-US" dirty="0"/>
              <a:t>Knee</a:t>
            </a:r>
          </a:p>
          <a:p>
            <a:pPr eaLnBrk="1" hangingPunct="1">
              <a:defRPr/>
            </a:pPr>
            <a:r>
              <a:rPr lang="en-US" dirty="0"/>
              <a:t>Ankle</a:t>
            </a:r>
          </a:p>
        </p:txBody>
      </p:sp>
      <p:pic>
        <p:nvPicPr>
          <p:cNvPr id="156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149601"/>
            <a:ext cx="2133600" cy="284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2245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eaLnBrk="1" hangingPunct="1">
              <a:defRPr/>
            </a:pPr>
            <a:r>
              <a:rPr lang="en-US" dirty="0"/>
              <a:t>Compartment syndrome</a:t>
            </a:r>
            <a:br>
              <a:rPr lang="en-US" dirty="0"/>
            </a:br>
            <a:r>
              <a:rPr lang="en-US" sz="3200" dirty="0"/>
              <a:t>How many “P’s” ?</a:t>
            </a:r>
          </a:p>
        </p:txBody>
      </p:sp>
      <p:sp>
        <p:nvSpPr>
          <p:cNvPr id="436227" name="Rectangle 3"/>
          <p:cNvSpPr>
            <a:spLocks noGrp="1" noChangeArrowheads="1"/>
          </p:cNvSpPr>
          <p:nvPr>
            <p:ph idx="1"/>
          </p:nvPr>
        </p:nvSpPr>
        <p:spPr/>
        <p:txBody>
          <a:bodyPr/>
          <a:lstStyle/>
          <a:p>
            <a:pPr marL="514350" indent="-514350" eaLnBrk="1" hangingPunct="1">
              <a:buFont typeface="+mj-lt"/>
              <a:buAutoNum type="arabicPeriod"/>
              <a:defRPr/>
            </a:pPr>
            <a:r>
              <a:rPr lang="en-US" dirty="0"/>
              <a:t>Pain</a:t>
            </a:r>
          </a:p>
          <a:p>
            <a:pPr marL="514350" indent="-514350" eaLnBrk="1" hangingPunct="1">
              <a:buFont typeface="+mj-lt"/>
              <a:buAutoNum type="arabicPeriod"/>
              <a:defRPr/>
            </a:pPr>
            <a:r>
              <a:rPr lang="en-US" dirty="0"/>
              <a:t>Pallor</a:t>
            </a:r>
          </a:p>
          <a:p>
            <a:pPr marL="514350" indent="-514350" eaLnBrk="1" hangingPunct="1">
              <a:buFont typeface="+mj-lt"/>
              <a:buAutoNum type="arabicPeriod"/>
              <a:defRPr/>
            </a:pPr>
            <a:r>
              <a:rPr lang="en-US" dirty="0" err="1"/>
              <a:t>Paresthesia</a:t>
            </a:r>
            <a:endParaRPr lang="en-US" dirty="0"/>
          </a:p>
          <a:p>
            <a:pPr marL="514350" indent="-514350" eaLnBrk="1" hangingPunct="1">
              <a:buFont typeface="+mj-lt"/>
              <a:buAutoNum type="arabicPeriod"/>
              <a:defRPr/>
            </a:pPr>
            <a:r>
              <a:rPr lang="en-US" dirty="0"/>
              <a:t>Paralysis</a:t>
            </a:r>
          </a:p>
          <a:p>
            <a:pPr marL="514350" indent="-514350" eaLnBrk="1" hangingPunct="1">
              <a:buFont typeface="+mj-lt"/>
              <a:buAutoNum type="arabicPeriod"/>
              <a:defRPr/>
            </a:pPr>
            <a:r>
              <a:rPr lang="en-US" dirty="0" err="1">
                <a:solidFill>
                  <a:srgbClr val="FFC000"/>
                </a:solidFill>
              </a:rPr>
              <a:t>Poikilothermia</a:t>
            </a:r>
            <a:endParaRPr lang="en-US" dirty="0">
              <a:solidFill>
                <a:srgbClr val="FFC000"/>
              </a:solidFill>
            </a:endParaRPr>
          </a:p>
          <a:p>
            <a:pPr marL="514350" indent="-514350" eaLnBrk="1" hangingPunct="1">
              <a:buFont typeface="+mj-lt"/>
              <a:buAutoNum type="arabicPeriod"/>
              <a:defRPr/>
            </a:pPr>
            <a:r>
              <a:rPr lang="en-US" dirty="0" err="1">
                <a:solidFill>
                  <a:srgbClr val="FFC000"/>
                </a:solidFill>
              </a:rPr>
              <a:t>Pulselessness</a:t>
            </a:r>
            <a:endParaRPr lang="en-US" dirty="0">
              <a:solidFill>
                <a:srgbClr val="FFC000"/>
              </a:solidFill>
            </a:endParaRPr>
          </a:p>
        </p:txBody>
      </p:sp>
    </p:spTree>
    <p:extLst>
      <p:ext uri="{BB962C8B-B14F-4D97-AF65-F5344CB8AC3E}">
        <p14:creationId xmlns:p14="http://schemas.microsoft.com/office/powerpoint/2010/main" val="3470125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algn="l" eaLnBrk="1" hangingPunct="1">
              <a:defRPr/>
            </a:pPr>
            <a:r>
              <a:rPr lang="en-US" dirty="0"/>
              <a:t>Compartment syndrome</a:t>
            </a:r>
          </a:p>
        </p:txBody>
      </p:sp>
      <p:sp>
        <p:nvSpPr>
          <p:cNvPr id="436227" name="Rectangle 3"/>
          <p:cNvSpPr>
            <a:spLocks noGrp="1" noChangeArrowheads="1"/>
          </p:cNvSpPr>
          <p:nvPr>
            <p:ph type="body" idx="1"/>
          </p:nvPr>
        </p:nvSpPr>
        <p:spPr/>
        <p:txBody>
          <a:bodyPr/>
          <a:lstStyle/>
          <a:p>
            <a:pPr eaLnBrk="1" hangingPunct="1">
              <a:defRPr/>
            </a:pPr>
            <a:r>
              <a:rPr lang="en-US" dirty="0"/>
              <a:t>Elbow, knee, tibia, ankle</a:t>
            </a:r>
          </a:p>
          <a:p>
            <a:pPr lvl="1" eaLnBrk="1" hangingPunct="1">
              <a:defRPr/>
            </a:pPr>
            <a:r>
              <a:rPr lang="en-US" dirty="0"/>
              <a:t>Pain out of proportion</a:t>
            </a:r>
          </a:p>
          <a:p>
            <a:pPr lvl="1" eaLnBrk="1" hangingPunct="1">
              <a:defRPr/>
            </a:pPr>
            <a:r>
              <a:rPr lang="en-US" dirty="0"/>
              <a:t>Pain w/ passive motion</a:t>
            </a:r>
          </a:p>
          <a:p>
            <a:pPr lvl="1" eaLnBrk="1" hangingPunct="1">
              <a:defRPr/>
            </a:pPr>
            <a:r>
              <a:rPr lang="en-US" dirty="0"/>
              <a:t>Motor loss</a:t>
            </a:r>
          </a:p>
          <a:p>
            <a:pPr lvl="1" eaLnBrk="1" hangingPunct="1">
              <a:defRPr/>
            </a:pPr>
            <a:r>
              <a:rPr lang="en-US" dirty="0"/>
              <a:t>Sensory +/- loss</a:t>
            </a:r>
          </a:p>
          <a:p>
            <a:pPr eaLnBrk="1" hangingPunct="1">
              <a:defRPr/>
            </a:pPr>
            <a:r>
              <a:rPr lang="en-US" dirty="0"/>
              <a:t>Pulses - </a:t>
            </a:r>
            <a:r>
              <a:rPr lang="en-US" dirty="0">
                <a:solidFill>
                  <a:srgbClr val="FFC000"/>
                </a:solidFill>
              </a:rPr>
              <a:t>often normal</a:t>
            </a:r>
          </a:p>
          <a:p>
            <a:pPr eaLnBrk="1" hangingPunct="1">
              <a:defRPr/>
            </a:pPr>
            <a:r>
              <a:rPr lang="en-US" dirty="0"/>
              <a:t>Capillary refill - </a:t>
            </a:r>
            <a:r>
              <a:rPr lang="en-US" dirty="0">
                <a:solidFill>
                  <a:srgbClr val="FFC000"/>
                </a:solidFill>
              </a:rPr>
              <a:t>often normal</a:t>
            </a:r>
          </a:p>
          <a:p>
            <a:pPr eaLnBrk="1" hangingPunct="1">
              <a:defRPr/>
            </a:pPr>
            <a:r>
              <a:rPr lang="en-US" dirty="0"/>
              <a:t>Index of suspicion - </a:t>
            </a:r>
            <a:r>
              <a:rPr lang="en-US" sz="3600" dirty="0">
                <a:solidFill>
                  <a:srgbClr val="FFC000"/>
                </a:solidFill>
              </a:rPr>
              <a:t>HIGH</a:t>
            </a:r>
            <a:r>
              <a:rPr lang="en-US" dirty="0"/>
              <a:t> </a:t>
            </a:r>
          </a:p>
        </p:txBody>
      </p:sp>
    </p:spTree>
    <p:extLst>
      <p:ext uri="{BB962C8B-B14F-4D97-AF65-F5344CB8AC3E}">
        <p14:creationId xmlns:p14="http://schemas.microsoft.com/office/powerpoint/2010/main" val="31233096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pPr algn="l" eaLnBrk="1" hangingPunct="1">
              <a:defRPr/>
            </a:pPr>
            <a:r>
              <a:rPr lang="en-US"/>
              <a:t>Amputations</a:t>
            </a:r>
          </a:p>
        </p:txBody>
      </p:sp>
      <p:sp>
        <p:nvSpPr>
          <p:cNvPr id="438275" name="Rectangle 3"/>
          <p:cNvSpPr>
            <a:spLocks noGrp="1" noChangeArrowheads="1"/>
          </p:cNvSpPr>
          <p:nvPr>
            <p:ph type="body" idx="1"/>
          </p:nvPr>
        </p:nvSpPr>
        <p:spPr/>
        <p:txBody>
          <a:bodyPr/>
          <a:lstStyle/>
          <a:p>
            <a:pPr eaLnBrk="1" hangingPunct="1">
              <a:defRPr/>
            </a:pPr>
            <a:r>
              <a:rPr lang="en-US"/>
              <a:t>Amniotic bands</a:t>
            </a:r>
          </a:p>
          <a:p>
            <a:pPr eaLnBrk="1" hangingPunct="1">
              <a:defRPr/>
            </a:pPr>
            <a:r>
              <a:rPr lang="en-US"/>
              <a:t>Failure of formation</a:t>
            </a:r>
          </a:p>
          <a:p>
            <a:pPr lvl="1" eaLnBrk="1" hangingPunct="1">
              <a:defRPr/>
            </a:pPr>
            <a:r>
              <a:rPr lang="en-US"/>
              <a:t>Transverse (amputation)</a:t>
            </a:r>
          </a:p>
          <a:p>
            <a:pPr lvl="1" eaLnBrk="1" hangingPunct="1">
              <a:defRPr/>
            </a:pPr>
            <a:r>
              <a:rPr lang="en-US"/>
              <a:t>Longitudinal (Hemimelia)</a:t>
            </a:r>
          </a:p>
          <a:p>
            <a:pPr lvl="1" eaLnBrk="1" hangingPunct="1">
              <a:defRPr/>
            </a:pPr>
            <a:r>
              <a:rPr lang="en-US"/>
              <a:t>Intercalary (Phocomelia)</a:t>
            </a:r>
          </a:p>
        </p:txBody>
      </p:sp>
    </p:spTree>
    <p:extLst>
      <p:ext uri="{BB962C8B-B14F-4D97-AF65-F5344CB8AC3E}">
        <p14:creationId xmlns:p14="http://schemas.microsoft.com/office/powerpoint/2010/main" val="33757273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lgn="l" eaLnBrk="1" hangingPunct="1">
              <a:defRPr/>
            </a:pPr>
            <a:r>
              <a:rPr lang="en-US"/>
              <a:t>Systemic</a:t>
            </a:r>
          </a:p>
        </p:txBody>
      </p:sp>
      <p:sp>
        <p:nvSpPr>
          <p:cNvPr id="209923" name="Rectangle 3"/>
          <p:cNvSpPr>
            <a:spLocks noGrp="1" noChangeArrowheads="1"/>
          </p:cNvSpPr>
          <p:nvPr>
            <p:ph type="body" sz="half" idx="1"/>
          </p:nvPr>
        </p:nvSpPr>
        <p:spPr>
          <a:xfrm>
            <a:off x="1981200" y="1600201"/>
            <a:ext cx="4033838" cy="4530725"/>
          </a:xfrm>
        </p:spPr>
        <p:txBody>
          <a:bodyPr/>
          <a:lstStyle/>
          <a:p>
            <a:pPr eaLnBrk="1" hangingPunct="1">
              <a:defRPr/>
            </a:pPr>
            <a:r>
              <a:rPr lang="en-US"/>
              <a:t>Bone dysplasias</a:t>
            </a:r>
          </a:p>
          <a:p>
            <a:pPr lvl="1" eaLnBrk="1" hangingPunct="1">
              <a:defRPr/>
            </a:pPr>
            <a:r>
              <a:rPr lang="en-US"/>
              <a:t>Muccopolysaccharidosis</a:t>
            </a:r>
          </a:p>
          <a:p>
            <a:pPr lvl="1" eaLnBrk="1" hangingPunct="1">
              <a:defRPr/>
            </a:pPr>
            <a:r>
              <a:rPr lang="en-US"/>
              <a:t>Achondroplasia</a:t>
            </a:r>
          </a:p>
          <a:p>
            <a:pPr lvl="1" eaLnBrk="1" hangingPunct="1">
              <a:defRPr/>
            </a:pPr>
            <a:r>
              <a:rPr lang="en-US"/>
              <a:t>Diastrophic </a:t>
            </a:r>
          </a:p>
          <a:p>
            <a:pPr lvl="1" eaLnBrk="1" hangingPunct="1">
              <a:defRPr/>
            </a:pPr>
            <a:r>
              <a:rPr lang="en-US"/>
              <a:t>MED</a:t>
            </a:r>
          </a:p>
          <a:p>
            <a:pPr lvl="1" eaLnBrk="1" hangingPunct="1">
              <a:defRPr/>
            </a:pPr>
            <a:r>
              <a:rPr lang="en-US"/>
              <a:t>OI</a:t>
            </a:r>
          </a:p>
          <a:p>
            <a:pPr lvl="1" eaLnBrk="1" hangingPunct="1">
              <a:defRPr/>
            </a:pPr>
            <a:r>
              <a:rPr lang="en-US"/>
              <a:t>Vitamin D dependent rickets</a:t>
            </a:r>
          </a:p>
          <a:p>
            <a:pPr eaLnBrk="1" hangingPunct="1">
              <a:defRPr/>
            </a:pPr>
            <a:endParaRPr lang="en-US"/>
          </a:p>
        </p:txBody>
      </p:sp>
      <p:sp>
        <p:nvSpPr>
          <p:cNvPr id="209924" name="Rectangle 4"/>
          <p:cNvSpPr>
            <a:spLocks noGrp="1" noChangeArrowheads="1"/>
          </p:cNvSpPr>
          <p:nvPr>
            <p:ph type="body" sz="half" idx="2"/>
          </p:nvPr>
        </p:nvSpPr>
        <p:spPr>
          <a:xfrm>
            <a:off x="6176964" y="1600201"/>
            <a:ext cx="4033837" cy="4530725"/>
          </a:xfrm>
        </p:spPr>
        <p:txBody>
          <a:bodyPr/>
          <a:lstStyle/>
          <a:p>
            <a:pPr eaLnBrk="1" hangingPunct="1">
              <a:defRPr/>
            </a:pPr>
            <a:r>
              <a:rPr lang="en-US"/>
              <a:t>Osteochondromatosis</a:t>
            </a:r>
          </a:p>
          <a:p>
            <a:pPr eaLnBrk="1" hangingPunct="1">
              <a:defRPr/>
            </a:pPr>
            <a:r>
              <a:rPr lang="en-US"/>
              <a:t>Enchondromatosis</a:t>
            </a:r>
          </a:p>
          <a:p>
            <a:pPr lvl="1" eaLnBrk="1" hangingPunct="1">
              <a:defRPr/>
            </a:pPr>
            <a:r>
              <a:rPr lang="en-US"/>
              <a:t>Ollier’s disease</a:t>
            </a:r>
          </a:p>
          <a:p>
            <a:pPr lvl="1" eaLnBrk="1" hangingPunct="1">
              <a:defRPr/>
            </a:pPr>
            <a:r>
              <a:rPr lang="en-US"/>
              <a:t>Maffuci’s disease</a:t>
            </a:r>
          </a:p>
        </p:txBody>
      </p:sp>
    </p:spTree>
    <p:extLst>
      <p:ext uri="{BB962C8B-B14F-4D97-AF65-F5344CB8AC3E}">
        <p14:creationId xmlns:p14="http://schemas.microsoft.com/office/powerpoint/2010/main" val="8446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defRPr/>
            </a:pPr>
            <a:r>
              <a:rPr lang="en-US"/>
              <a:t>Intoeing by age</a:t>
            </a:r>
          </a:p>
        </p:txBody>
      </p:sp>
      <p:sp>
        <p:nvSpPr>
          <p:cNvPr id="404484" name="Rectangle 4"/>
          <p:cNvSpPr>
            <a:spLocks noGrp="1" noChangeArrowheads="1"/>
          </p:cNvSpPr>
          <p:nvPr>
            <p:ph type="body" sz="half" idx="1"/>
          </p:nvPr>
        </p:nvSpPr>
        <p:spPr>
          <a:xfrm>
            <a:off x="1981200" y="1600201"/>
            <a:ext cx="4800600" cy="4530725"/>
          </a:xfrm>
        </p:spPr>
        <p:txBody>
          <a:bodyPr/>
          <a:lstStyle/>
          <a:p>
            <a:pPr eaLnBrk="1" hangingPunct="1">
              <a:defRPr/>
            </a:pPr>
            <a:r>
              <a:rPr lang="en-US"/>
              <a:t>Metatarsus Adductus</a:t>
            </a:r>
          </a:p>
          <a:p>
            <a:pPr eaLnBrk="1" hangingPunct="1">
              <a:defRPr/>
            </a:pPr>
            <a:endParaRPr lang="en-US"/>
          </a:p>
          <a:p>
            <a:pPr eaLnBrk="1" hangingPunct="1">
              <a:defRPr/>
            </a:pPr>
            <a:r>
              <a:rPr lang="en-US"/>
              <a:t>INTERNAL Tibial Torsion</a:t>
            </a:r>
          </a:p>
          <a:p>
            <a:pPr eaLnBrk="1" hangingPunct="1">
              <a:defRPr/>
            </a:pPr>
            <a:endParaRPr lang="en-US"/>
          </a:p>
          <a:p>
            <a:pPr eaLnBrk="1" hangingPunct="1">
              <a:defRPr/>
            </a:pPr>
            <a:r>
              <a:rPr lang="en-US"/>
              <a:t>Femoral ANTEversion</a:t>
            </a:r>
          </a:p>
        </p:txBody>
      </p:sp>
      <p:sp>
        <p:nvSpPr>
          <p:cNvPr id="28676" name="AutoShape 6"/>
          <p:cNvSpPr>
            <a:spLocks noChangeArrowheads="1"/>
          </p:cNvSpPr>
          <p:nvPr/>
        </p:nvSpPr>
        <p:spPr bwMode="auto">
          <a:xfrm>
            <a:off x="7315200" y="1447800"/>
            <a:ext cx="2057400" cy="4800600"/>
          </a:xfrm>
          <a:prstGeom prst="downArrow">
            <a:avLst>
              <a:gd name="adj1" fmla="val 50000"/>
              <a:gd name="adj2" fmla="val 58333"/>
            </a:avLst>
          </a:prstGeom>
          <a:solidFill>
            <a:srgbClr val="FF99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FontTx/>
              <a:buNone/>
            </a:pPr>
            <a:endParaRPr lang="en-US" altLang="en-US" sz="2800">
              <a:solidFill>
                <a:srgbClr val="FFCC66"/>
              </a:solidFill>
            </a:endParaRPr>
          </a:p>
        </p:txBody>
      </p:sp>
      <p:sp>
        <p:nvSpPr>
          <p:cNvPr id="28677" name="Text Box 8"/>
          <p:cNvSpPr txBox="1">
            <a:spLocks noChangeArrowheads="1"/>
          </p:cNvSpPr>
          <p:nvPr/>
        </p:nvSpPr>
        <p:spPr bwMode="auto">
          <a:xfrm>
            <a:off x="7848600" y="5029200"/>
            <a:ext cx="1004888"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FontTx/>
              <a:buNone/>
            </a:pPr>
            <a:r>
              <a:rPr lang="en-US" altLang="en-US" sz="1200">
                <a:solidFill>
                  <a:srgbClr val="FFFFFF"/>
                </a:solidFill>
              </a:rPr>
              <a:t>OLDER</a:t>
            </a:r>
          </a:p>
        </p:txBody>
      </p:sp>
      <p:sp>
        <p:nvSpPr>
          <p:cNvPr id="28678" name="Text Box 9"/>
          <p:cNvSpPr txBox="1">
            <a:spLocks noChangeArrowheads="1"/>
          </p:cNvSpPr>
          <p:nvPr/>
        </p:nvSpPr>
        <p:spPr bwMode="auto">
          <a:xfrm>
            <a:off x="7924801" y="1879600"/>
            <a:ext cx="944563"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r>
              <a:rPr lang="en-US" altLang="en-US" sz="1200">
                <a:solidFill>
                  <a:srgbClr val="FFFFFF"/>
                </a:solidFill>
              </a:rPr>
              <a:t>YOUNGER</a:t>
            </a:r>
          </a:p>
        </p:txBody>
      </p:sp>
    </p:spTree>
    <p:extLst>
      <p:ext uri="{BB962C8B-B14F-4D97-AF65-F5344CB8AC3E}">
        <p14:creationId xmlns:p14="http://schemas.microsoft.com/office/powerpoint/2010/main" val="2484212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algn="l" eaLnBrk="1" hangingPunct="1">
              <a:defRPr/>
            </a:pPr>
            <a:r>
              <a:rPr lang="en-US"/>
              <a:t>Neoplasia</a:t>
            </a:r>
          </a:p>
        </p:txBody>
      </p:sp>
      <p:sp>
        <p:nvSpPr>
          <p:cNvPr id="210947" name="Rectangle 3"/>
          <p:cNvSpPr>
            <a:spLocks noGrp="1" noChangeArrowheads="1"/>
          </p:cNvSpPr>
          <p:nvPr>
            <p:ph type="body" sz="half" idx="1"/>
          </p:nvPr>
        </p:nvSpPr>
        <p:spPr>
          <a:xfrm>
            <a:off x="1981200" y="1600201"/>
            <a:ext cx="4033838" cy="4530725"/>
          </a:xfrm>
        </p:spPr>
        <p:txBody>
          <a:bodyPr/>
          <a:lstStyle/>
          <a:p>
            <a:pPr eaLnBrk="1" hangingPunct="1">
              <a:defRPr/>
            </a:pPr>
            <a:r>
              <a:rPr lang="en-US"/>
              <a:t>Benign</a:t>
            </a:r>
          </a:p>
          <a:p>
            <a:pPr lvl="1" eaLnBrk="1" hangingPunct="1">
              <a:defRPr/>
            </a:pPr>
            <a:r>
              <a:rPr lang="en-US"/>
              <a:t>Borders well defined</a:t>
            </a:r>
          </a:p>
          <a:p>
            <a:pPr lvl="1" eaLnBrk="1" hangingPunct="1">
              <a:defRPr/>
            </a:pPr>
            <a:r>
              <a:rPr lang="en-US"/>
              <a:t>No periosteal reaction</a:t>
            </a:r>
          </a:p>
          <a:p>
            <a:pPr lvl="1" eaLnBrk="1" hangingPunct="1">
              <a:defRPr/>
            </a:pPr>
            <a:r>
              <a:rPr lang="en-US"/>
              <a:t>No endosteal reaction</a:t>
            </a:r>
          </a:p>
          <a:p>
            <a:pPr lvl="1" eaLnBrk="1" hangingPunct="1">
              <a:defRPr/>
            </a:pPr>
            <a:r>
              <a:rPr lang="en-US"/>
              <a:t>Deformity of bone sharp/defined</a:t>
            </a:r>
          </a:p>
          <a:p>
            <a:pPr eaLnBrk="1" hangingPunct="1">
              <a:defRPr/>
            </a:pPr>
            <a:endParaRPr lang="en-US"/>
          </a:p>
        </p:txBody>
      </p:sp>
      <p:sp>
        <p:nvSpPr>
          <p:cNvPr id="210948" name="Rectangle 4"/>
          <p:cNvSpPr>
            <a:spLocks noGrp="1" noChangeArrowheads="1"/>
          </p:cNvSpPr>
          <p:nvPr>
            <p:ph type="body" sz="half" idx="2"/>
          </p:nvPr>
        </p:nvSpPr>
        <p:spPr>
          <a:xfrm>
            <a:off x="6176964" y="1600201"/>
            <a:ext cx="4033837" cy="4530725"/>
          </a:xfrm>
        </p:spPr>
        <p:txBody>
          <a:bodyPr/>
          <a:lstStyle/>
          <a:p>
            <a:pPr eaLnBrk="1" hangingPunct="1">
              <a:defRPr/>
            </a:pPr>
            <a:r>
              <a:rPr lang="en-US"/>
              <a:t>Malignant</a:t>
            </a:r>
          </a:p>
          <a:p>
            <a:pPr lvl="1" eaLnBrk="1" hangingPunct="1">
              <a:defRPr/>
            </a:pPr>
            <a:r>
              <a:rPr lang="en-US"/>
              <a:t>Vague borders</a:t>
            </a:r>
          </a:p>
          <a:p>
            <a:pPr lvl="1" eaLnBrk="1" hangingPunct="1">
              <a:defRPr/>
            </a:pPr>
            <a:r>
              <a:rPr lang="en-US"/>
              <a:t>Periosteal reaction new</a:t>
            </a:r>
          </a:p>
          <a:p>
            <a:pPr lvl="1" eaLnBrk="1" hangingPunct="1">
              <a:defRPr/>
            </a:pPr>
            <a:r>
              <a:rPr lang="en-US"/>
              <a:t>Endosteal destruction permeative</a:t>
            </a:r>
          </a:p>
          <a:p>
            <a:pPr lvl="1" eaLnBrk="1" hangingPunct="1">
              <a:defRPr/>
            </a:pPr>
            <a:r>
              <a:rPr lang="en-US"/>
              <a:t>Matrix mottled, irregular</a:t>
            </a:r>
          </a:p>
        </p:txBody>
      </p:sp>
    </p:spTree>
    <p:extLst>
      <p:ext uri="{BB962C8B-B14F-4D97-AF65-F5344CB8AC3E}">
        <p14:creationId xmlns:p14="http://schemas.microsoft.com/office/powerpoint/2010/main" val="28459646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defRPr/>
            </a:pPr>
            <a:r>
              <a:rPr lang="en-US"/>
              <a:t>Osteochondroma</a:t>
            </a:r>
          </a:p>
        </p:txBody>
      </p:sp>
      <p:pic>
        <p:nvPicPr>
          <p:cNvPr id="162819" name="Picture 7" descr="Tumo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0001" r="7333" b="22000"/>
          <a:stretch>
            <a:fillRect/>
          </a:stretch>
        </p:blipFill>
        <p:spPr>
          <a:xfrm>
            <a:off x="2465388" y="1768476"/>
            <a:ext cx="3206750" cy="41941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62820" name="Picture 8" descr="Tum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0201" y="1768476"/>
            <a:ext cx="3025775" cy="41941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10741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lgn="l" eaLnBrk="1" hangingPunct="1">
              <a:defRPr/>
            </a:pPr>
            <a:r>
              <a:rPr lang="en-US"/>
              <a:t>Neoplasia</a:t>
            </a:r>
          </a:p>
        </p:txBody>
      </p:sp>
      <p:sp>
        <p:nvSpPr>
          <p:cNvPr id="174083" name="Rectangle 3"/>
          <p:cNvSpPr>
            <a:spLocks noGrp="1" noChangeArrowheads="1"/>
          </p:cNvSpPr>
          <p:nvPr>
            <p:ph type="body" idx="1"/>
          </p:nvPr>
        </p:nvSpPr>
        <p:spPr/>
        <p:txBody>
          <a:bodyPr/>
          <a:lstStyle/>
          <a:p>
            <a:pPr eaLnBrk="1" hangingPunct="1">
              <a:defRPr/>
            </a:pPr>
            <a:r>
              <a:rPr lang="en-US"/>
              <a:t>Caffey’s</a:t>
            </a:r>
          </a:p>
          <a:p>
            <a:pPr lvl="1" eaLnBrk="1" hangingPunct="1">
              <a:defRPr/>
            </a:pPr>
            <a:r>
              <a:rPr lang="en-US"/>
              <a:t>Onion skinning</a:t>
            </a:r>
          </a:p>
          <a:p>
            <a:pPr lvl="1" eaLnBrk="1" hangingPunct="1">
              <a:defRPr/>
            </a:pPr>
            <a:r>
              <a:rPr lang="en-US"/>
              <a:t>Diaphyseal, total</a:t>
            </a:r>
          </a:p>
          <a:p>
            <a:pPr lvl="1" eaLnBrk="1" hangingPunct="1">
              <a:defRPr/>
            </a:pPr>
            <a:r>
              <a:rPr lang="en-US"/>
              <a:t>Mimics infection/Ewings</a:t>
            </a:r>
          </a:p>
        </p:txBody>
      </p:sp>
    </p:spTree>
    <p:extLst>
      <p:ext uri="{BB962C8B-B14F-4D97-AF65-F5344CB8AC3E}">
        <p14:creationId xmlns:p14="http://schemas.microsoft.com/office/powerpoint/2010/main" val="1601696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algn="l" eaLnBrk="1" hangingPunct="1">
              <a:defRPr/>
            </a:pPr>
            <a:r>
              <a:rPr lang="en-US"/>
              <a:t>Neoplasia</a:t>
            </a:r>
          </a:p>
        </p:txBody>
      </p:sp>
      <p:sp>
        <p:nvSpPr>
          <p:cNvPr id="211971" name="Rectangle 3"/>
          <p:cNvSpPr>
            <a:spLocks noGrp="1" noChangeArrowheads="1"/>
          </p:cNvSpPr>
          <p:nvPr>
            <p:ph type="body" sz="half" idx="1"/>
          </p:nvPr>
        </p:nvSpPr>
        <p:spPr>
          <a:xfrm>
            <a:off x="1981200" y="1600201"/>
            <a:ext cx="4033838" cy="4530725"/>
          </a:xfrm>
        </p:spPr>
        <p:txBody>
          <a:bodyPr/>
          <a:lstStyle/>
          <a:p>
            <a:pPr eaLnBrk="1" hangingPunct="1">
              <a:defRPr/>
            </a:pPr>
            <a:r>
              <a:rPr lang="en-US"/>
              <a:t>Eosinophyllic Granuloma</a:t>
            </a:r>
          </a:p>
          <a:p>
            <a:pPr lvl="1" eaLnBrk="1" hangingPunct="1">
              <a:defRPr/>
            </a:pPr>
            <a:r>
              <a:rPr lang="en-US"/>
              <a:t>Sclerotic border</a:t>
            </a:r>
          </a:p>
          <a:p>
            <a:pPr lvl="1" eaLnBrk="1" hangingPunct="1">
              <a:defRPr/>
            </a:pPr>
            <a:r>
              <a:rPr lang="en-US"/>
              <a:t>Lytic center</a:t>
            </a:r>
          </a:p>
          <a:p>
            <a:pPr lvl="1" eaLnBrk="1" hangingPunct="1">
              <a:defRPr/>
            </a:pPr>
            <a:r>
              <a:rPr lang="en-US"/>
              <a:t>Faded border</a:t>
            </a:r>
          </a:p>
          <a:p>
            <a:pPr lvl="1" eaLnBrk="1" hangingPunct="1">
              <a:defRPr/>
            </a:pPr>
            <a:r>
              <a:rPr lang="en-US"/>
              <a:t>Periosteal elevation possible</a:t>
            </a:r>
          </a:p>
          <a:p>
            <a:pPr lvl="1" eaLnBrk="1" hangingPunct="1">
              <a:defRPr/>
            </a:pPr>
            <a:r>
              <a:rPr lang="en-US"/>
              <a:t>Verbra Plana unique to this</a:t>
            </a:r>
          </a:p>
          <a:p>
            <a:pPr lvl="1" eaLnBrk="1" hangingPunct="1">
              <a:defRPr/>
            </a:pPr>
            <a:endParaRPr lang="en-US"/>
          </a:p>
        </p:txBody>
      </p:sp>
      <p:sp>
        <p:nvSpPr>
          <p:cNvPr id="211972" name="Rectangle 4"/>
          <p:cNvSpPr>
            <a:spLocks noGrp="1" noChangeArrowheads="1"/>
          </p:cNvSpPr>
          <p:nvPr>
            <p:ph type="body" sz="half" idx="2"/>
          </p:nvPr>
        </p:nvSpPr>
        <p:spPr>
          <a:xfrm>
            <a:off x="6176964" y="1600201"/>
            <a:ext cx="4033837" cy="4530725"/>
          </a:xfrm>
        </p:spPr>
        <p:txBody>
          <a:bodyPr/>
          <a:lstStyle/>
          <a:p>
            <a:pPr eaLnBrk="1" hangingPunct="1">
              <a:defRPr/>
            </a:pPr>
            <a:r>
              <a:rPr lang="en-US"/>
              <a:t>Mimics</a:t>
            </a:r>
          </a:p>
          <a:p>
            <a:pPr lvl="1" eaLnBrk="1" hangingPunct="1">
              <a:defRPr/>
            </a:pPr>
            <a:r>
              <a:rPr lang="en-US"/>
              <a:t>Infection</a:t>
            </a:r>
          </a:p>
          <a:p>
            <a:pPr lvl="1" eaLnBrk="1" hangingPunct="1">
              <a:defRPr/>
            </a:pPr>
            <a:r>
              <a:rPr lang="en-US"/>
              <a:t>Tumor (Ewings, neuroblastoma, </a:t>
            </a:r>
          </a:p>
          <a:p>
            <a:pPr lvl="1" eaLnBrk="1" hangingPunct="1">
              <a:defRPr/>
            </a:pPr>
            <a:r>
              <a:rPr lang="en-US"/>
              <a:t>Ewings, neruoblast., lymphoma</a:t>
            </a:r>
          </a:p>
        </p:txBody>
      </p:sp>
    </p:spTree>
    <p:extLst>
      <p:ext uri="{BB962C8B-B14F-4D97-AF65-F5344CB8AC3E}">
        <p14:creationId xmlns:p14="http://schemas.microsoft.com/office/powerpoint/2010/main" val="13966738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algn="l" eaLnBrk="1" hangingPunct="1">
              <a:defRPr/>
            </a:pPr>
            <a:r>
              <a:rPr lang="en-US"/>
              <a:t>Neoplasia</a:t>
            </a:r>
          </a:p>
        </p:txBody>
      </p:sp>
      <p:sp>
        <p:nvSpPr>
          <p:cNvPr id="178179" name="Rectangle 3"/>
          <p:cNvSpPr>
            <a:spLocks noGrp="1" noChangeArrowheads="1"/>
          </p:cNvSpPr>
          <p:nvPr>
            <p:ph type="body" idx="1"/>
          </p:nvPr>
        </p:nvSpPr>
        <p:spPr/>
        <p:txBody>
          <a:bodyPr/>
          <a:lstStyle/>
          <a:p>
            <a:pPr eaLnBrk="1" hangingPunct="1">
              <a:defRPr/>
            </a:pPr>
            <a:r>
              <a:rPr lang="en-US"/>
              <a:t>Ewings</a:t>
            </a:r>
          </a:p>
          <a:p>
            <a:pPr lvl="1" eaLnBrk="1" hangingPunct="1">
              <a:defRPr/>
            </a:pPr>
            <a:r>
              <a:rPr lang="en-US"/>
              <a:t>Diaphyseal</a:t>
            </a:r>
          </a:p>
          <a:p>
            <a:pPr lvl="1" eaLnBrk="1" hangingPunct="1">
              <a:defRPr/>
            </a:pPr>
            <a:r>
              <a:rPr lang="en-US"/>
              <a:t>Permeative destruction</a:t>
            </a:r>
          </a:p>
          <a:p>
            <a:pPr lvl="1" eaLnBrk="1" hangingPunct="1">
              <a:defRPr/>
            </a:pPr>
            <a:r>
              <a:rPr lang="en-US"/>
              <a:t>Periosteal elevation</a:t>
            </a:r>
          </a:p>
          <a:p>
            <a:pPr eaLnBrk="1" hangingPunct="1">
              <a:defRPr/>
            </a:pPr>
            <a:r>
              <a:rPr lang="en-US"/>
              <a:t>Mimics</a:t>
            </a:r>
          </a:p>
          <a:p>
            <a:pPr lvl="1" eaLnBrk="1" hangingPunct="1">
              <a:defRPr/>
            </a:pPr>
            <a:r>
              <a:rPr lang="en-US"/>
              <a:t>Infection</a:t>
            </a:r>
          </a:p>
          <a:p>
            <a:pPr lvl="1" eaLnBrk="1" hangingPunct="1">
              <a:defRPr/>
            </a:pPr>
            <a:r>
              <a:rPr lang="en-US"/>
              <a:t>Caffey’s</a:t>
            </a:r>
          </a:p>
          <a:p>
            <a:pPr lvl="1" eaLnBrk="1" hangingPunct="1">
              <a:defRPr/>
            </a:pPr>
            <a:r>
              <a:rPr lang="en-US"/>
              <a:t>EG</a:t>
            </a:r>
          </a:p>
        </p:txBody>
      </p:sp>
    </p:spTree>
    <p:extLst>
      <p:ext uri="{BB962C8B-B14F-4D97-AF65-F5344CB8AC3E}">
        <p14:creationId xmlns:p14="http://schemas.microsoft.com/office/powerpoint/2010/main" val="21834220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lgn="l" eaLnBrk="1" hangingPunct="1">
              <a:defRPr/>
            </a:pPr>
            <a:r>
              <a:rPr lang="en-US"/>
              <a:t>Neoplasia</a:t>
            </a:r>
          </a:p>
        </p:txBody>
      </p:sp>
      <p:sp>
        <p:nvSpPr>
          <p:cNvPr id="180227" name="Rectangle 3"/>
          <p:cNvSpPr>
            <a:spLocks noGrp="1" noChangeArrowheads="1"/>
          </p:cNvSpPr>
          <p:nvPr>
            <p:ph type="body" idx="1"/>
          </p:nvPr>
        </p:nvSpPr>
        <p:spPr/>
        <p:txBody>
          <a:bodyPr/>
          <a:lstStyle/>
          <a:p>
            <a:pPr eaLnBrk="1" hangingPunct="1">
              <a:defRPr/>
            </a:pPr>
            <a:r>
              <a:rPr lang="en-US"/>
              <a:t>Osteoid osteoma</a:t>
            </a:r>
          </a:p>
          <a:p>
            <a:pPr lvl="1" eaLnBrk="1" hangingPunct="1">
              <a:defRPr/>
            </a:pPr>
            <a:r>
              <a:rPr lang="en-US"/>
              <a:t>Sclerotic border</a:t>
            </a:r>
          </a:p>
          <a:p>
            <a:pPr lvl="1" eaLnBrk="1" hangingPunct="1">
              <a:defRPr/>
            </a:pPr>
            <a:r>
              <a:rPr lang="en-US"/>
              <a:t>Lytic center (Target)</a:t>
            </a:r>
          </a:p>
          <a:p>
            <a:pPr lvl="1" eaLnBrk="1" hangingPunct="1">
              <a:defRPr/>
            </a:pPr>
            <a:r>
              <a:rPr lang="en-US"/>
              <a:t>Faded border</a:t>
            </a:r>
          </a:p>
          <a:p>
            <a:pPr lvl="1" eaLnBrk="1" hangingPunct="1">
              <a:defRPr/>
            </a:pPr>
            <a:r>
              <a:rPr lang="en-US"/>
              <a:t>Periosteal rxn rare</a:t>
            </a:r>
          </a:p>
          <a:p>
            <a:pPr lvl="1" eaLnBrk="1" hangingPunct="1">
              <a:defRPr/>
            </a:pPr>
            <a:r>
              <a:rPr lang="en-US"/>
              <a:t>Mimics</a:t>
            </a:r>
          </a:p>
          <a:p>
            <a:pPr lvl="1" eaLnBrk="1" hangingPunct="1">
              <a:defRPr/>
            </a:pPr>
            <a:r>
              <a:rPr lang="en-US"/>
              <a:t>infection</a:t>
            </a:r>
          </a:p>
          <a:p>
            <a:pPr lvl="1" eaLnBrk="1" hangingPunct="1">
              <a:defRPr/>
            </a:pPr>
            <a:r>
              <a:rPr lang="en-US"/>
              <a:t>EG</a:t>
            </a:r>
          </a:p>
        </p:txBody>
      </p:sp>
    </p:spTree>
    <p:extLst>
      <p:ext uri="{BB962C8B-B14F-4D97-AF65-F5344CB8AC3E}">
        <p14:creationId xmlns:p14="http://schemas.microsoft.com/office/powerpoint/2010/main" val="8293286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algn="l" eaLnBrk="1" hangingPunct="1">
              <a:defRPr/>
            </a:pPr>
            <a:r>
              <a:rPr lang="en-US"/>
              <a:t>Leukemia</a:t>
            </a:r>
          </a:p>
        </p:txBody>
      </p:sp>
      <p:sp>
        <p:nvSpPr>
          <p:cNvPr id="182275" name="Rectangle 3"/>
          <p:cNvSpPr>
            <a:spLocks noGrp="1" noChangeArrowheads="1"/>
          </p:cNvSpPr>
          <p:nvPr>
            <p:ph type="body" idx="1"/>
          </p:nvPr>
        </p:nvSpPr>
        <p:spPr/>
        <p:txBody>
          <a:bodyPr/>
          <a:lstStyle/>
          <a:p>
            <a:pPr eaLnBrk="1" hangingPunct="1">
              <a:defRPr/>
            </a:pPr>
            <a:r>
              <a:rPr lang="en-US"/>
              <a:t>Periphyseal lysis</a:t>
            </a:r>
          </a:p>
          <a:p>
            <a:pPr eaLnBrk="1" hangingPunct="1">
              <a:defRPr/>
            </a:pPr>
            <a:r>
              <a:rPr lang="en-US"/>
              <a:t>Multiple bones</a:t>
            </a:r>
          </a:p>
          <a:p>
            <a:pPr eaLnBrk="1" hangingPunct="1">
              <a:defRPr/>
            </a:pPr>
            <a:r>
              <a:rPr lang="en-US"/>
              <a:t>Vertebral compression</a:t>
            </a:r>
          </a:p>
        </p:txBody>
      </p:sp>
    </p:spTree>
    <p:extLst>
      <p:ext uri="{BB962C8B-B14F-4D97-AF65-F5344CB8AC3E}">
        <p14:creationId xmlns:p14="http://schemas.microsoft.com/office/powerpoint/2010/main" val="7446317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lgn="l" eaLnBrk="1" hangingPunct="1">
              <a:defRPr/>
            </a:pPr>
            <a:r>
              <a:rPr lang="en-US"/>
              <a:t>Neuromuscular</a:t>
            </a:r>
          </a:p>
        </p:txBody>
      </p:sp>
      <p:sp>
        <p:nvSpPr>
          <p:cNvPr id="184323" name="Rectangle 3"/>
          <p:cNvSpPr>
            <a:spLocks noGrp="1" noChangeArrowheads="1"/>
          </p:cNvSpPr>
          <p:nvPr>
            <p:ph type="body" idx="1"/>
          </p:nvPr>
        </p:nvSpPr>
        <p:spPr/>
        <p:txBody>
          <a:bodyPr/>
          <a:lstStyle/>
          <a:p>
            <a:pPr eaLnBrk="1" hangingPunct="1">
              <a:defRPr/>
            </a:pPr>
            <a:r>
              <a:rPr lang="en-US"/>
              <a:t>Cerebral palsy</a:t>
            </a:r>
          </a:p>
          <a:p>
            <a:pPr lvl="1" eaLnBrk="1" hangingPunct="1">
              <a:defRPr/>
            </a:pPr>
            <a:r>
              <a:rPr lang="en-US"/>
              <a:t>Quadriplegic</a:t>
            </a:r>
          </a:p>
          <a:p>
            <a:pPr lvl="1" eaLnBrk="1" hangingPunct="1">
              <a:defRPr/>
            </a:pPr>
            <a:r>
              <a:rPr lang="en-US"/>
              <a:t>Hemiplegic</a:t>
            </a:r>
          </a:p>
          <a:p>
            <a:pPr lvl="1" eaLnBrk="1" hangingPunct="1">
              <a:defRPr/>
            </a:pPr>
            <a:r>
              <a:rPr lang="en-US"/>
              <a:t>Diplegic</a:t>
            </a:r>
          </a:p>
          <a:p>
            <a:pPr lvl="1" eaLnBrk="1" hangingPunct="1">
              <a:defRPr/>
            </a:pPr>
            <a:r>
              <a:rPr lang="en-US"/>
              <a:t>Spastic/Athetoid</a:t>
            </a:r>
          </a:p>
          <a:p>
            <a:pPr eaLnBrk="1" hangingPunct="1">
              <a:defRPr/>
            </a:pPr>
            <a:r>
              <a:rPr lang="en-US"/>
              <a:t>Myelomeningocoele</a:t>
            </a:r>
          </a:p>
          <a:p>
            <a:pPr eaLnBrk="1" hangingPunct="1">
              <a:defRPr/>
            </a:pPr>
            <a:r>
              <a:rPr lang="en-US"/>
              <a:t>Tethered Cord</a:t>
            </a:r>
          </a:p>
        </p:txBody>
      </p:sp>
    </p:spTree>
    <p:extLst>
      <p:ext uri="{BB962C8B-B14F-4D97-AF65-F5344CB8AC3E}">
        <p14:creationId xmlns:p14="http://schemas.microsoft.com/office/powerpoint/2010/main" val="31758805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lgn="l" eaLnBrk="1" hangingPunct="1">
              <a:defRPr/>
            </a:pPr>
            <a:r>
              <a:rPr lang="en-US"/>
              <a:t>Neuromuscular</a:t>
            </a:r>
          </a:p>
        </p:txBody>
      </p:sp>
      <p:sp>
        <p:nvSpPr>
          <p:cNvPr id="186371" name="Rectangle 3"/>
          <p:cNvSpPr>
            <a:spLocks noGrp="1" noChangeArrowheads="1"/>
          </p:cNvSpPr>
          <p:nvPr>
            <p:ph type="body" idx="1"/>
          </p:nvPr>
        </p:nvSpPr>
        <p:spPr/>
        <p:txBody>
          <a:bodyPr/>
          <a:lstStyle/>
          <a:p>
            <a:pPr eaLnBrk="1" hangingPunct="1">
              <a:defRPr/>
            </a:pPr>
            <a:r>
              <a:rPr lang="en-US"/>
              <a:t>Prader-Willi</a:t>
            </a:r>
          </a:p>
          <a:p>
            <a:pPr eaLnBrk="1" hangingPunct="1">
              <a:defRPr/>
            </a:pPr>
            <a:r>
              <a:rPr lang="en-US"/>
              <a:t>Down’s</a:t>
            </a:r>
          </a:p>
        </p:txBody>
      </p:sp>
    </p:spTree>
    <p:extLst>
      <p:ext uri="{BB962C8B-B14F-4D97-AF65-F5344CB8AC3E}">
        <p14:creationId xmlns:p14="http://schemas.microsoft.com/office/powerpoint/2010/main" val="18098437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algn="l" eaLnBrk="1" hangingPunct="1">
              <a:defRPr/>
            </a:pPr>
            <a:r>
              <a:rPr lang="en-US"/>
              <a:t>Neuromuscular</a:t>
            </a:r>
          </a:p>
        </p:txBody>
      </p:sp>
      <p:sp>
        <p:nvSpPr>
          <p:cNvPr id="188419" name="Rectangle 3"/>
          <p:cNvSpPr>
            <a:spLocks noGrp="1" noChangeArrowheads="1"/>
          </p:cNvSpPr>
          <p:nvPr>
            <p:ph type="body" idx="1"/>
          </p:nvPr>
        </p:nvSpPr>
        <p:spPr/>
        <p:txBody>
          <a:bodyPr/>
          <a:lstStyle/>
          <a:p>
            <a:pPr eaLnBrk="1" hangingPunct="1">
              <a:defRPr/>
            </a:pPr>
            <a:r>
              <a:rPr lang="en-US"/>
              <a:t>Muscular dystrophy</a:t>
            </a:r>
          </a:p>
          <a:p>
            <a:pPr eaLnBrk="1" hangingPunct="1">
              <a:defRPr/>
            </a:pPr>
            <a:r>
              <a:rPr lang="en-US"/>
              <a:t>Charcot-Marie-Toothe</a:t>
            </a:r>
          </a:p>
          <a:p>
            <a:pPr eaLnBrk="1" hangingPunct="1">
              <a:defRPr/>
            </a:pPr>
            <a:r>
              <a:rPr lang="en-US"/>
              <a:t>Myotonic Dystrophy</a:t>
            </a:r>
          </a:p>
          <a:p>
            <a:pPr eaLnBrk="1" hangingPunct="1">
              <a:defRPr/>
            </a:pPr>
            <a:r>
              <a:rPr lang="en-US"/>
              <a:t>Arthrogryposis</a:t>
            </a:r>
          </a:p>
          <a:p>
            <a:pPr eaLnBrk="1" hangingPunct="1">
              <a:defRPr/>
            </a:pPr>
            <a:r>
              <a:rPr lang="en-US"/>
              <a:t>Benign congenital hypotonia</a:t>
            </a:r>
          </a:p>
          <a:p>
            <a:pPr eaLnBrk="1" hangingPunct="1">
              <a:defRPr/>
            </a:pPr>
            <a:r>
              <a:rPr lang="en-US"/>
              <a:t>Guillian-Barre Syndrome</a:t>
            </a:r>
          </a:p>
        </p:txBody>
      </p:sp>
    </p:spTree>
    <p:extLst>
      <p:ext uri="{BB962C8B-B14F-4D97-AF65-F5344CB8AC3E}">
        <p14:creationId xmlns:p14="http://schemas.microsoft.com/office/powerpoint/2010/main" val="3737331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defRPr/>
            </a:pPr>
            <a:r>
              <a:rPr lang="en-US"/>
              <a:t>Metatarsus Adductus (MTA)</a:t>
            </a:r>
          </a:p>
        </p:txBody>
      </p:sp>
      <p:sp>
        <p:nvSpPr>
          <p:cNvPr id="32771" name="Rectangle 3"/>
          <p:cNvSpPr>
            <a:spLocks noGrp="1" noChangeArrowheads="1"/>
          </p:cNvSpPr>
          <p:nvPr>
            <p:ph type="body" sz="half" idx="1"/>
          </p:nvPr>
        </p:nvSpPr>
        <p:spPr/>
        <p:txBody>
          <a:bodyPr/>
          <a:lstStyle/>
          <a:p>
            <a:pPr eaLnBrk="1" hangingPunct="1">
              <a:lnSpc>
                <a:spcPct val="90000"/>
              </a:lnSpc>
              <a:defRPr/>
            </a:pPr>
            <a:r>
              <a:rPr lang="en-US" sz="2800"/>
              <a:t>Medial deviation of the forefoot</a:t>
            </a:r>
          </a:p>
          <a:p>
            <a:pPr eaLnBrk="1" hangingPunct="1">
              <a:lnSpc>
                <a:spcPct val="90000"/>
              </a:lnSpc>
              <a:defRPr/>
            </a:pPr>
            <a:r>
              <a:rPr lang="en-US" sz="2800"/>
              <a:t>Measure “heel bisector line (HBL)”</a:t>
            </a:r>
          </a:p>
          <a:p>
            <a:pPr lvl="1" eaLnBrk="1" hangingPunct="1">
              <a:lnSpc>
                <a:spcPct val="90000"/>
              </a:lnSpc>
              <a:defRPr/>
            </a:pPr>
            <a:r>
              <a:rPr lang="en-US" sz="2400"/>
              <a:t>Normal = 2</a:t>
            </a:r>
            <a:r>
              <a:rPr lang="en-US" sz="2400" baseline="30000"/>
              <a:t>nd</a:t>
            </a:r>
            <a:r>
              <a:rPr lang="en-US" sz="2400"/>
              <a:t> toe</a:t>
            </a:r>
          </a:p>
          <a:p>
            <a:pPr eaLnBrk="1" hangingPunct="1">
              <a:lnSpc>
                <a:spcPct val="90000"/>
              </a:lnSpc>
              <a:defRPr/>
            </a:pPr>
            <a:r>
              <a:rPr lang="en-US" sz="2800"/>
              <a:t>Begin Serial casting before 9 months </a:t>
            </a:r>
          </a:p>
          <a:p>
            <a:pPr eaLnBrk="1" hangingPunct="1">
              <a:lnSpc>
                <a:spcPct val="90000"/>
              </a:lnSpc>
              <a:defRPr/>
            </a:pPr>
            <a:r>
              <a:rPr lang="en-US" sz="2800"/>
              <a:t>Surgery rarely necessary</a:t>
            </a:r>
          </a:p>
        </p:txBody>
      </p:sp>
      <p:pic>
        <p:nvPicPr>
          <p:cNvPr id="29700"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133601"/>
            <a:ext cx="4038600" cy="3008313"/>
          </a:xfrm>
          <a:noFill/>
        </p:spPr>
      </p:pic>
    </p:spTree>
    <p:extLst>
      <p:ext uri="{BB962C8B-B14F-4D97-AF65-F5344CB8AC3E}">
        <p14:creationId xmlns:p14="http://schemas.microsoft.com/office/powerpoint/2010/main" val="42372085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algn="l" eaLnBrk="1" hangingPunct="1">
              <a:defRPr/>
            </a:pPr>
            <a:r>
              <a:rPr lang="en-US"/>
              <a:t>Nutritional</a:t>
            </a:r>
          </a:p>
        </p:txBody>
      </p:sp>
      <p:sp>
        <p:nvSpPr>
          <p:cNvPr id="190467" name="Rectangle 3"/>
          <p:cNvSpPr>
            <a:spLocks noGrp="1" noChangeArrowheads="1"/>
          </p:cNvSpPr>
          <p:nvPr>
            <p:ph type="body" idx="1"/>
          </p:nvPr>
        </p:nvSpPr>
        <p:spPr/>
        <p:txBody>
          <a:bodyPr/>
          <a:lstStyle/>
          <a:p>
            <a:pPr eaLnBrk="1" hangingPunct="1">
              <a:defRPr/>
            </a:pPr>
            <a:r>
              <a:rPr lang="en-US"/>
              <a:t>Rickets</a:t>
            </a:r>
          </a:p>
          <a:p>
            <a:pPr eaLnBrk="1" hangingPunct="1">
              <a:defRPr/>
            </a:pPr>
            <a:r>
              <a:rPr lang="en-US"/>
              <a:t>Vitamin D Toxicity</a:t>
            </a:r>
          </a:p>
          <a:p>
            <a:pPr eaLnBrk="1" hangingPunct="1">
              <a:defRPr/>
            </a:pPr>
            <a:r>
              <a:rPr lang="en-US"/>
              <a:t>Scurvy</a:t>
            </a:r>
          </a:p>
          <a:p>
            <a:pPr eaLnBrk="1" hangingPunct="1">
              <a:defRPr/>
            </a:pPr>
            <a:r>
              <a:rPr lang="en-US"/>
              <a:t>Diffuse Periostitis</a:t>
            </a:r>
          </a:p>
          <a:p>
            <a:pPr lvl="1" eaLnBrk="1" hangingPunct="1">
              <a:defRPr/>
            </a:pPr>
            <a:r>
              <a:rPr lang="en-US"/>
              <a:t>Prostaglandin E infusion</a:t>
            </a:r>
          </a:p>
          <a:p>
            <a:pPr lvl="1" eaLnBrk="1" hangingPunct="1">
              <a:defRPr/>
            </a:pPr>
            <a:r>
              <a:rPr lang="en-US"/>
              <a:t>Syphilis</a:t>
            </a:r>
          </a:p>
          <a:p>
            <a:pPr lvl="1" eaLnBrk="1" hangingPunct="1">
              <a:defRPr/>
            </a:pPr>
            <a:r>
              <a:rPr lang="en-US"/>
              <a:t>Vit D Toxicity</a:t>
            </a:r>
          </a:p>
          <a:p>
            <a:pPr lvl="1" eaLnBrk="1" hangingPunct="1">
              <a:defRPr/>
            </a:pPr>
            <a:r>
              <a:rPr lang="en-US"/>
              <a:t>Caffey’s</a:t>
            </a:r>
          </a:p>
        </p:txBody>
      </p:sp>
    </p:spTree>
    <p:extLst>
      <p:ext uri="{BB962C8B-B14F-4D97-AF65-F5344CB8AC3E}">
        <p14:creationId xmlns:p14="http://schemas.microsoft.com/office/powerpoint/2010/main" val="13243447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algn="l" eaLnBrk="1" hangingPunct="1">
              <a:defRPr/>
            </a:pPr>
            <a:r>
              <a:rPr lang="en-US"/>
              <a:t>Pharmacology</a:t>
            </a:r>
          </a:p>
        </p:txBody>
      </p:sp>
      <p:sp>
        <p:nvSpPr>
          <p:cNvPr id="192515" name="Rectangle 3"/>
          <p:cNvSpPr>
            <a:spLocks noGrp="1" noChangeArrowheads="1"/>
          </p:cNvSpPr>
          <p:nvPr>
            <p:ph type="body" idx="1"/>
          </p:nvPr>
        </p:nvSpPr>
        <p:spPr/>
        <p:txBody>
          <a:bodyPr/>
          <a:lstStyle/>
          <a:p>
            <a:pPr eaLnBrk="1" hangingPunct="1">
              <a:defRPr/>
            </a:pPr>
            <a:r>
              <a:rPr lang="en-US"/>
              <a:t>Steroids			Osteopenia, 						ON</a:t>
            </a:r>
          </a:p>
          <a:p>
            <a:pPr eaLnBrk="1" hangingPunct="1">
              <a:defRPr/>
            </a:pPr>
            <a:r>
              <a:rPr lang="en-US"/>
              <a:t>Dilantin			Osteomalacia</a:t>
            </a:r>
          </a:p>
          <a:p>
            <a:pPr eaLnBrk="1" hangingPunct="1">
              <a:defRPr/>
            </a:pPr>
            <a:r>
              <a:rPr lang="en-US"/>
              <a:t>Ciprofoxacin		Arthropathy</a:t>
            </a:r>
          </a:p>
          <a:p>
            <a:pPr eaLnBrk="1" hangingPunct="1">
              <a:defRPr/>
            </a:pPr>
            <a:r>
              <a:rPr lang="en-US"/>
              <a:t>Chloramphenocol	Aplastic 							Anemia</a:t>
            </a:r>
          </a:p>
        </p:txBody>
      </p:sp>
    </p:spTree>
    <p:extLst>
      <p:ext uri="{BB962C8B-B14F-4D97-AF65-F5344CB8AC3E}">
        <p14:creationId xmlns:p14="http://schemas.microsoft.com/office/powerpoint/2010/main" val="39543969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09800" y="304800"/>
            <a:ext cx="7772400" cy="1143000"/>
          </a:xfrm>
        </p:spPr>
        <p:txBody>
          <a:bodyPr/>
          <a:lstStyle/>
          <a:p>
            <a:pPr algn="l" eaLnBrk="1" hangingPunct="1">
              <a:defRPr/>
            </a:pPr>
            <a:r>
              <a:rPr lang="en-US"/>
              <a:t>Shoes, Braces and Things</a:t>
            </a:r>
          </a:p>
        </p:txBody>
      </p:sp>
      <p:sp>
        <p:nvSpPr>
          <p:cNvPr id="102403" name="Rectangle 3"/>
          <p:cNvSpPr>
            <a:spLocks noGrp="1" noChangeArrowheads="1"/>
          </p:cNvSpPr>
          <p:nvPr>
            <p:ph type="body" idx="1"/>
          </p:nvPr>
        </p:nvSpPr>
        <p:spPr>
          <a:xfrm>
            <a:off x="2209800" y="1295400"/>
            <a:ext cx="7772400" cy="4800600"/>
          </a:xfrm>
        </p:spPr>
        <p:txBody>
          <a:bodyPr/>
          <a:lstStyle/>
          <a:p>
            <a:pPr eaLnBrk="1" hangingPunct="1">
              <a:defRPr/>
            </a:pPr>
            <a:r>
              <a:rPr lang="en-US"/>
              <a:t>Orthopaedic shoes</a:t>
            </a:r>
          </a:p>
          <a:p>
            <a:pPr lvl="1" eaLnBrk="1" hangingPunct="1">
              <a:defRPr/>
            </a:pPr>
            <a:r>
              <a:rPr lang="en-US"/>
              <a:t>Straight last</a:t>
            </a:r>
          </a:p>
          <a:p>
            <a:pPr lvl="1" eaLnBrk="1" hangingPunct="1">
              <a:defRPr/>
            </a:pPr>
            <a:r>
              <a:rPr lang="en-US"/>
              <a:t>Reverse last</a:t>
            </a:r>
          </a:p>
          <a:p>
            <a:pPr lvl="1" eaLnBrk="1" hangingPunct="1">
              <a:defRPr/>
            </a:pPr>
            <a:r>
              <a:rPr lang="en-US"/>
              <a:t>Thomas heel</a:t>
            </a:r>
          </a:p>
          <a:p>
            <a:pPr lvl="1" eaLnBrk="1" hangingPunct="1">
              <a:defRPr/>
            </a:pPr>
            <a:r>
              <a:rPr lang="en-US"/>
              <a:t>MLA support</a:t>
            </a:r>
          </a:p>
          <a:p>
            <a:pPr lvl="1" eaLnBrk="1" hangingPunct="1">
              <a:defRPr/>
            </a:pPr>
            <a:r>
              <a:rPr lang="en-US"/>
              <a:t>Cookies</a:t>
            </a:r>
          </a:p>
          <a:p>
            <a:pPr lvl="1" eaLnBrk="1" hangingPunct="1">
              <a:defRPr/>
            </a:pPr>
            <a:r>
              <a:rPr lang="en-US"/>
              <a:t>Metatarsal pads</a:t>
            </a:r>
          </a:p>
          <a:p>
            <a:pPr eaLnBrk="1" hangingPunct="1">
              <a:defRPr/>
            </a:pPr>
            <a:r>
              <a:rPr lang="en-US"/>
              <a:t>Orthotics (custom/commercial)</a:t>
            </a:r>
          </a:p>
          <a:p>
            <a:pPr eaLnBrk="1" hangingPunct="1">
              <a:defRPr/>
            </a:pPr>
            <a:r>
              <a:rPr lang="en-US"/>
              <a:t>UCB – University of California - Berkley</a:t>
            </a:r>
          </a:p>
        </p:txBody>
      </p:sp>
    </p:spTree>
    <p:extLst>
      <p:ext uri="{BB962C8B-B14F-4D97-AF65-F5344CB8AC3E}">
        <p14:creationId xmlns:p14="http://schemas.microsoft.com/office/powerpoint/2010/main" val="42891353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l" eaLnBrk="1" hangingPunct="1">
              <a:defRPr/>
            </a:pPr>
            <a:r>
              <a:rPr lang="en-US"/>
              <a:t>Shoes, Braces and Things</a:t>
            </a:r>
          </a:p>
        </p:txBody>
      </p:sp>
      <p:sp>
        <p:nvSpPr>
          <p:cNvPr id="104451" name="Rectangle 3"/>
          <p:cNvSpPr>
            <a:spLocks noGrp="1" noChangeArrowheads="1"/>
          </p:cNvSpPr>
          <p:nvPr>
            <p:ph type="body" idx="1"/>
          </p:nvPr>
        </p:nvSpPr>
        <p:spPr/>
        <p:txBody>
          <a:bodyPr/>
          <a:lstStyle/>
          <a:p>
            <a:pPr eaLnBrk="1" hangingPunct="1">
              <a:defRPr/>
            </a:pPr>
            <a:r>
              <a:rPr lang="en-US"/>
              <a:t>AFO, KAFO, etc</a:t>
            </a:r>
          </a:p>
          <a:p>
            <a:pPr lvl="1" eaLnBrk="1" hangingPunct="1">
              <a:defRPr/>
            </a:pPr>
            <a:r>
              <a:rPr lang="en-US"/>
              <a:t>Named for joint controlled</a:t>
            </a:r>
          </a:p>
          <a:p>
            <a:pPr lvl="1" eaLnBrk="1" hangingPunct="1">
              <a:defRPr/>
            </a:pPr>
            <a:r>
              <a:rPr lang="en-US"/>
              <a:t>Custom or off “the shelf”</a:t>
            </a:r>
          </a:p>
          <a:p>
            <a:pPr lvl="1" eaLnBrk="1" hangingPunct="1">
              <a:defRPr/>
            </a:pPr>
            <a:r>
              <a:rPr lang="en-US"/>
              <a:t>Solid or hinged, plastic or metal</a:t>
            </a:r>
          </a:p>
          <a:p>
            <a:pPr lvl="1" eaLnBrk="1" hangingPunct="1">
              <a:defRPr/>
            </a:pPr>
            <a:r>
              <a:rPr lang="en-US"/>
              <a:t>Functional, retentive or corrective</a:t>
            </a:r>
          </a:p>
          <a:p>
            <a:pPr eaLnBrk="1" hangingPunct="1">
              <a:defRPr/>
            </a:pPr>
            <a:r>
              <a:rPr lang="en-US"/>
              <a:t>Twister cables</a:t>
            </a:r>
          </a:p>
          <a:p>
            <a:pPr eaLnBrk="1" hangingPunct="1">
              <a:defRPr/>
            </a:pPr>
            <a:r>
              <a:rPr lang="en-US"/>
              <a:t>Internal Tibial Torsion Brace</a:t>
            </a:r>
          </a:p>
          <a:p>
            <a:pPr eaLnBrk="1" hangingPunct="1">
              <a:defRPr/>
            </a:pPr>
            <a:r>
              <a:rPr lang="en-US"/>
              <a:t>Dennis - Browne Bar</a:t>
            </a:r>
          </a:p>
        </p:txBody>
      </p:sp>
    </p:spTree>
    <p:extLst>
      <p:ext uri="{BB962C8B-B14F-4D97-AF65-F5344CB8AC3E}">
        <p14:creationId xmlns:p14="http://schemas.microsoft.com/office/powerpoint/2010/main" val="3796992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0" name="Object 2"/>
          <p:cNvGraphicFramePr>
            <a:graphicFrameLocks noGrp="1" noChangeAspect="1"/>
          </p:cNvGraphicFramePr>
          <p:nvPr>
            <p:ph/>
          </p:nvPr>
        </p:nvGraphicFramePr>
        <p:xfrm>
          <a:off x="2235200" y="277813"/>
          <a:ext cx="7721600" cy="5853112"/>
        </p:xfrm>
        <a:graphic>
          <a:graphicData uri="http://schemas.openxmlformats.org/presentationml/2006/ole">
            <mc:AlternateContent xmlns:mc="http://schemas.openxmlformats.org/markup-compatibility/2006">
              <mc:Choice xmlns:v="urn:schemas-microsoft-com:vml" Requires="v">
                <p:oleObj name="Bitmap Image" r:id="rId2" imgW="11342857" imgH="8535591" progId="Paint.Picture">
                  <p:embed/>
                </p:oleObj>
              </mc:Choice>
              <mc:Fallback>
                <p:oleObj name="Bitmap Image" r:id="rId2" imgW="11342857" imgH="8535591" progId="Paint.Picture">
                  <p:embed/>
                  <p:pic>
                    <p:nvPicPr>
                      <p:cNvPr id="17613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277813"/>
                        <a:ext cx="7721600" cy="5853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554418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4" name="Object 2"/>
          <p:cNvGraphicFramePr>
            <a:graphicFrameLocks noGrp="1" noChangeAspect="1"/>
          </p:cNvGraphicFramePr>
          <p:nvPr>
            <p:ph/>
          </p:nvPr>
        </p:nvGraphicFramePr>
        <p:xfrm>
          <a:off x="1981200" y="1111250"/>
          <a:ext cx="8229600" cy="4184650"/>
        </p:xfrm>
        <a:graphic>
          <a:graphicData uri="http://schemas.openxmlformats.org/presentationml/2006/ole">
            <mc:AlternateContent xmlns:mc="http://schemas.openxmlformats.org/markup-compatibility/2006">
              <mc:Choice xmlns:v="urn:schemas-microsoft-com:vml" Requires="v">
                <p:oleObj name="Bitmap Image" r:id="rId2" imgW="19152381" imgH="9666667" progId="Paint.Picture">
                  <p:embed/>
                </p:oleObj>
              </mc:Choice>
              <mc:Fallback>
                <p:oleObj name="Bitmap Image" r:id="rId2" imgW="19152381" imgH="9666667" progId="Paint.Picture">
                  <p:embed/>
                  <p:pic>
                    <p:nvPicPr>
                      <p:cNvPr id="1771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11250"/>
                        <a:ext cx="8229600" cy="4184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71758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Object 2"/>
          <p:cNvGraphicFramePr>
            <a:graphicFrameLocks noGrp="1" noChangeAspect="1"/>
          </p:cNvGraphicFramePr>
          <p:nvPr>
            <p:ph/>
          </p:nvPr>
        </p:nvGraphicFramePr>
        <p:xfrm>
          <a:off x="1981200" y="1477963"/>
          <a:ext cx="8229600" cy="3452812"/>
        </p:xfrm>
        <a:graphic>
          <a:graphicData uri="http://schemas.openxmlformats.org/presentationml/2006/ole">
            <mc:AlternateContent xmlns:mc="http://schemas.openxmlformats.org/markup-compatibility/2006">
              <mc:Choice xmlns:v="urn:schemas-microsoft-com:vml" Requires="v">
                <p:oleObj name="Bitmap Image" r:id="rId2" imgW="19123810" imgH="7961905" progId="Paint.Picture">
                  <p:embed/>
                </p:oleObj>
              </mc:Choice>
              <mc:Fallback>
                <p:oleObj name="Bitmap Image" r:id="rId2" imgW="19123810" imgH="7961905" progId="Paint.Picture">
                  <p:embed/>
                  <p:pic>
                    <p:nvPicPr>
                      <p:cNvPr id="17817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77963"/>
                        <a:ext cx="8229600" cy="3452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835702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Object 2"/>
          <p:cNvGraphicFramePr>
            <a:graphicFrameLocks noChangeAspect="1"/>
          </p:cNvGraphicFramePr>
          <p:nvPr/>
        </p:nvGraphicFramePr>
        <p:xfrm>
          <a:off x="1524000" y="609600"/>
          <a:ext cx="9144000" cy="3506788"/>
        </p:xfrm>
        <a:graphic>
          <a:graphicData uri="http://schemas.openxmlformats.org/presentationml/2006/ole">
            <mc:AlternateContent xmlns:mc="http://schemas.openxmlformats.org/markup-compatibility/2006">
              <mc:Choice xmlns:v="urn:schemas-microsoft-com:vml" Requires="v">
                <p:oleObj name="Photo Editor Photo" r:id="rId2" imgW="12193702" imgH="4676190" progId="MSPhotoEd.3">
                  <p:embed/>
                </p:oleObj>
              </mc:Choice>
              <mc:Fallback>
                <p:oleObj name="Photo Editor Photo" r:id="rId2" imgW="12193702" imgH="4676190" progId="MSPhotoEd.3">
                  <p:embed/>
                  <p:pic>
                    <p:nvPicPr>
                      <p:cNvPr id="17920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9144000" cy="3506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9203" name="WordArt 3"/>
          <p:cNvSpPr>
            <a:spLocks noChangeArrowheads="1" noChangeShapeType="1" noTextEdit="1"/>
          </p:cNvSpPr>
          <p:nvPr/>
        </p:nvSpPr>
        <p:spPr bwMode="auto">
          <a:xfrm>
            <a:off x="4572000" y="4800600"/>
            <a:ext cx="3048000" cy="1409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Thank You !</a:t>
            </a:r>
          </a:p>
        </p:txBody>
      </p:sp>
    </p:spTree>
    <p:extLst>
      <p:ext uri="{BB962C8B-B14F-4D97-AF65-F5344CB8AC3E}">
        <p14:creationId xmlns:p14="http://schemas.microsoft.com/office/powerpoint/2010/main" val="17332074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p:nvPr>
        </p:nvSpPr>
        <p:spPr/>
        <p:txBody>
          <a:bodyPr/>
          <a:lstStyle/>
          <a:p>
            <a:pPr eaLnBrk="1" hangingPunct="1">
              <a:defRPr/>
            </a:pPr>
            <a:r>
              <a:rPr lang="en-US"/>
              <a:t>A word about NAT…</a:t>
            </a:r>
          </a:p>
        </p:txBody>
      </p:sp>
      <p:sp>
        <p:nvSpPr>
          <p:cNvPr id="349187" name="Rectangle 3"/>
          <p:cNvSpPr>
            <a:spLocks noGrp="1" noChangeArrowheads="1"/>
          </p:cNvSpPr>
          <p:nvPr>
            <p:ph type="subTitle" idx="1"/>
          </p:nvPr>
        </p:nvSpPr>
        <p:spPr/>
        <p:txBody>
          <a:bodyPr/>
          <a:lstStyle/>
          <a:p>
            <a:pPr eaLnBrk="1" hangingPunct="1">
              <a:defRPr/>
            </a:pPr>
            <a:endParaRPr lang="en-US"/>
          </a:p>
        </p:txBody>
      </p:sp>
    </p:spTree>
    <p:extLst>
      <p:ext uri="{BB962C8B-B14F-4D97-AF65-F5344CB8AC3E}">
        <p14:creationId xmlns:p14="http://schemas.microsoft.com/office/powerpoint/2010/main" val="21628301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lgn="l" eaLnBrk="1" hangingPunct="1">
              <a:defRPr/>
            </a:pPr>
            <a:r>
              <a:rPr lang="en-US"/>
              <a:t>Battered Child (NAT)</a:t>
            </a:r>
          </a:p>
        </p:txBody>
      </p:sp>
      <p:sp>
        <p:nvSpPr>
          <p:cNvPr id="401411" name="Rectangle 3"/>
          <p:cNvSpPr>
            <a:spLocks noGrp="1" noChangeArrowheads="1"/>
          </p:cNvSpPr>
          <p:nvPr>
            <p:ph type="body" sz="half" idx="1"/>
          </p:nvPr>
        </p:nvSpPr>
        <p:spPr>
          <a:xfrm>
            <a:off x="1981200" y="1600201"/>
            <a:ext cx="4033838" cy="4530725"/>
          </a:xfrm>
        </p:spPr>
        <p:txBody>
          <a:bodyPr/>
          <a:lstStyle/>
          <a:p>
            <a:pPr eaLnBrk="1" hangingPunct="1">
              <a:defRPr/>
            </a:pPr>
            <a:r>
              <a:rPr lang="en-US"/>
              <a:t>History</a:t>
            </a:r>
          </a:p>
          <a:p>
            <a:pPr lvl="1" eaLnBrk="1" hangingPunct="1">
              <a:defRPr/>
            </a:pPr>
            <a:r>
              <a:rPr lang="en-US"/>
              <a:t>Delay in eval</a:t>
            </a:r>
          </a:p>
          <a:p>
            <a:pPr lvl="1" eaLnBrk="1" hangingPunct="1">
              <a:defRPr/>
            </a:pPr>
            <a:r>
              <a:rPr lang="en-US"/>
              <a:t>Vague, inconsistent history</a:t>
            </a:r>
          </a:p>
          <a:p>
            <a:pPr lvl="1" eaLnBrk="1" hangingPunct="1">
              <a:defRPr/>
            </a:pPr>
            <a:r>
              <a:rPr lang="en-US"/>
              <a:t>Unobserved injury</a:t>
            </a:r>
          </a:p>
          <a:p>
            <a:pPr lvl="1" eaLnBrk="1" hangingPunct="1">
              <a:defRPr/>
            </a:pPr>
            <a:r>
              <a:rPr lang="en-US"/>
              <a:t>Repeated visits</a:t>
            </a:r>
          </a:p>
          <a:p>
            <a:pPr eaLnBrk="1" hangingPunct="1">
              <a:defRPr/>
            </a:pPr>
            <a:endParaRPr lang="en-US"/>
          </a:p>
        </p:txBody>
      </p:sp>
      <p:sp>
        <p:nvSpPr>
          <p:cNvPr id="401412" name="Rectangle 4"/>
          <p:cNvSpPr>
            <a:spLocks noGrp="1" noChangeArrowheads="1"/>
          </p:cNvSpPr>
          <p:nvPr>
            <p:ph type="body" sz="half" idx="2"/>
          </p:nvPr>
        </p:nvSpPr>
        <p:spPr>
          <a:xfrm>
            <a:off x="6176964" y="1600201"/>
            <a:ext cx="4033837" cy="4530725"/>
          </a:xfrm>
        </p:spPr>
        <p:txBody>
          <a:bodyPr/>
          <a:lstStyle/>
          <a:p>
            <a:pPr eaLnBrk="1" hangingPunct="1">
              <a:defRPr/>
            </a:pPr>
            <a:r>
              <a:rPr lang="en-US"/>
              <a:t>Fracture:  none pathognomonic</a:t>
            </a:r>
          </a:p>
          <a:p>
            <a:pPr lvl="1" eaLnBrk="1" hangingPunct="1">
              <a:defRPr/>
            </a:pPr>
            <a:r>
              <a:rPr lang="en-US"/>
              <a:t>Humerus/tibia fx in &lt; 1 year old</a:t>
            </a:r>
          </a:p>
          <a:p>
            <a:pPr lvl="1" eaLnBrk="1" hangingPunct="1">
              <a:defRPr/>
            </a:pPr>
            <a:r>
              <a:rPr lang="en-US"/>
              <a:t>Femur fracture, transverse esp.</a:t>
            </a:r>
          </a:p>
          <a:p>
            <a:pPr lvl="1" eaLnBrk="1" hangingPunct="1">
              <a:defRPr/>
            </a:pPr>
            <a:r>
              <a:rPr lang="en-US"/>
              <a:t>“Corner fracture”</a:t>
            </a:r>
          </a:p>
          <a:p>
            <a:pPr eaLnBrk="1" hangingPunct="1">
              <a:defRPr/>
            </a:pPr>
            <a:endParaRPr lang="en-US"/>
          </a:p>
        </p:txBody>
      </p:sp>
    </p:spTree>
    <p:extLst>
      <p:ext uri="{BB962C8B-B14F-4D97-AF65-F5344CB8AC3E}">
        <p14:creationId xmlns:p14="http://schemas.microsoft.com/office/powerpoint/2010/main" val="1732916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eaLnBrk="1" hangingPunct="1">
              <a:defRPr/>
            </a:pPr>
            <a:r>
              <a:rPr lang="en-US"/>
              <a:t>Classification of MTA</a:t>
            </a:r>
          </a:p>
        </p:txBody>
      </p:sp>
      <p:sp>
        <p:nvSpPr>
          <p:cNvPr id="34819" name="Rectangle 3"/>
          <p:cNvSpPr>
            <a:spLocks noGrp="1" noChangeArrowheads="1"/>
          </p:cNvSpPr>
          <p:nvPr>
            <p:ph type="body" idx="1"/>
          </p:nvPr>
        </p:nvSpPr>
        <p:spPr/>
        <p:txBody>
          <a:bodyPr/>
          <a:lstStyle/>
          <a:p>
            <a:pPr eaLnBrk="1" hangingPunct="1">
              <a:defRPr/>
            </a:pPr>
            <a:r>
              <a:rPr lang="en-US" dirty="0"/>
              <a:t>Rigid </a:t>
            </a:r>
            <a:r>
              <a:rPr lang="en-US" dirty="0" err="1"/>
              <a:t>Vs</a:t>
            </a:r>
            <a:r>
              <a:rPr lang="en-US" dirty="0"/>
              <a:t> Flexible</a:t>
            </a:r>
          </a:p>
          <a:p>
            <a:pPr lvl="1" eaLnBrk="1" hangingPunct="1">
              <a:defRPr/>
            </a:pPr>
            <a:r>
              <a:rPr lang="en-US" u="sng" dirty="0"/>
              <a:t>HBL</a:t>
            </a:r>
            <a:r>
              <a:rPr lang="en-US" dirty="0"/>
              <a:t>			</a:t>
            </a:r>
            <a:r>
              <a:rPr lang="en-US" u="sng" dirty="0"/>
              <a:t>Web Space</a:t>
            </a:r>
          </a:p>
          <a:p>
            <a:pPr lvl="1" eaLnBrk="1" hangingPunct="1">
              <a:defRPr/>
            </a:pPr>
            <a:r>
              <a:rPr lang="en-US" dirty="0"/>
              <a:t>Normal		2-3</a:t>
            </a:r>
          </a:p>
          <a:p>
            <a:pPr lvl="1" eaLnBrk="1" hangingPunct="1">
              <a:defRPr/>
            </a:pPr>
            <a:r>
              <a:rPr lang="en-US" dirty="0"/>
              <a:t>Mild			3-4</a:t>
            </a:r>
          </a:p>
          <a:p>
            <a:pPr lvl="1" eaLnBrk="1" hangingPunct="1">
              <a:defRPr/>
            </a:pPr>
            <a:r>
              <a:rPr lang="en-US" dirty="0"/>
              <a:t>Moderate		4-5</a:t>
            </a:r>
          </a:p>
          <a:p>
            <a:pPr lvl="1" eaLnBrk="1" hangingPunct="1">
              <a:defRPr/>
            </a:pPr>
            <a:r>
              <a:rPr lang="en-US" dirty="0"/>
              <a:t>Severe		&gt;5</a:t>
            </a:r>
          </a:p>
        </p:txBody>
      </p:sp>
      <p:pic>
        <p:nvPicPr>
          <p:cNvPr id="30724" name="Picture 5" descr="https://lh6.googleusercontent.com/-K09dYyPw4u8/Ucs7h71HEJI/AAAAAAAAAMs/vuRL-QD1QjQ/s0/intoe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352801"/>
            <a:ext cx="2819400"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746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Myth</a:t>
            </a:r>
          </a:p>
        </p:txBody>
      </p:sp>
      <p:sp>
        <p:nvSpPr>
          <p:cNvPr id="350211" name="Rectangle 3"/>
          <p:cNvSpPr>
            <a:spLocks noGrp="1" noChangeArrowheads="1"/>
          </p:cNvSpPr>
          <p:nvPr>
            <p:ph type="body" idx="1"/>
          </p:nvPr>
        </p:nvSpPr>
        <p:spPr>
          <a:xfrm>
            <a:off x="2438400" y="2743201"/>
            <a:ext cx="3810000" cy="3897313"/>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Easy to recognize child with NAT</a:t>
            </a:r>
          </a:p>
        </p:txBody>
      </p:sp>
      <p:pic>
        <p:nvPicPr>
          <p:cNvPr id="182276" name="Picture 4" descr="NAT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1012826"/>
            <a:ext cx="3394075"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80764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pPr eaLnBrk="1" hangingPunct="1">
              <a:defRPr/>
            </a:pPr>
            <a:r>
              <a:rPr lang="en-US"/>
              <a:t>Recognition of NAT Important</a:t>
            </a:r>
          </a:p>
        </p:txBody>
      </p:sp>
      <p:sp>
        <p:nvSpPr>
          <p:cNvPr id="351235" name="Rectangle 3"/>
          <p:cNvSpPr>
            <a:spLocks noGrp="1" noChangeArrowheads="1"/>
          </p:cNvSpPr>
          <p:nvPr>
            <p:ph type="body" idx="1"/>
          </p:nvPr>
        </p:nvSpPr>
        <p:spPr/>
        <p:txBody>
          <a:bodyPr/>
          <a:lstStyle/>
          <a:p>
            <a:pPr eaLnBrk="1" hangingPunct="1">
              <a:defRPr/>
            </a:pPr>
            <a:r>
              <a:rPr lang="en-US"/>
              <a:t>Unrecognized and return to home                 - 25% risk of serious injury, 5% risk of death</a:t>
            </a:r>
          </a:p>
          <a:p>
            <a:pPr eaLnBrk="1" hangingPunct="1">
              <a:defRPr/>
            </a:pPr>
            <a:r>
              <a:rPr lang="en-US"/>
              <a:t>Recognize and get child into safe environment</a:t>
            </a:r>
          </a:p>
          <a:p>
            <a:pPr eaLnBrk="1" hangingPunct="1">
              <a:defRPr/>
            </a:pPr>
            <a:r>
              <a:rPr lang="en-US"/>
              <a:t>Abuse second leading cause of mortality in infants and children</a:t>
            </a:r>
          </a:p>
        </p:txBody>
      </p:sp>
    </p:spTree>
    <p:extLst>
      <p:ext uri="{BB962C8B-B14F-4D97-AF65-F5344CB8AC3E}">
        <p14:creationId xmlns:p14="http://schemas.microsoft.com/office/powerpoint/2010/main" val="11534331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085976" y="1306514"/>
            <a:ext cx="7820025" cy="706437"/>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How Widespread a Problem?</a:t>
            </a:r>
          </a:p>
        </p:txBody>
      </p:sp>
      <p:sp>
        <p:nvSpPr>
          <p:cNvPr id="352259" name="Rectangle 3"/>
          <p:cNvSpPr>
            <a:spLocks noGrp="1" noChangeArrowheads="1"/>
          </p:cNvSpPr>
          <p:nvPr>
            <p:ph type="body" idx="1"/>
          </p:nvPr>
        </p:nvSpPr>
        <p:spPr>
          <a:xfrm>
            <a:off x="2438400" y="2049463"/>
            <a:ext cx="7467600" cy="476885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1 - 1.5% of children are abused per year</a:t>
            </a:r>
          </a:p>
          <a:p>
            <a:pPr marL="314325" indent="-314325" defTabSz="1006475" eaLnBrk="1" hangingPunct="1">
              <a:defRPr/>
            </a:pPr>
            <a:r>
              <a:rPr lang="en-US"/>
              <a:t>70,000 - 2,000,000 children are abused annually in US.</a:t>
            </a:r>
          </a:p>
          <a:p>
            <a:pPr marL="314325" indent="-314325" defTabSz="1006475" eaLnBrk="1" hangingPunct="1">
              <a:buNone/>
              <a:defRPr/>
            </a:pPr>
            <a:endParaRPr lang="en-US"/>
          </a:p>
        </p:txBody>
      </p:sp>
    </p:spTree>
    <p:extLst>
      <p:ext uri="{BB962C8B-B14F-4D97-AF65-F5344CB8AC3E}">
        <p14:creationId xmlns:p14="http://schemas.microsoft.com/office/powerpoint/2010/main" val="59360663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eaLnBrk="1" hangingPunct="1">
              <a:defRPr/>
            </a:pPr>
            <a:r>
              <a:rPr lang="en-US"/>
              <a:t>“Quoted” Risk Factors for NAT</a:t>
            </a:r>
          </a:p>
        </p:txBody>
      </p:sp>
      <p:sp>
        <p:nvSpPr>
          <p:cNvPr id="353283" name="Rectangle 3"/>
          <p:cNvSpPr>
            <a:spLocks noGrp="1" noChangeArrowheads="1"/>
          </p:cNvSpPr>
          <p:nvPr>
            <p:ph type="body" idx="1"/>
          </p:nvPr>
        </p:nvSpPr>
        <p:spPr>
          <a:xfrm>
            <a:off x="1981200" y="1600200"/>
            <a:ext cx="8229600" cy="4953000"/>
          </a:xfrm>
        </p:spPr>
        <p:txBody>
          <a:bodyPr/>
          <a:lstStyle/>
          <a:p>
            <a:pPr eaLnBrk="1" hangingPunct="1">
              <a:lnSpc>
                <a:spcPct val="90000"/>
              </a:lnSpc>
              <a:defRPr/>
            </a:pPr>
            <a:r>
              <a:rPr lang="en-US"/>
              <a:t>Young</a:t>
            </a:r>
          </a:p>
          <a:p>
            <a:pPr eaLnBrk="1" hangingPunct="1">
              <a:lnSpc>
                <a:spcPct val="90000"/>
              </a:lnSpc>
              <a:defRPr/>
            </a:pPr>
            <a:r>
              <a:rPr lang="en-US"/>
              <a:t>First born children</a:t>
            </a:r>
          </a:p>
          <a:p>
            <a:pPr eaLnBrk="1" hangingPunct="1">
              <a:lnSpc>
                <a:spcPct val="90000"/>
              </a:lnSpc>
              <a:defRPr/>
            </a:pPr>
            <a:r>
              <a:rPr lang="en-US"/>
              <a:t>Premature infants</a:t>
            </a:r>
          </a:p>
          <a:p>
            <a:pPr eaLnBrk="1" hangingPunct="1">
              <a:lnSpc>
                <a:spcPct val="90000"/>
              </a:lnSpc>
              <a:defRPr/>
            </a:pPr>
            <a:r>
              <a:rPr lang="en-US"/>
              <a:t>Disabled children</a:t>
            </a:r>
          </a:p>
          <a:p>
            <a:pPr eaLnBrk="1" hangingPunct="1">
              <a:lnSpc>
                <a:spcPct val="90000"/>
              </a:lnSpc>
              <a:defRPr/>
            </a:pPr>
            <a:r>
              <a:rPr lang="en-US"/>
              <a:t>Stepchildren</a:t>
            </a:r>
          </a:p>
          <a:p>
            <a:pPr eaLnBrk="1" hangingPunct="1">
              <a:lnSpc>
                <a:spcPct val="90000"/>
              </a:lnSpc>
              <a:defRPr/>
            </a:pPr>
            <a:r>
              <a:rPr lang="en-US"/>
              <a:t>Single-parent homes</a:t>
            </a:r>
          </a:p>
          <a:p>
            <a:pPr eaLnBrk="1" hangingPunct="1">
              <a:lnSpc>
                <a:spcPct val="90000"/>
              </a:lnSpc>
              <a:defRPr/>
            </a:pPr>
            <a:r>
              <a:rPr lang="en-US"/>
              <a:t>Drug - abusing parents</a:t>
            </a:r>
          </a:p>
          <a:p>
            <a:pPr eaLnBrk="1" hangingPunct="1">
              <a:lnSpc>
                <a:spcPct val="90000"/>
              </a:lnSpc>
              <a:defRPr/>
            </a:pPr>
            <a:r>
              <a:rPr lang="en-US"/>
              <a:t>Families with low income</a:t>
            </a:r>
          </a:p>
          <a:p>
            <a:pPr eaLnBrk="1" hangingPunct="1">
              <a:lnSpc>
                <a:spcPct val="90000"/>
              </a:lnSpc>
              <a:defRPr/>
            </a:pPr>
            <a:r>
              <a:rPr lang="en-US"/>
              <a:t>Children of parents who were abused</a:t>
            </a:r>
          </a:p>
        </p:txBody>
      </p:sp>
    </p:spTree>
    <p:extLst>
      <p:ext uri="{BB962C8B-B14F-4D97-AF65-F5344CB8AC3E}">
        <p14:creationId xmlns:p14="http://schemas.microsoft.com/office/powerpoint/2010/main" val="35167015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en-US"/>
              <a:t>Signs of NAT</a:t>
            </a:r>
          </a:p>
        </p:txBody>
      </p:sp>
      <p:sp>
        <p:nvSpPr>
          <p:cNvPr id="354307" name="Rectangle 3"/>
          <p:cNvSpPr>
            <a:spLocks noGrp="1" noChangeArrowheads="1"/>
          </p:cNvSpPr>
          <p:nvPr>
            <p:ph type="body" idx="1"/>
          </p:nvPr>
        </p:nvSpPr>
        <p:spPr/>
        <p:txBody>
          <a:bodyPr/>
          <a:lstStyle/>
          <a:p>
            <a:pPr eaLnBrk="1" hangingPunct="1">
              <a:defRPr/>
            </a:pPr>
            <a:r>
              <a:rPr lang="en-US"/>
              <a:t>Inconsistent history of injury</a:t>
            </a:r>
          </a:p>
          <a:p>
            <a:pPr eaLnBrk="1" hangingPunct="1">
              <a:defRPr/>
            </a:pPr>
            <a:r>
              <a:rPr lang="en-US"/>
              <a:t>Delay in presentation</a:t>
            </a:r>
          </a:p>
          <a:p>
            <a:pPr eaLnBrk="1" hangingPunct="1">
              <a:defRPr/>
            </a:pPr>
            <a:r>
              <a:rPr lang="en-US"/>
              <a:t>Reported mechanism of injury insufficient to explain injury</a:t>
            </a:r>
          </a:p>
          <a:p>
            <a:pPr eaLnBrk="1" hangingPunct="1">
              <a:defRPr/>
            </a:pPr>
            <a:r>
              <a:rPr lang="en-US"/>
              <a:t>Parents/caregivers may be hostile or indifferent</a:t>
            </a:r>
          </a:p>
        </p:txBody>
      </p:sp>
    </p:spTree>
    <p:extLst>
      <p:ext uri="{BB962C8B-B14F-4D97-AF65-F5344CB8AC3E}">
        <p14:creationId xmlns:p14="http://schemas.microsoft.com/office/powerpoint/2010/main" val="22440920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pPr eaLnBrk="1" hangingPunct="1">
              <a:defRPr/>
            </a:pPr>
            <a:r>
              <a:rPr lang="en-US"/>
              <a:t>Evaluation</a:t>
            </a:r>
          </a:p>
        </p:txBody>
      </p:sp>
      <p:sp>
        <p:nvSpPr>
          <p:cNvPr id="355331" name="Rectangle 3"/>
          <p:cNvSpPr>
            <a:spLocks noGrp="1" noChangeArrowheads="1"/>
          </p:cNvSpPr>
          <p:nvPr>
            <p:ph type="body" idx="1"/>
          </p:nvPr>
        </p:nvSpPr>
        <p:spPr/>
        <p:txBody>
          <a:bodyPr/>
          <a:lstStyle/>
          <a:p>
            <a:pPr eaLnBrk="1" hangingPunct="1">
              <a:defRPr/>
            </a:pPr>
            <a:r>
              <a:rPr lang="en-US"/>
              <a:t>Team approach helpful - pediatrician, medical social worker, subspecialties, law enforcement, government child protection agencies</a:t>
            </a:r>
          </a:p>
          <a:p>
            <a:pPr eaLnBrk="1" hangingPunct="1">
              <a:defRPr/>
            </a:pPr>
            <a:r>
              <a:rPr lang="en-US"/>
              <a:t>Orthopaedic surgeon may be alone in recognition and documentation </a:t>
            </a:r>
          </a:p>
        </p:txBody>
      </p:sp>
    </p:spTree>
    <p:extLst>
      <p:ext uri="{BB962C8B-B14F-4D97-AF65-F5344CB8AC3E}">
        <p14:creationId xmlns:p14="http://schemas.microsoft.com/office/powerpoint/2010/main" val="3525847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pPr eaLnBrk="1" hangingPunct="1">
              <a:defRPr/>
            </a:pPr>
            <a:r>
              <a:rPr lang="en-US"/>
              <a:t>Risk Factors</a:t>
            </a:r>
          </a:p>
        </p:txBody>
      </p:sp>
      <p:sp>
        <p:nvSpPr>
          <p:cNvPr id="356355" name="Rectangle 3"/>
          <p:cNvSpPr>
            <a:spLocks noGrp="1" noChangeArrowheads="1"/>
          </p:cNvSpPr>
          <p:nvPr>
            <p:ph type="body" sz="half" idx="1"/>
          </p:nvPr>
        </p:nvSpPr>
        <p:spPr>
          <a:xfrm>
            <a:off x="1981200" y="1600201"/>
            <a:ext cx="4033838" cy="4530725"/>
          </a:xfrm>
        </p:spPr>
        <p:txBody>
          <a:bodyPr/>
          <a:lstStyle/>
          <a:p>
            <a:pPr eaLnBrk="1" hangingPunct="1">
              <a:defRPr/>
            </a:pPr>
            <a:r>
              <a:rPr lang="en-US" sz="2800"/>
              <a:t>Children of all ages, socioeconomic backgrounds, family types may be subjects of abuse</a:t>
            </a:r>
          </a:p>
          <a:p>
            <a:pPr eaLnBrk="1" hangingPunct="1">
              <a:defRPr/>
            </a:pPr>
            <a:r>
              <a:rPr lang="en-US" sz="2800"/>
              <a:t>Up to 65% may have only isolated long bone fracture</a:t>
            </a:r>
          </a:p>
        </p:txBody>
      </p:sp>
      <p:pic>
        <p:nvPicPr>
          <p:cNvPr id="188420" name="Picture 4" descr="8 mo nat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59551" y="1600201"/>
            <a:ext cx="3268663" cy="45307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12385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pPr eaLnBrk="1" hangingPunct="1">
              <a:defRPr/>
            </a:pPr>
            <a:r>
              <a:rPr lang="en-US"/>
              <a:t>Child Abuse - Epidemiology</a:t>
            </a:r>
          </a:p>
        </p:txBody>
      </p:sp>
      <p:sp>
        <p:nvSpPr>
          <p:cNvPr id="357379" name="Rectangle 3"/>
          <p:cNvSpPr>
            <a:spLocks noGrp="1" noChangeArrowheads="1"/>
          </p:cNvSpPr>
          <p:nvPr>
            <p:ph type="body" idx="1"/>
          </p:nvPr>
        </p:nvSpPr>
        <p:spPr/>
        <p:txBody>
          <a:bodyPr/>
          <a:lstStyle/>
          <a:p>
            <a:pPr eaLnBrk="1" hangingPunct="1">
              <a:defRPr/>
            </a:pPr>
            <a:r>
              <a:rPr lang="en-US"/>
              <a:t>&gt;1 million children/year are victims of abuse and/or neglect</a:t>
            </a:r>
          </a:p>
          <a:p>
            <a:pPr eaLnBrk="1" hangingPunct="1">
              <a:defRPr/>
            </a:pPr>
            <a:r>
              <a:rPr lang="en-US"/>
              <a:t>&gt;1,200 deaths/year</a:t>
            </a:r>
          </a:p>
          <a:p>
            <a:pPr eaLnBrk="1" hangingPunct="1">
              <a:defRPr/>
            </a:pPr>
            <a:r>
              <a:rPr lang="en-US"/>
              <a:t>Fractures are 2nd most common presentation of physical abuse</a:t>
            </a:r>
          </a:p>
          <a:p>
            <a:pPr eaLnBrk="1" hangingPunct="1">
              <a:defRPr/>
            </a:pPr>
            <a:r>
              <a:rPr lang="en-US"/>
              <a:t>1/3 of abused children eventually seen by orthopaedic surgeon</a:t>
            </a:r>
          </a:p>
        </p:txBody>
      </p:sp>
    </p:spTree>
    <p:extLst>
      <p:ext uri="{BB962C8B-B14F-4D97-AF65-F5344CB8AC3E}">
        <p14:creationId xmlns:p14="http://schemas.microsoft.com/office/powerpoint/2010/main" val="18338267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870076" y="1306514"/>
            <a:ext cx="8520113" cy="706437"/>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Fractures in Abused Children</a:t>
            </a:r>
          </a:p>
        </p:txBody>
      </p:sp>
      <p:sp>
        <p:nvSpPr>
          <p:cNvPr id="358403" name="Rectangle 3"/>
          <p:cNvSpPr>
            <a:spLocks noGrp="1" noChangeArrowheads="1"/>
          </p:cNvSpPr>
          <p:nvPr>
            <p:ph type="body" idx="1"/>
          </p:nvPr>
        </p:nvSpPr>
        <p:spPr>
          <a:xfrm>
            <a:off x="2209800" y="2590800"/>
            <a:ext cx="7772400" cy="411480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25-50% of children with documented NAT will have fx’s</a:t>
            </a:r>
          </a:p>
          <a:p>
            <a:pPr marL="314325" indent="-314325" defTabSz="1006475" eaLnBrk="1" hangingPunct="1">
              <a:defRPr/>
            </a:pPr>
            <a:r>
              <a:rPr lang="en-US"/>
              <a:t>31% of child NAT victims had fx’s</a:t>
            </a:r>
          </a:p>
        </p:txBody>
      </p:sp>
    </p:spTree>
    <p:extLst>
      <p:ext uri="{BB962C8B-B14F-4D97-AF65-F5344CB8AC3E}">
        <p14:creationId xmlns:p14="http://schemas.microsoft.com/office/powerpoint/2010/main" val="266608362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1752600" y="976314"/>
            <a:ext cx="8382000" cy="706437"/>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Isolated Long Bone Fracture</a:t>
            </a:r>
            <a:br>
              <a:rPr lang="en-US"/>
            </a:br>
            <a:r>
              <a:rPr lang="en-US"/>
              <a:t> </a:t>
            </a:r>
            <a:r>
              <a:rPr lang="en-US" sz="3200"/>
              <a:t>Loder, JPO  1991</a:t>
            </a:r>
          </a:p>
        </p:txBody>
      </p:sp>
      <p:sp>
        <p:nvSpPr>
          <p:cNvPr id="359427" name="Rectangle 3"/>
          <p:cNvSpPr>
            <a:spLocks noGrp="1" noChangeArrowheads="1"/>
          </p:cNvSpPr>
          <p:nvPr>
            <p:ph type="body" idx="1"/>
          </p:nvPr>
        </p:nvSpPr>
        <p:spPr>
          <a:xfrm>
            <a:off x="1524000" y="2165350"/>
            <a:ext cx="8936038" cy="476885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Most common orthopaedic presentation of children with NAT - 65% of children with fx’s</a:t>
            </a:r>
          </a:p>
          <a:p>
            <a:pPr marL="314325" indent="-314325" defTabSz="1006475" eaLnBrk="1" hangingPunct="1">
              <a:defRPr/>
            </a:pPr>
            <a:r>
              <a:rPr lang="en-US"/>
              <a:t>Only 13% of children with fractures presented with multiple fractures in different stages of healing </a:t>
            </a:r>
          </a:p>
          <a:p>
            <a:pPr marL="2200275" lvl="4" indent="-188913" defTabSz="1006475" eaLnBrk="1" hangingPunct="1">
              <a:defRPr/>
            </a:pPr>
            <a:endParaRPr lang="en-US" sz="3300"/>
          </a:p>
        </p:txBody>
      </p:sp>
      <p:sp>
        <p:nvSpPr>
          <p:cNvPr id="191492" name="Rectangle 4"/>
          <p:cNvSpPr>
            <a:spLocks noChangeArrowheads="1"/>
          </p:cNvSpPr>
          <p:nvPr/>
        </p:nvSpPr>
        <p:spPr bwMode="auto">
          <a:xfrm>
            <a:off x="2082800" y="17526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240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208168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eaLnBrk="1" hangingPunct="1">
              <a:defRPr/>
            </a:pPr>
            <a:r>
              <a:rPr lang="en-US"/>
              <a:t>Treatment of MTA</a:t>
            </a:r>
          </a:p>
        </p:txBody>
      </p:sp>
      <p:sp>
        <p:nvSpPr>
          <p:cNvPr id="36867" name="Rectangle 3"/>
          <p:cNvSpPr>
            <a:spLocks noGrp="1" noChangeArrowheads="1"/>
          </p:cNvSpPr>
          <p:nvPr>
            <p:ph type="body" idx="1"/>
          </p:nvPr>
        </p:nvSpPr>
        <p:spPr/>
        <p:txBody>
          <a:bodyPr/>
          <a:lstStyle/>
          <a:p>
            <a:pPr eaLnBrk="1" hangingPunct="1">
              <a:defRPr/>
            </a:pPr>
            <a:r>
              <a:rPr lang="en-US"/>
              <a:t>Treat rigid, </a:t>
            </a:r>
            <a:r>
              <a:rPr lang="en-US" u="sng"/>
              <a:t>&gt;</a:t>
            </a:r>
            <a:r>
              <a:rPr lang="en-US"/>
              <a:t> moderate</a:t>
            </a:r>
          </a:p>
          <a:p>
            <a:pPr eaLnBrk="1" hangingPunct="1">
              <a:defRPr/>
            </a:pPr>
            <a:r>
              <a:rPr lang="en-US"/>
              <a:t>Beware heel valgus!</a:t>
            </a:r>
          </a:p>
          <a:p>
            <a:pPr eaLnBrk="1" hangingPunct="1">
              <a:defRPr/>
            </a:pPr>
            <a:r>
              <a:rPr lang="en-US"/>
              <a:t>Serial casting prior to age 9 months</a:t>
            </a:r>
          </a:p>
          <a:p>
            <a:pPr eaLnBrk="1" hangingPunct="1">
              <a:defRPr/>
            </a:pPr>
            <a:r>
              <a:rPr lang="en-US"/>
              <a:t>Maintain w/ straight-last shoes</a:t>
            </a:r>
          </a:p>
          <a:p>
            <a:pPr lvl="1" eaLnBrk="1" hangingPunct="1">
              <a:defRPr/>
            </a:pPr>
            <a:r>
              <a:rPr lang="en-US"/>
              <a:t>Avoid </a:t>
            </a:r>
          </a:p>
          <a:p>
            <a:pPr lvl="2" eaLnBrk="1" hangingPunct="1">
              <a:defRPr/>
            </a:pPr>
            <a:r>
              <a:rPr lang="en-US"/>
              <a:t>Denis-Browne bars</a:t>
            </a:r>
          </a:p>
          <a:p>
            <a:pPr lvl="2" eaLnBrk="1" hangingPunct="1">
              <a:defRPr/>
            </a:pPr>
            <a:r>
              <a:rPr lang="en-US"/>
              <a:t>Reverse-last shoes</a:t>
            </a:r>
          </a:p>
        </p:txBody>
      </p:sp>
    </p:spTree>
    <p:extLst>
      <p:ext uri="{BB962C8B-B14F-4D97-AF65-F5344CB8AC3E}">
        <p14:creationId xmlns:p14="http://schemas.microsoft.com/office/powerpoint/2010/main" val="25570375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NAT Fx Pattern</a:t>
            </a:r>
          </a:p>
        </p:txBody>
      </p:sp>
      <p:sp>
        <p:nvSpPr>
          <p:cNvPr id="360451" name="Rectangle 3"/>
          <p:cNvSpPr>
            <a:spLocks noGrp="1" noChangeArrowheads="1"/>
          </p:cNvSpPr>
          <p:nvPr>
            <p:ph type="body" idx="1"/>
          </p:nvPr>
        </p:nvSpPr>
        <p:spPr>
          <a:xfrm>
            <a:off x="2355851" y="2011364"/>
            <a:ext cx="7466013" cy="4770437"/>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Most are similar to accidental trauma fracture patterns</a:t>
            </a:r>
          </a:p>
          <a:p>
            <a:pPr marL="314325" indent="-314325" defTabSz="1006475" eaLnBrk="1" hangingPunct="1">
              <a:defRPr/>
            </a:pPr>
            <a:r>
              <a:rPr lang="en-US"/>
              <a:t>Must rely on other factors, history, physical examination, etc...</a:t>
            </a:r>
          </a:p>
          <a:p>
            <a:pPr marL="314325" indent="-314325" defTabSz="1006475" eaLnBrk="1" hangingPunct="1">
              <a:defRPr/>
            </a:pPr>
            <a:r>
              <a:rPr lang="en-US" i="1" u="sng"/>
              <a:t>Age of child with specific fx’s</a:t>
            </a:r>
            <a:endParaRPr lang="en-US"/>
          </a:p>
        </p:txBody>
      </p:sp>
    </p:spTree>
    <p:extLst>
      <p:ext uri="{BB962C8B-B14F-4D97-AF65-F5344CB8AC3E}">
        <p14:creationId xmlns:p14="http://schemas.microsoft.com/office/powerpoint/2010/main" val="289253045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2008188" y="762000"/>
            <a:ext cx="8521700" cy="706438"/>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Associated Features of NAT</a:t>
            </a:r>
          </a:p>
        </p:txBody>
      </p:sp>
      <p:sp>
        <p:nvSpPr>
          <p:cNvPr id="361475" name="Rectangle 3"/>
          <p:cNvSpPr>
            <a:spLocks noGrp="1" noChangeArrowheads="1"/>
          </p:cNvSpPr>
          <p:nvPr>
            <p:ph type="body" idx="1"/>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754063" lvl="1" indent="-250825" defTabSz="1006475" eaLnBrk="1" hangingPunct="1">
              <a:buFont typeface="Times New Roman" pitchFamily="18" charset="0"/>
              <a:buChar char="•"/>
              <a:defRPr/>
            </a:pPr>
            <a:r>
              <a:rPr lang="en-US"/>
              <a:t>Multiple fractures in different stages of healing</a:t>
            </a:r>
          </a:p>
          <a:p>
            <a:pPr marL="754063" lvl="1" indent="-250825" defTabSz="1006475" eaLnBrk="1" hangingPunct="1">
              <a:buFont typeface="Times New Roman" pitchFamily="18" charset="0"/>
              <a:buChar char="•"/>
              <a:defRPr/>
            </a:pPr>
            <a:r>
              <a:rPr lang="en-US"/>
              <a:t>Soft tissue injuries - bruising, burns</a:t>
            </a:r>
          </a:p>
          <a:p>
            <a:pPr marL="754063" lvl="1" indent="-250825" defTabSz="1006475" eaLnBrk="1" hangingPunct="1">
              <a:buFont typeface="Times New Roman" pitchFamily="18" charset="0"/>
              <a:buChar char="•"/>
              <a:defRPr/>
            </a:pPr>
            <a:r>
              <a:rPr lang="en-US"/>
              <a:t>Intraabdominal injuries</a:t>
            </a:r>
          </a:p>
          <a:p>
            <a:pPr marL="754063" lvl="1" indent="-250825" defTabSz="1006475" eaLnBrk="1" hangingPunct="1">
              <a:buFont typeface="Times New Roman" pitchFamily="18" charset="0"/>
              <a:buChar char="•"/>
              <a:defRPr/>
            </a:pPr>
            <a:r>
              <a:rPr lang="en-US"/>
              <a:t>Intracranial injuries</a:t>
            </a:r>
          </a:p>
        </p:txBody>
      </p:sp>
    </p:spTree>
    <p:extLst>
      <p:ext uri="{BB962C8B-B14F-4D97-AF65-F5344CB8AC3E}">
        <p14:creationId xmlns:p14="http://schemas.microsoft.com/office/powerpoint/2010/main" val="162745461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2216151" y="468314"/>
            <a:ext cx="7821613" cy="706437"/>
          </a:xfrm>
        </p:spPr>
        <p:txBody>
          <a:bodyPr/>
          <a:lstStyle/>
          <a:p>
            <a:pPr defTabSz="1006475" eaLnBrk="1" hangingPunct="1">
              <a:defRPr/>
            </a:pPr>
            <a:r>
              <a:rPr lang="en-US"/>
              <a:t>Flags for NAT</a:t>
            </a:r>
          </a:p>
        </p:txBody>
      </p:sp>
      <p:sp>
        <p:nvSpPr>
          <p:cNvPr id="362499" name="Rectangle 3"/>
          <p:cNvSpPr>
            <a:spLocks noGrp="1" noChangeArrowheads="1"/>
          </p:cNvSpPr>
          <p:nvPr>
            <p:ph type="body" idx="1"/>
          </p:nvPr>
        </p:nvSpPr>
        <p:spPr>
          <a:xfrm>
            <a:off x="2216150" y="1325563"/>
            <a:ext cx="7467600" cy="4768850"/>
          </a:xfrm>
        </p:spPr>
        <p:txBody>
          <a:bodyPr/>
          <a:lstStyle/>
          <a:p>
            <a:pPr marL="314325" indent="-314325" defTabSz="1006475" eaLnBrk="1" hangingPunct="1">
              <a:defRPr/>
            </a:pPr>
            <a:r>
              <a:rPr lang="en-US"/>
              <a:t>AGE of Patient</a:t>
            </a:r>
          </a:p>
          <a:p>
            <a:pPr marL="314325" indent="-314325" defTabSz="1006475" eaLnBrk="1" hangingPunct="1">
              <a:defRPr/>
            </a:pPr>
            <a:r>
              <a:rPr lang="en-US"/>
              <a:t>History </a:t>
            </a:r>
          </a:p>
          <a:p>
            <a:pPr marL="314325" indent="-314325" defTabSz="1006475" eaLnBrk="1" hangingPunct="1">
              <a:defRPr/>
            </a:pPr>
            <a:r>
              <a:rPr lang="en-US"/>
              <a:t>Social Situation</a:t>
            </a:r>
          </a:p>
          <a:p>
            <a:pPr marL="314325" indent="-314325" defTabSz="1006475" eaLnBrk="1" hangingPunct="1">
              <a:defRPr/>
            </a:pPr>
            <a:r>
              <a:rPr lang="en-US"/>
              <a:t>Other injuries (current and past)</a:t>
            </a:r>
          </a:p>
          <a:p>
            <a:pPr marL="314325" indent="-314325" defTabSz="1006475" eaLnBrk="1" hangingPunct="1">
              <a:defRPr/>
            </a:pPr>
            <a:r>
              <a:rPr lang="en-US"/>
              <a:t>Specific injuries/ fractures</a:t>
            </a:r>
          </a:p>
        </p:txBody>
      </p:sp>
    </p:spTree>
    <p:extLst>
      <p:ext uri="{BB962C8B-B14F-4D97-AF65-F5344CB8AC3E}">
        <p14:creationId xmlns:p14="http://schemas.microsoft.com/office/powerpoint/2010/main" val="17453653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2209800" y="381000"/>
            <a:ext cx="7772400" cy="1143000"/>
          </a:xfrm>
        </p:spPr>
        <p:txBody>
          <a:bodyPr/>
          <a:lstStyle/>
          <a:p>
            <a:pPr defTabSz="1006475" eaLnBrk="1" hangingPunct="1">
              <a:defRPr/>
            </a:pPr>
            <a:r>
              <a:rPr lang="en-US"/>
              <a:t>Age of Battered Children</a:t>
            </a:r>
          </a:p>
        </p:txBody>
      </p:sp>
      <p:pic>
        <p:nvPicPr>
          <p:cNvPr id="195587" name="Picture 3" descr="NAT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9" y="1403351"/>
            <a:ext cx="8313737" cy="493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8611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Who is at Risk?</a:t>
            </a:r>
          </a:p>
        </p:txBody>
      </p:sp>
      <p:sp>
        <p:nvSpPr>
          <p:cNvPr id="364547" name="Rectangle 3"/>
          <p:cNvSpPr>
            <a:spLocks noGrp="1" noChangeArrowheads="1"/>
          </p:cNvSpPr>
          <p:nvPr>
            <p:ph type="body" idx="1"/>
          </p:nvPr>
        </p:nvSpPr>
        <p:spPr>
          <a:xfrm>
            <a:off x="2209801" y="2089150"/>
            <a:ext cx="3878263" cy="476885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Most children with NAT fractures - </a:t>
            </a:r>
          </a:p>
          <a:p>
            <a:pPr marL="314325" indent="-314325" defTabSz="1006475" eaLnBrk="1" hangingPunct="1">
              <a:buNone/>
              <a:defRPr/>
            </a:pPr>
            <a:r>
              <a:rPr lang="en-US"/>
              <a:t>age of &lt; 3 years</a:t>
            </a:r>
          </a:p>
        </p:txBody>
      </p:sp>
    </p:spTree>
    <p:extLst>
      <p:ext uri="{BB962C8B-B14F-4D97-AF65-F5344CB8AC3E}">
        <p14:creationId xmlns:p14="http://schemas.microsoft.com/office/powerpoint/2010/main" val="175665146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defTabSz="1006475" eaLnBrk="1" hangingPunct="1">
              <a:defRPr/>
            </a:pPr>
            <a:r>
              <a:rPr lang="en-US"/>
              <a:t>Who’s at Risk?</a:t>
            </a:r>
          </a:p>
        </p:txBody>
      </p:sp>
      <p:sp>
        <p:nvSpPr>
          <p:cNvPr id="365571" name="Rectangle 3"/>
          <p:cNvSpPr>
            <a:spLocks noGrp="1" noChangeArrowheads="1"/>
          </p:cNvSpPr>
          <p:nvPr>
            <p:ph type="body" idx="1"/>
          </p:nvPr>
        </p:nvSpPr>
        <p:spPr>
          <a:xfrm>
            <a:off x="1905001" y="2209800"/>
            <a:ext cx="4225925" cy="4768850"/>
          </a:xfrm>
        </p:spPr>
        <p:txBody>
          <a:bodyPr/>
          <a:lstStyle/>
          <a:p>
            <a:pPr marL="314325" indent="-314325" defTabSz="1006475" eaLnBrk="1" hangingPunct="1">
              <a:defRPr/>
            </a:pPr>
            <a:r>
              <a:rPr lang="en-US"/>
              <a:t>Most femur fx’s in children who are &lt; 1 yo of age are from NAT (60-70%) </a:t>
            </a:r>
          </a:p>
          <a:p>
            <a:pPr marL="314325" indent="-314325" defTabSz="1006475" eaLnBrk="1" hangingPunct="1">
              <a:defRPr/>
            </a:pPr>
            <a:r>
              <a:rPr lang="en-US"/>
              <a:t>Most femur fx’s	in children &gt; 1 yo accidental</a:t>
            </a:r>
          </a:p>
        </p:txBody>
      </p:sp>
      <p:pic>
        <p:nvPicPr>
          <p:cNvPr id="197636" name="Picture 4" descr="nat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752600"/>
            <a:ext cx="2722563" cy="496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0245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2570164" y="1228725"/>
            <a:ext cx="7820025" cy="706438"/>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Features that Increase </a:t>
            </a:r>
            <a:br>
              <a:rPr lang="en-US"/>
            </a:br>
            <a:r>
              <a:rPr lang="en-US"/>
              <a:t>Chance of NAT</a:t>
            </a:r>
          </a:p>
        </p:txBody>
      </p:sp>
      <p:sp>
        <p:nvSpPr>
          <p:cNvPr id="366595" name="Rectangle 3"/>
          <p:cNvSpPr>
            <a:spLocks noGrp="1" noChangeArrowheads="1"/>
          </p:cNvSpPr>
          <p:nvPr>
            <p:ph type="body" idx="1"/>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buNone/>
              <a:defRPr/>
            </a:pPr>
            <a:endParaRPr lang="en-US" sz="2800"/>
          </a:p>
          <a:p>
            <a:pPr marL="314325" indent="-314325" defTabSz="1006475" eaLnBrk="1" hangingPunct="1">
              <a:buNone/>
              <a:defRPr/>
            </a:pPr>
            <a:r>
              <a:rPr lang="en-US" sz="2800"/>
              <a:t>	</a:t>
            </a:r>
            <a:endParaRPr lang="en-US"/>
          </a:p>
          <a:p>
            <a:pPr marL="314325" indent="-314325" defTabSz="1006475" eaLnBrk="1" hangingPunct="1">
              <a:defRPr/>
            </a:pPr>
            <a:r>
              <a:rPr lang="en-US"/>
              <a:t>Inappropriate clinical hx </a:t>
            </a:r>
          </a:p>
          <a:p>
            <a:pPr marL="314325" indent="-314325" defTabSz="1006475" eaLnBrk="1" hangingPunct="1">
              <a:defRPr/>
            </a:pPr>
            <a:r>
              <a:rPr lang="en-US"/>
              <a:t>Failure to seek medical attention</a:t>
            </a:r>
          </a:p>
          <a:p>
            <a:pPr marL="314325" indent="-314325" defTabSz="1006475" eaLnBrk="1" hangingPunct="1">
              <a:defRPr/>
            </a:pPr>
            <a:r>
              <a:rPr lang="en-US"/>
              <a:t>Discovery of fx in healing state</a:t>
            </a:r>
          </a:p>
        </p:txBody>
      </p:sp>
    </p:spTree>
    <p:extLst>
      <p:ext uri="{BB962C8B-B14F-4D97-AF65-F5344CB8AC3E}">
        <p14:creationId xmlns:p14="http://schemas.microsoft.com/office/powerpoint/2010/main" val="4126695561"/>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2209800" y="304800"/>
            <a:ext cx="7772400" cy="114300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History</a:t>
            </a:r>
          </a:p>
        </p:txBody>
      </p:sp>
      <p:sp>
        <p:nvSpPr>
          <p:cNvPr id="367619" name="Rectangle 3"/>
          <p:cNvSpPr>
            <a:spLocks noGrp="1" noChangeArrowheads="1"/>
          </p:cNvSpPr>
          <p:nvPr>
            <p:ph type="body" idx="1"/>
          </p:nvPr>
        </p:nvSpPr>
        <p:spPr>
          <a:xfrm>
            <a:off x="2438400" y="1658939"/>
            <a:ext cx="7467600" cy="4770437"/>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Is the injury consistent with the explanation given?</a:t>
            </a:r>
          </a:p>
          <a:p>
            <a:pPr marL="314325" indent="-314325" defTabSz="1006475" eaLnBrk="1" hangingPunct="1">
              <a:defRPr/>
            </a:pPr>
            <a:r>
              <a:rPr lang="en-US"/>
              <a:t>Is the explanation consistent with the child’s level of development?</a:t>
            </a:r>
          </a:p>
          <a:p>
            <a:pPr marL="314325" indent="-314325" defTabSz="1006475" eaLnBrk="1" hangingPunct="1">
              <a:defRPr/>
            </a:pPr>
            <a:r>
              <a:rPr lang="en-US"/>
              <a:t>Does the story change between caregivers? between child and caregiver?</a:t>
            </a:r>
          </a:p>
        </p:txBody>
      </p:sp>
    </p:spTree>
    <p:extLst>
      <p:ext uri="{BB962C8B-B14F-4D97-AF65-F5344CB8AC3E}">
        <p14:creationId xmlns:p14="http://schemas.microsoft.com/office/powerpoint/2010/main" val="380900877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2362201" y="527050"/>
            <a:ext cx="7821613" cy="706438"/>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History</a:t>
            </a:r>
          </a:p>
        </p:txBody>
      </p:sp>
      <p:sp>
        <p:nvSpPr>
          <p:cNvPr id="368643" name="Rectangle 3"/>
          <p:cNvSpPr>
            <a:spLocks noGrp="1" noChangeArrowheads="1"/>
          </p:cNvSpPr>
          <p:nvPr>
            <p:ph type="body" idx="1"/>
          </p:nvPr>
        </p:nvSpPr>
        <p:spPr>
          <a:xfrm>
            <a:off x="2209800" y="1524000"/>
            <a:ext cx="7467600" cy="476885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Has there been a delay in seeking medical treatment?</a:t>
            </a:r>
          </a:p>
          <a:p>
            <a:pPr marL="314325" indent="-314325" defTabSz="1006475" eaLnBrk="1" hangingPunct="1">
              <a:defRPr/>
            </a:pPr>
            <a:r>
              <a:rPr lang="en-US"/>
              <a:t>Is the parent reluctant to give an explanation?</a:t>
            </a:r>
          </a:p>
          <a:p>
            <a:pPr marL="314325" indent="-314325" defTabSz="1006475" eaLnBrk="1" hangingPunct="1">
              <a:defRPr/>
            </a:pPr>
            <a:r>
              <a:rPr lang="en-US"/>
              <a:t>Drug or alcohol abuse?</a:t>
            </a:r>
          </a:p>
          <a:p>
            <a:pPr marL="314325" indent="-314325" defTabSz="1006475" eaLnBrk="1" hangingPunct="1">
              <a:defRPr/>
            </a:pPr>
            <a:r>
              <a:rPr lang="en-US"/>
              <a:t>Parents in abusive relationships?</a:t>
            </a:r>
          </a:p>
        </p:txBody>
      </p:sp>
    </p:spTree>
    <p:extLst>
      <p:ext uri="{BB962C8B-B14F-4D97-AF65-F5344CB8AC3E}">
        <p14:creationId xmlns:p14="http://schemas.microsoft.com/office/powerpoint/2010/main" val="313457227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History</a:t>
            </a:r>
          </a:p>
        </p:txBody>
      </p:sp>
      <p:sp>
        <p:nvSpPr>
          <p:cNvPr id="369667" name="Rectangle 3"/>
          <p:cNvSpPr>
            <a:spLocks noGrp="1" noChangeArrowheads="1"/>
          </p:cNvSpPr>
          <p:nvPr>
            <p:ph type="body" idx="1"/>
          </p:nvPr>
        </p:nvSpPr>
        <p:spPr>
          <a:xfrm>
            <a:off x="1981200" y="1524000"/>
            <a:ext cx="8305800" cy="533400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Is the affect inappropriate between the child and the parents? (lack of concern, overly concerned)</a:t>
            </a:r>
          </a:p>
          <a:p>
            <a:pPr marL="314325" indent="-314325" defTabSz="1006475" eaLnBrk="1" hangingPunct="1">
              <a:defRPr/>
            </a:pPr>
            <a:r>
              <a:rPr lang="en-US"/>
              <a:t>Poor compliance with past medical treatment</a:t>
            </a:r>
          </a:p>
          <a:p>
            <a:pPr marL="314325" indent="-314325" defTabSz="1006475" eaLnBrk="1" hangingPunct="1">
              <a:defRPr/>
            </a:pPr>
            <a:r>
              <a:rPr lang="en-US"/>
              <a:t>Adults were victims of child abuse</a:t>
            </a:r>
          </a:p>
          <a:p>
            <a:pPr marL="314325" indent="-314325" defTabSz="1006475" eaLnBrk="1" hangingPunct="1">
              <a:defRPr/>
            </a:pPr>
            <a:r>
              <a:rPr lang="en-US"/>
              <a:t>Families under stress (loss of job, etc..)</a:t>
            </a:r>
          </a:p>
        </p:txBody>
      </p:sp>
    </p:spTree>
    <p:extLst>
      <p:ext uri="{BB962C8B-B14F-4D97-AF65-F5344CB8AC3E}">
        <p14:creationId xmlns:p14="http://schemas.microsoft.com/office/powerpoint/2010/main" val="23034158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l" eaLnBrk="1" hangingPunct="1">
              <a:defRPr/>
            </a:pPr>
            <a:r>
              <a:rPr lang="en-US"/>
              <a:t>MTA Surgery</a:t>
            </a:r>
          </a:p>
        </p:txBody>
      </p:sp>
      <p:sp>
        <p:nvSpPr>
          <p:cNvPr id="38915" name="Rectangle 3"/>
          <p:cNvSpPr>
            <a:spLocks noGrp="1" noChangeArrowheads="1"/>
          </p:cNvSpPr>
          <p:nvPr>
            <p:ph type="body" idx="1"/>
          </p:nvPr>
        </p:nvSpPr>
        <p:spPr/>
        <p:txBody>
          <a:bodyPr/>
          <a:lstStyle/>
          <a:p>
            <a:pPr eaLnBrk="1" hangingPunct="1">
              <a:defRPr/>
            </a:pPr>
            <a:r>
              <a:rPr lang="en-US" u="sng"/>
              <a:t>Age	Procedure</a:t>
            </a:r>
          </a:p>
          <a:p>
            <a:pPr eaLnBrk="1" hangingPunct="1">
              <a:defRPr/>
            </a:pPr>
            <a:r>
              <a:rPr lang="en-US"/>
              <a:t>1-3		Medial soft-tissue release</a:t>
            </a:r>
          </a:p>
          <a:p>
            <a:pPr eaLnBrk="1" hangingPunct="1">
              <a:defRPr/>
            </a:pPr>
            <a:r>
              <a:rPr lang="en-US"/>
              <a:t>4-6		Cuboid osteotomy</a:t>
            </a:r>
          </a:p>
          <a:p>
            <a:pPr eaLnBrk="1" hangingPunct="1">
              <a:defRPr/>
            </a:pPr>
            <a:r>
              <a:rPr lang="en-US"/>
              <a:t>&gt;7		Medial cuneiform osteotomy</a:t>
            </a:r>
          </a:p>
          <a:p>
            <a:pPr eaLnBrk="1" hangingPunct="1">
              <a:defRPr/>
            </a:pPr>
            <a:r>
              <a:rPr lang="en-US" b="1"/>
              <a:t>Not me!</a:t>
            </a:r>
            <a:r>
              <a:rPr lang="en-US"/>
              <a:t>	   MT base osteotomies</a:t>
            </a:r>
          </a:p>
          <a:p>
            <a:pPr eaLnBrk="1" hangingPunct="1">
              <a:defRPr/>
            </a:pPr>
            <a:r>
              <a:rPr lang="en-US"/>
              <a:t>                  MT base capsulotomies</a:t>
            </a:r>
            <a:endParaRPr lang="en-US" u="sng"/>
          </a:p>
        </p:txBody>
      </p:sp>
    </p:spTree>
    <p:extLst>
      <p:ext uri="{BB962C8B-B14F-4D97-AF65-F5344CB8AC3E}">
        <p14:creationId xmlns:p14="http://schemas.microsoft.com/office/powerpoint/2010/main" val="35673681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History - Associated Risks</a:t>
            </a:r>
          </a:p>
        </p:txBody>
      </p:sp>
      <p:sp>
        <p:nvSpPr>
          <p:cNvPr id="370691" name="Rectangle 3"/>
          <p:cNvSpPr>
            <a:spLocks noGrp="1" noChangeArrowheads="1"/>
          </p:cNvSpPr>
          <p:nvPr>
            <p:ph type="body" idx="1"/>
          </p:nvPr>
        </p:nvSpPr>
        <p:spPr>
          <a:xfrm>
            <a:off x="2362201" y="2438400"/>
            <a:ext cx="7466013" cy="4770438"/>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Children born to adolescent parents</a:t>
            </a:r>
          </a:p>
          <a:p>
            <a:pPr marL="314325" indent="-314325" defTabSz="1006475" eaLnBrk="1" hangingPunct="1">
              <a:defRPr/>
            </a:pPr>
            <a:r>
              <a:rPr lang="en-US"/>
              <a:t>Children who suffer from colic</a:t>
            </a:r>
          </a:p>
          <a:p>
            <a:pPr marL="314325" indent="-314325" defTabSz="1006475" eaLnBrk="1" hangingPunct="1">
              <a:defRPr/>
            </a:pPr>
            <a:r>
              <a:rPr lang="en-US"/>
              <a:t>The abused child may be overly compliant and passive or extremely aggressive</a:t>
            </a:r>
          </a:p>
          <a:p>
            <a:pPr marL="314325" indent="-314325" defTabSz="1006475" eaLnBrk="1" hangingPunct="1">
              <a:defRPr/>
            </a:pPr>
            <a:r>
              <a:rPr lang="en-US"/>
              <a:t>Role reversal</a:t>
            </a:r>
          </a:p>
        </p:txBody>
      </p:sp>
    </p:spTree>
    <p:extLst>
      <p:ext uri="{BB962C8B-B14F-4D97-AF65-F5344CB8AC3E}">
        <p14:creationId xmlns:p14="http://schemas.microsoft.com/office/powerpoint/2010/main" val="116096428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Physical Examination</a:t>
            </a:r>
          </a:p>
        </p:txBody>
      </p:sp>
      <p:sp>
        <p:nvSpPr>
          <p:cNvPr id="371715" name="Rectangle 3"/>
          <p:cNvSpPr>
            <a:spLocks noGrp="1" noChangeArrowheads="1"/>
          </p:cNvSpPr>
          <p:nvPr>
            <p:ph type="body" idx="1"/>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i="1" u="sng"/>
              <a:t>Undress the child</a:t>
            </a:r>
          </a:p>
          <a:p>
            <a:pPr marL="314325" indent="-314325" defTabSz="1006475" eaLnBrk="1" hangingPunct="1">
              <a:defRPr/>
            </a:pPr>
            <a:r>
              <a:rPr lang="en-US"/>
              <a:t>Look for areas of bruising </a:t>
            </a:r>
          </a:p>
          <a:p>
            <a:pPr marL="754063" lvl="1" indent="-250825" defTabSz="1006475" eaLnBrk="1" hangingPunct="1">
              <a:buFont typeface="Times New Roman" pitchFamily="18" charset="0"/>
              <a:buChar char="•"/>
              <a:defRPr/>
            </a:pPr>
            <a:r>
              <a:rPr lang="en-US"/>
              <a:t>Bruises at different stages of healing</a:t>
            </a:r>
          </a:p>
        </p:txBody>
      </p:sp>
    </p:spTree>
    <p:extLst>
      <p:ext uri="{BB962C8B-B14F-4D97-AF65-F5344CB8AC3E}">
        <p14:creationId xmlns:p14="http://schemas.microsoft.com/office/powerpoint/2010/main" val="376051029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eaLnBrk="1" hangingPunct="1">
              <a:defRPr/>
            </a:pPr>
            <a:r>
              <a:rPr lang="en-US"/>
              <a:t>Physical Examination</a:t>
            </a:r>
          </a:p>
        </p:txBody>
      </p:sp>
      <p:sp>
        <p:nvSpPr>
          <p:cNvPr id="372739" name="Rectangle 3"/>
          <p:cNvSpPr>
            <a:spLocks noGrp="1" noChangeArrowheads="1"/>
          </p:cNvSpPr>
          <p:nvPr>
            <p:ph type="body" idx="1"/>
          </p:nvPr>
        </p:nvSpPr>
        <p:spPr/>
        <p:txBody>
          <a:bodyPr/>
          <a:lstStyle/>
          <a:p>
            <a:pPr eaLnBrk="1" hangingPunct="1">
              <a:defRPr/>
            </a:pPr>
            <a:r>
              <a:rPr lang="en-US" sz="2800"/>
              <a:t>Careful search for signs of acute or chronic trauma</a:t>
            </a:r>
          </a:p>
          <a:p>
            <a:pPr eaLnBrk="1" hangingPunct="1">
              <a:defRPr/>
            </a:pPr>
            <a:r>
              <a:rPr lang="en-US" sz="2800"/>
              <a:t>Sign - bruises, abrasions, burns</a:t>
            </a:r>
          </a:p>
          <a:p>
            <a:pPr eaLnBrk="1" hangingPunct="1">
              <a:defRPr/>
            </a:pPr>
            <a:r>
              <a:rPr lang="en-US" sz="2800"/>
              <a:t>Head - examine for skull trauma, palpate fontanelles if open, consider funduscopic exam for retinal hemorrhage</a:t>
            </a:r>
          </a:p>
          <a:p>
            <a:pPr eaLnBrk="1" hangingPunct="1">
              <a:defRPr/>
            </a:pPr>
            <a:r>
              <a:rPr lang="en-US" sz="2800"/>
              <a:t>Trunk - palpate rib cage, abdomen </a:t>
            </a:r>
          </a:p>
          <a:p>
            <a:pPr eaLnBrk="1" hangingPunct="1">
              <a:defRPr/>
            </a:pPr>
            <a:r>
              <a:rPr lang="en-US" sz="2800"/>
              <a:t>Extremities - careful palpation </a:t>
            </a:r>
          </a:p>
          <a:p>
            <a:pPr eaLnBrk="1" hangingPunct="1">
              <a:defRPr/>
            </a:pPr>
            <a:r>
              <a:rPr lang="en-US" sz="2800"/>
              <a:t>Genitalia – consider exam for sexual abuse</a:t>
            </a:r>
          </a:p>
        </p:txBody>
      </p:sp>
    </p:spTree>
    <p:extLst>
      <p:ext uri="{BB962C8B-B14F-4D97-AF65-F5344CB8AC3E}">
        <p14:creationId xmlns:p14="http://schemas.microsoft.com/office/powerpoint/2010/main" val="31571562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t>Fractures Commonly seen in NAT - High Specificity</a:t>
            </a:r>
          </a:p>
        </p:txBody>
      </p:sp>
      <p:sp>
        <p:nvSpPr>
          <p:cNvPr id="373763" name="Rectangle 3"/>
          <p:cNvSpPr>
            <a:spLocks noGrp="1" noChangeArrowheads="1"/>
          </p:cNvSpPr>
          <p:nvPr>
            <p:ph type="body" sz="half" idx="1"/>
          </p:nvPr>
        </p:nvSpPr>
        <p:spPr>
          <a:xfrm>
            <a:off x="1981200" y="1600201"/>
            <a:ext cx="4033838" cy="4530725"/>
          </a:xfrm>
        </p:spPr>
        <p:txBody>
          <a:bodyPr/>
          <a:lstStyle/>
          <a:p>
            <a:pPr eaLnBrk="1" hangingPunct="1">
              <a:defRPr/>
            </a:pPr>
            <a:r>
              <a:rPr lang="en-US" sz="2400"/>
              <a:t>Femur fracture in child &lt; 1 year old</a:t>
            </a:r>
          </a:p>
          <a:p>
            <a:pPr eaLnBrk="1" hangingPunct="1">
              <a:defRPr/>
            </a:pPr>
            <a:r>
              <a:rPr lang="en-US" sz="2400"/>
              <a:t>Humeral shaft fracture in &lt; 3 year old</a:t>
            </a:r>
          </a:p>
          <a:p>
            <a:pPr eaLnBrk="1" hangingPunct="1">
              <a:defRPr/>
            </a:pPr>
            <a:r>
              <a:rPr lang="en-US" sz="2400"/>
              <a:t>Sternal fractures</a:t>
            </a:r>
          </a:p>
          <a:p>
            <a:pPr eaLnBrk="1" hangingPunct="1">
              <a:defRPr/>
            </a:pPr>
            <a:r>
              <a:rPr lang="en-US" sz="2400"/>
              <a:t>Metaphyseal corner (bucket-handle) fractures</a:t>
            </a:r>
          </a:p>
          <a:p>
            <a:pPr eaLnBrk="1" hangingPunct="1">
              <a:defRPr/>
            </a:pPr>
            <a:r>
              <a:rPr lang="en-US" sz="2400"/>
              <a:t>Posterior rib fxs</a:t>
            </a:r>
          </a:p>
          <a:p>
            <a:pPr eaLnBrk="1" hangingPunct="1">
              <a:defRPr/>
            </a:pPr>
            <a:r>
              <a:rPr lang="en-US" sz="2400"/>
              <a:t>Digit fractures in nonambulatory children</a:t>
            </a:r>
          </a:p>
          <a:p>
            <a:pPr eaLnBrk="1" hangingPunct="1">
              <a:defRPr/>
            </a:pPr>
            <a:endParaRPr lang="en-US" sz="2400"/>
          </a:p>
        </p:txBody>
      </p:sp>
      <p:pic>
        <p:nvPicPr>
          <p:cNvPr id="205828" name="Picture 4" descr="humfxnat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6964" y="2292351"/>
            <a:ext cx="4033837" cy="31464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1665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Radiographic W/U</a:t>
            </a:r>
          </a:p>
        </p:txBody>
      </p:sp>
      <p:sp>
        <p:nvSpPr>
          <p:cNvPr id="374787" name="Rectangle 3"/>
          <p:cNvSpPr>
            <a:spLocks noGrp="1" noChangeArrowheads="1"/>
          </p:cNvSpPr>
          <p:nvPr>
            <p:ph type="body" idx="1"/>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Skeletal survey for children with suspicion of NAT</a:t>
            </a:r>
          </a:p>
          <a:p>
            <a:pPr marL="314325" indent="-314325" defTabSz="1006475" eaLnBrk="1" hangingPunct="1">
              <a:defRPr/>
            </a:pPr>
            <a:r>
              <a:rPr lang="en-US"/>
              <a:t>“Babygram” not sufficient as does not provide necessary detail to identify fractures</a:t>
            </a:r>
          </a:p>
        </p:txBody>
      </p:sp>
    </p:spTree>
    <p:extLst>
      <p:ext uri="{BB962C8B-B14F-4D97-AF65-F5344CB8AC3E}">
        <p14:creationId xmlns:p14="http://schemas.microsoft.com/office/powerpoint/2010/main" val="416150879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Myths</a:t>
            </a:r>
          </a:p>
        </p:txBody>
      </p:sp>
      <p:sp>
        <p:nvSpPr>
          <p:cNvPr id="375811" name="Rectangle 3"/>
          <p:cNvSpPr>
            <a:spLocks noGrp="1" noChangeArrowheads="1"/>
          </p:cNvSpPr>
          <p:nvPr>
            <p:ph type="body" idx="1"/>
          </p:nvPr>
        </p:nvSpPr>
        <p:spPr>
          <a:xfrm>
            <a:off x="1981201" y="1600201"/>
            <a:ext cx="4259263" cy="4530725"/>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Spiral Fractures have a high association with NAT</a:t>
            </a:r>
          </a:p>
          <a:p>
            <a:pPr marL="314325" indent="-314325" defTabSz="1006475" eaLnBrk="1" hangingPunct="1">
              <a:defRPr/>
            </a:pPr>
            <a:r>
              <a:rPr lang="en-US"/>
              <a:t>Actually commonly seen accidental fx pattern</a:t>
            </a:r>
          </a:p>
        </p:txBody>
      </p:sp>
      <p:pic>
        <p:nvPicPr>
          <p:cNvPr id="207876" name="Picture 4" descr="NAT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1219201"/>
            <a:ext cx="3001963" cy="546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16110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Humerus Fx’s</a:t>
            </a:r>
          </a:p>
        </p:txBody>
      </p:sp>
      <p:sp>
        <p:nvSpPr>
          <p:cNvPr id="376835" name="Rectangle 3"/>
          <p:cNvSpPr>
            <a:spLocks noGrp="1" noChangeArrowheads="1"/>
          </p:cNvSpPr>
          <p:nvPr>
            <p:ph type="body" idx="1"/>
          </p:nvPr>
        </p:nvSpPr>
        <p:spPr>
          <a:xfrm>
            <a:off x="1752600" y="2362200"/>
            <a:ext cx="3462338" cy="4768850"/>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sz="2800"/>
              <a:t>Diaphyseal fx’s in children &lt; 3 yo are very suggestive of NAT!!!!!!!</a:t>
            </a:r>
          </a:p>
        </p:txBody>
      </p:sp>
      <p:pic>
        <p:nvPicPr>
          <p:cNvPr id="208900" name="Picture 4" descr="NAT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0" y="1714501"/>
            <a:ext cx="50292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63484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defRPr/>
            </a:pPr>
            <a:r>
              <a:rPr lang="en-US"/>
              <a:t>Management - NAT Suspected</a:t>
            </a:r>
          </a:p>
        </p:txBody>
      </p:sp>
      <p:sp>
        <p:nvSpPr>
          <p:cNvPr id="377859" name="Rectangle 3"/>
          <p:cNvSpPr>
            <a:spLocks noGrp="1" noChangeArrowheads="1"/>
          </p:cNvSpPr>
          <p:nvPr>
            <p:ph type="body" idx="1"/>
          </p:nvPr>
        </p:nvSpPr>
        <p:spPr/>
        <p:txBody>
          <a:bodyPr/>
          <a:lstStyle/>
          <a:p>
            <a:pPr eaLnBrk="1" hangingPunct="1">
              <a:defRPr/>
            </a:pPr>
            <a:r>
              <a:rPr lang="en-US"/>
              <a:t>Professional, tactful, nonjudgmental approach in initial encounter and workup </a:t>
            </a:r>
          </a:p>
          <a:p>
            <a:pPr eaLnBrk="1" hangingPunct="1">
              <a:defRPr/>
            </a:pPr>
            <a:r>
              <a:rPr lang="en-US"/>
              <a:t>Explain workup to parents as standard approach to specific ages/injury patterns</a:t>
            </a:r>
          </a:p>
          <a:p>
            <a:pPr eaLnBrk="1" hangingPunct="1">
              <a:defRPr/>
            </a:pPr>
            <a:r>
              <a:rPr lang="en-US"/>
              <a:t>Early involvement of child protection team if available</a:t>
            </a:r>
          </a:p>
          <a:p>
            <a:pPr eaLnBrk="1" hangingPunct="1">
              <a:defRPr/>
            </a:pPr>
            <a:r>
              <a:rPr lang="en-US"/>
              <a:t>Early contact/involvement of child’s primary care physician</a:t>
            </a:r>
          </a:p>
        </p:txBody>
      </p:sp>
    </p:spTree>
    <p:extLst>
      <p:ext uri="{BB962C8B-B14F-4D97-AF65-F5344CB8AC3E}">
        <p14:creationId xmlns:p14="http://schemas.microsoft.com/office/powerpoint/2010/main" val="11268141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defRPr/>
            </a:pPr>
            <a:r>
              <a:rPr lang="en-US"/>
              <a:t>Management - Documentation</a:t>
            </a:r>
          </a:p>
        </p:txBody>
      </p:sp>
      <p:sp>
        <p:nvSpPr>
          <p:cNvPr id="378883" name="Rectangle 3"/>
          <p:cNvSpPr>
            <a:spLocks noGrp="1" noChangeArrowheads="1"/>
          </p:cNvSpPr>
          <p:nvPr>
            <p:ph type="body" idx="1"/>
          </p:nvPr>
        </p:nvSpPr>
        <p:spPr/>
        <p:txBody>
          <a:bodyPr/>
          <a:lstStyle/>
          <a:p>
            <a:pPr eaLnBrk="1" hangingPunct="1">
              <a:defRPr/>
            </a:pPr>
            <a:r>
              <a:rPr lang="en-US"/>
              <a:t>Many cases result in medical records becoming part of legal record</a:t>
            </a:r>
          </a:p>
          <a:p>
            <a:pPr eaLnBrk="1" hangingPunct="1">
              <a:defRPr/>
            </a:pPr>
            <a:r>
              <a:rPr lang="en-US"/>
              <a:t>Carefully document history, physical exam and radiographic findings</a:t>
            </a:r>
          </a:p>
          <a:p>
            <a:pPr eaLnBrk="1" hangingPunct="1">
              <a:defRPr/>
            </a:pPr>
            <a:r>
              <a:rPr lang="en-US"/>
              <a:t>Document evidence supporting physical abuse</a:t>
            </a:r>
          </a:p>
          <a:p>
            <a:pPr eaLnBrk="1" hangingPunct="1">
              <a:defRPr/>
            </a:pPr>
            <a:r>
              <a:rPr lang="en-US"/>
              <a:t>Document statement regarding level of certainty of abuse</a:t>
            </a:r>
          </a:p>
        </p:txBody>
      </p:sp>
    </p:spTree>
    <p:extLst>
      <p:ext uri="{BB962C8B-B14F-4D97-AF65-F5344CB8AC3E}">
        <p14:creationId xmlns:p14="http://schemas.microsoft.com/office/powerpoint/2010/main" val="15043828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t>Legal Aspects of NAT</a:t>
            </a:r>
          </a:p>
        </p:txBody>
      </p:sp>
      <p:sp>
        <p:nvSpPr>
          <p:cNvPr id="379907" name="Rectangle 3"/>
          <p:cNvSpPr>
            <a:spLocks noGrp="1" noChangeArrowheads="1"/>
          </p:cNvSpPr>
          <p:nvPr>
            <p:ph type="body" idx="1"/>
          </p:nvPr>
        </p:nvSpPr>
        <p:spPr/>
        <p:txBody>
          <a:bodyPr/>
          <a:lstStyle/>
          <a:p>
            <a:pPr eaLnBrk="1" hangingPunct="1">
              <a:defRPr/>
            </a:pPr>
            <a:r>
              <a:rPr lang="en-US"/>
              <a:t>All states require reporting of suspected cases of abuse by medical professionals </a:t>
            </a:r>
          </a:p>
          <a:p>
            <a:pPr eaLnBrk="1" hangingPunct="1">
              <a:defRPr/>
            </a:pPr>
            <a:r>
              <a:rPr lang="en-US"/>
              <a:t>Need only reasonable suspicion to report suspected maltreatment</a:t>
            </a:r>
          </a:p>
          <a:p>
            <a:pPr eaLnBrk="1" hangingPunct="1">
              <a:defRPr/>
            </a:pPr>
            <a:r>
              <a:rPr lang="en-US"/>
              <a:t>Law affords immunity from civil or criminal liability for reporting in good faith</a:t>
            </a:r>
          </a:p>
        </p:txBody>
      </p:sp>
    </p:spTree>
    <p:extLst>
      <p:ext uri="{BB962C8B-B14F-4D97-AF65-F5344CB8AC3E}">
        <p14:creationId xmlns:p14="http://schemas.microsoft.com/office/powerpoint/2010/main" val="458576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defRPr/>
            </a:pPr>
            <a:r>
              <a:rPr lang="en-US"/>
              <a:t>Internal Tibial Torsion  (ITT)</a:t>
            </a:r>
          </a:p>
        </p:txBody>
      </p:sp>
      <p:sp>
        <p:nvSpPr>
          <p:cNvPr id="28675" name="Rectangle 3"/>
          <p:cNvSpPr>
            <a:spLocks noGrp="1" noChangeArrowheads="1"/>
          </p:cNvSpPr>
          <p:nvPr>
            <p:ph type="body" sz="half" idx="1"/>
          </p:nvPr>
        </p:nvSpPr>
        <p:spPr>
          <a:xfrm>
            <a:off x="1752600" y="1600200"/>
            <a:ext cx="4648200" cy="4648200"/>
          </a:xfrm>
        </p:spPr>
        <p:txBody>
          <a:bodyPr/>
          <a:lstStyle/>
          <a:p>
            <a:pPr eaLnBrk="1" hangingPunct="1">
              <a:defRPr/>
            </a:pPr>
            <a:r>
              <a:rPr lang="en-US" sz="2800"/>
              <a:t>Common before age 3</a:t>
            </a:r>
          </a:p>
          <a:p>
            <a:pPr eaLnBrk="1" hangingPunct="1">
              <a:defRPr/>
            </a:pPr>
            <a:r>
              <a:rPr lang="en-US" sz="2800"/>
              <a:t>May walk w/ knees externally rotated</a:t>
            </a:r>
          </a:p>
          <a:p>
            <a:pPr eaLnBrk="1" hangingPunct="1">
              <a:defRPr/>
            </a:pPr>
            <a:r>
              <a:rPr lang="en-US" sz="2800"/>
              <a:t>Diagnose by Thigh-foot-angle</a:t>
            </a:r>
          </a:p>
          <a:p>
            <a:pPr lvl="1" eaLnBrk="1" hangingPunct="1">
              <a:defRPr/>
            </a:pPr>
            <a:r>
              <a:rPr lang="en-US" sz="2400"/>
              <a:t>Normal 0 to 30º external</a:t>
            </a:r>
          </a:p>
          <a:p>
            <a:pPr eaLnBrk="1" hangingPunct="1">
              <a:defRPr/>
            </a:pPr>
            <a:r>
              <a:rPr lang="en-US" sz="2800"/>
              <a:t>X-rays not helpful unless Blount’s disease suspected</a:t>
            </a:r>
          </a:p>
        </p:txBody>
      </p:sp>
      <p:graphicFrame>
        <p:nvGraphicFramePr>
          <p:cNvPr id="33796" name="Object 5"/>
          <p:cNvGraphicFramePr>
            <a:graphicFrameLocks noGrp="1" noChangeAspect="1"/>
          </p:cNvGraphicFramePr>
          <p:nvPr>
            <p:ph sz="half" idx="2"/>
          </p:nvPr>
        </p:nvGraphicFramePr>
        <p:xfrm>
          <a:off x="6248401" y="2286001"/>
          <a:ext cx="1306513" cy="4073525"/>
        </p:xfrm>
        <a:graphic>
          <a:graphicData uri="http://schemas.openxmlformats.org/presentationml/2006/ole">
            <mc:AlternateContent xmlns:mc="http://schemas.openxmlformats.org/markup-compatibility/2006">
              <mc:Choice xmlns:v="urn:schemas-microsoft-com:vml" Requires="v">
                <p:oleObj name="Bitmap Image" r:id="rId2" imgW="6009524" imgH="18742857" progId="Paint.Picture">
                  <p:embed/>
                </p:oleObj>
              </mc:Choice>
              <mc:Fallback>
                <p:oleObj name="Bitmap Image" r:id="rId2" imgW="6009524" imgH="18742857" progId="Paint.Picture">
                  <p:embed/>
                  <p:pic>
                    <p:nvPicPr>
                      <p:cNvPr id="3379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2286001"/>
                        <a:ext cx="1306513" cy="4073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7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889" y="1524000"/>
            <a:ext cx="2586037"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8978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defRPr/>
            </a:pPr>
            <a:r>
              <a:rPr lang="en-US"/>
              <a:t>Differential Diagnosis - NAT Fractures</a:t>
            </a:r>
          </a:p>
        </p:txBody>
      </p:sp>
      <p:sp>
        <p:nvSpPr>
          <p:cNvPr id="380931" name="Rectangle 3"/>
          <p:cNvSpPr>
            <a:spLocks noGrp="1" noChangeArrowheads="1"/>
          </p:cNvSpPr>
          <p:nvPr>
            <p:ph type="body" sz="half" idx="1"/>
          </p:nvPr>
        </p:nvSpPr>
        <p:spPr>
          <a:xfrm>
            <a:off x="1981200" y="1600201"/>
            <a:ext cx="4033838" cy="4530725"/>
          </a:xfrm>
        </p:spPr>
        <p:txBody>
          <a:bodyPr/>
          <a:lstStyle/>
          <a:p>
            <a:pPr eaLnBrk="1" hangingPunct="1">
              <a:defRPr/>
            </a:pPr>
            <a:r>
              <a:rPr lang="en-US" sz="2800"/>
              <a:t>Accidental trauma</a:t>
            </a:r>
          </a:p>
          <a:p>
            <a:pPr eaLnBrk="1" hangingPunct="1">
              <a:defRPr/>
            </a:pPr>
            <a:r>
              <a:rPr lang="en-US" sz="2800"/>
              <a:t>Osteogenesis Imperfecta</a:t>
            </a:r>
          </a:p>
          <a:p>
            <a:pPr eaLnBrk="1" hangingPunct="1">
              <a:defRPr/>
            </a:pPr>
            <a:r>
              <a:rPr lang="en-US" sz="2800"/>
              <a:t>Metabolic Bone Disease (rickets, etc.)</a:t>
            </a:r>
          </a:p>
          <a:p>
            <a:pPr eaLnBrk="1" hangingPunct="1">
              <a:defRPr/>
            </a:pPr>
            <a:r>
              <a:rPr lang="en-US" sz="2800"/>
              <a:t>Birth trauma</a:t>
            </a:r>
          </a:p>
          <a:p>
            <a:pPr eaLnBrk="1" hangingPunct="1">
              <a:defRPr/>
            </a:pPr>
            <a:r>
              <a:rPr lang="en-US" sz="2800"/>
              <a:t>Physiologic periostitis</a:t>
            </a:r>
          </a:p>
        </p:txBody>
      </p:sp>
      <p:pic>
        <p:nvPicPr>
          <p:cNvPr id="2129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24600" y="2667000"/>
            <a:ext cx="3810000" cy="3048000"/>
          </a:xfrm>
        </p:spPr>
      </p:pic>
    </p:spTree>
    <p:extLst>
      <p:ext uri="{BB962C8B-B14F-4D97-AF65-F5344CB8AC3E}">
        <p14:creationId xmlns:p14="http://schemas.microsoft.com/office/powerpoint/2010/main" val="32017379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Summary</a:t>
            </a:r>
          </a:p>
        </p:txBody>
      </p:sp>
      <p:sp>
        <p:nvSpPr>
          <p:cNvPr id="381955" name="Rectangle 3"/>
          <p:cNvSpPr>
            <a:spLocks noGrp="1" noChangeArrowheads="1"/>
          </p:cNvSpPr>
          <p:nvPr>
            <p:ph type="body" sz="half" idx="1"/>
          </p:nvPr>
        </p:nvSpPr>
        <p:spPr>
          <a:xfrm>
            <a:off x="1981200" y="1600201"/>
            <a:ext cx="4033838" cy="4530725"/>
          </a:xfrm>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sz="2800"/>
              <a:t>Isolated diaphyseal fx’s common in NAT and accidental trauma</a:t>
            </a:r>
          </a:p>
          <a:p>
            <a:pPr marL="314325" indent="-314325" defTabSz="1006475" eaLnBrk="1" hangingPunct="1">
              <a:defRPr/>
            </a:pPr>
            <a:r>
              <a:rPr lang="en-US" sz="2800"/>
              <a:t>Remember other factors, history, physical examination</a:t>
            </a:r>
          </a:p>
        </p:txBody>
      </p:sp>
      <p:pic>
        <p:nvPicPr>
          <p:cNvPr id="214020" name="Picture 4" descr="humfxnat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000"/>
          <a:stretch>
            <a:fillRect/>
          </a:stretch>
        </p:blipFill>
        <p:spPr>
          <a:xfrm>
            <a:off x="6705600" y="2011364"/>
            <a:ext cx="3962400" cy="34559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538090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b" anchorCtr="0" compatLnSpc="1">
            <a:prstTxWarp prst="textNoShape">
              <a:avLst/>
            </a:prstTxWarp>
          </a:bodyPr>
          <a:lstStyle/>
          <a:p>
            <a:pPr defTabSz="1006475" eaLnBrk="1" hangingPunct="1">
              <a:defRPr/>
            </a:pPr>
            <a:r>
              <a:rPr lang="en-US"/>
              <a:t>NAT Summary</a:t>
            </a:r>
          </a:p>
        </p:txBody>
      </p:sp>
      <p:sp>
        <p:nvSpPr>
          <p:cNvPr id="382979" name="Rectangle 3"/>
          <p:cNvSpPr>
            <a:spLocks noGrp="1" noChangeArrowheads="1"/>
          </p:cNvSpPr>
          <p:nvPr>
            <p:ph type="body" idx="1"/>
          </p:nvPr>
        </p:nvSpPr>
        <p:spPr>
          <a:extLst>
            <a:ext uri="{91240B29-F687-4f45-9708-019B960494DF}">
              <a14:hiddenLine xmlns="" xmlns:a14="http://schemas.microsoft.com/office/drawing/2010/main" w="12700">
                <a:solidFill>
                  <a:schemeClr val="tx1"/>
                </a:solidFill>
                <a:miter lim="800000"/>
                <a:headEnd/>
                <a:tailEnd/>
              </a14:hiddenLine>
            </a:ext>
          </a:extLst>
        </p:spPr>
        <p:txBody>
          <a:bodyPr vert="horz" wrap="square" lIns="101600" tIns="50800" rIns="101600" bIns="50800" numCol="1" anchor="t" anchorCtr="0" compatLnSpc="1">
            <a:prstTxWarp prst="textNoShape">
              <a:avLst/>
            </a:prstTxWarp>
          </a:bodyPr>
          <a:lstStyle/>
          <a:p>
            <a:pPr marL="314325" indent="-314325" defTabSz="1006475" eaLnBrk="1" hangingPunct="1">
              <a:defRPr/>
            </a:pPr>
            <a:r>
              <a:rPr lang="en-US"/>
              <a:t>Humerus diaphyseal fx’s &lt; 3 yo are almost always associated with NAT</a:t>
            </a:r>
          </a:p>
          <a:p>
            <a:pPr marL="314325" indent="-314325" defTabSz="1006475" eaLnBrk="1" hangingPunct="1">
              <a:defRPr/>
            </a:pPr>
            <a:r>
              <a:rPr lang="en-US"/>
              <a:t>Femur fx’s &lt; 1 yo are usually due to NAT</a:t>
            </a:r>
          </a:p>
        </p:txBody>
      </p:sp>
    </p:spTree>
    <p:extLst>
      <p:ext uri="{BB962C8B-B14F-4D97-AF65-F5344CB8AC3E}">
        <p14:creationId xmlns:p14="http://schemas.microsoft.com/office/powerpoint/2010/main" val="27709937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eaLnBrk="1" hangingPunct="1">
              <a:defRPr/>
            </a:pPr>
            <a:r>
              <a:rPr lang="en-US"/>
              <a:t>The Bottom Line</a:t>
            </a:r>
          </a:p>
        </p:txBody>
      </p:sp>
      <p:sp>
        <p:nvSpPr>
          <p:cNvPr id="384003" name="Rectangle 3"/>
          <p:cNvSpPr>
            <a:spLocks noGrp="1" noChangeArrowheads="1"/>
          </p:cNvSpPr>
          <p:nvPr>
            <p:ph type="body" idx="1"/>
          </p:nvPr>
        </p:nvSpPr>
        <p:spPr>
          <a:xfrm>
            <a:off x="1981200" y="1600200"/>
            <a:ext cx="8229600" cy="4876800"/>
          </a:xfrm>
        </p:spPr>
        <p:txBody>
          <a:bodyPr/>
          <a:lstStyle/>
          <a:p>
            <a:pPr eaLnBrk="1" hangingPunct="1">
              <a:lnSpc>
                <a:spcPct val="90000"/>
              </a:lnSpc>
              <a:defRPr/>
            </a:pPr>
            <a:r>
              <a:rPr lang="en-US" sz="2800"/>
              <a:t>Causes of nontraumatic orthopedic emergencies vary with age.</a:t>
            </a:r>
          </a:p>
          <a:p>
            <a:pPr eaLnBrk="1" hangingPunct="1">
              <a:lnSpc>
                <a:spcPct val="90000"/>
              </a:lnSpc>
              <a:defRPr/>
            </a:pPr>
            <a:r>
              <a:rPr lang="en-US" sz="2800"/>
              <a:t>Always examine the hips in patients with knee pain.</a:t>
            </a:r>
          </a:p>
          <a:p>
            <a:pPr eaLnBrk="1" hangingPunct="1">
              <a:lnSpc>
                <a:spcPct val="90000"/>
              </a:lnSpc>
              <a:defRPr/>
            </a:pPr>
            <a:r>
              <a:rPr lang="en-US" sz="2800"/>
              <a:t>Radiographs are often needed to establish the diagnosis.</a:t>
            </a:r>
          </a:p>
          <a:p>
            <a:pPr eaLnBrk="1" hangingPunct="1">
              <a:lnSpc>
                <a:spcPct val="90000"/>
              </a:lnSpc>
              <a:defRPr/>
            </a:pPr>
            <a:r>
              <a:rPr lang="en-US" sz="2800"/>
              <a:t>Not all elbow fractures are the same</a:t>
            </a:r>
          </a:p>
          <a:p>
            <a:pPr eaLnBrk="1" hangingPunct="1">
              <a:lnSpc>
                <a:spcPct val="90000"/>
              </a:lnSpc>
              <a:defRPr/>
            </a:pPr>
            <a:r>
              <a:rPr lang="en-US" sz="2800"/>
              <a:t>Prompt orthopedic referral for specific conditions</a:t>
            </a:r>
          </a:p>
          <a:p>
            <a:pPr eaLnBrk="1" hangingPunct="1">
              <a:lnSpc>
                <a:spcPct val="90000"/>
              </a:lnSpc>
              <a:defRPr/>
            </a:pPr>
            <a:r>
              <a:rPr lang="en-US" sz="2800"/>
              <a:t>Always keep NAT in the back of your mind…</a:t>
            </a:r>
          </a:p>
        </p:txBody>
      </p:sp>
    </p:spTree>
    <p:extLst>
      <p:ext uri="{BB962C8B-B14F-4D97-AF65-F5344CB8AC3E}">
        <p14:creationId xmlns:p14="http://schemas.microsoft.com/office/powerpoint/2010/main" val="29985195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eaLnBrk="1" hangingPunct="1">
              <a:defRPr/>
            </a:pPr>
            <a:r>
              <a:rPr lang="en-US"/>
              <a:t>Acknowledgments</a:t>
            </a:r>
          </a:p>
        </p:txBody>
      </p:sp>
      <p:sp>
        <p:nvSpPr>
          <p:cNvPr id="386051" name="Rectangle 3"/>
          <p:cNvSpPr>
            <a:spLocks noGrp="1" noChangeArrowheads="1"/>
          </p:cNvSpPr>
          <p:nvPr>
            <p:ph type="body" idx="1"/>
          </p:nvPr>
        </p:nvSpPr>
        <p:spPr/>
        <p:txBody>
          <a:bodyPr/>
          <a:lstStyle/>
          <a:p>
            <a:pPr eaLnBrk="1" hangingPunct="1">
              <a:defRPr/>
            </a:pPr>
            <a:r>
              <a:rPr lang="en-US"/>
              <a:t>www. (almost anything you can imagine!)</a:t>
            </a:r>
          </a:p>
          <a:p>
            <a:pPr eaLnBrk="1" hangingPunct="1">
              <a:defRPr/>
            </a:pPr>
            <a:r>
              <a:rPr lang="en-US"/>
              <a:t>APLS Pediatric Emergency Medicine Resource</a:t>
            </a:r>
          </a:p>
          <a:p>
            <a:pPr eaLnBrk="1" hangingPunct="1">
              <a:defRPr/>
            </a:pPr>
            <a:r>
              <a:rPr lang="en-US"/>
              <a:t>OTA</a:t>
            </a:r>
          </a:p>
        </p:txBody>
      </p:sp>
    </p:spTree>
    <p:extLst>
      <p:ext uri="{BB962C8B-B14F-4D97-AF65-F5344CB8AC3E}">
        <p14:creationId xmlns:p14="http://schemas.microsoft.com/office/powerpoint/2010/main" val="33753486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138" name="Object 2"/>
          <p:cNvGraphicFramePr>
            <a:graphicFrameLocks noChangeAspect="1"/>
          </p:cNvGraphicFramePr>
          <p:nvPr/>
        </p:nvGraphicFramePr>
        <p:xfrm>
          <a:off x="1524000" y="609600"/>
          <a:ext cx="9144000" cy="3506788"/>
        </p:xfrm>
        <a:graphic>
          <a:graphicData uri="http://schemas.openxmlformats.org/presentationml/2006/ole">
            <mc:AlternateContent xmlns:mc="http://schemas.openxmlformats.org/markup-compatibility/2006">
              <mc:Choice xmlns:v="urn:schemas-microsoft-com:vml" Requires="v">
                <p:oleObj name="Photo Editor Photo" r:id="rId2" imgW="12193702" imgH="4676190" progId="MSPhotoEd.3">
                  <p:embed/>
                </p:oleObj>
              </mc:Choice>
              <mc:Fallback>
                <p:oleObj name="Photo Editor Photo" r:id="rId2" imgW="12193702" imgH="4676190" progId="MSPhotoEd.3">
                  <p:embed/>
                  <p:pic>
                    <p:nvPicPr>
                      <p:cNvPr id="2191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9144000" cy="3506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9139" name="WordArt 3"/>
          <p:cNvSpPr>
            <a:spLocks noChangeArrowheads="1" noChangeShapeType="1" noTextEdit="1"/>
          </p:cNvSpPr>
          <p:nvPr/>
        </p:nvSpPr>
        <p:spPr bwMode="auto">
          <a:xfrm>
            <a:off x="4572000" y="4800600"/>
            <a:ext cx="3048000" cy="1409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Thank You !</a:t>
            </a:r>
          </a:p>
        </p:txBody>
      </p:sp>
    </p:spTree>
    <p:extLst>
      <p:ext uri="{BB962C8B-B14F-4D97-AF65-F5344CB8AC3E}">
        <p14:creationId xmlns:p14="http://schemas.microsoft.com/office/powerpoint/2010/main" val="288773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defRPr/>
            </a:pPr>
            <a:r>
              <a:rPr lang="en-US" dirty="0"/>
              <a:t>Treatment of ITT</a:t>
            </a:r>
          </a:p>
        </p:txBody>
      </p:sp>
      <p:sp>
        <p:nvSpPr>
          <p:cNvPr id="30723" name="Rectangle 3"/>
          <p:cNvSpPr>
            <a:spLocks noGrp="1" noChangeArrowheads="1"/>
          </p:cNvSpPr>
          <p:nvPr>
            <p:ph type="body" idx="1"/>
          </p:nvPr>
        </p:nvSpPr>
        <p:spPr/>
        <p:txBody>
          <a:bodyPr/>
          <a:lstStyle/>
          <a:p>
            <a:pPr eaLnBrk="1" hangingPunct="1">
              <a:defRPr/>
            </a:pPr>
            <a:r>
              <a:rPr lang="en-US" dirty="0">
                <a:solidFill>
                  <a:srgbClr val="FFC000"/>
                </a:solidFill>
              </a:rPr>
              <a:t>&gt;90% </a:t>
            </a:r>
            <a:r>
              <a:rPr lang="en-US" dirty="0"/>
              <a:t>spontaneously correct by age 5 </a:t>
            </a:r>
            <a:r>
              <a:rPr lang="en-US" dirty="0" err="1"/>
              <a:t>yrs</a:t>
            </a:r>
            <a:endParaRPr lang="en-US" dirty="0"/>
          </a:p>
          <a:p>
            <a:pPr eaLnBrk="1" hangingPunct="1">
              <a:defRPr/>
            </a:pPr>
            <a:r>
              <a:rPr lang="en-US" dirty="0"/>
              <a:t>Braces are unproven-expensive</a:t>
            </a:r>
          </a:p>
          <a:p>
            <a:pPr lvl="1" eaLnBrk="1" hangingPunct="1">
              <a:defRPr/>
            </a:pPr>
            <a:r>
              <a:rPr lang="en-US" dirty="0"/>
              <a:t>Internal </a:t>
            </a:r>
            <a:r>
              <a:rPr lang="en-US" dirty="0" err="1"/>
              <a:t>tibial</a:t>
            </a:r>
            <a:r>
              <a:rPr lang="en-US" dirty="0"/>
              <a:t> torsion brace</a:t>
            </a:r>
          </a:p>
          <a:p>
            <a:pPr lvl="1" eaLnBrk="1" hangingPunct="1">
              <a:defRPr/>
            </a:pPr>
            <a:r>
              <a:rPr lang="en-US" dirty="0"/>
              <a:t>Dennis-Browne Bar</a:t>
            </a:r>
          </a:p>
          <a:p>
            <a:pPr lvl="1" eaLnBrk="1" hangingPunct="1">
              <a:defRPr/>
            </a:pPr>
            <a:r>
              <a:rPr lang="en-US" dirty="0"/>
              <a:t>Occasionally used for TFA &gt;- 20º</a:t>
            </a:r>
          </a:p>
          <a:p>
            <a:pPr eaLnBrk="1" hangingPunct="1">
              <a:defRPr/>
            </a:pPr>
            <a:r>
              <a:rPr lang="en-US" dirty="0"/>
              <a:t>Surgical intervention (</a:t>
            </a:r>
            <a:r>
              <a:rPr lang="en-US" dirty="0" err="1"/>
              <a:t>tibial</a:t>
            </a:r>
            <a:r>
              <a:rPr lang="en-US" dirty="0"/>
              <a:t> osteotomy)</a:t>
            </a:r>
          </a:p>
          <a:p>
            <a:pPr lvl="1" eaLnBrk="1" hangingPunct="1">
              <a:defRPr/>
            </a:pPr>
            <a:r>
              <a:rPr lang="en-US" dirty="0"/>
              <a:t>&gt;-15º TFA after age 5 and symptomatic</a:t>
            </a:r>
          </a:p>
        </p:txBody>
      </p:sp>
    </p:spTree>
    <p:extLst>
      <p:ext uri="{BB962C8B-B14F-4D97-AF65-F5344CB8AC3E}">
        <p14:creationId xmlns:p14="http://schemas.microsoft.com/office/powerpoint/2010/main" val="2988285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defRPr/>
            </a:pPr>
            <a:r>
              <a:rPr lang="en-US"/>
              <a:t>Femoral Anteversion</a:t>
            </a:r>
          </a:p>
        </p:txBody>
      </p:sp>
      <p:sp>
        <p:nvSpPr>
          <p:cNvPr id="20483" name="Rectangle 3"/>
          <p:cNvSpPr>
            <a:spLocks noGrp="1" noChangeArrowheads="1"/>
          </p:cNvSpPr>
          <p:nvPr>
            <p:ph type="body" sz="half" idx="1"/>
          </p:nvPr>
        </p:nvSpPr>
        <p:spPr/>
        <p:txBody>
          <a:bodyPr/>
          <a:lstStyle/>
          <a:p>
            <a:pPr eaLnBrk="1" hangingPunct="1">
              <a:lnSpc>
                <a:spcPct val="90000"/>
              </a:lnSpc>
              <a:defRPr/>
            </a:pPr>
            <a:r>
              <a:rPr lang="en-US" sz="2800"/>
              <a:t>Normal anatomical development</a:t>
            </a:r>
          </a:p>
          <a:p>
            <a:pPr eaLnBrk="1" hangingPunct="1">
              <a:lnSpc>
                <a:spcPct val="90000"/>
              </a:lnSpc>
              <a:defRPr/>
            </a:pPr>
            <a:r>
              <a:rPr lang="en-US" sz="2800"/>
              <a:t>Axis of head and neck of femur compared to transverse axis of femoral condyles</a:t>
            </a:r>
          </a:p>
          <a:p>
            <a:pPr lvl="1" eaLnBrk="1" hangingPunct="1">
              <a:lnSpc>
                <a:spcPct val="90000"/>
              </a:lnSpc>
              <a:defRPr/>
            </a:pPr>
            <a:r>
              <a:rPr lang="en-US" sz="2400"/>
              <a:t>40º at birth</a:t>
            </a:r>
          </a:p>
          <a:p>
            <a:pPr lvl="1" eaLnBrk="1" hangingPunct="1">
              <a:lnSpc>
                <a:spcPct val="90000"/>
              </a:lnSpc>
              <a:defRPr/>
            </a:pPr>
            <a:r>
              <a:rPr lang="en-US" sz="2400"/>
              <a:t>15º at maturity</a:t>
            </a:r>
          </a:p>
          <a:p>
            <a:pPr eaLnBrk="1" hangingPunct="1">
              <a:lnSpc>
                <a:spcPct val="90000"/>
              </a:lnSpc>
              <a:defRPr/>
            </a:pPr>
            <a:r>
              <a:rPr lang="en-US" sz="2800"/>
              <a:t>Radiographs not helpful</a:t>
            </a:r>
          </a:p>
        </p:txBody>
      </p:sp>
      <p:graphicFrame>
        <p:nvGraphicFramePr>
          <p:cNvPr id="35844" name="Object 5"/>
          <p:cNvGraphicFramePr>
            <a:graphicFrameLocks noGrp="1" noChangeAspect="1"/>
          </p:cNvGraphicFramePr>
          <p:nvPr>
            <p:ph sz="half" idx="2"/>
          </p:nvPr>
        </p:nvGraphicFramePr>
        <p:xfrm>
          <a:off x="5867400" y="2133601"/>
          <a:ext cx="4343400" cy="3725863"/>
        </p:xfrm>
        <a:graphic>
          <a:graphicData uri="http://schemas.openxmlformats.org/presentationml/2006/ole">
            <mc:AlternateContent xmlns:mc="http://schemas.openxmlformats.org/markup-compatibility/2006">
              <mc:Choice xmlns:v="urn:schemas-microsoft-com:vml" Requires="v">
                <p:oleObj name="Bitmap Image" r:id="rId2" imgW="12723810" imgH="10914286" progId="Paint.Picture">
                  <p:embed/>
                </p:oleObj>
              </mc:Choice>
              <mc:Fallback>
                <p:oleObj name="Bitmap Image" r:id="rId2" imgW="12723810" imgH="10914286" progId="Paint.Picture">
                  <p:embed/>
                  <p:pic>
                    <p:nvPicPr>
                      <p:cNvPr id="35844"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33601"/>
                        <a:ext cx="4343400" cy="3725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16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838200" y="2157983"/>
            <a:ext cx="10515600" cy="4420235"/>
          </a:xfrm>
          <a:prstGeom prst="rect">
            <a:avLst/>
          </a:prstGeom>
          <a:solidFill>
            <a:schemeClr val="bg1">
              <a:alpha val="50000"/>
            </a:schemeClr>
          </a:solidFill>
        </p:spPr>
        <p:txBody>
          <a:bodyPr vert="horz" lIns="137160" tIns="137160" rIns="13716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Wright has not had (in the past 24 months) any relevant conflicts of interest or relevant financial relationship with the manufacturers of products or services that will be discussed in this CME activity or in his presentation.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Wright will support this presentation and clinical recommendations with the “best available evidence” from medical literature.</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99CB"/>
                </a:solidFill>
                <a:effectLst/>
                <a:uLnTx/>
                <a:uFillTx/>
                <a:latin typeface="Calibri" panose="020F0502020204030204"/>
                <a:ea typeface="+mn-ea"/>
                <a:cs typeface="Segoe UI Semibold" panose="020B0702040204020203" pitchFamily="34" charset="0"/>
              </a:rPr>
              <a:t>Dr. Wright does not intend to discuss an unapproved/investigative use of a commercial product/device in this presentation.</a:t>
            </a:r>
          </a:p>
        </p:txBody>
      </p:sp>
      <p:sp>
        <p:nvSpPr>
          <p:cNvPr id="2" name="Title 1">
            <a:extLst>
              <a:ext uri="{FF2B5EF4-FFF2-40B4-BE49-F238E27FC236}">
                <a16:creationId xmlns:a16="http://schemas.microsoft.com/office/drawing/2014/main" id="{2A2FBA2A-049F-2D5D-DE90-5B7862D3F9EA}"/>
              </a:ext>
            </a:extLst>
          </p:cNvPr>
          <p:cNvSpPr>
            <a:spLocks noGrp="1"/>
          </p:cNvSpPr>
          <p:nvPr>
            <p:ph type="title"/>
          </p:nvPr>
        </p:nvSpPr>
        <p:spPr>
          <a:xfrm>
            <a:off x="838200" y="832420"/>
            <a:ext cx="10515600" cy="1325563"/>
          </a:xfrm>
        </p:spPr>
        <p:txBody>
          <a:bodyPr/>
          <a:lstStyle/>
          <a:p>
            <a:r>
              <a:rPr lang="en-US" dirty="0"/>
              <a:t>Disclosure of Relevant Relationship</a:t>
            </a:r>
          </a:p>
        </p:txBody>
      </p:sp>
      <p:pic>
        <p:nvPicPr>
          <p:cNvPr id="3" name="Picture 2">
            <a:extLst>
              <a:ext uri="{FF2B5EF4-FFF2-40B4-BE49-F238E27FC236}">
                <a16:creationId xmlns:a16="http://schemas.microsoft.com/office/drawing/2014/main" id="{9DCB7D24-A868-65F1-38C8-75255850F46A}"/>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C0540BC-09CF-1EAD-C4DA-1E33FF70C651}"/>
              </a:ext>
            </a:extLst>
          </p:cNvPr>
          <p:cNvPicPr>
            <a:picLocks noChangeAspect="1"/>
          </p:cNvPicPr>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178019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defRPr/>
            </a:pPr>
            <a:r>
              <a:rPr lang="en-US"/>
              <a:t>Excessive Femoral Anteversion</a:t>
            </a:r>
          </a:p>
        </p:txBody>
      </p:sp>
      <p:sp>
        <p:nvSpPr>
          <p:cNvPr id="22531" name="Rectangle 3"/>
          <p:cNvSpPr>
            <a:spLocks noGrp="1" noChangeArrowheads="1"/>
          </p:cNvSpPr>
          <p:nvPr>
            <p:ph type="body" sz="half" idx="1"/>
          </p:nvPr>
        </p:nvSpPr>
        <p:spPr>
          <a:xfrm>
            <a:off x="6477000" y="1524000"/>
            <a:ext cx="4038600" cy="4953000"/>
          </a:xfrm>
        </p:spPr>
        <p:txBody>
          <a:bodyPr/>
          <a:lstStyle/>
          <a:p>
            <a:pPr eaLnBrk="1" hangingPunct="1">
              <a:defRPr/>
            </a:pPr>
            <a:r>
              <a:rPr lang="en-US" sz="2800"/>
              <a:t>Intermittent intoeing</a:t>
            </a:r>
          </a:p>
          <a:p>
            <a:pPr lvl="1" eaLnBrk="1" hangingPunct="1">
              <a:defRPr/>
            </a:pPr>
            <a:r>
              <a:rPr lang="en-US" sz="2400"/>
              <a:t>Fatigue</a:t>
            </a:r>
          </a:p>
          <a:p>
            <a:pPr lvl="1" eaLnBrk="1" hangingPunct="1">
              <a:defRPr/>
            </a:pPr>
            <a:r>
              <a:rPr lang="en-US" sz="2400"/>
              <a:t>Running</a:t>
            </a:r>
          </a:p>
          <a:p>
            <a:pPr eaLnBrk="1" hangingPunct="1">
              <a:defRPr/>
            </a:pPr>
            <a:r>
              <a:rPr lang="en-US" sz="2800"/>
              <a:t>W-sitting common</a:t>
            </a:r>
          </a:p>
          <a:p>
            <a:pPr eaLnBrk="1" hangingPunct="1">
              <a:defRPr/>
            </a:pPr>
            <a:r>
              <a:rPr lang="en-US" sz="2800"/>
              <a:t>Diagnosed clinically</a:t>
            </a:r>
          </a:p>
          <a:p>
            <a:pPr lvl="1" eaLnBrk="1" hangingPunct="1">
              <a:defRPr/>
            </a:pPr>
            <a:r>
              <a:rPr lang="en-US" sz="2400"/>
              <a:t>Hip internal rotation &gt; 70º</a:t>
            </a:r>
          </a:p>
          <a:p>
            <a:pPr lvl="1" eaLnBrk="1" hangingPunct="1">
              <a:defRPr/>
            </a:pPr>
            <a:r>
              <a:rPr lang="en-US" sz="2400"/>
              <a:t>Hip external rotation &lt; 30º</a:t>
            </a:r>
          </a:p>
        </p:txBody>
      </p:sp>
      <p:pic>
        <p:nvPicPr>
          <p:cNvPr id="3686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1371601"/>
            <a:ext cx="3552825" cy="2403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86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124200"/>
            <a:ext cx="2293938"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947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defRPr/>
            </a:pPr>
            <a:r>
              <a:rPr lang="en-US"/>
              <a:t>Excessive Femoral Anteversion</a:t>
            </a:r>
          </a:p>
        </p:txBody>
      </p:sp>
      <p:sp>
        <p:nvSpPr>
          <p:cNvPr id="24579" name="Rectangle 3"/>
          <p:cNvSpPr>
            <a:spLocks noGrp="1" noChangeArrowheads="1"/>
          </p:cNvSpPr>
          <p:nvPr>
            <p:ph type="body" idx="1"/>
          </p:nvPr>
        </p:nvSpPr>
        <p:spPr/>
        <p:txBody>
          <a:bodyPr/>
          <a:lstStyle/>
          <a:p>
            <a:pPr eaLnBrk="1" hangingPunct="1">
              <a:defRPr/>
            </a:pPr>
            <a:r>
              <a:rPr lang="en-US" dirty="0" err="1"/>
              <a:t>Intoeing</a:t>
            </a:r>
            <a:r>
              <a:rPr lang="en-US" dirty="0"/>
              <a:t> resolves in </a:t>
            </a:r>
            <a:r>
              <a:rPr lang="en-US" dirty="0">
                <a:solidFill>
                  <a:srgbClr val="FFC000"/>
                </a:solidFill>
              </a:rPr>
              <a:t>90%</a:t>
            </a:r>
            <a:r>
              <a:rPr lang="en-US" dirty="0"/>
              <a:t> by age 8</a:t>
            </a:r>
          </a:p>
          <a:p>
            <a:pPr eaLnBrk="1" hangingPunct="1">
              <a:defRPr/>
            </a:pPr>
            <a:r>
              <a:rPr lang="en-US" dirty="0"/>
              <a:t>No brace or shoe modifications changes spontaneous resolution</a:t>
            </a:r>
          </a:p>
          <a:p>
            <a:pPr lvl="1" eaLnBrk="1" hangingPunct="1">
              <a:defRPr/>
            </a:pPr>
            <a:r>
              <a:rPr lang="en-US" dirty="0"/>
              <a:t>Twister cables prevent tripping ?</a:t>
            </a:r>
          </a:p>
          <a:p>
            <a:pPr lvl="2" eaLnBrk="1" hangingPunct="1">
              <a:defRPr/>
            </a:pPr>
            <a:r>
              <a:rPr lang="en-US" dirty="0"/>
              <a:t>Expensive</a:t>
            </a:r>
          </a:p>
          <a:p>
            <a:pPr lvl="2" eaLnBrk="1" hangingPunct="1">
              <a:defRPr/>
            </a:pPr>
            <a:r>
              <a:rPr lang="en-US" dirty="0"/>
              <a:t>Ugly</a:t>
            </a:r>
          </a:p>
          <a:p>
            <a:pPr lvl="2" eaLnBrk="1" hangingPunct="1">
              <a:defRPr/>
            </a:pPr>
            <a:r>
              <a:rPr lang="en-US" dirty="0"/>
              <a:t>Tear up clothing</a:t>
            </a:r>
          </a:p>
        </p:txBody>
      </p:sp>
    </p:spTree>
    <p:extLst>
      <p:ext uri="{BB962C8B-B14F-4D97-AF65-F5344CB8AC3E}">
        <p14:creationId xmlns:p14="http://schemas.microsoft.com/office/powerpoint/2010/main" val="105693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defRPr/>
            </a:pPr>
            <a:r>
              <a:rPr lang="en-US"/>
              <a:t>Excessive Femoral Anteversion</a:t>
            </a:r>
          </a:p>
        </p:txBody>
      </p:sp>
      <p:sp>
        <p:nvSpPr>
          <p:cNvPr id="26627" name="Rectangle 3"/>
          <p:cNvSpPr>
            <a:spLocks noGrp="1" noChangeArrowheads="1"/>
          </p:cNvSpPr>
          <p:nvPr>
            <p:ph type="body" idx="1"/>
          </p:nvPr>
        </p:nvSpPr>
        <p:spPr/>
        <p:txBody>
          <a:bodyPr/>
          <a:lstStyle/>
          <a:p>
            <a:pPr eaLnBrk="1" hangingPunct="1">
              <a:defRPr/>
            </a:pPr>
            <a:r>
              <a:rPr lang="en-US" dirty="0"/>
              <a:t>Surgery intervention</a:t>
            </a:r>
          </a:p>
          <a:p>
            <a:pPr lvl="1" eaLnBrk="1" hangingPunct="1">
              <a:defRPr/>
            </a:pPr>
            <a:r>
              <a:rPr lang="en-US" dirty="0"/>
              <a:t>Proximal femoral osteotomy</a:t>
            </a:r>
          </a:p>
          <a:p>
            <a:pPr lvl="1" eaLnBrk="1" hangingPunct="1">
              <a:defRPr/>
            </a:pPr>
            <a:r>
              <a:rPr lang="en-US" dirty="0"/>
              <a:t>Indications:  </a:t>
            </a:r>
            <a:r>
              <a:rPr lang="en-US" dirty="0">
                <a:solidFill>
                  <a:srgbClr val="FFC000"/>
                </a:solidFill>
              </a:rPr>
              <a:t>Severe persistent </a:t>
            </a:r>
            <a:r>
              <a:rPr lang="en-US" dirty="0" err="1">
                <a:solidFill>
                  <a:srgbClr val="FFC000"/>
                </a:solidFill>
              </a:rPr>
              <a:t>intoeing</a:t>
            </a:r>
            <a:r>
              <a:rPr lang="en-US" dirty="0">
                <a:solidFill>
                  <a:srgbClr val="FFC000"/>
                </a:solidFill>
              </a:rPr>
              <a:t> w/ frequent tripping</a:t>
            </a:r>
          </a:p>
          <a:p>
            <a:pPr lvl="1" eaLnBrk="1" hangingPunct="1">
              <a:defRPr/>
            </a:pPr>
            <a:r>
              <a:rPr lang="en-US" dirty="0" err="1"/>
              <a:t>Patello</a:t>
            </a:r>
            <a:r>
              <a:rPr lang="en-US" dirty="0"/>
              <a:t>-femoral </a:t>
            </a:r>
            <a:r>
              <a:rPr lang="en-US" dirty="0" err="1"/>
              <a:t>malalignment</a:t>
            </a:r>
            <a:r>
              <a:rPr lang="en-US" dirty="0"/>
              <a:t>/tracking</a:t>
            </a:r>
          </a:p>
          <a:p>
            <a:pPr lvl="1" eaLnBrk="1" hangingPunct="1">
              <a:defRPr/>
            </a:pPr>
            <a:r>
              <a:rPr lang="en-US" dirty="0" err="1"/>
              <a:t>Acetabular</a:t>
            </a:r>
            <a:r>
              <a:rPr lang="en-US" dirty="0"/>
              <a:t> dysplasia</a:t>
            </a:r>
          </a:p>
        </p:txBody>
      </p:sp>
    </p:spTree>
    <p:extLst>
      <p:ext uri="{BB962C8B-B14F-4D97-AF65-F5344CB8AC3E}">
        <p14:creationId xmlns:p14="http://schemas.microsoft.com/office/powerpoint/2010/main" val="155842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defRPr/>
            </a:pPr>
            <a:r>
              <a:rPr lang="en-US"/>
              <a:t>Intoeing – Bottom Line</a:t>
            </a:r>
          </a:p>
        </p:txBody>
      </p:sp>
      <p:sp>
        <p:nvSpPr>
          <p:cNvPr id="408580" name="Rectangle 4"/>
          <p:cNvSpPr>
            <a:spLocks noGrp="1" noChangeArrowheads="1"/>
          </p:cNvSpPr>
          <p:nvPr>
            <p:ph type="body" sz="half" idx="1"/>
          </p:nvPr>
        </p:nvSpPr>
        <p:spPr/>
        <p:txBody>
          <a:bodyPr/>
          <a:lstStyle/>
          <a:p>
            <a:pPr eaLnBrk="1" hangingPunct="1">
              <a:defRPr/>
            </a:pPr>
            <a:r>
              <a:rPr lang="en-US" dirty="0">
                <a:solidFill>
                  <a:srgbClr val="FFC000"/>
                </a:solidFill>
              </a:rPr>
              <a:t>Observation</a:t>
            </a:r>
          </a:p>
          <a:p>
            <a:pPr eaLnBrk="1" hangingPunct="1">
              <a:defRPr/>
            </a:pPr>
            <a:r>
              <a:rPr lang="en-US" dirty="0">
                <a:solidFill>
                  <a:srgbClr val="FFC000"/>
                </a:solidFill>
              </a:rPr>
              <a:t>Observation</a:t>
            </a:r>
          </a:p>
          <a:p>
            <a:pPr eaLnBrk="1" hangingPunct="1">
              <a:defRPr/>
            </a:pPr>
            <a:r>
              <a:rPr lang="en-US" dirty="0">
                <a:solidFill>
                  <a:srgbClr val="FFC000"/>
                </a:solidFill>
              </a:rPr>
              <a:t>Observation</a:t>
            </a:r>
          </a:p>
          <a:p>
            <a:pPr eaLnBrk="1" hangingPunct="1">
              <a:defRPr/>
            </a:pPr>
            <a:endParaRPr lang="en-US" dirty="0"/>
          </a:p>
          <a:p>
            <a:pPr eaLnBrk="1" hangingPunct="1">
              <a:defRPr/>
            </a:pPr>
            <a:r>
              <a:rPr lang="en-US" dirty="0"/>
              <a:t>Bracing is RARELY necessary</a:t>
            </a:r>
          </a:p>
        </p:txBody>
      </p:sp>
      <p:pic>
        <p:nvPicPr>
          <p:cNvPr id="3994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209800"/>
            <a:ext cx="3792538" cy="2859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8583" name="Text Box 7"/>
          <p:cNvSpPr txBox="1">
            <a:spLocks noChangeArrowheads="1"/>
          </p:cNvSpPr>
          <p:nvPr/>
        </p:nvSpPr>
        <p:spPr bwMode="auto">
          <a:xfrm>
            <a:off x="7772400" y="2971800"/>
            <a:ext cx="3352800" cy="1570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50000"/>
              </a:spcBef>
              <a:spcAft>
                <a:spcPct val="0"/>
              </a:spcAft>
              <a:buClrTx/>
              <a:buSzTx/>
              <a:buFontTx/>
              <a:buNone/>
            </a:pPr>
            <a:r>
              <a:rPr lang="en-US" altLang="en-US" sz="9600">
                <a:solidFill>
                  <a:srgbClr val="FF0000"/>
                </a:solidFill>
              </a:rPr>
              <a:t>X</a:t>
            </a:r>
          </a:p>
        </p:txBody>
      </p:sp>
    </p:spTree>
    <p:extLst>
      <p:ext uri="{BB962C8B-B14F-4D97-AF65-F5344CB8AC3E}">
        <p14:creationId xmlns:p14="http://schemas.microsoft.com/office/powerpoint/2010/main" val="3667390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85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algn="l" eaLnBrk="1" hangingPunct="1">
              <a:defRPr/>
            </a:pPr>
            <a:r>
              <a:rPr lang="en-US"/>
              <a:t>Clubfoot</a:t>
            </a:r>
          </a:p>
        </p:txBody>
      </p:sp>
      <p:sp>
        <p:nvSpPr>
          <p:cNvPr id="412675" name="Rectangle 3"/>
          <p:cNvSpPr>
            <a:spLocks noGrp="1" noChangeArrowheads="1"/>
          </p:cNvSpPr>
          <p:nvPr>
            <p:ph type="body" sz="half" idx="1"/>
          </p:nvPr>
        </p:nvSpPr>
        <p:spPr/>
        <p:txBody>
          <a:bodyPr/>
          <a:lstStyle/>
          <a:p>
            <a:pPr eaLnBrk="1" hangingPunct="1">
              <a:defRPr/>
            </a:pPr>
            <a:r>
              <a:rPr lang="en-US"/>
              <a:t>Congenital talipes equinovarus</a:t>
            </a:r>
          </a:p>
          <a:p>
            <a:pPr eaLnBrk="1" hangingPunct="1">
              <a:defRPr/>
            </a:pPr>
            <a:r>
              <a:rPr lang="en-US"/>
              <a:t>“CAVE”</a:t>
            </a:r>
          </a:p>
          <a:p>
            <a:pPr lvl="1" eaLnBrk="1" hangingPunct="1">
              <a:defRPr/>
            </a:pPr>
            <a:r>
              <a:rPr lang="en-US" sz="3200"/>
              <a:t>C</a:t>
            </a:r>
            <a:r>
              <a:rPr lang="en-US"/>
              <a:t>avus</a:t>
            </a:r>
          </a:p>
          <a:p>
            <a:pPr lvl="1" eaLnBrk="1" hangingPunct="1">
              <a:defRPr/>
            </a:pPr>
            <a:r>
              <a:rPr lang="en-US" sz="3200"/>
              <a:t>A</a:t>
            </a:r>
            <a:r>
              <a:rPr lang="en-US"/>
              <a:t>dductus</a:t>
            </a:r>
          </a:p>
          <a:p>
            <a:pPr lvl="1" eaLnBrk="1" hangingPunct="1">
              <a:defRPr/>
            </a:pPr>
            <a:r>
              <a:rPr lang="en-US" sz="3200"/>
              <a:t>V</a:t>
            </a:r>
            <a:r>
              <a:rPr lang="en-US"/>
              <a:t>arus Heel</a:t>
            </a:r>
          </a:p>
          <a:p>
            <a:pPr lvl="1" eaLnBrk="1" hangingPunct="1">
              <a:defRPr/>
            </a:pPr>
            <a:r>
              <a:rPr lang="en-US" sz="3200"/>
              <a:t>E</a:t>
            </a:r>
            <a:r>
              <a:rPr lang="en-US"/>
              <a:t>quinus</a:t>
            </a:r>
          </a:p>
          <a:p>
            <a:pPr eaLnBrk="1" hangingPunct="1">
              <a:defRPr/>
            </a:pPr>
            <a:endParaRPr lang="en-US"/>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86001"/>
            <a:ext cx="4953000" cy="3724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705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8" name="Rectangle 4"/>
          <p:cNvSpPr>
            <a:spLocks noGrp="1" noChangeArrowheads="1"/>
          </p:cNvSpPr>
          <p:nvPr>
            <p:ph type="title"/>
          </p:nvPr>
        </p:nvSpPr>
        <p:spPr/>
        <p:txBody>
          <a:bodyPr/>
          <a:lstStyle/>
          <a:p>
            <a:pPr eaLnBrk="1" hangingPunct="1">
              <a:defRPr/>
            </a:pPr>
            <a:r>
              <a:rPr lang="en-US"/>
              <a:t>Clubfoot - Treatment</a:t>
            </a:r>
          </a:p>
        </p:txBody>
      </p:sp>
      <p:sp>
        <p:nvSpPr>
          <p:cNvPr id="415747" name="Rectangle 3"/>
          <p:cNvSpPr>
            <a:spLocks noGrp="1" noChangeArrowheads="1"/>
          </p:cNvSpPr>
          <p:nvPr>
            <p:ph type="body" sz="half" idx="1"/>
          </p:nvPr>
        </p:nvSpPr>
        <p:spPr/>
        <p:txBody>
          <a:bodyPr/>
          <a:lstStyle/>
          <a:p>
            <a:pPr eaLnBrk="1" hangingPunct="1">
              <a:defRPr/>
            </a:pPr>
            <a:r>
              <a:rPr lang="en-US"/>
              <a:t>Serial casting up to 3 months</a:t>
            </a:r>
          </a:p>
          <a:p>
            <a:pPr eaLnBrk="1" hangingPunct="1">
              <a:defRPr/>
            </a:pPr>
            <a:r>
              <a:rPr lang="en-US"/>
              <a:t>Surgical release commonly </a:t>
            </a:r>
          </a:p>
          <a:p>
            <a:pPr eaLnBrk="1" hangingPunct="1">
              <a:defRPr/>
            </a:pPr>
            <a:r>
              <a:rPr lang="en-US"/>
              <a:t>Multiple operations later possible</a:t>
            </a:r>
          </a:p>
        </p:txBody>
      </p:sp>
      <p:pic>
        <p:nvPicPr>
          <p:cNvPr id="41988" name="Picture 6" descr="The four varieties of clubfoot. Talipes varus is by far the most common type. (Illustration by GGS Information Services.)"/>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6711950" y="1865313"/>
            <a:ext cx="2959100" cy="4000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698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defRPr/>
            </a:pPr>
            <a:r>
              <a:rPr lang="en-US"/>
              <a:t>Pes Planus</a:t>
            </a:r>
          </a:p>
        </p:txBody>
      </p:sp>
      <p:pic>
        <p:nvPicPr>
          <p:cNvPr id="43011" name="Picture 3" descr="pp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24088"/>
            <a:ext cx="4038600" cy="32813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3012" name="Picture 4" descr="This little girl has very flat feet and wears insoles like these to help control her foot positio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24625" y="1965326"/>
            <a:ext cx="3333750" cy="14573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3013" name="Object 5"/>
          <p:cNvGraphicFramePr>
            <a:graphicFrameLocks noGrp="1" noChangeAspect="1"/>
          </p:cNvGraphicFramePr>
          <p:nvPr>
            <p:ph sz="quarter" idx="3"/>
          </p:nvPr>
        </p:nvGraphicFramePr>
        <p:xfrm>
          <a:off x="5715001" y="4419601"/>
          <a:ext cx="4505325" cy="2144713"/>
        </p:xfrm>
        <a:graphic>
          <a:graphicData uri="http://schemas.openxmlformats.org/presentationml/2006/ole">
            <mc:AlternateContent xmlns:mc="http://schemas.openxmlformats.org/markup-compatibility/2006">
              <mc:Choice xmlns:v="urn:schemas-microsoft-com:vml" Requires="v">
                <p:oleObj name="Bitmap Image" r:id="rId4" imgW="3600000" imgH="1714739" progId="Paint.Picture">
                  <p:embed/>
                </p:oleObj>
              </mc:Choice>
              <mc:Fallback>
                <p:oleObj name="Bitmap Image" r:id="rId4" imgW="3600000" imgH="1714739" progId="Paint.Picture">
                  <p:embed/>
                  <p:pic>
                    <p:nvPicPr>
                      <p:cNvPr id="43013"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4419601"/>
                        <a:ext cx="4505325" cy="2144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1606" name="AutoShape 6"/>
          <p:cNvSpPr>
            <a:spLocks noChangeArrowheads="1"/>
          </p:cNvSpPr>
          <p:nvPr/>
        </p:nvSpPr>
        <p:spPr bwMode="auto">
          <a:xfrm rot="1209456">
            <a:off x="2960688" y="3402013"/>
            <a:ext cx="2959100" cy="533400"/>
          </a:xfrm>
          <a:prstGeom prst="rightArrow">
            <a:avLst>
              <a:gd name="adj1" fmla="val 50000"/>
              <a:gd name="adj2" fmla="val 138690"/>
            </a:avLst>
          </a:prstGeom>
          <a:solidFill>
            <a:srgbClr val="FF6600">
              <a:alpha val="10196"/>
            </a:srgbClr>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Tree>
    <p:extLst>
      <p:ext uri="{BB962C8B-B14F-4D97-AF65-F5344CB8AC3E}">
        <p14:creationId xmlns:p14="http://schemas.microsoft.com/office/powerpoint/2010/main" val="810460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1606"/>
                                        </p:tgtEl>
                                        <p:attrNameLst>
                                          <p:attrName>style.visibility</p:attrName>
                                        </p:attrNameLst>
                                      </p:cBhvr>
                                      <p:to>
                                        <p:strVal val="visible"/>
                                      </p:to>
                                    </p:set>
                                    <p:anim calcmode="lin" valueType="num">
                                      <p:cBhvr additive="base">
                                        <p:cTn id="7" dur="1000" fill="hold"/>
                                        <p:tgtEl>
                                          <p:spTgt spid="281606"/>
                                        </p:tgtEl>
                                        <p:attrNameLst>
                                          <p:attrName>ppt_x</p:attrName>
                                        </p:attrNameLst>
                                      </p:cBhvr>
                                      <p:tavLst>
                                        <p:tav tm="0">
                                          <p:val>
                                            <p:strVal val="0-#ppt_w/2"/>
                                          </p:val>
                                        </p:tav>
                                        <p:tav tm="100000">
                                          <p:val>
                                            <p:strVal val="#ppt_x"/>
                                          </p:val>
                                        </p:tav>
                                      </p:tavLst>
                                    </p:anim>
                                    <p:anim calcmode="lin" valueType="num">
                                      <p:cBhvr additive="base">
                                        <p:cTn id="8" dur="1000" fill="hold"/>
                                        <p:tgtEl>
                                          <p:spTgt spid="2816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l" eaLnBrk="1" hangingPunct="1">
              <a:defRPr/>
            </a:pPr>
            <a:r>
              <a:rPr lang="en-US"/>
              <a:t>Flat Feet</a:t>
            </a:r>
          </a:p>
        </p:txBody>
      </p:sp>
      <p:sp>
        <p:nvSpPr>
          <p:cNvPr id="40963" name="Rectangle 3"/>
          <p:cNvSpPr>
            <a:spLocks noGrp="1" noChangeArrowheads="1"/>
          </p:cNvSpPr>
          <p:nvPr>
            <p:ph type="body" sz="half" idx="1"/>
          </p:nvPr>
        </p:nvSpPr>
        <p:spPr/>
        <p:txBody>
          <a:bodyPr/>
          <a:lstStyle/>
          <a:p>
            <a:pPr eaLnBrk="1" hangingPunct="1">
              <a:defRPr/>
            </a:pPr>
            <a:r>
              <a:rPr lang="en-US" sz="2800"/>
              <a:t>Flexible Vs Rigid</a:t>
            </a:r>
          </a:p>
          <a:p>
            <a:pPr eaLnBrk="1" hangingPunct="1">
              <a:defRPr/>
            </a:pPr>
            <a:r>
              <a:rPr lang="en-US" sz="2800"/>
              <a:t>Asymptomatic Vs Painful</a:t>
            </a:r>
          </a:p>
          <a:p>
            <a:pPr eaLnBrk="1" hangingPunct="1">
              <a:defRPr/>
            </a:pPr>
            <a:r>
              <a:rPr lang="en-US" sz="2800"/>
              <a:t>Heelcord contracture</a:t>
            </a:r>
          </a:p>
          <a:p>
            <a:pPr eaLnBrk="1" hangingPunct="1">
              <a:defRPr/>
            </a:pPr>
            <a:r>
              <a:rPr lang="en-US" sz="2800"/>
              <a:t>Neurologic abnormality</a:t>
            </a:r>
          </a:p>
        </p:txBody>
      </p:sp>
      <p:pic>
        <p:nvPicPr>
          <p:cNvPr id="44036" name="Picture 5" descr="Fig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124700" y="1600201"/>
            <a:ext cx="2133600" cy="21891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4037" name="Picture 6" descr="flat_foot_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48200" y="4319589"/>
            <a:ext cx="5791200" cy="20034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7326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defRPr/>
            </a:pPr>
            <a:r>
              <a:rPr lang="en-US"/>
              <a:t>Flatfoot - orthotics</a:t>
            </a:r>
          </a:p>
        </p:txBody>
      </p:sp>
      <p:pic>
        <p:nvPicPr>
          <p:cNvPr id="450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62600" y="1905000"/>
            <a:ext cx="4648200" cy="3098800"/>
          </a:xfrm>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05001"/>
            <a:ext cx="3352800" cy="303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773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l" eaLnBrk="1" hangingPunct="1">
              <a:defRPr/>
            </a:pPr>
            <a:r>
              <a:rPr lang="en-US"/>
              <a:t>Flat Feet - Asymptomatic</a:t>
            </a:r>
          </a:p>
        </p:txBody>
      </p:sp>
      <p:sp>
        <p:nvSpPr>
          <p:cNvPr id="43011" name="Rectangle 3"/>
          <p:cNvSpPr>
            <a:spLocks noGrp="1" noChangeArrowheads="1"/>
          </p:cNvSpPr>
          <p:nvPr>
            <p:ph type="body" sz="half" idx="1"/>
          </p:nvPr>
        </p:nvSpPr>
        <p:spPr>
          <a:xfrm>
            <a:off x="1828800" y="1676400"/>
            <a:ext cx="4876800" cy="4800600"/>
          </a:xfrm>
        </p:spPr>
        <p:txBody>
          <a:bodyPr/>
          <a:lstStyle/>
          <a:p>
            <a:pPr eaLnBrk="1" hangingPunct="1">
              <a:defRPr/>
            </a:pPr>
            <a:r>
              <a:rPr lang="en-US" sz="2800"/>
              <a:t>“Orthopaedic shoes” do not create arches</a:t>
            </a:r>
          </a:p>
          <a:p>
            <a:pPr eaLnBrk="1" hangingPunct="1">
              <a:defRPr/>
            </a:pPr>
            <a:r>
              <a:rPr lang="en-US" sz="2800"/>
              <a:t>Arch supports do not support the arch</a:t>
            </a:r>
          </a:p>
          <a:p>
            <a:pPr eaLnBrk="1" hangingPunct="1">
              <a:defRPr/>
            </a:pPr>
            <a:r>
              <a:rPr lang="en-US" sz="2800"/>
              <a:t>Reassurance/education is helpful</a:t>
            </a:r>
          </a:p>
          <a:p>
            <a:pPr eaLnBrk="1" hangingPunct="1">
              <a:defRPr/>
            </a:pPr>
            <a:r>
              <a:rPr lang="en-US" sz="2800"/>
              <a:t>Growth is facilitated with activity</a:t>
            </a:r>
          </a:p>
          <a:p>
            <a:pPr eaLnBrk="1" hangingPunct="1">
              <a:defRPr/>
            </a:pPr>
            <a:r>
              <a:rPr lang="en-US" sz="2800"/>
              <a:t>“Support” induces weakness/alters mechanics</a:t>
            </a:r>
          </a:p>
          <a:p>
            <a:pPr eaLnBrk="1" hangingPunct="1">
              <a:defRPr/>
            </a:pPr>
            <a:endParaRPr lang="en-US" sz="2800"/>
          </a:p>
        </p:txBody>
      </p:sp>
      <p:pic>
        <p:nvPicPr>
          <p:cNvPr id="46084"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53200" y="3200401"/>
            <a:ext cx="3810000" cy="2252663"/>
          </a:xfrm>
          <a:noFill/>
        </p:spPr>
      </p:pic>
    </p:spTree>
    <p:extLst>
      <p:ext uri="{BB962C8B-B14F-4D97-AF65-F5344CB8AC3E}">
        <p14:creationId xmlns:p14="http://schemas.microsoft.com/office/powerpoint/2010/main" val="1614396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defRPr/>
            </a:pPr>
            <a:r>
              <a:rPr lang="en-US" sz="4000"/>
              <a:t>“Suggested Topics To Be Covered in the Orthopaedic Section:”</a:t>
            </a:r>
          </a:p>
        </p:txBody>
      </p:sp>
      <p:sp>
        <p:nvSpPr>
          <p:cNvPr id="251907" name="Rectangle 3"/>
          <p:cNvSpPr>
            <a:spLocks noGrp="1" noChangeArrowheads="1"/>
          </p:cNvSpPr>
          <p:nvPr>
            <p:ph type="body" idx="1"/>
          </p:nvPr>
        </p:nvSpPr>
        <p:spPr>
          <a:xfrm>
            <a:off x="1981200" y="1600200"/>
            <a:ext cx="8229600" cy="4953000"/>
          </a:xfrm>
        </p:spPr>
        <p:txBody>
          <a:bodyPr/>
          <a:lstStyle/>
          <a:p>
            <a:pPr eaLnBrk="1" hangingPunct="1">
              <a:lnSpc>
                <a:spcPct val="90000"/>
              </a:lnSpc>
              <a:defRPr/>
            </a:pPr>
            <a:r>
              <a:rPr lang="en-US"/>
              <a:t>Sprains/Strains (Sports Injuries)</a:t>
            </a:r>
          </a:p>
          <a:p>
            <a:pPr eaLnBrk="1" hangingPunct="1">
              <a:lnSpc>
                <a:spcPct val="90000"/>
              </a:lnSpc>
              <a:defRPr/>
            </a:pPr>
            <a:r>
              <a:rPr lang="en-US"/>
              <a:t>Fractures (Greenstick, Clavicle, Spiral, Distal Humerus) &amp; Fracture Complications</a:t>
            </a:r>
          </a:p>
          <a:p>
            <a:pPr eaLnBrk="1" hangingPunct="1">
              <a:lnSpc>
                <a:spcPct val="90000"/>
              </a:lnSpc>
              <a:defRPr/>
            </a:pPr>
            <a:r>
              <a:rPr lang="en-US"/>
              <a:t>Radial Head Subluxation</a:t>
            </a:r>
          </a:p>
          <a:p>
            <a:pPr eaLnBrk="1" hangingPunct="1">
              <a:lnSpc>
                <a:spcPct val="90000"/>
              </a:lnSpc>
              <a:defRPr/>
            </a:pPr>
            <a:r>
              <a:rPr lang="en-US"/>
              <a:t>Developmental Dysplasia of the Hips</a:t>
            </a:r>
          </a:p>
          <a:p>
            <a:pPr eaLnBrk="1" hangingPunct="1">
              <a:lnSpc>
                <a:spcPct val="90000"/>
              </a:lnSpc>
              <a:defRPr/>
            </a:pPr>
            <a:r>
              <a:rPr lang="en-US"/>
              <a:t>SCFE, Legg-Calve-Perthes, Osteo Dessicans</a:t>
            </a:r>
          </a:p>
          <a:p>
            <a:pPr eaLnBrk="1" hangingPunct="1">
              <a:lnSpc>
                <a:spcPct val="90000"/>
              </a:lnSpc>
              <a:defRPr/>
            </a:pPr>
            <a:r>
              <a:rPr lang="en-US"/>
              <a:t>Scoliosis, Back Pain</a:t>
            </a:r>
          </a:p>
        </p:txBody>
      </p:sp>
    </p:spTree>
    <p:extLst>
      <p:ext uri="{BB962C8B-B14F-4D97-AF65-F5344CB8AC3E}">
        <p14:creationId xmlns:p14="http://schemas.microsoft.com/office/powerpoint/2010/main" val="25518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l" eaLnBrk="1" hangingPunct="1">
              <a:defRPr/>
            </a:pPr>
            <a:r>
              <a:rPr lang="en-US"/>
              <a:t>Flat Feet - Symptomatic</a:t>
            </a:r>
          </a:p>
        </p:txBody>
      </p:sp>
      <p:sp>
        <p:nvSpPr>
          <p:cNvPr id="45059" name="Rectangle 3"/>
          <p:cNvSpPr>
            <a:spLocks noGrp="1" noChangeArrowheads="1"/>
          </p:cNvSpPr>
          <p:nvPr>
            <p:ph type="body" idx="1"/>
          </p:nvPr>
        </p:nvSpPr>
        <p:spPr/>
        <p:txBody>
          <a:bodyPr/>
          <a:lstStyle/>
          <a:p>
            <a:pPr eaLnBrk="1" hangingPunct="1">
              <a:defRPr/>
            </a:pPr>
            <a:r>
              <a:rPr lang="en-US"/>
              <a:t>Tight heelcord:  Stretching exercises</a:t>
            </a:r>
          </a:p>
          <a:p>
            <a:pPr eaLnBrk="1" hangingPunct="1">
              <a:defRPr/>
            </a:pPr>
            <a:r>
              <a:rPr lang="en-US"/>
              <a:t>Look for signs of rigid flatfoot</a:t>
            </a:r>
          </a:p>
          <a:p>
            <a:pPr eaLnBrk="1" hangingPunct="1">
              <a:defRPr/>
            </a:pPr>
            <a:r>
              <a:rPr lang="en-US"/>
              <a:t>Prominent navicular bone</a:t>
            </a:r>
          </a:p>
          <a:p>
            <a:pPr eaLnBrk="1" hangingPunct="1">
              <a:defRPr/>
            </a:pPr>
            <a:r>
              <a:rPr lang="en-US"/>
              <a:t>Peroneal spasm</a:t>
            </a:r>
          </a:p>
          <a:p>
            <a:pPr eaLnBrk="1" hangingPunct="1">
              <a:defRPr/>
            </a:pPr>
            <a:r>
              <a:rPr lang="en-US"/>
              <a:t>Plantar fascia</a:t>
            </a:r>
          </a:p>
          <a:p>
            <a:pPr eaLnBrk="1" hangingPunct="1">
              <a:defRPr/>
            </a:pPr>
            <a:r>
              <a:rPr lang="en-US"/>
              <a:t>Sever’s disease</a:t>
            </a:r>
          </a:p>
          <a:p>
            <a:pPr eaLnBrk="1" hangingPunct="1">
              <a:defRPr/>
            </a:pPr>
            <a:r>
              <a:rPr lang="en-US"/>
              <a:t>Stress fractures</a:t>
            </a:r>
          </a:p>
        </p:txBody>
      </p:sp>
    </p:spTree>
    <p:extLst>
      <p:ext uri="{BB962C8B-B14F-4D97-AF65-F5344CB8AC3E}">
        <p14:creationId xmlns:p14="http://schemas.microsoft.com/office/powerpoint/2010/main" val="903001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eaLnBrk="1" hangingPunct="1">
              <a:defRPr/>
            </a:pPr>
            <a:r>
              <a:rPr lang="en-US"/>
              <a:t>Rigid Flatfoot</a:t>
            </a:r>
          </a:p>
        </p:txBody>
      </p:sp>
      <p:sp>
        <p:nvSpPr>
          <p:cNvPr id="47107" name="Rectangle 3"/>
          <p:cNvSpPr>
            <a:spLocks noGrp="1" noChangeArrowheads="1"/>
          </p:cNvSpPr>
          <p:nvPr>
            <p:ph type="body" sz="half" idx="1"/>
          </p:nvPr>
        </p:nvSpPr>
        <p:spPr/>
        <p:txBody>
          <a:bodyPr/>
          <a:lstStyle/>
          <a:p>
            <a:pPr eaLnBrk="1" hangingPunct="1">
              <a:lnSpc>
                <a:spcPct val="90000"/>
              </a:lnSpc>
              <a:defRPr/>
            </a:pPr>
            <a:r>
              <a:rPr lang="en-US" sz="2800"/>
              <a:t>Not passively correctable</a:t>
            </a:r>
          </a:p>
          <a:p>
            <a:pPr eaLnBrk="1" hangingPunct="1">
              <a:lnSpc>
                <a:spcPct val="90000"/>
              </a:lnSpc>
              <a:defRPr/>
            </a:pPr>
            <a:r>
              <a:rPr lang="en-US" sz="2800"/>
              <a:t>Often unilateral</a:t>
            </a:r>
          </a:p>
          <a:p>
            <a:pPr eaLnBrk="1" hangingPunct="1">
              <a:lnSpc>
                <a:spcPct val="90000"/>
              </a:lnSpc>
              <a:defRPr/>
            </a:pPr>
            <a:r>
              <a:rPr lang="en-US" sz="2800"/>
              <a:t>Stiff subtalar joint</a:t>
            </a:r>
          </a:p>
          <a:p>
            <a:pPr eaLnBrk="1" hangingPunct="1">
              <a:lnSpc>
                <a:spcPct val="90000"/>
              </a:lnSpc>
              <a:defRPr/>
            </a:pPr>
            <a:r>
              <a:rPr lang="en-US" sz="2800"/>
              <a:t>Painful by adolescence</a:t>
            </a:r>
          </a:p>
          <a:p>
            <a:pPr eaLnBrk="1" hangingPunct="1">
              <a:lnSpc>
                <a:spcPct val="90000"/>
              </a:lnSpc>
              <a:defRPr/>
            </a:pPr>
            <a:r>
              <a:rPr lang="en-US" sz="2800"/>
              <a:t>Refer to Pedi Ortho specialist</a:t>
            </a:r>
          </a:p>
          <a:p>
            <a:pPr eaLnBrk="1" hangingPunct="1">
              <a:lnSpc>
                <a:spcPct val="90000"/>
              </a:lnSpc>
              <a:defRPr/>
            </a:pPr>
            <a:r>
              <a:rPr lang="en-US" sz="2800"/>
              <a:t>Usually require surgical treatment</a:t>
            </a:r>
          </a:p>
        </p:txBody>
      </p:sp>
      <p:pic>
        <p:nvPicPr>
          <p:cNvPr id="48132" name="Picture 7" descr="12-8-04 lat Lt fo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959100"/>
            <a:ext cx="4038600" cy="18113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001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l" eaLnBrk="1" hangingPunct="1">
              <a:defRPr/>
            </a:pPr>
            <a:r>
              <a:rPr lang="en-US"/>
              <a:t>Rigid Flatfoot - Causes</a:t>
            </a:r>
          </a:p>
        </p:txBody>
      </p:sp>
      <p:sp>
        <p:nvSpPr>
          <p:cNvPr id="49155" name="Rectangle 3"/>
          <p:cNvSpPr>
            <a:spLocks noGrp="1" noChangeArrowheads="1"/>
          </p:cNvSpPr>
          <p:nvPr>
            <p:ph type="body" sz="half" idx="1"/>
          </p:nvPr>
        </p:nvSpPr>
        <p:spPr/>
        <p:txBody>
          <a:bodyPr/>
          <a:lstStyle/>
          <a:p>
            <a:pPr eaLnBrk="1" hangingPunct="1">
              <a:defRPr/>
            </a:pPr>
            <a:r>
              <a:rPr lang="en-US" sz="2800" dirty="0"/>
              <a:t>Congenital vertical talus</a:t>
            </a:r>
          </a:p>
          <a:p>
            <a:pPr eaLnBrk="1" hangingPunct="1">
              <a:defRPr/>
            </a:pPr>
            <a:r>
              <a:rPr lang="en-US" sz="2800" dirty="0">
                <a:solidFill>
                  <a:srgbClr val="FFC000"/>
                </a:solidFill>
              </a:rPr>
              <a:t>Tarsal coalition</a:t>
            </a:r>
          </a:p>
          <a:p>
            <a:pPr eaLnBrk="1" hangingPunct="1">
              <a:defRPr/>
            </a:pPr>
            <a:r>
              <a:rPr lang="en-US" sz="2800" dirty="0"/>
              <a:t>Fibular </a:t>
            </a:r>
            <a:r>
              <a:rPr lang="en-US" sz="2800" dirty="0" err="1"/>
              <a:t>hemimelia</a:t>
            </a:r>
            <a:endParaRPr lang="en-US" sz="2800" dirty="0"/>
          </a:p>
          <a:p>
            <a:pPr eaLnBrk="1" hangingPunct="1">
              <a:defRPr/>
            </a:pPr>
            <a:r>
              <a:rPr lang="en-US" sz="2800" dirty="0"/>
              <a:t>Spastic </a:t>
            </a:r>
            <a:r>
              <a:rPr lang="en-US" sz="2800" dirty="0" err="1"/>
              <a:t>peroneals</a:t>
            </a:r>
            <a:endParaRPr lang="en-US" sz="2800" dirty="0"/>
          </a:p>
          <a:p>
            <a:pPr lvl="1" eaLnBrk="1" hangingPunct="1">
              <a:defRPr/>
            </a:pPr>
            <a:r>
              <a:rPr lang="en-US" sz="2400" dirty="0" err="1"/>
              <a:t>Subtalar</a:t>
            </a:r>
            <a:r>
              <a:rPr lang="en-US" sz="2400" dirty="0"/>
              <a:t> arthritis</a:t>
            </a:r>
          </a:p>
          <a:p>
            <a:pPr lvl="1" eaLnBrk="1" hangingPunct="1">
              <a:defRPr/>
            </a:pPr>
            <a:r>
              <a:rPr lang="en-US" sz="2400" dirty="0"/>
              <a:t>Neurological condition</a:t>
            </a:r>
          </a:p>
        </p:txBody>
      </p:sp>
      <p:pic>
        <p:nvPicPr>
          <p:cNvPr id="49156" name="Picture 7" descr="1-10-05 C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67400" y="2130426"/>
            <a:ext cx="4572000" cy="34147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9160" name="Oval 8"/>
          <p:cNvSpPr>
            <a:spLocks noChangeArrowheads="1"/>
          </p:cNvSpPr>
          <p:nvPr/>
        </p:nvSpPr>
        <p:spPr bwMode="auto">
          <a:xfrm>
            <a:off x="7162800" y="3657600"/>
            <a:ext cx="914400" cy="838200"/>
          </a:xfrm>
          <a:prstGeom prst="ellipse">
            <a:avLst/>
          </a:prstGeom>
          <a:solidFill>
            <a:schemeClr val="accent1">
              <a:alpha val="0"/>
            </a:schemeClr>
          </a:solidFill>
          <a:ln w="12700">
            <a:solidFill>
              <a:srgbClr val="FF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FontTx/>
              <a:buNone/>
            </a:pPr>
            <a:endParaRPr lang="en-US" altLang="en-US" sz="1000">
              <a:solidFill>
                <a:srgbClr val="FF0000"/>
              </a:solidFill>
            </a:endParaRPr>
          </a:p>
        </p:txBody>
      </p:sp>
    </p:spTree>
    <p:extLst>
      <p:ext uri="{BB962C8B-B14F-4D97-AF65-F5344CB8AC3E}">
        <p14:creationId xmlns:p14="http://schemas.microsoft.com/office/powerpoint/2010/main" val="2298140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l" eaLnBrk="1" hangingPunct="1">
              <a:defRPr/>
            </a:pPr>
            <a:r>
              <a:rPr lang="en-US"/>
              <a:t>Developmental Dysplasia of Hip</a:t>
            </a:r>
          </a:p>
        </p:txBody>
      </p:sp>
      <p:sp>
        <p:nvSpPr>
          <p:cNvPr id="59395" name="Rectangle 3"/>
          <p:cNvSpPr>
            <a:spLocks noGrp="1" noChangeArrowheads="1"/>
          </p:cNvSpPr>
          <p:nvPr>
            <p:ph type="body" idx="1"/>
          </p:nvPr>
        </p:nvSpPr>
        <p:spPr/>
        <p:txBody>
          <a:bodyPr/>
          <a:lstStyle/>
          <a:p>
            <a:pPr eaLnBrk="1" hangingPunct="1">
              <a:defRPr/>
            </a:pPr>
            <a:r>
              <a:rPr lang="en-US"/>
              <a:t>Nomenclature</a:t>
            </a:r>
          </a:p>
          <a:p>
            <a:pPr lvl="1" eaLnBrk="1" hangingPunct="1">
              <a:defRPr/>
            </a:pPr>
            <a:r>
              <a:rPr lang="en-US"/>
              <a:t>DDH vs CDH</a:t>
            </a:r>
          </a:p>
          <a:p>
            <a:pPr lvl="1" eaLnBrk="1" hangingPunct="1">
              <a:defRPr/>
            </a:pPr>
            <a:r>
              <a:rPr lang="en-US"/>
              <a:t>Dislocated (+Ortoloni, Allis)</a:t>
            </a:r>
          </a:p>
          <a:p>
            <a:pPr lvl="1" eaLnBrk="1" hangingPunct="1">
              <a:defRPr/>
            </a:pPr>
            <a:r>
              <a:rPr lang="en-US"/>
              <a:t>Dislocatable (+Barlow)</a:t>
            </a:r>
          </a:p>
          <a:p>
            <a:pPr lvl="1" eaLnBrk="1" hangingPunct="1">
              <a:defRPr/>
            </a:pPr>
            <a:r>
              <a:rPr lang="en-US"/>
              <a:t>Subluxated/Subluxable (Ultrasound)</a:t>
            </a:r>
          </a:p>
          <a:p>
            <a:pPr eaLnBrk="1" hangingPunct="1">
              <a:defRPr/>
            </a:pPr>
            <a:r>
              <a:rPr lang="en-US"/>
              <a:t>Etiology:  Intra-uterine positioning (?)</a:t>
            </a:r>
          </a:p>
          <a:p>
            <a:pPr eaLnBrk="1" hangingPunct="1">
              <a:defRPr/>
            </a:pPr>
            <a:r>
              <a:rPr lang="en-US"/>
              <a:t>Incidence:  2 per 1000 live births</a:t>
            </a:r>
          </a:p>
        </p:txBody>
      </p:sp>
    </p:spTree>
    <p:extLst>
      <p:ext uri="{BB962C8B-B14F-4D97-AF65-F5344CB8AC3E}">
        <p14:creationId xmlns:p14="http://schemas.microsoft.com/office/powerpoint/2010/main" val="2310639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eaLnBrk="1" hangingPunct="1">
              <a:defRPr/>
            </a:pPr>
            <a:r>
              <a:rPr lang="en-US"/>
              <a:t>Developmental Dysplasia</a:t>
            </a:r>
            <a:br>
              <a:rPr lang="en-US"/>
            </a:br>
            <a:r>
              <a:rPr lang="en-US"/>
              <a:t>of the Hip</a:t>
            </a:r>
          </a:p>
        </p:txBody>
      </p:sp>
      <p:sp>
        <p:nvSpPr>
          <p:cNvPr id="332803" name="Rectangle 3"/>
          <p:cNvSpPr>
            <a:spLocks noGrp="1" noChangeArrowheads="1"/>
          </p:cNvSpPr>
          <p:nvPr>
            <p:ph type="body" idx="1"/>
          </p:nvPr>
        </p:nvSpPr>
        <p:spPr/>
        <p:txBody>
          <a:bodyPr/>
          <a:lstStyle/>
          <a:p>
            <a:pPr eaLnBrk="1" hangingPunct="1">
              <a:defRPr/>
            </a:pPr>
            <a:r>
              <a:rPr lang="en-US" dirty="0"/>
              <a:t>Occurs in neonatal period</a:t>
            </a:r>
          </a:p>
          <a:p>
            <a:pPr eaLnBrk="1" hangingPunct="1">
              <a:defRPr/>
            </a:pPr>
            <a:r>
              <a:rPr lang="en-US" dirty="0"/>
              <a:t>More common in first-borns and breech position deliveries</a:t>
            </a:r>
          </a:p>
          <a:p>
            <a:pPr eaLnBrk="1" hangingPunct="1">
              <a:defRPr/>
            </a:pPr>
            <a:r>
              <a:rPr lang="en-US" dirty="0"/>
              <a:t>Association with </a:t>
            </a:r>
            <a:r>
              <a:rPr lang="en-US" dirty="0">
                <a:solidFill>
                  <a:srgbClr val="FFC000"/>
                </a:solidFill>
              </a:rPr>
              <a:t>congenital muscular torticollis and metatarsus </a:t>
            </a:r>
            <a:r>
              <a:rPr lang="en-US" dirty="0" err="1">
                <a:solidFill>
                  <a:srgbClr val="FFC000"/>
                </a:solidFill>
              </a:rPr>
              <a:t>adductus</a:t>
            </a:r>
            <a:r>
              <a:rPr lang="en-US" dirty="0"/>
              <a:t> </a:t>
            </a:r>
          </a:p>
        </p:txBody>
      </p:sp>
    </p:spTree>
    <p:extLst>
      <p:ext uri="{BB962C8B-B14F-4D97-AF65-F5344CB8AC3E}">
        <p14:creationId xmlns:p14="http://schemas.microsoft.com/office/powerpoint/2010/main" val="350050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l" eaLnBrk="1" hangingPunct="1">
              <a:defRPr/>
            </a:pPr>
            <a:r>
              <a:rPr lang="en-US"/>
              <a:t>DDH – Risk Factors</a:t>
            </a:r>
          </a:p>
        </p:txBody>
      </p:sp>
      <p:sp>
        <p:nvSpPr>
          <p:cNvPr id="61443" name="Rectangle 3"/>
          <p:cNvSpPr>
            <a:spLocks noGrp="1" noChangeArrowheads="1"/>
          </p:cNvSpPr>
          <p:nvPr>
            <p:ph type="body" idx="1"/>
          </p:nvPr>
        </p:nvSpPr>
        <p:spPr/>
        <p:txBody>
          <a:bodyPr/>
          <a:lstStyle/>
          <a:p>
            <a:pPr eaLnBrk="1" hangingPunct="1">
              <a:defRPr/>
            </a:pPr>
            <a:r>
              <a:rPr lang="en-US"/>
              <a:t>Family history (10% unstable)</a:t>
            </a:r>
          </a:p>
          <a:p>
            <a:pPr eaLnBrk="1" hangingPunct="1">
              <a:defRPr/>
            </a:pPr>
            <a:r>
              <a:rPr lang="en-US"/>
              <a:t>Breech presentation 3</a:t>
            </a:r>
            <a:r>
              <a:rPr lang="en-US" baseline="30000"/>
              <a:t>rd</a:t>
            </a:r>
            <a:r>
              <a:rPr lang="en-US"/>
              <a:t> trimester (5%)</a:t>
            </a:r>
          </a:p>
          <a:p>
            <a:pPr eaLnBrk="1" hangingPunct="1">
              <a:defRPr/>
            </a:pPr>
            <a:r>
              <a:rPr lang="en-US"/>
              <a:t>Large birth weight</a:t>
            </a:r>
          </a:p>
          <a:p>
            <a:pPr eaLnBrk="1" hangingPunct="1">
              <a:defRPr/>
            </a:pPr>
            <a:r>
              <a:rPr lang="en-US"/>
              <a:t>Torticollis or metatarsus adductus</a:t>
            </a:r>
          </a:p>
          <a:p>
            <a:pPr eaLnBrk="1" hangingPunct="1">
              <a:defRPr/>
            </a:pPr>
            <a:r>
              <a:rPr lang="en-US"/>
              <a:t>1</a:t>
            </a:r>
            <a:r>
              <a:rPr lang="en-US" baseline="30000"/>
              <a:t>st</a:t>
            </a:r>
            <a:r>
              <a:rPr lang="en-US"/>
              <a:t> born, female</a:t>
            </a:r>
          </a:p>
        </p:txBody>
      </p:sp>
    </p:spTree>
    <p:extLst>
      <p:ext uri="{BB962C8B-B14F-4D97-AF65-F5344CB8AC3E}">
        <p14:creationId xmlns:p14="http://schemas.microsoft.com/office/powerpoint/2010/main" val="3450134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l" eaLnBrk="1" hangingPunct="1">
              <a:defRPr/>
            </a:pPr>
            <a:r>
              <a:rPr lang="en-US"/>
              <a:t>DDH</a:t>
            </a:r>
          </a:p>
        </p:txBody>
      </p:sp>
      <p:sp>
        <p:nvSpPr>
          <p:cNvPr id="63491" name="Rectangle 3"/>
          <p:cNvSpPr>
            <a:spLocks noGrp="1" noChangeArrowheads="1"/>
          </p:cNvSpPr>
          <p:nvPr>
            <p:ph type="body" idx="1"/>
          </p:nvPr>
        </p:nvSpPr>
        <p:spPr/>
        <p:txBody>
          <a:bodyPr/>
          <a:lstStyle/>
          <a:p>
            <a:pPr eaLnBrk="1" hangingPunct="1">
              <a:defRPr/>
            </a:pPr>
            <a:r>
              <a:rPr lang="en-US" dirty="0"/>
              <a:t>Detection</a:t>
            </a:r>
          </a:p>
          <a:p>
            <a:pPr lvl="1" eaLnBrk="1" hangingPunct="1">
              <a:defRPr/>
            </a:pPr>
            <a:r>
              <a:rPr lang="en-US" dirty="0"/>
              <a:t>At birth:		</a:t>
            </a:r>
            <a:r>
              <a:rPr lang="en-US" dirty="0" err="1"/>
              <a:t>Ortoloni</a:t>
            </a:r>
            <a:r>
              <a:rPr lang="en-US" dirty="0"/>
              <a:t>/Barlow tests</a:t>
            </a:r>
          </a:p>
          <a:p>
            <a:pPr lvl="1" eaLnBrk="1" hangingPunct="1">
              <a:defRPr/>
            </a:pPr>
            <a:r>
              <a:rPr lang="en-US" dirty="0">
                <a:solidFill>
                  <a:srgbClr val="FFC000"/>
                </a:solidFill>
              </a:rPr>
              <a:t>After 6 </a:t>
            </a:r>
            <a:r>
              <a:rPr lang="en-US" dirty="0" err="1">
                <a:solidFill>
                  <a:srgbClr val="FFC000"/>
                </a:solidFill>
              </a:rPr>
              <a:t>wks</a:t>
            </a:r>
            <a:r>
              <a:rPr lang="en-US" dirty="0"/>
              <a:t>:		Limited Abduction</a:t>
            </a:r>
          </a:p>
          <a:p>
            <a:pPr lvl="1" eaLnBrk="1" hangingPunct="1">
              <a:defRPr/>
            </a:pPr>
            <a:r>
              <a:rPr lang="en-US" dirty="0"/>
              <a:t>After 3 months:	Allis (</a:t>
            </a:r>
            <a:r>
              <a:rPr lang="en-US" dirty="0" err="1"/>
              <a:t>Galeazzi</a:t>
            </a:r>
            <a:r>
              <a:rPr lang="en-US" dirty="0"/>
              <a:t>), LLD</a:t>
            </a:r>
          </a:p>
          <a:p>
            <a:pPr eaLnBrk="1" hangingPunct="1">
              <a:defRPr/>
            </a:pPr>
            <a:r>
              <a:rPr lang="en-US" dirty="0"/>
              <a:t>Left hip 60%, Bilateral 20%</a:t>
            </a:r>
          </a:p>
        </p:txBody>
      </p:sp>
    </p:spTree>
    <p:extLst>
      <p:ext uri="{BB962C8B-B14F-4D97-AF65-F5344CB8AC3E}">
        <p14:creationId xmlns:p14="http://schemas.microsoft.com/office/powerpoint/2010/main" val="486026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pPr eaLnBrk="1" hangingPunct="1">
              <a:defRPr/>
            </a:pPr>
            <a:r>
              <a:rPr lang="en-US" sz="4000"/>
              <a:t>Clinical Features: Your First Clue</a:t>
            </a:r>
          </a:p>
        </p:txBody>
      </p:sp>
      <p:sp>
        <p:nvSpPr>
          <p:cNvPr id="336899" name="Rectangle 3"/>
          <p:cNvSpPr>
            <a:spLocks noGrp="1" noChangeArrowheads="1"/>
          </p:cNvSpPr>
          <p:nvPr>
            <p:ph type="body" idx="1"/>
          </p:nvPr>
        </p:nvSpPr>
        <p:spPr>
          <a:xfrm>
            <a:off x="2057400" y="1609726"/>
            <a:ext cx="8229600" cy="4530725"/>
          </a:xfrm>
        </p:spPr>
        <p:txBody>
          <a:bodyPr/>
          <a:lstStyle/>
          <a:p>
            <a:pPr eaLnBrk="1" hangingPunct="1">
              <a:defRPr/>
            </a:pPr>
            <a:r>
              <a:rPr lang="en-US"/>
              <a:t>Asymmetric hip creases</a:t>
            </a:r>
          </a:p>
          <a:p>
            <a:pPr eaLnBrk="1" hangingPunct="1">
              <a:defRPr/>
            </a:pPr>
            <a:r>
              <a:rPr lang="en-US"/>
              <a:t>Positive Barlow and/or Ortolani maneuver</a:t>
            </a:r>
          </a:p>
          <a:p>
            <a:pPr eaLnBrk="1" hangingPunct="1">
              <a:defRPr/>
            </a:pPr>
            <a:r>
              <a:rPr lang="en-US"/>
              <a:t>Limited abduction of hip</a:t>
            </a:r>
          </a:p>
        </p:txBody>
      </p:sp>
      <p:sp>
        <p:nvSpPr>
          <p:cNvPr id="55300" name="AutoShape 5" descr="data:image/jpeg;base64,/9j/4AAQSkZJRgABAQAAAQABAAD/2wCEAAkGBxQSEhIUEhQWFRUVGBcWGBcVGBQVGBcYGBoYFxgWFxgYHCggGhomHBYYITEhJSkuLi4uHR8zODMuNygwLisBCgoKDg0OFxAQGywkICUsLSwsMi4sLDA3LSwsLC0sLC8sKzYvLCwsLC8sLDQsLCw1LDAsLCwsLCwsNCwsLCwsLP/AABEIAJoBRgMBEQACEQEDEQH/xAAbAAEAAwEBAQEAAAAAAAAAAAAABAUGAgMBB//EAFEQAAEDAgMDBwcHBgsHBQAAAAEAAgMEEQUSIQYTMTJBUWFxgZEHFCJSkqGxFSNCU3KTwTNigrLR0yRUY2R0g6KjwtLhJUOztMTw8TQ1c5Sk/8QAGwEBAQADAQEBAAAAAAAAAAAAAAECAwQFBgf/xAAyEQEAAgEDAQQIBgMBAQAAAAAAAQIDBBEhMQUSQVEGMmFxkaHR8BMigbHB4TNSohRC/9oADAMBAAIRAxEAPwD9TVQQEBBXYxK4bhjDZ8tRAwfZa8Sy2/qopEGvUUQEBAQEBAQEBAQZXaF18Qom+rBVvPtUrB+sUExVBAQdnkjtd8GoOEBAQEHOyEjnirkJux1S9sfU2JkcDwP62KU96itAgICAgICAgICAg4lkDWlx4AEnsGqDFbFR5cPoQePm8JPaWNP4qoukBAQEBAQEFfT/ADmJQM0IgglmPSHyObDG72BUDvUVrkBAQEBAQEBAQEBBkal2fE5uiGmhYPtSySvePZjiQWCqCAg7PJHa74NQcICAgj4jViGKWV3JiY+Q9jGlx+CCw2SpDFRUrHavETC89Mjhmkd3vLj3qKtkBAQEBAQEBAQEFJtvUGPD6xzeXuZGs+29pYz+04IPCnhDGNYODGho7Giw+CqPRAQEBAQEBBWbNuvilf8AmU9G3xdUu/FRWxQEBAQEBAQEBAQEGLwZ+efEJb3z1TmDqEEUUJHtsf4qotkBAQdnkjtd8GoOEBAQZ7ygy5cNrj/IvHtej+KDesbYAdAsorpAQEBAQEBAQEBBmdvXAxU0R/31XTN6biN/nDh7MBQSFUEBAQEBAQEFLsU4uxPGHfRb5nED1tie93/ECitwgICAgICAgICAgIMHsW7NTOfzyVFY/wAamZVF8gICDs8kdrvg1BwgICDLeU0E4dOwcZXQxD9OaNp910H6OoogICAgICAgICAgyW2TiarCmc2+nkP6FNK0HxkCCeqggICAgICAEFP5KGZ6epqr387qp5mn+TDt0wdlo/eorbICAgICAgICAgIPKpkLWPc1udwaSGg2LiBcNvzX4IMXsXIHUNM9ugkYZLXvbeOc8i/OQXEdyqLtAQEHZ5I7XfBqDhAQEGY2rj31VhVLc+nVb91udlKwyEHqLi0KK/RUBAQEBAQEBAQEBBkNoqi+JUUZZYCGolbJcWc68bHMDekBwdfrQWKqCAgICAgIK3aSt3FJVSjjHDK8doYS0eNkF1slh3m1FSQc8cMbXc13BozHvdcqKtkBAQEBBU7V1pho6mRjgx4jcGONiGvcMrHWPGziNEFsgICAgIMLsxHunVtPwEFXLlHQyYNqWju35Hcqi8QEBB2eSO13wag4QEBBT4XFvcYe76NNRtHY+plcb+xB71FbZAQEBAQEFTQVpfV1bM92xNgbk09F7hJI53Tq10en5vWgtkBAQEGT2+Zl8xqBxhqomk/mVF6dw7LysP6KCcqggICAgICCg24bmpHR/XS08J6xLPExw9klBvVFEBAQEBBj/Kq3PQbof76opI/GeM/gg2CAgICAgx1JFlrsSPryQP7vN42f4Cgs1UEBB2eSO13wag4QEBBA2LbmqcUk/l4oe6Knidb2pXHvUVrUBAQEBAQZDYoZqzGZOmqZH91BEPxCDXoCAgIM55QYyaJ1uaakd3NqoXH3AoPUqoICAgICAgo9pm534fGPp1sB06Is9Qe75lBulFEBAQEBBmdr4t7PhcPMasTHsghlkF/6wR99kGmQEBAQEGPmdlxSqb69NSyDtElSw/BqCyVQQEHZ5I7XfBqDhAQRKfEY3mwNjfn0v2Lkxa3DknaJ59vj7mEZKy58njLx1kn1tbVOHWGOEAPhCupsatAQEBAQEGZ8n0I83lltY1NVVT9odM9rD92xndZBpkBAQEFBt+D8m1xHFkEkg7Y2l497UHxjw4AjgRcd+qqOkBAQEBAQQ44d5XUwtcQMmmv0PcGwx+LXz+CitUgICAgICDP1Tc+J0/RFS1Dj9qWSBrTbsjkQaBAQEBAQZDG/RxSnPNLSTt7TFLA4e6R3igsVUEBB2eSO13wag4QQ8Ve4RuygknTTmHOVya214wz3I3mePdDDJM93hlpZQ1rnO4NBcewC5XzcR3p2hyvbZHEpqWnhZofRzPYeGd5L5LHiPSc5d8a7JjvPdnevlPk2fiTE8Nth20MUtgTu3dDuHc7h42XpYdfiycTxPt+rdXLErddrYICAgjYlVCKGWQ8I2PeexrS78EEHY+j3NBRxHiyCFp+0GNze+6C3QEBAQVO0s8Xm88UjgN5FIzLxJDmlvJGvOtOTPjx+tOzGbRHVjMD2gL6Slc1vpGCIkn1sjb2A67rg1HaU0tNKV5jz+jVbLtO0LPCK9z3lrze4uOA4cw7vgpodXfJkmt5336fp9/Ix3mZ2lcL124QEBAQRtmbOrK9/OwU0HssfP/1KitOgICAgICChw1ubEK2TmZFTQdjm76Z3unj9yC+QEBAQEGR2wGWtwt/S+phJ6nwmT4wNQWCqCAg7PJHa74NQcICDPbaUTH00gI1ldFBduh+flZCb9Oki576bHa0X25jx++rGaRM7vfEdnZY7lo3jelvEdrf2XXjZuz8uPmPzR7Po0WxTCnXC1p+H4xLDYNddvqu1Hd0dy6MOry4uKzx5SyreatNh+0kUlg/5t3Xyfa/bZevh7Qx34t+Wfl8W+uWJ6roFd7a+oKLbnWgqWXsZmebj7VQRA33yBBeNFtAg+oOJpmsF3ODR0kgD3rG1q1je07Qkzt1UlbtRE3SMGQ+y3xOvuXBl7Sx14py12zRHRQ1uPzSaZsg6Gae/ivNy67Nk8do9n16tNslpVnOuRgq9iqdz6SFrWk5M8f3cj49Tw+iu3NgyZM1u5G++0/GInqztWZtw1tDhDmua5zrEG9m6+JXZpuzrUtF7W6eX1bKYpid5XC9ZuEBAQEETYo/O4n/S2+6lpbKK1KAg+ObcEdOmhIPcRqEFZO2oi1jtOz6t5DJQPzJOS/mAa+x4kvQfaDHoZX7u5jm1+ZmBjk0tcta78o0X5bC5vWgs0FLsq3NHJPofOpXzgg3DozaOB3fBHEUFlW1scLc0sjI23Au9waCToAL8STwCCu+WpJCRTU0j+PpzB1NFcc3ptMp6i2Mg9KD2pqWpLw+WdoaDcRwxhrSLWyyPkL3OsdbtycB13CzQEGT2+0dhjhzVrAex8M7Pi4IJyqCAg7PJHa74NQcICCl2qPoU/XWUN/8A7USDcKKgYhhEU3LbZ3rN0d48/eufNpcWX1o58/FhakW6sziGzUjLlnzjerRw7ufu8F5Obs7JTmnMfNptimOjP1ELuZxY4aai47HMP4WPWuGJ24tDU6otpJqU2eC1nrNvJCftDlR9JJFh6xXVhy3p/it+k/f7Tv7GyszHqy2WE7WQzNaSQ3Nwc0h0busOH/jrXpYu0KTPdyR3Z+/g21yx0nh643aaWjhBaWuk84eON46cBzXN6xO+nPZdd8TExvDak1uOwx6ZszvVZ6R8eA7yuXLrcOPrO8+xhbJWGVxLby5LYRcg2tG0zPB42cQMjP0rdq4smtzW9WIrHnP3/EtU5LT04UU9VVTHM7LH1yEzPtzjK0hrT2OcOpcF71md7zNp+H38Ia5mPHlIo6d1g27pXa6kNzHXoY0Cw4cPFavXttWP0jdj16Lyi2Zmfq+0Y69XeA/EhduLs7Lf1uPvy/tsritPVfUezsMerhnPS/h7PDxXo49DgxRvbn3/AHs3VxVhmtjiBHUtHBlZWtHZ5xIRbxWNu1NNXNTBFt5t026bTHHPTnw23b/w7bTK/XotYgICAgIIOyLstZibOl9PMOx8LYv1qdyitYgICAgjV9BFOzJNGyRlwcr2hwuOBAPAjmPMgx23FNNQUNRUUdTKN2y+6mdvoyCQHFr5AZWuAJIAfl0Asg+YJHiVZGzN/syla0NZG1rX1b2tGX0nSAshHCwylw16ig0uFbOwU7t41pfLaxmme+aYg8RvJCXBp9UWHUgtkBAQEGW8oP5OjPRW0vvfb8UEtVBAQdnkjtd8GoOEBBRbaOy0pk+plppiTzCKeKRx9lpQbtRRAQQ6/DIpuW0X9YaOHf8AgtGbT48vrQxtSLdWaxDZiRmsRzjo4OH4H/vReTm7NvXmnMfP+2i2GY6MnVYMzM4gOhkvq6MmNxPS9vJeftgrj/FvX8tudvCfveGveY4lVRzYgyoq6WKLzh7Y4HNmcd3HDG4PkcZwwAF7vRGVoF8l+ay9aump/wCbeYmN/wA0xH7fBvikdxKjwUu1qpnzH1Ad1D2btlsw+2XLzJzxX/HWK/Ofj9GnveTS4bgMjmtbHGGMAsLjI0DmsLcOwLLHpc+ad9v1n73WKWs0NFsqwayuLz0D0R48T7l6GLsykc3nf5f221wx4reNsUIs0Nb1NGp7f9Vnn12j0UbWtEeyOvwjl0UxTPqw8ZcS9Ud5/YvnNV6VWnjT029tvpH1l0103+0oUkzncSSvm9TrtRqZ3y3mf2+HR0VpWvSGf2TFvPP6ZP78p/FdWttat9PanXuU298b7MKdLb+bQL9KwZJyY63mNpmInafD2PPtG07C2oICAgIIGCi2KT9D6SDxZNUD4PUVrUBAQEBBlfKdFnw+WP62SmiPZJUQscPAkINUgICAgICDLbf8iiHTW0/9kuf/AIUEtVBAQdnkjtd8GoOEBBTbZx5sPrh/Np/ERuI94QbGjkzRscedrT4gFRXsgICAgjVlDHL+UYHW4E8R3jVasuHHl9eN2M1ierPbLQg12MSW5U8EfdHTRG3ZeQnvK2sl1S4XBDq1oB9Z2p7ieHcuL8PS6WvfttX2zP1SmKPCHcuItHJF/cF42q9J9Pj4wxN5+EfX5OmuntPXhDlrHu57dQ0XzWq7c1mo4m3djyrx8+vzdFcNKo68htesVO53Ad/Mu3S9m6nVf4qTMefSPiwtkrXrKZFhvrHuH7V9NpPRaI51F/0r9Z+jntqf9YZXZa38Ntw89qh7L8n+FfUYNLhwxHcrEbRtv47R4b9XNNpnqvF0MRAQEBAQQMJd/tSUdFHGfGaX9iitagICAgIM35RWH5OqXt4wtbUDtp3tnt/doPWbaXNP5vSxOnkAa6R1xHDC14Dm7yQgnO5pBDGtcbamw1QX6AgICAgym3Yu/DG/z0O9mnqXfsQTVUEBB2eSO13wag4QEFRtgbUFcf5tUf8ACeg1mGfkYvsM/VCipKAgICCPPVtbodT0BeTre2tLpJmtp3tHhH3t822mG1uWHbjzaSqxR0hyMd5tUjTMTnZ5vlaBxJdAAB0uXj5+19XqceOdLEV702ifGY7u09Z4iNp3njhsjFWsz3lnhldLM3PLC6G/JbI4Oky9MjW6MP5uY9djovl9bO+TnL+JPjPO36TPMx+kR5OmnTpsmsYToBfsXPiw5M1u7jrMz7I3ZTMR1S4sPceVp7yvodJ6MajJzmmKR8Z+nzaLaisdOU2KjY3muevVfS6TsPR6fnu96fO3Py6fJz2zXskL2GoQYXZHWKd3r1da7/8ATKPwVReICAgICAgqaF2XGGdEtFIO+KZht4TFRW0QEBAQEEPGoBJTzscLh8UjSOkOaQfigz/krYfkuke7V8rTI9x4uc5xNz+jlA6AAOZBrEBAQEBBldrW5qrDB6sk8nhA9nxlCCYqggIOzyR2u+DUHCAgr9oqbe0lVGOMkEzPajc38UFxsnVb2ho5PXghd4saSFFWyAgICCsxSLUO6dO9fD+lGk7uWmesetxPvjp8Y/Z2ae3EwxGIYc5+NUWlgaeR5B4ExOIYT02M7iOsg8QFl2f2dqcugyYu73Zm3E23jidu97edo9/u3TJesXiW9iw5o5Rv7gvR0noxp8fOaZvPwj6/NhbUWnpwlsYBwFuxfQYsOPFXu46xEeyNmiZmerpbUEmdh5unaOLh4hceTtDS4+L5Kx+sfszilp6Q8nVzOm/YCuDJ6Q6CnS+/uif6hnGC/kx2xdvM4iPpmWX72WST/GubV+kuLBktjjHMzHtiPqtdPNo33Xa9XszXf+zTxm225mNuvRryU7ltn1eg1iAgICChx6Tc1WGVHM2oNO77NSwsF+retiUVvEBAQEBBDxiTLBO71Y5D4NJQVfk9A+S8Pt/FofHI2/vug0CCLU4jDH+UljZb13tb8Sg6oa6KZuaGRkrb2zRua8XHNdpIvqEEhAQZXaHXEKIdFPWOt+nSNB/tFBMVQQEHZ5I7XfBqDhAQEEHyZSWozTk60k01Mb+qx5Mf90+NRWsQEBAQeMtQxvE6jvXnantPR4Ld3LeImPDmZj4RPg2Vx3t0hkKrEGfLcPE5aCYjtdPCOfqaVzZO3dNXBOesTasW7vEeO2/jssYbd7utI7E+hviV5GT0s/0xfGf42/ltjTecvGXE3AXJa0dJ0+K4bekuuycUise6Jn95lnGCkK87QRlwZ5zFncbBokjDiegAG5K5cuv7VyVm1pvt5xEx84iGUUxx5PdzieJJ7V5WTNkyc3tM++d22IiOj4tavjnWBPRr4K1jeYhJVGxkeXD6EfzeA+MbSfivY12h1WfWZppjtP5rc7Tt18+jVS9YrG8roL6v0e0ufTae1M1dvzbx08o+jmz2ra0TD6vfaBAQEBBntuRC+lfBK8tfMLQiNr5JTKwh7HRxxgvdlc1pNuA42Qe2AY7jMjW7/DImHT03VTYgekljWSOHYoq8FRiP8Xo+zzqf9bzX8EHo3Gnx/wDq4TCLaytcJoBxveQAOYBbVz2Nbw15kFwCg+oKXbd5bh1eRxFLUEdoieUH5/sDQ10sUlJBWbqipJXxMnEbTUS87oml5LWtY5xG8A1sLADgGxp9g6a3z76mrPOaqomlBvzGPMIyOrKgs6bZiij0jpKZn2YYm+NmoOYaqKSXc087BumkyMhMLiwktyh7bHL9Kw0vqg8nYgNQyWZ+paC0U5BI4/R4da1fi1m8UjmZZzSYrNpSw4WB86dYi+u4GnDnj6SAtrBHqMOidI2Z07s7WOY12aEWY9zC4WyW1cxmvUEHfmTNf4Q7TjrD/kQevySPrZP7r/IgjVtHu92RI83dYh27sRlceZgPEDnQDyR2u+DVUcICAgw9LilUytnmwmDz2GoyGa7jFE2WIGPNFO+zH3bYHJmsW6qK2lPXYk8AmjpYz0OrJHH+xSke9B7tra5tzJSwvaPqKkukPUGTQxs8XhBPw/EmTZg27Xt5UbwWPZe4F2nWxINnC7TY2JCCYgqcTbZ/aB+z8F+e+k2Pu63vf7Vif3j+Hdp53o/K9tXyx4pFPTOvUsjpYIoSC5k2/kqs7X2ILQGszZubL3jq7JxVzaG2G9d6zN5mY6x3Yptt13memzHLO1949n8tPT7GVMtnVdZUyO1Jjgd5pCL/AEbMs9wHC5dcqUwanppdJFY87xvP/W0R8Dev/wBW+Czp9gqUWJpoXH1phv3+3Lmd71vr2Z2vk65YrHlE7fKsbMfxMUeG6bPh9JSDeSup6dvDMRFEOzMbLdHo1kv/AJs8zHlz/M/wn48R0h9ZEwQwvfNJeRrLAbn0i4DhdnWvRt2D2dWN5p/1b6sIy5J6S7o8jiRnkaBwLxBYm9jb0DwNh3rdpuytDFO9XDG3t5/eZS+S8W7s25SzEwgt85NiCCAYBoQOhn5w8QvRx4seONqViPdGzXMzPVHp8MhjY1jZ3BrGtaBmh0aAANSzotxWxEhmGtPCZ5tbhuTx4fQQdfJI+tk/uv8AIggNaQXtJLsriATa9rA8wA51UdoImI14iDBlc+SR2SONls0j7F1hcgABrS4uJsACSg9H4VWvaCJqaFx4t3MtQB1CTex5u3IFFRsBwzzBzpayQTT1Eoj85DCxrGGwigILju2F9wLWBc5t/SIJDXICAggMp9x+THzX0maAM/PZfQNHO3hbUa6OCcDfggpduG3w6uaOL6eZg+09jmNHi4IKvySxZcJozxL2vkcel0kj3n9ZBc7T7Qw0EBmnJtcNYxou+R55Mcbedx/1OgQZGLZ6uxX5zE5H0tM7k0FO6zi0/wAZlGrrjiwdXJNwg0VDs5T0gMVHBHFmhkHoixcRkDc7zdzrXOpJ4lB4U7Xh2Ykeicos1zeZxJsSdRYA3BGmlrLlvXJXfLHu6eHHw5bKTSdsf3u9xhr5WsLC1gAAcNAHkPhceAOlo3t711zvxv1aa7eDv5Cfuw3OM933dc6AhwZbTWxLDlOnoqMkTEMHeLDOdc2ouT6Ic1nAacY83TlJ01uEioM7iSHlrTqGjN6PFlrgAm/ou5rG+hBQej3P3bBIcxEpNyLGzo3PtbqzZR1Ac6Ds8kdrvg1VHCCDQzy1Jd5uGNiaXM38mZzXPabOEUbSC9oIILi5ouNM3ERXhiGydXO6Ns1XC6nzgyxMp5IjKwcY3P37jlPONAee40QaXCa2ORhEYybpxidGQGmNzQPQLRoBlLSLaFpaRcEFBOQEEero2vseD23yvHKbe17HnBsLg6Gwug+00pN2vsHt42IsRzPAvcA66HgQRra5D1LAdSAtV8GO9otasTMeMxCxMxw/N8Qp8+09M48mOkcQObeM3g17G1PvW2OEfpSDC4xtPU1c76PCQ3NGctRWSDNFAedkY4SS9XAcDzloe+E+TelY/fVWauqTypqo7zrsyM+g1oPAWJHSgmVUb91A5lvyLGi4J1sDYczTwsTcaajRa8lbWr3a9Z+558v3WJrW3et0h6wR2LY9HAXaLi+tmkGzrnoNrnQX5lMM3re1J6R/O39mTu2ito6z9/R9ZgUhLM0gNm2cb+kTkjabejbixx1431W1HT8DkJJD8oJk0aTyXGRzSLtIa4HdDgRZp431CJSwSMY7I4tc9puQ11men6ORp42aQLZtNdTYoJMW/EmYvOXO27dXDVzw5t7AZbP0IA5DL85Idv5cv2z8AqggibORiWrqpna7gtpY+q7I55nD7Rkjaf8A4gorUoPCupGTRvikaHMkaWOaedrhYhB4YK5+5a2UkyMvG5zrAvLCWiQ209MAP09ZBOQEBBGw+ibCwRsvkBcWgm+UOJdkb0MF7NbwAAA0AQUm2Mjs1EwH5uWoDHtsNd2x9S0348qmynms4oIfk2lEUL6B1xJRve0B3F8D3ufBK3pbldkvzOY4FBA2cp/lLEJ6+UXhpHvpqNh5OZthNU9BJcLNPQOF2goN+gi1LH52uYGmzXNIc4t4lpFrNPqlBHqKZz+VDCesyO6CPqtdCk8xseO73D5vq4/vHfukEHHMWlpoJJ3QscyMBz8sjrtYCM77bvUNbdxHGzTbXRB0MVk5o4/vXfukD5Ul+qZ96790g8amqkkyBzGNDXZiQ9zjyXDgWD1ulB0eSO13waqip2ilcIcsZLXzPiga4cWb6RsZkHW1rnOH2UGro6VkUbI42hrI2hjWjg1rRYAdwUV7IKqem3dVHM0G0rdzLbh6Ic+KR3Rb02de8bfkhBaoCAgjVFE18kUhuHxF2UtNrh4s5julh9E26WNPEBBJQfljJnRS0+IzEu3VTVQ1LwALRX8z3xA0ABpYXusLAF5sg03lExWRlPFT0rrVFdI2niePoNcLyTaHg1gOo4EgoLvZ3BIqKnjp4G2ZGLdbj9J7jzuJ1KCyQV1PHK2NjCyJwa0N1kdrYAcN31IEFO9hJbDECeJEjukn6rr+CeO54bPfeTfVx/eO/dIKpmPSb6aEwsa+LIdZXemyQXbI35vhma9vaw9RISPlSX6pn3rv3SB8qS/VM+9d+6QRWEkuc4AFzibAlwHAcSBfh0Ko7QR9jOXiX9LH/K0hUVpkBAQEBAQEFZjcYO5JAJbISCRex3cjbjoNiR2EoMliZy4rg5boXmsY4jQuYIC8Md0tzAOsdLgFB7+RP/2Wj69/f7+VBuUBAQEHEzQWuBAIIIIOoItwKDEbDuJw6hJNz5vFx+wFUXiAg7PJHa74NQUm05symtp/DKL31MQPuJCDbKKICAgICAgIM6IW2c3KMpL7tsLHMSXXHPe5v03KqPz3Y15dJsxmJdaPEgL62DfRaBfgA0ADqACiv2RAQEBAQZPHNMTpbc9JVX68stLlv02zOt2npQTlUEBB/9k=">
            <a:hlinkClick r:id="rId3"/>
          </p:cNvPr>
          <p:cNvSpPr>
            <a:spLocks noChangeAspect="1" noChangeArrowheads="1"/>
          </p:cNvSpPr>
          <p:nvPr/>
        </p:nvSpPr>
        <p:spPr bwMode="auto">
          <a:xfrm>
            <a:off x="1657350" y="-1485900"/>
            <a:ext cx="6534150"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pic>
        <p:nvPicPr>
          <p:cNvPr id="553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4114800"/>
            <a:ext cx="4627562" cy="2190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18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l" eaLnBrk="1" hangingPunct="1">
              <a:defRPr/>
            </a:pPr>
            <a:r>
              <a:rPr lang="en-US"/>
              <a:t>DDH</a:t>
            </a:r>
          </a:p>
        </p:txBody>
      </p:sp>
      <p:sp>
        <p:nvSpPr>
          <p:cNvPr id="65539" name="Rectangle 3"/>
          <p:cNvSpPr>
            <a:spLocks noGrp="1" noChangeArrowheads="1"/>
          </p:cNvSpPr>
          <p:nvPr>
            <p:ph type="body" idx="1"/>
          </p:nvPr>
        </p:nvSpPr>
        <p:spPr/>
        <p:txBody>
          <a:bodyPr/>
          <a:lstStyle/>
          <a:p>
            <a:pPr eaLnBrk="1" hangingPunct="1">
              <a:defRPr/>
            </a:pPr>
            <a:r>
              <a:rPr lang="en-US"/>
              <a:t>X-rays in first 6 weeks unreliable</a:t>
            </a:r>
          </a:p>
          <a:p>
            <a:pPr eaLnBrk="1" hangingPunct="1">
              <a:defRPr/>
            </a:pPr>
            <a:r>
              <a:rPr lang="en-US"/>
              <a:t>Ultrasound - reliable, assess suspect hip</a:t>
            </a:r>
          </a:p>
          <a:p>
            <a:pPr eaLnBrk="1" hangingPunct="1">
              <a:defRPr/>
            </a:pPr>
            <a:r>
              <a:rPr lang="en-US"/>
              <a:t>Pavlik harness successful 95%</a:t>
            </a:r>
          </a:p>
          <a:p>
            <a:pPr eaLnBrk="1" hangingPunct="1">
              <a:defRPr/>
            </a:pPr>
            <a:r>
              <a:rPr lang="en-US"/>
              <a:t>Surgical treatment of failed Pavlik/late Dx</a:t>
            </a:r>
          </a:p>
          <a:p>
            <a:pPr eaLnBrk="1" hangingPunct="1">
              <a:defRPr/>
            </a:pPr>
            <a:r>
              <a:rPr lang="en-US"/>
              <a:t>Reduction prior to 1</a:t>
            </a:r>
            <a:r>
              <a:rPr lang="en-US" baseline="30000"/>
              <a:t>st</a:t>
            </a:r>
            <a:r>
              <a:rPr lang="en-US"/>
              <a:t> birthday critical</a:t>
            </a:r>
          </a:p>
        </p:txBody>
      </p:sp>
    </p:spTree>
    <p:extLst>
      <p:ext uri="{BB962C8B-B14F-4D97-AF65-F5344CB8AC3E}">
        <p14:creationId xmlns:p14="http://schemas.microsoft.com/office/powerpoint/2010/main" val="2038037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pPr eaLnBrk="1" hangingPunct="1">
              <a:defRPr/>
            </a:pPr>
            <a:r>
              <a:rPr lang="en-US"/>
              <a:t>Ortolani and Barlow Maneuvers</a:t>
            </a:r>
          </a:p>
        </p:txBody>
      </p:sp>
      <p:pic>
        <p:nvPicPr>
          <p:cNvPr id="58371" name="Picture 3" descr="1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1"/>
            <a:ext cx="7696200" cy="254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 name="Picture 5" descr="http://media.tumblr.com/tumblr_lwh8x4wPDa1qjty6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83101"/>
            <a:ext cx="321945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3" name="Picture 7" descr="http://media.tumblr.com/tumblr_lwh8y510H61qjty6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1" y="4495801"/>
            <a:ext cx="3228975" cy="200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45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l" eaLnBrk="1" hangingPunct="1">
              <a:defRPr/>
            </a:pPr>
            <a:r>
              <a:rPr lang="en-US"/>
              <a:t>Orthopaedic Problems</a:t>
            </a:r>
          </a:p>
        </p:txBody>
      </p:sp>
      <p:sp>
        <p:nvSpPr>
          <p:cNvPr id="4099" name="Rectangle 3"/>
          <p:cNvSpPr>
            <a:spLocks noGrp="1" noChangeArrowheads="1"/>
          </p:cNvSpPr>
          <p:nvPr>
            <p:ph type="body" idx="1"/>
          </p:nvPr>
        </p:nvSpPr>
        <p:spPr/>
        <p:txBody>
          <a:bodyPr/>
          <a:lstStyle/>
          <a:p>
            <a:pPr eaLnBrk="1" hangingPunct="1">
              <a:defRPr/>
            </a:pPr>
            <a:r>
              <a:rPr lang="en-US"/>
              <a:t>20 % pediatric visits for musculoskeletal complaints</a:t>
            </a:r>
          </a:p>
          <a:p>
            <a:pPr eaLnBrk="1" hangingPunct="1">
              <a:defRPr/>
            </a:pPr>
            <a:r>
              <a:rPr lang="en-US"/>
              <a:t>PCP participates in management</a:t>
            </a:r>
          </a:p>
          <a:p>
            <a:pPr lvl="1" eaLnBrk="1" hangingPunct="1">
              <a:defRPr/>
            </a:pPr>
            <a:r>
              <a:rPr lang="en-US"/>
              <a:t>Know pitfalls</a:t>
            </a:r>
          </a:p>
          <a:p>
            <a:pPr lvl="1" eaLnBrk="1" hangingPunct="1">
              <a:defRPr/>
            </a:pPr>
            <a:r>
              <a:rPr lang="en-US"/>
              <a:t>Avoid over/under referral</a:t>
            </a:r>
          </a:p>
          <a:p>
            <a:pPr lvl="1" eaLnBrk="1" hangingPunct="1">
              <a:defRPr/>
            </a:pPr>
            <a:r>
              <a:rPr lang="en-US"/>
              <a:t>Avoid unnecessary tests/treatments</a:t>
            </a:r>
          </a:p>
        </p:txBody>
      </p:sp>
    </p:spTree>
    <p:extLst>
      <p:ext uri="{BB962C8B-B14F-4D97-AF65-F5344CB8AC3E}">
        <p14:creationId xmlns:p14="http://schemas.microsoft.com/office/powerpoint/2010/main" val="3666579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eaLnBrk="1" hangingPunct="1">
              <a:defRPr/>
            </a:pPr>
            <a:r>
              <a:rPr lang="en-US"/>
              <a:t>Diagnostic Studies</a:t>
            </a:r>
          </a:p>
        </p:txBody>
      </p:sp>
      <p:sp>
        <p:nvSpPr>
          <p:cNvPr id="338947" name="Rectangle 3"/>
          <p:cNvSpPr>
            <a:spLocks noGrp="1" noChangeArrowheads="1"/>
          </p:cNvSpPr>
          <p:nvPr>
            <p:ph type="body" sz="half" idx="1"/>
          </p:nvPr>
        </p:nvSpPr>
        <p:spPr/>
        <p:txBody>
          <a:bodyPr/>
          <a:lstStyle/>
          <a:p>
            <a:pPr eaLnBrk="1" hangingPunct="1">
              <a:defRPr/>
            </a:pPr>
            <a:r>
              <a:rPr lang="en-US" sz="2800" dirty="0"/>
              <a:t>Dynamic ultrasonography in neonates and young infants</a:t>
            </a:r>
          </a:p>
          <a:p>
            <a:pPr eaLnBrk="1" hangingPunct="1">
              <a:defRPr/>
            </a:pPr>
            <a:r>
              <a:rPr lang="en-US" sz="2800" dirty="0"/>
              <a:t>Plain AP pelvis and frog-leg views in older infants and children</a:t>
            </a:r>
          </a:p>
        </p:txBody>
      </p:sp>
      <p:pic>
        <p:nvPicPr>
          <p:cNvPr id="60420" name="Picture 4" descr="04oite-6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4601" y="3581401"/>
            <a:ext cx="2752725" cy="31035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38950" name="Picture 6" descr="04oite-68"/>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705601" y="3733801"/>
            <a:ext cx="3027363" cy="26844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Bent Arrow 1"/>
          <p:cNvSpPr/>
          <p:nvPr/>
        </p:nvSpPr>
        <p:spPr bwMode="auto">
          <a:xfrm rot="5400000">
            <a:off x="5562601" y="4495801"/>
            <a:ext cx="966787" cy="1020762"/>
          </a:xfrm>
          <a:prstGeom prst="bentArrow">
            <a:avLst/>
          </a:prstGeom>
          <a:solidFill>
            <a:srgbClr val="FFC0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000">
              <a:solidFill>
                <a:srgbClr val="FFC000"/>
              </a:solidFill>
            </a:endParaRPr>
          </a:p>
        </p:txBody>
      </p:sp>
    </p:spTree>
    <p:extLst>
      <p:ext uri="{BB962C8B-B14F-4D97-AF65-F5344CB8AC3E}">
        <p14:creationId xmlns:p14="http://schemas.microsoft.com/office/powerpoint/2010/main" val="329342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38950"/>
                                        </p:tgtEl>
                                        <p:attrNameLst>
                                          <p:attrName>style.visibility</p:attrName>
                                        </p:attrNameLst>
                                      </p:cBhvr>
                                      <p:to>
                                        <p:strVal val="visible"/>
                                      </p:to>
                                    </p:set>
                                    <p:anim calcmode="lin" valueType="num">
                                      <p:cBhvr>
                                        <p:cTn id="7" dur="1000" fill="hold"/>
                                        <p:tgtEl>
                                          <p:spTgt spid="338950"/>
                                        </p:tgtEl>
                                        <p:attrNameLst>
                                          <p:attrName>ppt_x</p:attrName>
                                        </p:attrNameLst>
                                      </p:cBhvr>
                                      <p:tavLst>
                                        <p:tav tm="0">
                                          <p:val>
                                            <p:strVal val="#ppt_x-.2"/>
                                          </p:val>
                                        </p:tav>
                                        <p:tav tm="100000">
                                          <p:val>
                                            <p:strVal val="#ppt_x"/>
                                          </p:val>
                                        </p:tav>
                                      </p:tavLst>
                                    </p:anim>
                                    <p:anim calcmode="lin" valueType="num">
                                      <p:cBhvr>
                                        <p:cTn id="8" dur="1000" fill="hold"/>
                                        <p:tgtEl>
                                          <p:spTgt spid="3389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pPr eaLnBrk="1" hangingPunct="1">
              <a:defRPr/>
            </a:pPr>
            <a:r>
              <a:rPr lang="en-US"/>
              <a:t>Radiology </a:t>
            </a:r>
            <a:r>
              <a:rPr lang="en-US" sz="2800"/>
              <a:t>(1 of 2)</a:t>
            </a:r>
          </a:p>
        </p:txBody>
      </p:sp>
      <p:pic>
        <p:nvPicPr>
          <p:cNvPr id="62467" name="Picture 3" descr="33164_04_0136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95401"/>
            <a:ext cx="4953000" cy="418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298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pPr eaLnBrk="1" hangingPunct="1">
              <a:defRPr/>
            </a:pPr>
            <a:r>
              <a:rPr lang="en-US"/>
              <a:t>Radiology </a:t>
            </a:r>
            <a:r>
              <a:rPr lang="en-US" sz="2800"/>
              <a:t>(2 of 2)</a:t>
            </a:r>
          </a:p>
        </p:txBody>
      </p:sp>
      <p:pic>
        <p:nvPicPr>
          <p:cNvPr id="64515" name="Picture 3" descr="33164_04_0137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19201"/>
            <a:ext cx="6858000" cy="428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670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l" eaLnBrk="1" hangingPunct="1">
              <a:defRPr/>
            </a:pPr>
            <a:r>
              <a:rPr lang="en-US"/>
              <a:t>Bowlegs (Genu Varum)</a:t>
            </a:r>
          </a:p>
        </p:txBody>
      </p:sp>
      <p:sp>
        <p:nvSpPr>
          <p:cNvPr id="51203" name="Rectangle 3"/>
          <p:cNvSpPr>
            <a:spLocks noGrp="1" noChangeArrowheads="1"/>
          </p:cNvSpPr>
          <p:nvPr>
            <p:ph type="body" sz="half" idx="2"/>
          </p:nvPr>
        </p:nvSpPr>
        <p:spPr/>
        <p:txBody>
          <a:bodyPr/>
          <a:lstStyle/>
          <a:p>
            <a:pPr eaLnBrk="1" hangingPunct="1">
              <a:defRPr/>
            </a:pPr>
            <a:r>
              <a:rPr lang="en-US" sz="2800"/>
              <a:t>Physiologic genu varum</a:t>
            </a:r>
          </a:p>
          <a:p>
            <a:pPr eaLnBrk="1" hangingPunct="1">
              <a:defRPr/>
            </a:pPr>
            <a:r>
              <a:rPr lang="en-US" sz="2800"/>
              <a:t>Infantile tibia vara (Blount’s Disease)</a:t>
            </a:r>
          </a:p>
          <a:p>
            <a:pPr eaLnBrk="1" hangingPunct="1">
              <a:defRPr/>
            </a:pPr>
            <a:r>
              <a:rPr lang="en-US" sz="2800"/>
              <a:t>Bone dystrophy (Rickets)</a:t>
            </a:r>
          </a:p>
          <a:p>
            <a:pPr eaLnBrk="1" hangingPunct="1">
              <a:defRPr/>
            </a:pPr>
            <a:r>
              <a:rPr lang="en-US" sz="2800"/>
              <a:t>Bone dysplasia (achondroplasia)</a:t>
            </a:r>
          </a:p>
          <a:p>
            <a:pPr eaLnBrk="1" hangingPunct="1">
              <a:defRPr/>
            </a:pPr>
            <a:r>
              <a:rPr lang="en-US" sz="2800"/>
              <a:t>Physeal abnormality (trauma)</a:t>
            </a:r>
          </a:p>
        </p:txBody>
      </p:sp>
      <p:pic>
        <p:nvPicPr>
          <p:cNvPr id="66564" name="Picture 5" descr="Comparison of Valgus and Varus Deformit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2327275"/>
            <a:ext cx="4152900" cy="3352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557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l" eaLnBrk="1" hangingPunct="1">
              <a:defRPr/>
            </a:pPr>
            <a:r>
              <a:rPr lang="en-US"/>
              <a:t>Physiologic Genu Varum</a:t>
            </a:r>
          </a:p>
        </p:txBody>
      </p:sp>
      <p:sp>
        <p:nvSpPr>
          <p:cNvPr id="53251" name="Rectangle 3"/>
          <p:cNvSpPr>
            <a:spLocks noGrp="1" noChangeArrowheads="1"/>
          </p:cNvSpPr>
          <p:nvPr>
            <p:ph type="body" idx="1"/>
          </p:nvPr>
        </p:nvSpPr>
        <p:spPr/>
        <p:txBody>
          <a:bodyPr/>
          <a:lstStyle/>
          <a:p>
            <a:pPr eaLnBrk="1" hangingPunct="1">
              <a:defRPr/>
            </a:pPr>
            <a:r>
              <a:rPr lang="en-US"/>
              <a:t>Usually corrects by 20 - 24 months</a:t>
            </a:r>
          </a:p>
          <a:p>
            <a:pPr eaLnBrk="1" hangingPunct="1">
              <a:defRPr/>
            </a:pPr>
            <a:r>
              <a:rPr lang="en-US"/>
              <a:t>Treatment:  Reassurance only</a:t>
            </a:r>
          </a:p>
          <a:p>
            <a:pPr eaLnBrk="1" hangingPunct="1">
              <a:defRPr/>
            </a:pPr>
            <a:r>
              <a:rPr lang="en-US"/>
              <a:t>Worrisome:  Progressive or unilateral</a:t>
            </a:r>
          </a:p>
          <a:p>
            <a:pPr lvl="1" eaLnBrk="1" hangingPunct="1">
              <a:defRPr/>
            </a:pPr>
            <a:r>
              <a:rPr lang="en-US"/>
              <a:t>Blount’s disease most likely</a:t>
            </a:r>
          </a:p>
          <a:p>
            <a:pPr eaLnBrk="1" hangingPunct="1">
              <a:defRPr/>
            </a:pPr>
            <a:r>
              <a:rPr lang="en-US"/>
              <a:t>X-ray:  Measure metaphyseal-diaphyseal angle (MDA) - 11º or more</a:t>
            </a:r>
          </a:p>
        </p:txBody>
      </p:sp>
    </p:spTree>
    <p:extLst>
      <p:ext uri="{BB962C8B-B14F-4D97-AF65-F5344CB8AC3E}">
        <p14:creationId xmlns:p14="http://schemas.microsoft.com/office/powerpoint/2010/main" val="1739173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l" eaLnBrk="1" hangingPunct="1">
              <a:defRPr/>
            </a:pPr>
            <a:r>
              <a:rPr lang="en-US"/>
              <a:t>MDA parameters</a:t>
            </a:r>
          </a:p>
        </p:txBody>
      </p:sp>
      <p:sp>
        <p:nvSpPr>
          <p:cNvPr id="55299" name="Rectangle 3"/>
          <p:cNvSpPr>
            <a:spLocks noGrp="1" noChangeArrowheads="1"/>
          </p:cNvSpPr>
          <p:nvPr>
            <p:ph type="body" idx="1"/>
          </p:nvPr>
        </p:nvSpPr>
        <p:spPr>
          <a:xfrm>
            <a:off x="3962400" y="1600200"/>
            <a:ext cx="6705600" cy="4724400"/>
          </a:xfrm>
        </p:spPr>
        <p:txBody>
          <a:bodyPr/>
          <a:lstStyle/>
          <a:p>
            <a:pPr eaLnBrk="1" hangingPunct="1">
              <a:defRPr/>
            </a:pPr>
            <a:r>
              <a:rPr lang="en-US" sz="2000" b="1" u="sng"/>
              <a:t>MDA</a:t>
            </a:r>
            <a:r>
              <a:rPr lang="en-US" sz="2000" b="1"/>
              <a:t>		</a:t>
            </a:r>
            <a:r>
              <a:rPr lang="en-US" sz="2000" b="1" u="sng"/>
              <a:t>Probable etiology</a:t>
            </a:r>
          </a:p>
          <a:p>
            <a:pPr eaLnBrk="1" hangingPunct="1">
              <a:defRPr/>
            </a:pPr>
            <a:endParaRPr lang="en-US" sz="2000" u="sng"/>
          </a:p>
          <a:p>
            <a:pPr eaLnBrk="1" hangingPunct="1">
              <a:defRPr/>
            </a:pPr>
            <a:r>
              <a:rPr lang="en-US" sz="2000" u="sng"/>
              <a:t>&lt; </a:t>
            </a:r>
            <a:r>
              <a:rPr lang="en-US" sz="2000"/>
              <a:t>9º		Physiologic genu varum</a:t>
            </a:r>
          </a:p>
          <a:p>
            <a:pPr eaLnBrk="1" hangingPunct="1">
              <a:defRPr/>
            </a:pPr>
            <a:endParaRPr lang="en-US" sz="2000"/>
          </a:p>
          <a:p>
            <a:pPr eaLnBrk="1" hangingPunct="1">
              <a:defRPr/>
            </a:pPr>
            <a:r>
              <a:rPr lang="en-US" sz="2000"/>
              <a:t>10-15º		Gray zone-close observation</a:t>
            </a:r>
          </a:p>
          <a:p>
            <a:pPr eaLnBrk="1" hangingPunct="1">
              <a:defRPr/>
            </a:pPr>
            <a:endParaRPr lang="en-US" sz="2000" u="sng"/>
          </a:p>
          <a:p>
            <a:pPr eaLnBrk="1" hangingPunct="1">
              <a:defRPr/>
            </a:pPr>
            <a:r>
              <a:rPr lang="en-US" sz="2000" u="sng"/>
              <a:t>&gt;</a:t>
            </a:r>
            <a:r>
              <a:rPr lang="en-US" sz="2000"/>
              <a:t> 16º		Blount’s disease</a:t>
            </a:r>
          </a:p>
        </p:txBody>
      </p:sp>
      <p:pic>
        <p:nvPicPr>
          <p:cNvPr id="68612" name="Picture 4" descr="Ill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600200"/>
            <a:ext cx="1960563"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188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l" eaLnBrk="1" hangingPunct="1">
              <a:defRPr/>
            </a:pPr>
            <a:r>
              <a:rPr lang="en-US"/>
              <a:t>Infantile Tibia Vara (Blount’s)</a:t>
            </a:r>
          </a:p>
        </p:txBody>
      </p:sp>
      <p:sp>
        <p:nvSpPr>
          <p:cNvPr id="57347" name="Rectangle 3"/>
          <p:cNvSpPr>
            <a:spLocks noGrp="1" noChangeArrowheads="1"/>
          </p:cNvSpPr>
          <p:nvPr>
            <p:ph type="body" idx="1"/>
          </p:nvPr>
        </p:nvSpPr>
        <p:spPr/>
        <p:txBody>
          <a:bodyPr/>
          <a:lstStyle/>
          <a:p>
            <a:pPr eaLnBrk="1" hangingPunct="1">
              <a:defRPr/>
            </a:pPr>
            <a:r>
              <a:rPr lang="en-US"/>
              <a:t>Usually bilateral and progressive</a:t>
            </a:r>
          </a:p>
          <a:p>
            <a:pPr eaLnBrk="1" hangingPunct="1">
              <a:defRPr/>
            </a:pPr>
            <a:r>
              <a:rPr lang="en-US"/>
              <a:t>Obesity and ITT common</a:t>
            </a:r>
          </a:p>
          <a:p>
            <a:pPr eaLnBrk="1" hangingPunct="1">
              <a:defRPr/>
            </a:pPr>
            <a:r>
              <a:rPr lang="en-US"/>
              <a:t>Early bracing may help</a:t>
            </a:r>
          </a:p>
          <a:p>
            <a:pPr eaLnBrk="1" hangingPunct="1">
              <a:defRPr/>
            </a:pPr>
            <a:r>
              <a:rPr lang="en-US"/>
              <a:t>Surgical treatment often required</a:t>
            </a:r>
          </a:p>
          <a:p>
            <a:pPr eaLnBrk="1" hangingPunct="1">
              <a:defRPr/>
            </a:pPr>
            <a:r>
              <a:rPr lang="en-US"/>
              <a:t>Morbidity fairly common</a:t>
            </a:r>
          </a:p>
          <a:p>
            <a:pPr lvl="1" eaLnBrk="1" hangingPunct="1">
              <a:defRPr/>
            </a:pPr>
            <a:r>
              <a:rPr lang="en-US"/>
              <a:t>Recurrence, joint incongruity, arthritis</a:t>
            </a:r>
          </a:p>
          <a:p>
            <a:pPr eaLnBrk="1" hangingPunct="1">
              <a:defRPr/>
            </a:pPr>
            <a:r>
              <a:rPr lang="en-US"/>
              <a:t>Pedi Ortho referral always indicated</a:t>
            </a:r>
          </a:p>
        </p:txBody>
      </p:sp>
    </p:spTree>
    <p:extLst>
      <p:ext uri="{BB962C8B-B14F-4D97-AF65-F5344CB8AC3E}">
        <p14:creationId xmlns:p14="http://schemas.microsoft.com/office/powerpoint/2010/main" val="216546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Grp="1" noChangeAspect="1"/>
          </p:cNvGraphicFramePr>
          <p:nvPr>
            <p:ph/>
          </p:nvPr>
        </p:nvGraphicFramePr>
        <p:xfrm>
          <a:off x="1981200" y="1323975"/>
          <a:ext cx="8229600" cy="3760788"/>
        </p:xfrm>
        <a:graphic>
          <a:graphicData uri="http://schemas.openxmlformats.org/presentationml/2006/ole">
            <mc:AlternateContent xmlns:mc="http://schemas.openxmlformats.org/markup-compatibility/2006">
              <mc:Choice xmlns:v="urn:schemas-microsoft-com:vml" Requires="v">
                <p:oleObj name="Bitmap Image" r:id="rId2" imgW="18295238" imgH="8295238" progId="Paint.Picture">
                  <p:embed/>
                </p:oleObj>
              </mc:Choice>
              <mc:Fallback>
                <p:oleObj name="Bitmap Image" r:id="rId2" imgW="18295238" imgH="8295238" progId="Paint.Picture">
                  <p:embed/>
                  <p:pic>
                    <p:nvPicPr>
                      <p:cNvPr id="706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23975"/>
                        <a:ext cx="8229600" cy="3760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26591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l" eaLnBrk="1" hangingPunct="1">
              <a:defRPr/>
            </a:pPr>
            <a:r>
              <a:rPr lang="en-US"/>
              <a:t>Perthe’s Disease </a:t>
            </a:r>
          </a:p>
        </p:txBody>
      </p:sp>
      <p:sp>
        <p:nvSpPr>
          <p:cNvPr id="4099" name="Rectangle 3"/>
          <p:cNvSpPr>
            <a:spLocks noGrp="1" noChangeArrowheads="1"/>
          </p:cNvSpPr>
          <p:nvPr>
            <p:ph type="body" sz="half" idx="1"/>
          </p:nvPr>
        </p:nvSpPr>
        <p:spPr>
          <a:xfrm>
            <a:off x="1981200" y="1600200"/>
            <a:ext cx="4419600" cy="4876800"/>
          </a:xfrm>
        </p:spPr>
        <p:txBody>
          <a:bodyPr/>
          <a:lstStyle/>
          <a:p>
            <a:pPr eaLnBrk="1" hangingPunct="1">
              <a:defRPr/>
            </a:pPr>
            <a:r>
              <a:rPr lang="en-US" sz="2800"/>
              <a:t>Idiopathic osteonecrosis femoral head</a:t>
            </a:r>
          </a:p>
          <a:p>
            <a:pPr eaLnBrk="1" hangingPunct="1">
              <a:defRPr/>
            </a:pPr>
            <a:r>
              <a:rPr lang="en-US" sz="2800"/>
              <a:t>Etiology unknown</a:t>
            </a:r>
          </a:p>
          <a:p>
            <a:pPr lvl="1" eaLnBrk="1" hangingPunct="1">
              <a:defRPr/>
            </a:pPr>
            <a:r>
              <a:rPr lang="en-US" sz="2400"/>
              <a:t>Old theories</a:t>
            </a:r>
          </a:p>
          <a:p>
            <a:pPr lvl="2" eaLnBrk="1" hangingPunct="1">
              <a:defRPr/>
            </a:pPr>
            <a:r>
              <a:rPr lang="en-US" sz="2000"/>
              <a:t>Trauma</a:t>
            </a:r>
          </a:p>
          <a:p>
            <a:pPr lvl="2" eaLnBrk="1" hangingPunct="1">
              <a:defRPr/>
            </a:pPr>
            <a:r>
              <a:rPr lang="en-US" sz="2000"/>
              <a:t>Transient synovitis</a:t>
            </a:r>
          </a:p>
          <a:p>
            <a:pPr lvl="1" eaLnBrk="1" hangingPunct="1">
              <a:defRPr/>
            </a:pPr>
            <a:r>
              <a:rPr lang="en-US" sz="2400"/>
              <a:t>New theories:</a:t>
            </a:r>
          </a:p>
          <a:p>
            <a:pPr lvl="2" eaLnBrk="1" hangingPunct="1">
              <a:defRPr/>
            </a:pPr>
            <a:r>
              <a:rPr lang="en-US" sz="2000"/>
              <a:t>Abnormal clotting factors</a:t>
            </a:r>
          </a:p>
          <a:p>
            <a:pPr lvl="2" eaLnBrk="1" hangingPunct="1">
              <a:defRPr/>
            </a:pPr>
            <a:r>
              <a:rPr lang="en-US" sz="2000"/>
              <a:t>Second hand cigarette smoke</a:t>
            </a:r>
          </a:p>
        </p:txBody>
      </p:sp>
      <p:pic>
        <p:nvPicPr>
          <p:cNvPr id="71684" name="Picture 4" descr="007"/>
          <p:cNvPicPr>
            <a:picLocks noGrp="1" noChangeAspect="1" noChangeArrowheads="1"/>
          </p:cNvPicPr>
          <p:nvPr>
            <p:ph sz="half" idx="2"/>
          </p:nvPr>
        </p:nvPicPr>
        <p:blipFill>
          <a:blip r:embed="rId2">
            <a:lum bright="18000"/>
            <a:extLst>
              <a:ext uri="{28A0092B-C50C-407E-A947-70E740481C1C}">
                <a14:useLocalDpi xmlns:a14="http://schemas.microsoft.com/office/drawing/2010/main" val="0"/>
              </a:ext>
            </a:extLst>
          </a:blip>
          <a:srcRect l="26334" r="1459" b="2313"/>
          <a:stretch>
            <a:fillRect/>
          </a:stretch>
        </p:blipFill>
        <p:spPr>
          <a:xfrm>
            <a:off x="6705600" y="2874963"/>
            <a:ext cx="3505200" cy="2336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FFCC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1686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eaLnBrk="1" hangingPunct="1">
              <a:defRPr/>
            </a:pPr>
            <a:r>
              <a:rPr lang="en-US"/>
              <a:t>Perthe’s Disease</a:t>
            </a:r>
          </a:p>
        </p:txBody>
      </p:sp>
      <p:sp>
        <p:nvSpPr>
          <p:cNvPr id="5123" name="Rectangle 3"/>
          <p:cNvSpPr>
            <a:spLocks noGrp="1" noChangeArrowheads="1"/>
          </p:cNvSpPr>
          <p:nvPr>
            <p:ph type="body" idx="1"/>
          </p:nvPr>
        </p:nvSpPr>
        <p:spPr/>
        <p:txBody>
          <a:bodyPr/>
          <a:lstStyle/>
          <a:p>
            <a:pPr eaLnBrk="1" hangingPunct="1">
              <a:defRPr/>
            </a:pPr>
            <a:r>
              <a:rPr lang="en-US"/>
              <a:t>Typical age 4-8 years</a:t>
            </a:r>
          </a:p>
          <a:p>
            <a:pPr eaLnBrk="1" hangingPunct="1">
              <a:defRPr/>
            </a:pPr>
            <a:r>
              <a:rPr lang="en-US"/>
              <a:t>Limping +/- Pain</a:t>
            </a:r>
          </a:p>
          <a:p>
            <a:pPr eaLnBrk="1" hangingPunct="1">
              <a:defRPr/>
            </a:pPr>
            <a:r>
              <a:rPr lang="en-US"/>
              <a:t>Limited hip abduction/IR</a:t>
            </a:r>
          </a:p>
          <a:p>
            <a:pPr eaLnBrk="1" hangingPunct="1">
              <a:defRPr/>
            </a:pPr>
            <a:r>
              <a:rPr lang="en-US"/>
              <a:t>12% bilateral</a:t>
            </a:r>
          </a:p>
          <a:p>
            <a:pPr eaLnBrk="1" hangingPunct="1">
              <a:defRPr/>
            </a:pPr>
            <a:r>
              <a:rPr lang="en-US"/>
              <a:t>Onset after age 6 = worse prognosis</a:t>
            </a:r>
          </a:p>
          <a:p>
            <a:pPr eaLnBrk="1" hangingPunct="1">
              <a:defRPr/>
            </a:pPr>
            <a:r>
              <a:rPr lang="en-US"/>
              <a:t>Femoral head small, flattened</a:t>
            </a:r>
          </a:p>
        </p:txBody>
      </p:sp>
    </p:spTree>
    <p:extLst>
      <p:ext uri="{BB962C8B-B14F-4D97-AF65-F5344CB8AC3E}">
        <p14:creationId xmlns:p14="http://schemas.microsoft.com/office/powerpoint/2010/main" val="219329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defRPr/>
            </a:pPr>
            <a:r>
              <a:rPr lang="en-US"/>
              <a:t>Diagnosis</a:t>
            </a:r>
          </a:p>
        </p:txBody>
      </p:sp>
      <p:sp>
        <p:nvSpPr>
          <p:cNvPr id="6147" name="Rectangle 3"/>
          <p:cNvSpPr>
            <a:spLocks noGrp="1" noChangeArrowheads="1"/>
          </p:cNvSpPr>
          <p:nvPr>
            <p:ph type="body" idx="1"/>
          </p:nvPr>
        </p:nvSpPr>
        <p:spPr/>
        <p:txBody>
          <a:bodyPr/>
          <a:lstStyle/>
          <a:p>
            <a:pPr eaLnBrk="1" hangingPunct="1">
              <a:defRPr/>
            </a:pPr>
            <a:r>
              <a:rPr lang="en-US"/>
              <a:t>History – Mom knows (best)</a:t>
            </a:r>
          </a:p>
          <a:p>
            <a:pPr eaLnBrk="1" hangingPunct="1">
              <a:defRPr/>
            </a:pPr>
            <a:r>
              <a:rPr lang="en-US"/>
              <a:t>Physical examination</a:t>
            </a:r>
          </a:p>
          <a:p>
            <a:pPr lvl="1" eaLnBrk="1" hangingPunct="1">
              <a:defRPr/>
            </a:pPr>
            <a:r>
              <a:rPr lang="en-US"/>
              <a:t>Think of existing normal anatomy</a:t>
            </a:r>
          </a:p>
          <a:p>
            <a:pPr lvl="1" eaLnBrk="1" hangingPunct="1">
              <a:defRPr/>
            </a:pPr>
            <a:r>
              <a:rPr lang="en-US"/>
              <a:t>Normal – Wide range, age related</a:t>
            </a:r>
          </a:p>
          <a:p>
            <a:pPr lvl="1" eaLnBrk="1" hangingPunct="1">
              <a:defRPr/>
            </a:pPr>
            <a:r>
              <a:rPr lang="en-US"/>
              <a:t>Signs of disease</a:t>
            </a:r>
          </a:p>
          <a:p>
            <a:pPr lvl="2" eaLnBrk="1" hangingPunct="1">
              <a:defRPr/>
            </a:pPr>
            <a:r>
              <a:rPr lang="en-US"/>
              <a:t>Swelling vs effusion</a:t>
            </a:r>
          </a:p>
          <a:p>
            <a:pPr lvl="2" eaLnBrk="1" hangingPunct="1">
              <a:defRPr/>
            </a:pPr>
            <a:r>
              <a:rPr lang="en-US"/>
              <a:t>Tenderness – local/diffuse</a:t>
            </a:r>
          </a:p>
          <a:p>
            <a:pPr lvl="2" eaLnBrk="1" hangingPunct="1">
              <a:defRPr/>
            </a:pPr>
            <a:r>
              <a:rPr lang="en-US"/>
              <a:t>Errythema</a:t>
            </a:r>
          </a:p>
          <a:p>
            <a:pPr lvl="2" eaLnBrk="1" hangingPunct="1">
              <a:defRPr/>
            </a:pPr>
            <a:r>
              <a:rPr lang="en-US"/>
              <a:t>Heat</a:t>
            </a:r>
          </a:p>
        </p:txBody>
      </p:sp>
    </p:spTree>
    <p:extLst>
      <p:ext uri="{BB962C8B-B14F-4D97-AF65-F5344CB8AC3E}">
        <p14:creationId xmlns:p14="http://schemas.microsoft.com/office/powerpoint/2010/main" val="1035292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defRPr/>
            </a:pPr>
            <a:r>
              <a:rPr lang="en-US"/>
              <a:t>Perthe’s Pitfalls</a:t>
            </a:r>
          </a:p>
        </p:txBody>
      </p:sp>
      <p:sp>
        <p:nvSpPr>
          <p:cNvPr id="6147" name="Rectangle 3"/>
          <p:cNvSpPr>
            <a:spLocks noGrp="1" noChangeArrowheads="1"/>
          </p:cNvSpPr>
          <p:nvPr>
            <p:ph type="body" idx="1"/>
          </p:nvPr>
        </p:nvSpPr>
        <p:spPr/>
        <p:txBody>
          <a:bodyPr/>
          <a:lstStyle/>
          <a:p>
            <a:pPr eaLnBrk="1" hangingPunct="1">
              <a:defRPr/>
            </a:pPr>
            <a:r>
              <a:rPr lang="en-US"/>
              <a:t>Referred pain to knees</a:t>
            </a:r>
          </a:p>
          <a:p>
            <a:pPr eaLnBrk="1" hangingPunct="1">
              <a:defRPr/>
            </a:pPr>
            <a:r>
              <a:rPr lang="en-US"/>
              <a:t>Early x-rays may be normal</a:t>
            </a:r>
          </a:p>
          <a:p>
            <a:pPr eaLnBrk="1" hangingPunct="1">
              <a:defRPr/>
            </a:pPr>
            <a:r>
              <a:rPr lang="en-US"/>
              <a:t>Radiographic appearance variable</a:t>
            </a:r>
          </a:p>
          <a:p>
            <a:pPr eaLnBrk="1" hangingPunct="1">
              <a:defRPr/>
            </a:pPr>
            <a:r>
              <a:rPr lang="en-US"/>
              <a:t>Include frog lateral views both hips </a:t>
            </a:r>
          </a:p>
          <a:p>
            <a:pPr eaLnBrk="1" hangingPunct="1">
              <a:defRPr/>
            </a:pPr>
            <a:r>
              <a:rPr lang="en-US"/>
              <a:t>Epiphyseal dysplasia my mimic AVN</a:t>
            </a:r>
          </a:p>
          <a:p>
            <a:pPr eaLnBrk="1" hangingPunct="1">
              <a:defRPr/>
            </a:pPr>
            <a:r>
              <a:rPr lang="en-US" b="1" u="sng"/>
              <a:t>MRI unnecessary</a:t>
            </a:r>
            <a:endParaRPr lang="en-US"/>
          </a:p>
        </p:txBody>
      </p:sp>
    </p:spTree>
    <p:extLst>
      <p:ext uri="{BB962C8B-B14F-4D97-AF65-F5344CB8AC3E}">
        <p14:creationId xmlns:p14="http://schemas.microsoft.com/office/powerpoint/2010/main" val="2771646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defRPr/>
            </a:pPr>
            <a:r>
              <a:rPr lang="en-US"/>
              <a:t>Perthe’s Charades</a:t>
            </a:r>
          </a:p>
        </p:txBody>
      </p:sp>
      <p:sp>
        <p:nvSpPr>
          <p:cNvPr id="7171" name="Rectangle 3"/>
          <p:cNvSpPr>
            <a:spLocks noGrp="1" noChangeArrowheads="1"/>
          </p:cNvSpPr>
          <p:nvPr>
            <p:ph type="body" idx="1"/>
          </p:nvPr>
        </p:nvSpPr>
        <p:spPr/>
        <p:txBody>
          <a:bodyPr/>
          <a:lstStyle/>
          <a:p>
            <a:pPr eaLnBrk="1" hangingPunct="1">
              <a:defRPr/>
            </a:pPr>
            <a:r>
              <a:rPr lang="en-US"/>
              <a:t>Epiphyseal dysplasia</a:t>
            </a:r>
          </a:p>
          <a:p>
            <a:pPr eaLnBrk="1" hangingPunct="1">
              <a:defRPr/>
            </a:pPr>
            <a:r>
              <a:rPr lang="en-US"/>
              <a:t>Spondyloepiphyseal dysplasia</a:t>
            </a:r>
          </a:p>
          <a:p>
            <a:pPr eaLnBrk="1" hangingPunct="1">
              <a:defRPr/>
            </a:pPr>
            <a:r>
              <a:rPr lang="en-US"/>
              <a:t>Hypothyroidism</a:t>
            </a:r>
          </a:p>
          <a:p>
            <a:pPr eaLnBrk="1" hangingPunct="1">
              <a:defRPr/>
            </a:pPr>
            <a:r>
              <a:rPr lang="en-US"/>
              <a:t>Sickle cell disease</a:t>
            </a:r>
          </a:p>
          <a:p>
            <a:pPr eaLnBrk="1" hangingPunct="1">
              <a:defRPr/>
            </a:pPr>
            <a:r>
              <a:rPr lang="en-US"/>
              <a:t>TB of hip</a:t>
            </a:r>
          </a:p>
        </p:txBody>
      </p:sp>
    </p:spTree>
    <p:extLst>
      <p:ext uri="{BB962C8B-B14F-4D97-AF65-F5344CB8AC3E}">
        <p14:creationId xmlns:p14="http://schemas.microsoft.com/office/powerpoint/2010/main" val="10713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defRPr/>
            </a:pPr>
            <a:r>
              <a:rPr lang="en-US"/>
              <a:t>Perthe’s Treatment</a:t>
            </a:r>
          </a:p>
        </p:txBody>
      </p:sp>
      <p:sp>
        <p:nvSpPr>
          <p:cNvPr id="8195" name="Rectangle 3"/>
          <p:cNvSpPr>
            <a:spLocks noGrp="1" noChangeArrowheads="1"/>
          </p:cNvSpPr>
          <p:nvPr>
            <p:ph type="body" idx="1"/>
          </p:nvPr>
        </p:nvSpPr>
        <p:spPr/>
        <p:txBody>
          <a:bodyPr/>
          <a:lstStyle/>
          <a:p>
            <a:pPr eaLnBrk="1" hangingPunct="1">
              <a:defRPr/>
            </a:pPr>
            <a:r>
              <a:rPr lang="en-US"/>
              <a:t>Not an emergency</a:t>
            </a:r>
          </a:p>
          <a:p>
            <a:pPr eaLnBrk="1" hangingPunct="1">
              <a:defRPr/>
            </a:pPr>
            <a:r>
              <a:rPr lang="en-US"/>
              <a:t>2 to 4 year process</a:t>
            </a:r>
          </a:p>
          <a:p>
            <a:pPr eaLnBrk="1" hangingPunct="1">
              <a:defRPr/>
            </a:pPr>
            <a:r>
              <a:rPr lang="en-US"/>
              <a:t>Activity reduction</a:t>
            </a:r>
          </a:p>
          <a:p>
            <a:pPr eaLnBrk="1" hangingPunct="1">
              <a:defRPr/>
            </a:pPr>
            <a:r>
              <a:rPr lang="en-US"/>
              <a:t>NSAID’s</a:t>
            </a:r>
          </a:p>
          <a:p>
            <a:pPr eaLnBrk="1" hangingPunct="1">
              <a:defRPr/>
            </a:pPr>
            <a:r>
              <a:rPr lang="en-US"/>
              <a:t>Gentle hip ROM exercises</a:t>
            </a:r>
          </a:p>
        </p:txBody>
      </p:sp>
    </p:spTree>
    <p:extLst>
      <p:ext uri="{BB962C8B-B14F-4D97-AF65-F5344CB8AC3E}">
        <p14:creationId xmlns:p14="http://schemas.microsoft.com/office/powerpoint/2010/main" val="3053747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defRPr/>
            </a:pPr>
            <a:r>
              <a:rPr lang="en-US"/>
              <a:t>Perthe’s Treatment</a:t>
            </a:r>
          </a:p>
        </p:txBody>
      </p:sp>
      <p:sp>
        <p:nvSpPr>
          <p:cNvPr id="9219" name="Rectangle 3"/>
          <p:cNvSpPr>
            <a:spLocks noGrp="1" noChangeArrowheads="1"/>
          </p:cNvSpPr>
          <p:nvPr>
            <p:ph type="body" idx="1"/>
          </p:nvPr>
        </p:nvSpPr>
        <p:spPr/>
        <p:txBody>
          <a:bodyPr/>
          <a:lstStyle/>
          <a:p>
            <a:pPr eaLnBrk="1" hangingPunct="1">
              <a:defRPr/>
            </a:pPr>
            <a:r>
              <a:rPr lang="en-US"/>
              <a:t>Older age (&gt;7-8 yrs)</a:t>
            </a:r>
          </a:p>
          <a:p>
            <a:pPr eaLnBrk="1" hangingPunct="1">
              <a:defRPr/>
            </a:pPr>
            <a:r>
              <a:rPr lang="en-US"/>
              <a:t>Total head involvement</a:t>
            </a:r>
          </a:p>
          <a:p>
            <a:pPr eaLnBrk="1" hangingPunct="1">
              <a:defRPr/>
            </a:pPr>
            <a:r>
              <a:rPr lang="en-US"/>
              <a:t>Prolonged regeneration stage</a:t>
            </a:r>
          </a:p>
          <a:p>
            <a:pPr eaLnBrk="1" hangingPunct="1">
              <a:defRPr/>
            </a:pPr>
            <a:r>
              <a:rPr lang="en-US"/>
              <a:t>Hip containment</a:t>
            </a:r>
          </a:p>
          <a:p>
            <a:pPr lvl="1" eaLnBrk="1" hangingPunct="1">
              <a:defRPr/>
            </a:pPr>
            <a:r>
              <a:rPr lang="en-US"/>
              <a:t>Abduction traction or Petrie casting</a:t>
            </a:r>
          </a:p>
          <a:p>
            <a:pPr lvl="1" eaLnBrk="1" hangingPunct="1">
              <a:defRPr/>
            </a:pPr>
            <a:r>
              <a:rPr lang="en-US"/>
              <a:t>Ambulator abduction bracing</a:t>
            </a:r>
          </a:p>
          <a:p>
            <a:pPr lvl="1" eaLnBrk="1" hangingPunct="1">
              <a:defRPr/>
            </a:pPr>
            <a:r>
              <a:rPr lang="en-US"/>
              <a:t>Proximal femoral osteotomy</a:t>
            </a:r>
          </a:p>
          <a:p>
            <a:pPr lvl="1" eaLnBrk="1" hangingPunct="1">
              <a:defRPr/>
            </a:pPr>
            <a:r>
              <a:rPr lang="en-US"/>
              <a:t>Salter pelvic osteotomy</a:t>
            </a:r>
          </a:p>
        </p:txBody>
      </p:sp>
    </p:spTree>
    <p:extLst>
      <p:ext uri="{BB962C8B-B14F-4D97-AF65-F5344CB8AC3E}">
        <p14:creationId xmlns:p14="http://schemas.microsoft.com/office/powerpoint/2010/main" val="3331617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a:t>Radiograph: LCP</a:t>
            </a:r>
          </a:p>
        </p:txBody>
      </p:sp>
      <p:pic>
        <p:nvPicPr>
          <p:cNvPr id="77827" name="Picture 3" descr="0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0833" t="3500" r="18333" b="14250"/>
          <a:stretch>
            <a:fillRect/>
          </a:stretch>
        </p:blipFill>
        <p:spPr>
          <a:xfrm>
            <a:off x="1676400" y="1447801"/>
            <a:ext cx="4610100" cy="37242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FFCC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7828" name="Picture 4" descr="007"/>
          <p:cNvPicPr>
            <a:picLocks noGrp="1" noChangeAspect="1" noChangeArrowheads="1"/>
          </p:cNvPicPr>
          <p:nvPr>
            <p:ph sz="half" idx="2"/>
          </p:nvPr>
        </p:nvPicPr>
        <p:blipFill>
          <a:blip r:embed="rId4">
            <a:lum bright="18000"/>
            <a:extLst>
              <a:ext uri="{28A0092B-C50C-407E-A947-70E740481C1C}">
                <a14:useLocalDpi xmlns:a14="http://schemas.microsoft.com/office/drawing/2010/main" val="0"/>
              </a:ext>
            </a:extLst>
          </a:blip>
          <a:srcRect l="26334"/>
          <a:stretch>
            <a:fillRect/>
          </a:stretch>
        </p:blipFill>
        <p:spPr>
          <a:xfrm>
            <a:off x="6400800" y="2743201"/>
            <a:ext cx="4076700" cy="32940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FFCC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7829" name="AutoShape 5"/>
          <p:cNvSpPr>
            <a:spLocks noChangeArrowheads="1"/>
          </p:cNvSpPr>
          <p:nvPr/>
        </p:nvSpPr>
        <p:spPr bwMode="auto">
          <a:xfrm>
            <a:off x="4800600" y="4267200"/>
            <a:ext cx="76200" cy="381000"/>
          </a:xfrm>
          <a:prstGeom prst="upArrow">
            <a:avLst>
              <a:gd name="adj1" fmla="val 50000"/>
              <a:gd name="adj2" fmla="val 125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77830" name="AutoShape 6"/>
          <p:cNvSpPr>
            <a:spLocks noChangeArrowheads="1"/>
          </p:cNvSpPr>
          <p:nvPr/>
        </p:nvSpPr>
        <p:spPr bwMode="auto">
          <a:xfrm>
            <a:off x="5029200" y="4267200"/>
            <a:ext cx="76200" cy="381000"/>
          </a:xfrm>
          <a:prstGeom prst="upArrow">
            <a:avLst>
              <a:gd name="adj1" fmla="val 50000"/>
              <a:gd name="adj2" fmla="val 125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77831" name="AutoShape 7"/>
          <p:cNvSpPr>
            <a:spLocks noChangeArrowheads="1"/>
          </p:cNvSpPr>
          <p:nvPr/>
        </p:nvSpPr>
        <p:spPr bwMode="auto">
          <a:xfrm>
            <a:off x="8686800" y="3810000"/>
            <a:ext cx="381000" cy="152400"/>
          </a:xfrm>
          <a:prstGeom prst="leftArrow">
            <a:avLst>
              <a:gd name="adj1" fmla="val 50000"/>
              <a:gd name="adj2" fmla="val 62500"/>
            </a:avLst>
          </a:prstGeom>
          <a:solidFill>
            <a:srgbClr val="00FF00"/>
          </a:solidFill>
          <a:ln w="9525">
            <a:solidFill>
              <a:srgbClr val="00FF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Tree>
    <p:extLst>
      <p:ext uri="{BB962C8B-B14F-4D97-AF65-F5344CB8AC3E}">
        <p14:creationId xmlns:p14="http://schemas.microsoft.com/office/powerpoint/2010/main" val="4124258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t>Legg-Calvé-Perthes Disease</a:t>
            </a:r>
          </a:p>
        </p:txBody>
      </p:sp>
      <p:sp>
        <p:nvSpPr>
          <p:cNvPr id="13315" name="Rectangle 3"/>
          <p:cNvSpPr>
            <a:spLocks noGrp="1" noChangeArrowheads="1"/>
          </p:cNvSpPr>
          <p:nvPr>
            <p:ph type="body" idx="1"/>
          </p:nvPr>
        </p:nvSpPr>
        <p:spPr/>
        <p:txBody>
          <a:bodyPr/>
          <a:lstStyle/>
          <a:p>
            <a:pPr eaLnBrk="1" hangingPunct="1">
              <a:defRPr/>
            </a:pPr>
            <a:r>
              <a:rPr lang="en-US"/>
              <a:t>Avascular necrosis leading to collapse, fragmentation, and then reossification</a:t>
            </a:r>
          </a:p>
          <a:p>
            <a:pPr eaLnBrk="1" hangingPunct="1">
              <a:defRPr/>
            </a:pPr>
            <a:r>
              <a:rPr lang="en-US"/>
              <a:t>Most frequent between 4 and9 years </a:t>
            </a:r>
          </a:p>
          <a:p>
            <a:pPr eaLnBrk="1" hangingPunct="1">
              <a:defRPr/>
            </a:pPr>
            <a:r>
              <a:rPr lang="en-US"/>
              <a:t>Boys more often than girls</a:t>
            </a:r>
          </a:p>
          <a:p>
            <a:pPr eaLnBrk="1" hangingPunct="1">
              <a:defRPr/>
            </a:pPr>
            <a:r>
              <a:rPr lang="en-US"/>
              <a:t>Bilateral in 10% of cases</a:t>
            </a:r>
          </a:p>
          <a:p>
            <a:pPr lvl="1" eaLnBrk="1" hangingPunct="1">
              <a:buFontTx/>
              <a:buNone/>
              <a:defRPr/>
            </a:pPr>
            <a:endParaRPr lang="en-US"/>
          </a:p>
        </p:txBody>
      </p:sp>
    </p:spTree>
    <p:extLst>
      <p:ext uri="{BB962C8B-B14F-4D97-AF65-F5344CB8AC3E}">
        <p14:creationId xmlns:p14="http://schemas.microsoft.com/office/powerpoint/2010/main" val="2781788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a:t>Clinical Features: Your First Clue</a:t>
            </a:r>
          </a:p>
        </p:txBody>
      </p:sp>
      <p:sp>
        <p:nvSpPr>
          <p:cNvPr id="15363" name="Rectangle 3"/>
          <p:cNvSpPr>
            <a:spLocks noGrp="1" noChangeArrowheads="1"/>
          </p:cNvSpPr>
          <p:nvPr>
            <p:ph type="body" idx="1"/>
          </p:nvPr>
        </p:nvSpPr>
        <p:spPr/>
        <p:txBody>
          <a:bodyPr/>
          <a:lstStyle/>
          <a:p>
            <a:pPr eaLnBrk="1" hangingPunct="1">
              <a:defRPr/>
            </a:pPr>
            <a:r>
              <a:rPr lang="en-US"/>
              <a:t>Knee or hip pain</a:t>
            </a:r>
          </a:p>
          <a:p>
            <a:pPr eaLnBrk="1" hangingPunct="1">
              <a:defRPr/>
            </a:pPr>
            <a:r>
              <a:rPr lang="en-US"/>
              <a:t>Limp</a:t>
            </a:r>
          </a:p>
          <a:p>
            <a:pPr eaLnBrk="1" hangingPunct="1">
              <a:defRPr/>
            </a:pPr>
            <a:r>
              <a:rPr lang="en-US"/>
              <a:t>Shortened limb</a:t>
            </a:r>
          </a:p>
          <a:p>
            <a:pPr eaLnBrk="1" hangingPunct="1">
              <a:defRPr/>
            </a:pPr>
            <a:r>
              <a:rPr lang="en-US"/>
              <a:t>Limited range of motion of hip</a:t>
            </a:r>
          </a:p>
        </p:txBody>
      </p:sp>
    </p:spTree>
    <p:extLst>
      <p:ext uri="{BB962C8B-B14F-4D97-AF65-F5344CB8AC3E}">
        <p14:creationId xmlns:p14="http://schemas.microsoft.com/office/powerpoint/2010/main" val="3080313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a:t>Diagnostic Studies</a:t>
            </a:r>
          </a:p>
        </p:txBody>
      </p:sp>
      <p:sp>
        <p:nvSpPr>
          <p:cNvPr id="17411" name="Rectangle 3"/>
          <p:cNvSpPr>
            <a:spLocks noGrp="1" noChangeArrowheads="1"/>
          </p:cNvSpPr>
          <p:nvPr>
            <p:ph type="body" idx="1"/>
          </p:nvPr>
        </p:nvSpPr>
        <p:spPr/>
        <p:txBody>
          <a:bodyPr/>
          <a:lstStyle/>
          <a:p>
            <a:pPr eaLnBrk="1" hangingPunct="1">
              <a:defRPr/>
            </a:pPr>
            <a:r>
              <a:rPr lang="en-US" sz="2800"/>
              <a:t>Radiology</a:t>
            </a:r>
          </a:p>
          <a:p>
            <a:pPr lvl="1" eaLnBrk="1" hangingPunct="1">
              <a:defRPr/>
            </a:pPr>
            <a:r>
              <a:rPr lang="en-US" sz="2400"/>
              <a:t>AP and frog-leg pelvis radiographs</a:t>
            </a:r>
          </a:p>
          <a:p>
            <a:pPr eaLnBrk="1" hangingPunct="1">
              <a:defRPr/>
            </a:pPr>
            <a:r>
              <a:rPr lang="en-US" sz="2800"/>
              <a:t>Findings</a:t>
            </a:r>
          </a:p>
          <a:p>
            <a:pPr lvl="1" eaLnBrk="1" hangingPunct="1">
              <a:defRPr/>
            </a:pPr>
            <a:r>
              <a:rPr lang="en-US" sz="2400"/>
              <a:t>Femoral head smaller and cartilage space appears wider</a:t>
            </a:r>
          </a:p>
          <a:p>
            <a:pPr lvl="1" eaLnBrk="1" hangingPunct="1">
              <a:defRPr/>
            </a:pPr>
            <a:r>
              <a:rPr lang="en-US" sz="2400"/>
              <a:t>Crescent sign</a:t>
            </a:r>
          </a:p>
          <a:p>
            <a:pPr lvl="1" eaLnBrk="1" hangingPunct="1">
              <a:defRPr/>
            </a:pPr>
            <a:r>
              <a:rPr lang="en-US" sz="2400"/>
              <a:t>Fragmented femoral head</a:t>
            </a:r>
            <a:r>
              <a:rPr lang="en-US" sz="2400">
                <a:cs typeface="Times New Roman" pitchFamily="18" charset="0"/>
              </a:rPr>
              <a:t>—l</a:t>
            </a:r>
            <a:r>
              <a:rPr lang="en-US" sz="2400"/>
              <a:t>ess radiopaque</a:t>
            </a:r>
          </a:p>
          <a:p>
            <a:pPr eaLnBrk="1" hangingPunct="1">
              <a:defRPr/>
            </a:pPr>
            <a:r>
              <a:rPr lang="en-US" sz="2800"/>
              <a:t>MRI</a:t>
            </a:r>
          </a:p>
        </p:txBody>
      </p:sp>
    </p:spTree>
    <p:extLst>
      <p:ext uri="{BB962C8B-B14F-4D97-AF65-F5344CB8AC3E}">
        <p14:creationId xmlns:p14="http://schemas.microsoft.com/office/powerpoint/2010/main" val="2267890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a:t>Management</a:t>
            </a:r>
          </a:p>
        </p:txBody>
      </p:sp>
      <p:sp>
        <p:nvSpPr>
          <p:cNvPr id="19459" name="Rectangle 3"/>
          <p:cNvSpPr>
            <a:spLocks noGrp="1" noChangeArrowheads="1"/>
          </p:cNvSpPr>
          <p:nvPr>
            <p:ph type="body" idx="1"/>
          </p:nvPr>
        </p:nvSpPr>
        <p:spPr/>
        <p:txBody>
          <a:bodyPr/>
          <a:lstStyle/>
          <a:p>
            <a:pPr eaLnBrk="1" hangingPunct="1">
              <a:defRPr/>
            </a:pPr>
            <a:r>
              <a:rPr lang="en-US"/>
              <a:t>Disease is self-limited – limp can last 2 to 4 years</a:t>
            </a:r>
          </a:p>
          <a:p>
            <a:pPr eaLnBrk="1" hangingPunct="1">
              <a:defRPr/>
            </a:pPr>
            <a:r>
              <a:rPr lang="en-US"/>
              <a:t>Nonsteroidal anti-inflammatory agents</a:t>
            </a:r>
          </a:p>
          <a:p>
            <a:pPr eaLnBrk="1" hangingPunct="1">
              <a:defRPr/>
            </a:pPr>
            <a:r>
              <a:rPr lang="en-US"/>
              <a:t>Limit activities</a:t>
            </a:r>
          </a:p>
          <a:p>
            <a:pPr eaLnBrk="1" hangingPunct="1">
              <a:defRPr/>
            </a:pPr>
            <a:r>
              <a:rPr lang="en-US"/>
              <a:t>Crutches/braces occasionally needed</a:t>
            </a:r>
          </a:p>
          <a:p>
            <a:pPr lvl="1" eaLnBrk="1" hangingPunct="1">
              <a:defRPr/>
            </a:pPr>
            <a:r>
              <a:rPr lang="en-US"/>
              <a:t>May help maintain spherical femoral head</a:t>
            </a:r>
          </a:p>
          <a:p>
            <a:pPr eaLnBrk="1" hangingPunct="1">
              <a:defRPr/>
            </a:pPr>
            <a:r>
              <a:rPr lang="en-US"/>
              <a:t>Better outcomes in younger children</a:t>
            </a:r>
          </a:p>
        </p:txBody>
      </p:sp>
    </p:spTree>
    <p:extLst>
      <p:ext uri="{BB962C8B-B14F-4D97-AF65-F5344CB8AC3E}">
        <p14:creationId xmlns:p14="http://schemas.microsoft.com/office/powerpoint/2010/main" val="2751334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05000" y="609600"/>
            <a:ext cx="8382000" cy="1143000"/>
          </a:xfrm>
        </p:spPr>
        <p:txBody>
          <a:bodyPr/>
          <a:lstStyle/>
          <a:p>
            <a:pPr eaLnBrk="1" hangingPunct="1">
              <a:defRPr/>
            </a:pPr>
            <a:r>
              <a:rPr lang="en-US" sz="4200" b="1"/>
              <a:t>Slipped Capital Femoral Epiphysis (SCFE)</a:t>
            </a:r>
            <a:endParaRPr lang="en-US"/>
          </a:p>
        </p:txBody>
      </p:sp>
      <p:sp>
        <p:nvSpPr>
          <p:cNvPr id="21507" name="Rectangle 3"/>
          <p:cNvSpPr>
            <a:spLocks noGrp="1" noChangeArrowheads="1"/>
          </p:cNvSpPr>
          <p:nvPr>
            <p:ph type="body" idx="1"/>
          </p:nvPr>
        </p:nvSpPr>
        <p:spPr>
          <a:xfrm>
            <a:off x="1981200" y="1981201"/>
            <a:ext cx="8229600" cy="4530725"/>
          </a:xfrm>
        </p:spPr>
        <p:txBody>
          <a:bodyPr/>
          <a:lstStyle/>
          <a:p>
            <a:pPr eaLnBrk="1" hangingPunct="1">
              <a:defRPr/>
            </a:pPr>
            <a:r>
              <a:rPr lang="en-US"/>
              <a:t>65% obese males</a:t>
            </a:r>
          </a:p>
          <a:p>
            <a:pPr eaLnBrk="1" hangingPunct="1">
              <a:defRPr/>
            </a:pPr>
            <a:r>
              <a:rPr lang="en-US"/>
              <a:t>Peak adolescent growth spurt</a:t>
            </a:r>
          </a:p>
          <a:p>
            <a:pPr eaLnBrk="1" hangingPunct="1">
              <a:defRPr/>
            </a:pPr>
            <a:r>
              <a:rPr lang="en-US"/>
              <a:t>Limping with external rotation LE</a:t>
            </a:r>
          </a:p>
          <a:p>
            <a:pPr eaLnBrk="1" hangingPunct="1">
              <a:defRPr/>
            </a:pPr>
            <a:r>
              <a:rPr lang="en-US"/>
              <a:t>X-rays diagnostic</a:t>
            </a:r>
          </a:p>
          <a:p>
            <a:pPr eaLnBrk="1" hangingPunct="1">
              <a:defRPr/>
            </a:pPr>
            <a:r>
              <a:rPr lang="en-US"/>
              <a:t>Urgent surgical treatment required</a:t>
            </a:r>
          </a:p>
          <a:p>
            <a:pPr eaLnBrk="1" hangingPunct="1">
              <a:defRPr/>
            </a:pPr>
            <a:r>
              <a:rPr lang="en-US"/>
              <a:t>High morbidity</a:t>
            </a:r>
          </a:p>
        </p:txBody>
      </p:sp>
    </p:spTree>
    <p:extLst>
      <p:ext uri="{BB962C8B-B14F-4D97-AF65-F5344CB8AC3E}">
        <p14:creationId xmlns:p14="http://schemas.microsoft.com/office/powerpoint/2010/main" val="138668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defRPr/>
            </a:pPr>
            <a:r>
              <a:rPr lang="en-US"/>
              <a:t>Diagnosis</a:t>
            </a:r>
          </a:p>
        </p:txBody>
      </p:sp>
      <p:sp>
        <p:nvSpPr>
          <p:cNvPr id="8195" name="Rectangle 3"/>
          <p:cNvSpPr>
            <a:spLocks noGrp="1" noChangeArrowheads="1"/>
          </p:cNvSpPr>
          <p:nvPr>
            <p:ph type="body" idx="1"/>
          </p:nvPr>
        </p:nvSpPr>
        <p:spPr/>
        <p:txBody>
          <a:bodyPr/>
          <a:lstStyle/>
          <a:p>
            <a:pPr eaLnBrk="1" hangingPunct="1">
              <a:defRPr/>
            </a:pPr>
            <a:r>
              <a:rPr lang="en-US"/>
              <a:t>Lab – Simple tests (CBC, ESR, CRP)</a:t>
            </a:r>
          </a:p>
          <a:p>
            <a:pPr eaLnBrk="1" hangingPunct="1">
              <a:defRPr/>
            </a:pPr>
            <a:r>
              <a:rPr lang="en-US"/>
              <a:t>X-ray </a:t>
            </a:r>
          </a:p>
          <a:p>
            <a:pPr lvl="1" eaLnBrk="1" hangingPunct="1">
              <a:defRPr/>
            </a:pPr>
            <a:r>
              <a:rPr lang="en-US"/>
              <a:t>Before “high tech”</a:t>
            </a:r>
          </a:p>
          <a:p>
            <a:pPr lvl="1" eaLnBrk="1" hangingPunct="1">
              <a:defRPr/>
            </a:pPr>
            <a:r>
              <a:rPr lang="en-US"/>
              <a:t>Two orthogonal views</a:t>
            </a:r>
          </a:p>
          <a:p>
            <a:pPr lvl="1" eaLnBrk="1" hangingPunct="1">
              <a:defRPr/>
            </a:pPr>
            <a:r>
              <a:rPr lang="en-US"/>
              <a:t>Growing bones have “extra” bones</a:t>
            </a:r>
          </a:p>
        </p:txBody>
      </p:sp>
    </p:spTree>
    <p:extLst>
      <p:ext uri="{BB962C8B-B14F-4D97-AF65-F5344CB8AC3E}">
        <p14:creationId xmlns:p14="http://schemas.microsoft.com/office/powerpoint/2010/main" val="1634465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defRPr/>
            </a:pPr>
            <a:r>
              <a:rPr lang="en-US"/>
              <a:t>SCFE Classification</a:t>
            </a:r>
          </a:p>
        </p:txBody>
      </p:sp>
      <p:sp>
        <p:nvSpPr>
          <p:cNvPr id="22531" name="Rectangle 3"/>
          <p:cNvSpPr>
            <a:spLocks noGrp="1" noChangeArrowheads="1"/>
          </p:cNvSpPr>
          <p:nvPr>
            <p:ph type="body" idx="1"/>
          </p:nvPr>
        </p:nvSpPr>
        <p:spPr/>
        <p:txBody>
          <a:bodyPr/>
          <a:lstStyle/>
          <a:p>
            <a:pPr eaLnBrk="1" hangingPunct="1">
              <a:defRPr/>
            </a:pPr>
            <a:r>
              <a:rPr lang="en-US"/>
              <a:t>Stable</a:t>
            </a:r>
          </a:p>
          <a:p>
            <a:pPr lvl="1" eaLnBrk="1" hangingPunct="1">
              <a:defRPr/>
            </a:pPr>
            <a:r>
              <a:rPr lang="en-US"/>
              <a:t>Able to bear weight on limb</a:t>
            </a:r>
          </a:p>
          <a:p>
            <a:pPr lvl="1" eaLnBrk="1" hangingPunct="1">
              <a:defRPr/>
            </a:pPr>
            <a:r>
              <a:rPr lang="en-US"/>
              <a:t>Good prognosis</a:t>
            </a:r>
          </a:p>
          <a:p>
            <a:pPr eaLnBrk="1" hangingPunct="1">
              <a:defRPr/>
            </a:pPr>
            <a:r>
              <a:rPr lang="en-US"/>
              <a:t>Unstable</a:t>
            </a:r>
          </a:p>
          <a:p>
            <a:pPr lvl="1" eaLnBrk="1" hangingPunct="1">
              <a:defRPr/>
            </a:pPr>
            <a:r>
              <a:rPr lang="en-US"/>
              <a:t>Unable to bear weight</a:t>
            </a:r>
          </a:p>
          <a:p>
            <a:pPr lvl="1" eaLnBrk="1" hangingPunct="1">
              <a:defRPr/>
            </a:pPr>
            <a:r>
              <a:rPr lang="en-US"/>
              <a:t>Poor prognosis</a:t>
            </a:r>
          </a:p>
          <a:p>
            <a:pPr eaLnBrk="1" hangingPunct="1">
              <a:defRPr/>
            </a:pPr>
            <a:r>
              <a:rPr lang="en-US"/>
              <a:t>“Head-Shaft angle” measures deformity</a:t>
            </a:r>
          </a:p>
        </p:txBody>
      </p:sp>
    </p:spTree>
    <p:extLst>
      <p:ext uri="{BB962C8B-B14F-4D97-AF65-F5344CB8AC3E}">
        <p14:creationId xmlns:p14="http://schemas.microsoft.com/office/powerpoint/2010/main" val="1469677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defRPr/>
            </a:pPr>
            <a:r>
              <a:rPr lang="en-US"/>
              <a:t>SCFE Treatment</a:t>
            </a:r>
          </a:p>
        </p:txBody>
      </p:sp>
      <p:sp>
        <p:nvSpPr>
          <p:cNvPr id="23555" name="Rectangle 3"/>
          <p:cNvSpPr>
            <a:spLocks noGrp="1" noChangeArrowheads="1"/>
          </p:cNvSpPr>
          <p:nvPr>
            <p:ph type="body" idx="1"/>
          </p:nvPr>
        </p:nvSpPr>
        <p:spPr/>
        <p:txBody>
          <a:bodyPr/>
          <a:lstStyle/>
          <a:p>
            <a:pPr eaLnBrk="1" hangingPunct="1">
              <a:defRPr/>
            </a:pPr>
            <a:r>
              <a:rPr lang="en-US"/>
              <a:t>Percutaneous pinning of hip</a:t>
            </a:r>
          </a:p>
          <a:p>
            <a:pPr lvl="1" eaLnBrk="1" hangingPunct="1">
              <a:defRPr/>
            </a:pPr>
            <a:r>
              <a:rPr lang="en-US"/>
              <a:t>Stabilization of epiphysis</a:t>
            </a:r>
          </a:p>
          <a:p>
            <a:pPr lvl="1" eaLnBrk="1" hangingPunct="1">
              <a:defRPr/>
            </a:pPr>
            <a:r>
              <a:rPr lang="en-US"/>
              <a:t>Closure of physis</a:t>
            </a:r>
          </a:p>
          <a:p>
            <a:pPr eaLnBrk="1" hangingPunct="1">
              <a:defRPr/>
            </a:pPr>
            <a:r>
              <a:rPr lang="en-US"/>
              <a:t>Prophylactic pinning opposite hip?</a:t>
            </a:r>
          </a:p>
          <a:p>
            <a:pPr lvl="1" eaLnBrk="1" hangingPunct="1">
              <a:defRPr/>
            </a:pPr>
            <a:r>
              <a:rPr lang="en-US"/>
              <a:t>40% bilateral occurance</a:t>
            </a:r>
          </a:p>
          <a:p>
            <a:pPr eaLnBrk="1" hangingPunct="1">
              <a:defRPr/>
            </a:pPr>
            <a:r>
              <a:rPr lang="en-US"/>
              <a:t>Spica cast immobilization x 3 months</a:t>
            </a:r>
          </a:p>
        </p:txBody>
      </p:sp>
    </p:spTree>
    <p:extLst>
      <p:ext uri="{BB962C8B-B14F-4D97-AF65-F5344CB8AC3E}">
        <p14:creationId xmlns:p14="http://schemas.microsoft.com/office/powerpoint/2010/main" val="199523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defRPr/>
            </a:pPr>
            <a:r>
              <a:rPr lang="en-US"/>
              <a:t>SCFE Pitfalls</a:t>
            </a:r>
          </a:p>
        </p:txBody>
      </p:sp>
      <p:sp>
        <p:nvSpPr>
          <p:cNvPr id="24579" name="Rectangle 3"/>
          <p:cNvSpPr>
            <a:spLocks noGrp="1" noChangeArrowheads="1"/>
          </p:cNvSpPr>
          <p:nvPr>
            <p:ph type="body" idx="1"/>
          </p:nvPr>
        </p:nvSpPr>
        <p:spPr/>
        <p:txBody>
          <a:bodyPr/>
          <a:lstStyle/>
          <a:p>
            <a:pPr eaLnBrk="1" hangingPunct="1">
              <a:defRPr/>
            </a:pPr>
            <a:r>
              <a:rPr lang="en-US"/>
              <a:t>Referred pain to the knee</a:t>
            </a:r>
          </a:p>
          <a:p>
            <a:pPr eaLnBrk="1" hangingPunct="1">
              <a:defRPr/>
            </a:pPr>
            <a:r>
              <a:rPr lang="en-US"/>
              <a:t>Bedrest/crutches not protective</a:t>
            </a:r>
          </a:p>
          <a:p>
            <a:pPr eaLnBrk="1" hangingPunct="1">
              <a:defRPr/>
            </a:pPr>
            <a:r>
              <a:rPr lang="en-US"/>
              <a:t>Slip more visible on lateral hip x-ray</a:t>
            </a:r>
          </a:p>
          <a:p>
            <a:pPr eaLnBrk="1" hangingPunct="1">
              <a:defRPr/>
            </a:pPr>
            <a:r>
              <a:rPr lang="en-US"/>
              <a:t>Endocrinopathy-early, bilateral SCFE</a:t>
            </a:r>
          </a:p>
          <a:p>
            <a:pPr eaLnBrk="1" hangingPunct="1">
              <a:defRPr/>
            </a:pPr>
            <a:r>
              <a:rPr lang="en-US"/>
              <a:t>40-50% develop SCFE other hip</a:t>
            </a:r>
          </a:p>
          <a:p>
            <a:pPr eaLnBrk="1" hangingPunct="1">
              <a:defRPr/>
            </a:pPr>
            <a:r>
              <a:rPr lang="en-US"/>
              <a:t>No sports until both hip physis fused</a:t>
            </a:r>
          </a:p>
        </p:txBody>
      </p:sp>
    </p:spTree>
    <p:extLst>
      <p:ext uri="{BB962C8B-B14F-4D97-AF65-F5344CB8AC3E}">
        <p14:creationId xmlns:p14="http://schemas.microsoft.com/office/powerpoint/2010/main" val="3771186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defRPr/>
            </a:pPr>
            <a:r>
              <a:rPr lang="en-US"/>
              <a:t>SCFE Pitfalls</a:t>
            </a:r>
          </a:p>
        </p:txBody>
      </p:sp>
      <p:sp>
        <p:nvSpPr>
          <p:cNvPr id="25603" name="Rectangle 3"/>
          <p:cNvSpPr>
            <a:spLocks noGrp="1" noChangeArrowheads="1"/>
          </p:cNvSpPr>
          <p:nvPr>
            <p:ph type="body" idx="1"/>
          </p:nvPr>
        </p:nvSpPr>
        <p:spPr/>
        <p:txBody>
          <a:bodyPr/>
          <a:lstStyle/>
          <a:p>
            <a:pPr eaLnBrk="1" hangingPunct="1">
              <a:defRPr/>
            </a:pPr>
            <a:r>
              <a:rPr lang="en-US"/>
              <a:t>Osteonecrosis femoral head</a:t>
            </a:r>
          </a:p>
          <a:p>
            <a:pPr eaLnBrk="1" hangingPunct="1">
              <a:defRPr/>
            </a:pPr>
            <a:r>
              <a:rPr lang="en-US"/>
              <a:t>Chondrolysis</a:t>
            </a:r>
          </a:p>
          <a:p>
            <a:pPr eaLnBrk="1" hangingPunct="1">
              <a:defRPr/>
            </a:pPr>
            <a:r>
              <a:rPr lang="en-US"/>
              <a:t>Restricted hip motion</a:t>
            </a:r>
          </a:p>
          <a:p>
            <a:pPr eaLnBrk="1" hangingPunct="1">
              <a:defRPr/>
            </a:pPr>
            <a:r>
              <a:rPr lang="en-US"/>
              <a:t>Leg length discrepancy</a:t>
            </a:r>
          </a:p>
          <a:p>
            <a:pPr eaLnBrk="1" hangingPunct="1">
              <a:defRPr/>
            </a:pPr>
            <a:r>
              <a:rPr lang="en-US"/>
              <a:t>Premature hip arthrosis</a:t>
            </a:r>
          </a:p>
        </p:txBody>
      </p:sp>
    </p:spTree>
    <p:extLst>
      <p:ext uri="{BB962C8B-B14F-4D97-AF65-F5344CB8AC3E}">
        <p14:creationId xmlns:p14="http://schemas.microsoft.com/office/powerpoint/2010/main" val="85738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t>SCFE: Background</a:t>
            </a:r>
          </a:p>
        </p:txBody>
      </p:sp>
      <p:sp>
        <p:nvSpPr>
          <p:cNvPr id="26627" name="Rectangle 3"/>
          <p:cNvSpPr>
            <a:spLocks noGrp="1" noChangeArrowheads="1"/>
          </p:cNvSpPr>
          <p:nvPr>
            <p:ph type="body" idx="1"/>
          </p:nvPr>
        </p:nvSpPr>
        <p:spPr>
          <a:extLst>
            <a:ext uri="{91240B29-F687-4f45-9708-019B960494DF}">
              <a14:hiddenLine xmlns="" xmlns:a14="http://schemas.microsoft.com/office/drawing/2010/main" w="9525" cap="flat">
                <a:solidFill>
                  <a:schemeClr val="tx1"/>
                </a:solidFill>
                <a:prstDash val="lgDashDotDot"/>
                <a:miter lim="800000"/>
                <a:headEnd/>
                <a:tailEnd/>
              </a14:hiddenLine>
            </a:ext>
          </a:extLst>
        </p:spPr>
        <p:txBody>
          <a:bodyPr/>
          <a:lstStyle/>
          <a:p>
            <a:pPr eaLnBrk="1" hangingPunct="1">
              <a:lnSpc>
                <a:spcPct val="90000"/>
              </a:lnSpc>
              <a:defRPr/>
            </a:pPr>
            <a:r>
              <a:rPr lang="en-US"/>
              <a:t>Incidence: 1-3/100,000</a:t>
            </a:r>
          </a:p>
          <a:p>
            <a:pPr eaLnBrk="1" hangingPunct="1">
              <a:lnSpc>
                <a:spcPct val="90000"/>
              </a:lnSpc>
              <a:defRPr/>
            </a:pPr>
            <a:r>
              <a:rPr lang="en-US"/>
              <a:t>Occurs during early adolescence</a:t>
            </a:r>
          </a:p>
          <a:p>
            <a:pPr eaLnBrk="1" hangingPunct="1">
              <a:lnSpc>
                <a:spcPct val="90000"/>
              </a:lnSpc>
              <a:defRPr/>
            </a:pPr>
            <a:r>
              <a:rPr lang="en-US"/>
              <a:t>Increased forces during growth spurt</a:t>
            </a:r>
          </a:p>
          <a:p>
            <a:pPr eaLnBrk="1" hangingPunct="1">
              <a:lnSpc>
                <a:spcPct val="90000"/>
              </a:lnSpc>
              <a:defRPr/>
            </a:pPr>
            <a:r>
              <a:rPr lang="en-US"/>
              <a:t>Males 2 times as frequent as females</a:t>
            </a:r>
          </a:p>
          <a:p>
            <a:pPr eaLnBrk="1" hangingPunct="1">
              <a:lnSpc>
                <a:spcPct val="90000"/>
              </a:lnSpc>
              <a:defRPr/>
            </a:pPr>
            <a:r>
              <a:rPr lang="en-US"/>
              <a:t>Obese in 2/3 of cases</a:t>
            </a:r>
          </a:p>
          <a:p>
            <a:pPr eaLnBrk="1" hangingPunct="1">
              <a:lnSpc>
                <a:spcPct val="90000"/>
              </a:lnSpc>
              <a:defRPr/>
            </a:pPr>
            <a:r>
              <a:rPr lang="en-US" sz="3600" i="1"/>
              <a:t>Can</a:t>
            </a:r>
            <a:r>
              <a:rPr lang="en-US"/>
              <a:t> become bilateral in up to 40% of children</a:t>
            </a:r>
          </a:p>
        </p:txBody>
      </p:sp>
    </p:spTree>
    <p:extLst>
      <p:ext uri="{BB962C8B-B14F-4D97-AF65-F5344CB8AC3E}">
        <p14:creationId xmlns:p14="http://schemas.microsoft.com/office/powerpoint/2010/main" val="2638068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sz="4000"/>
              <a:t>Clinical Features: Your First Clue</a:t>
            </a:r>
          </a:p>
        </p:txBody>
      </p:sp>
      <p:sp>
        <p:nvSpPr>
          <p:cNvPr id="28675" name="Rectangle 3"/>
          <p:cNvSpPr>
            <a:spLocks noGrp="1" noChangeArrowheads="1"/>
          </p:cNvSpPr>
          <p:nvPr>
            <p:ph type="body" idx="1"/>
          </p:nvPr>
        </p:nvSpPr>
        <p:spPr/>
        <p:txBody>
          <a:bodyPr/>
          <a:lstStyle/>
          <a:p>
            <a:pPr eaLnBrk="1" hangingPunct="1">
              <a:defRPr/>
            </a:pPr>
            <a:r>
              <a:rPr lang="en-US"/>
              <a:t>Obese preadolescent or adolescent</a:t>
            </a:r>
          </a:p>
          <a:p>
            <a:pPr eaLnBrk="1" hangingPunct="1">
              <a:defRPr/>
            </a:pPr>
            <a:r>
              <a:rPr lang="en-US"/>
              <a:t>Often weeks to months of discomfort </a:t>
            </a:r>
          </a:p>
          <a:p>
            <a:pPr lvl="1" eaLnBrk="1" hangingPunct="1">
              <a:defRPr/>
            </a:pPr>
            <a:r>
              <a:rPr lang="en-US"/>
              <a:t>Acute visit precipitated by trauma</a:t>
            </a:r>
          </a:p>
          <a:p>
            <a:pPr eaLnBrk="1" hangingPunct="1">
              <a:defRPr/>
            </a:pPr>
            <a:r>
              <a:rPr lang="en-US"/>
              <a:t>Limp</a:t>
            </a:r>
          </a:p>
          <a:p>
            <a:pPr eaLnBrk="1" hangingPunct="1">
              <a:defRPr/>
            </a:pPr>
            <a:r>
              <a:rPr lang="en-US"/>
              <a:t>Hip, thigh, groin, or knee pain</a:t>
            </a:r>
          </a:p>
          <a:p>
            <a:pPr eaLnBrk="1" hangingPunct="1">
              <a:defRPr/>
            </a:pPr>
            <a:r>
              <a:rPr lang="en-US"/>
              <a:t>Decreased range of motion of hip</a:t>
            </a:r>
          </a:p>
        </p:txBody>
      </p:sp>
    </p:spTree>
    <p:extLst>
      <p:ext uri="{BB962C8B-B14F-4D97-AF65-F5344CB8AC3E}">
        <p14:creationId xmlns:p14="http://schemas.microsoft.com/office/powerpoint/2010/main" val="978013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a:t>Diagnostic Studies</a:t>
            </a:r>
          </a:p>
        </p:txBody>
      </p:sp>
      <p:sp>
        <p:nvSpPr>
          <p:cNvPr id="30723" name="Rectangle 3"/>
          <p:cNvSpPr>
            <a:spLocks noGrp="1" noChangeArrowheads="1"/>
          </p:cNvSpPr>
          <p:nvPr>
            <p:ph type="body" idx="1"/>
          </p:nvPr>
        </p:nvSpPr>
        <p:spPr/>
        <p:txBody>
          <a:bodyPr/>
          <a:lstStyle/>
          <a:p>
            <a:pPr eaLnBrk="1" hangingPunct="1">
              <a:defRPr/>
            </a:pPr>
            <a:r>
              <a:rPr lang="en-US"/>
              <a:t>Radiology </a:t>
            </a:r>
          </a:p>
          <a:p>
            <a:pPr lvl="1" eaLnBrk="1" hangingPunct="1">
              <a:defRPr/>
            </a:pPr>
            <a:r>
              <a:rPr lang="en-US"/>
              <a:t>AP pelvis and frog-leg of hips</a:t>
            </a:r>
          </a:p>
          <a:p>
            <a:pPr eaLnBrk="1" hangingPunct="1">
              <a:defRPr/>
            </a:pPr>
            <a:r>
              <a:rPr lang="en-US"/>
              <a:t>Signs</a:t>
            </a:r>
          </a:p>
          <a:p>
            <a:pPr lvl="1" eaLnBrk="1" hangingPunct="1">
              <a:defRPr/>
            </a:pPr>
            <a:r>
              <a:rPr lang="en-US"/>
              <a:t>Physeal widening</a:t>
            </a:r>
          </a:p>
          <a:p>
            <a:pPr lvl="1" eaLnBrk="1" hangingPunct="1">
              <a:defRPr/>
            </a:pPr>
            <a:r>
              <a:rPr lang="en-US"/>
              <a:t>Klein line</a:t>
            </a:r>
          </a:p>
          <a:p>
            <a:pPr lvl="1" eaLnBrk="1" hangingPunct="1">
              <a:defRPr/>
            </a:pPr>
            <a:r>
              <a:rPr lang="en-US"/>
              <a:t>Epiphysis inferior and posterior</a:t>
            </a:r>
          </a:p>
          <a:p>
            <a:pPr lvl="1" eaLnBrk="1" hangingPunct="1">
              <a:defRPr/>
            </a:pPr>
            <a:r>
              <a:rPr lang="en-US"/>
              <a:t>Disruption of Shenton line</a:t>
            </a:r>
          </a:p>
        </p:txBody>
      </p:sp>
    </p:spTree>
    <p:extLst>
      <p:ext uri="{BB962C8B-B14F-4D97-AF65-F5344CB8AC3E}">
        <p14:creationId xmlns:p14="http://schemas.microsoft.com/office/powerpoint/2010/main" val="3807246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t>Klein Line</a:t>
            </a:r>
          </a:p>
        </p:txBody>
      </p:sp>
      <p:pic>
        <p:nvPicPr>
          <p:cNvPr id="99331" name="Picture 3" descr="CASE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95401"/>
            <a:ext cx="5410200"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04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ASE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1"/>
            <a:ext cx="7950200" cy="528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flipH="1" flipV="1">
            <a:off x="8307388" y="2209800"/>
            <a:ext cx="914400" cy="1676400"/>
          </a:xfrm>
          <a:prstGeom prst="line">
            <a:avLst/>
          </a:prstGeom>
          <a:noFill/>
          <a:ln w="38100" algn="ctr">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a:cxnSpLocks noChangeShapeType="1"/>
          </p:cNvCxnSpPr>
          <p:nvPr/>
        </p:nvCxnSpPr>
        <p:spPr bwMode="auto">
          <a:xfrm flipV="1">
            <a:off x="2933700" y="1905000"/>
            <a:ext cx="990600" cy="1752600"/>
          </a:xfrm>
          <a:prstGeom prst="line">
            <a:avLst/>
          </a:prstGeom>
          <a:noFill/>
          <a:ln w="38100" algn="ctr">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4677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a:t>Management</a:t>
            </a:r>
          </a:p>
        </p:txBody>
      </p:sp>
      <p:sp>
        <p:nvSpPr>
          <p:cNvPr id="36867" name="Rectangle 3"/>
          <p:cNvSpPr>
            <a:spLocks noGrp="1" noChangeArrowheads="1"/>
          </p:cNvSpPr>
          <p:nvPr>
            <p:ph type="body" sz="half" idx="1"/>
          </p:nvPr>
        </p:nvSpPr>
        <p:spPr>
          <a:xfrm>
            <a:off x="1981200" y="1600201"/>
            <a:ext cx="4033838" cy="4530725"/>
          </a:xfrm>
        </p:spPr>
        <p:txBody>
          <a:bodyPr/>
          <a:lstStyle/>
          <a:p>
            <a:pPr eaLnBrk="1" hangingPunct="1">
              <a:lnSpc>
                <a:spcPct val="90000"/>
              </a:lnSpc>
              <a:defRPr/>
            </a:pPr>
            <a:r>
              <a:rPr lang="en-US" sz="2800"/>
              <a:t>Bed rest</a:t>
            </a:r>
          </a:p>
          <a:p>
            <a:pPr eaLnBrk="1" hangingPunct="1">
              <a:lnSpc>
                <a:spcPct val="90000"/>
              </a:lnSpc>
              <a:defRPr/>
            </a:pPr>
            <a:r>
              <a:rPr lang="en-US" sz="2800"/>
              <a:t>Pain management</a:t>
            </a:r>
          </a:p>
          <a:p>
            <a:pPr eaLnBrk="1" hangingPunct="1">
              <a:lnSpc>
                <a:spcPct val="90000"/>
              </a:lnSpc>
              <a:defRPr/>
            </a:pPr>
            <a:r>
              <a:rPr lang="en-US" sz="2800"/>
              <a:t>Relief of muscle spasms</a:t>
            </a:r>
          </a:p>
          <a:p>
            <a:pPr eaLnBrk="1" hangingPunct="1">
              <a:lnSpc>
                <a:spcPct val="90000"/>
              </a:lnSpc>
              <a:defRPr/>
            </a:pPr>
            <a:r>
              <a:rPr lang="en-US" sz="2800"/>
              <a:t>Definitive treatment is surgical.</a:t>
            </a:r>
          </a:p>
          <a:p>
            <a:pPr lvl="1" eaLnBrk="1" hangingPunct="1">
              <a:lnSpc>
                <a:spcPct val="90000"/>
              </a:lnSpc>
              <a:defRPr/>
            </a:pPr>
            <a:r>
              <a:rPr lang="en-US" sz="2400"/>
              <a:t>Screw placed through femoral neck</a:t>
            </a:r>
          </a:p>
        </p:txBody>
      </p:sp>
      <p:pic>
        <p:nvPicPr>
          <p:cNvPr id="103428" name="Picture 4" descr="scfepi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1524001"/>
            <a:ext cx="4076700" cy="28543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060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algn="l" eaLnBrk="1" hangingPunct="1">
              <a:defRPr/>
            </a:pPr>
            <a:r>
              <a:rPr lang="en-US"/>
              <a:t>Diagnosis</a:t>
            </a:r>
          </a:p>
        </p:txBody>
      </p:sp>
      <p:sp>
        <p:nvSpPr>
          <p:cNvPr id="194563" name="Rectangle 3"/>
          <p:cNvSpPr>
            <a:spLocks noGrp="1" noChangeArrowheads="1"/>
          </p:cNvSpPr>
          <p:nvPr>
            <p:ph type="body" idx="1"/>
          </p:nvPr>
        </p:nvSpPr>
        <p:spPr/>
        <p:txBody>
          <a:bodyPr/>
          <a:lstStyle/>
          <a:p>
            <a:pPr eaLnBrk="1" hangingPunct="1">
              <a:defRPr/>
            </a:pPr>
            <a:r>
              <a:rPr lang="en-US"/>
              <a:t>Bone scan</a:t>
            </a:r>
          </a:p>
          <a:p>
            <a:pPr lvl="1" eaLnBrk="1" hangingPunct="1">
              <a:defRPr/>
            </a:pPr>
            <a:r>
              <a:rPr lang="en-US"/>
              <a:t>Non-specific – bone turn over</a:t>
            </a:r>
          </a:p>
          <a:p>
            <a:pPr lvl="1" eaLnBrk="1" hangingPunct="1">
              <a:defRPr/>
            </a:pPr>
            <a:r>
              <a:rPr lang="en-US"/>
              <a:t>Increase blood flow</a:t>
            </a:r>
          </a:p>
          <a:p>
            <a:pPr lvl="1" eaLnBrk="1" hangingPunct="1">
              <a:defRPr/>
            </a:pPr>
            <a:r>
              <a:rPr lang="en-US"/>
              <a:t>Inflammation</a:t>
            </a:r>
          </a:p>
          <a:p>
            <a:pPr lvl="1" eaLnBrk="1" hangingPunct="1">
              <a:defRPr/>
            </a:pPr>
            <a:r>
              <a:rPr lang="en-US"/>
              <a:t>Fracture, infection, growth</a:t>
            </a:r>
          </a:p>
        </p:txBody>
      </p:sp>
    </p:spTree>
    <p:extLst>
      <p:ext uri="{BB962C8B-B14F-4D97-AF65-F5344CB8AC3E}">
        <p14:creationId xmlns:p14="http://schemas.microsoft.com/office/powerpoint/2010/main" val="1479064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a:t>Hip Pain by Age</a:t>
            </a:r>
          </a:p>
        </p:txBody>
      </p:sp>
      <p:sp>
        <p:nvSpPr>
          <p:cNvPr id="38915" name="Rectangle 3"/>
          <p:cNvSpPr>
            <a:spLocks noGrp="1" noChangeArrowheads="1"/>
          </p:cNvSpPr>
          <p:nvPr>
            <p:ph type="body" idx="1"/>
          </p:nvPr>
        </p:nvSpPr>
        <p:spPr/>
        <p:txBody>
          <a:bodyPr/>
          <a:lstStyle/>
          <a:p>
            <a:pPr eaLnBrk="1" hangingPunct="1">
              <a:defRPr/>
            </a:pPr>
            <a:r>
              <a:rPr lang="en-US"/>
              <a:t>Transient Synovitis</a:t>
            </a:r>
          </a:p>
          <a:p>
            <a:pPr eaLnBrk="1" hangingPunct="1">
              <a:defRPr/>
            </a:pPr>
            <a:endParaRPr lang="en-US"/>
          </a:p>
          <a:p>
            <a:pPr eaLnBrk="1" hangingPunct="1">
              <a:defRPr/>
            </a:pPr>
            <a:r>
              <a:rPr lang="en-US"/>
              <a:t>Perthes Disease</a:t>
            </a:r>
          </a:p>
          <a:p>
            <a:pPr eaLnBrk="1" hangingPunct="1">
              <a:defRPr/>
            </a:pPr>
            <a:endParaRPr lang="en-US"/>
          </a:p>
          <a:p>
            <a:pPr eaLnBrk="1" hangingPunct="1">
              <a:defRPr/>
            </a:pPr>
            <a:r>
              <a:rPr lang="en-US"/>
              <a:t>SCFE</a:t>
            </a:r>
          </a:p>
        </p:txBody>
      </p:sp>
      <p:sp>
        <p:nvSpPr>
          <p:cNvPr id="105476" name="AutoShape 4"/>
          <p:cNvSpPr>
            <a:spLocks noChangeArrowheads="1"/>
          </p:cNvSpPr>
          <p:nvPr/>
        </p:nvSpPr>
        <p:spPr bwMode="auto">
          <a:xfrm>
            <a:off x="7315200" y="1447800"/>
            <a:ext cx="2057400" cy="4800600"/>
          </a:xfrm>
          <a:prstGeom prst="downArrow">
            <a:avLst>
              <a:gd name="adj1" fmla="val 50000"/>
              <a:gd name="adj2" fmla="val 58333"/>
            </a:avLst>
          </a:prstGeom>
          <a:solidFill>
            <a:srgbClr val="FF99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FontTx/>
              <a:buNone/>
            </a:pPr>
            <a:endParaRPr lang="en-US" altLang="en-US" sz="2800">
              <a:solidFill>
                <a:srgbClr val="FFCC66"/>
              </a:solidFill>
            </a:endParaRPr>
          </a:p>
        </p:txBody>
      </p:sp>
      <p:sp>
        <p:nvSpPr>
          <p:cNvPr id="105477" name="Text Box 5"/>
          <p:cNvSpPr txBox="1">
            <a:spLocks noChangeArrowheads="1"/>
          </p:cNvSpPr>
          <p:nvPr/>
        </p:nvSpPr>
        <p:spPr bwMode="auto">
          <a:xfrm>
            <a:off x="7924801" y="1879600"/>
            <a:ext cx="944563"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r>
              <a:rPr lang="en-US" altLang="en-US" sz="1200">
                <a:solidFill>
                  <a:srgbClr val="FFFFFF"/>
                </a:solidFill>
              </a:rPr>
              <a:t>YOUNGER</a:t>
            </a:r>
          </a:p>
        </p:txBody>
      </p:sp>
      <p:sp>
        <p:nvSpPr>
          <p:cNvPr id="105478" name="Text Box 6"/>
          <p:cNvSpPr txBox="1">
            <a:spLocks noChangeArrowheads="1"/>
          </p:cNvSpPr>
          <p:nvPr/>
        </p:nvSpPr>
        <p:spPr bwMode="auto">
          <a:xfrm>
            <a:off x="7848600" y="5029200"/>
            <a:ext cx="1004888"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FontTx/>
              <a:buNone/>
            </a:pPr>
            <a:r>
              <a:rPr lang="en-US" altLang="en-US" sz="1200">
                <a:solidFill>
                  <a:srgbClr val="FFFFFF"/>
                </a:solidFill>
              </a:rPr>
              <a:t>OLDER</a:t>
            </a:r>
          </a:p>
        </p:txBody>
      </p:sp>
    </p:spTree>
    <p:extLst>
      <p:ext uri="{BB962C8B-B14F-4D97-AF65-F5344CB8AC3E}">
        <p14:creationId xmlns:p14="http://schemas.microsoft.com/office/powerpoint/2010/main" val="4104788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a:t>Infection</a:t>
            </a:r>
          </a:p>
        </p:txBody>
      </p:sp>
      <p:sp>
        <p:nvSpPr>
          <p:cNvPr id="39939" name="Rectangle 3"/>
          <p:cNvSpPr>
            <a:spLocks noGrp="1" noChangeArrowheads="1"/>
          </p:cNvSpPr>
          <p:nvPr>
            <p:ph type="body" sz="half" idx="1"/>
          </p:nvPr>
        </p:nvSpPr>
        <p:spPr>
          <a:xfrm>
            <a:off x="1981200" y="1600201"/>
            <a:ext cx="4033838" cy="4530725"/>
          </a:xfrm>
        </p:spPr>
        <p:txBody>
          <a:bodyPr/>
          <a:lstStyle/>
          <a:p>
            <a:pPr eaLnBrk="1" hangingPunct="1">
              <a:defRPr/>
            </a:pPr>
            <a:r>
              <a:rPr lang="en-US"/>
              <a:t>Osteomyelitis</a:t>
            </a:r>
          </a:p>
          <a:p>
            <a:pPr eaLnBrk="1" hangingPunct="1">
              <a:defRPr/>
            </a:pPr>
            <a:r>
              <a:rPr lang="en-US"/>
              <a:t>Septic Arthritis</a:t>
            </a:r>
          </a:p>
          <a:p>
            <a:pPr lvl="1" eaLnBrk="1" hangingPunct="1">
              <a:defRPr/>
            </a:pPr>
            <a:r>
              <a:rPr lang="en-US"/>
              <a:t>Hematogenous</a:t>
            </a:r>
          </a:p>
          <a:p>
            <a:pPr lvl="1" eaLnBrk="1" hangingPunct="1">
              <a:defRPr/>
            </a:pPr>
            <a:r>
              <a:rPr lang="en-US"/>
              <a:t>Direct extension</a:t>
            </a:r>
          </a:p>
          <a:p>
            <a:pPr lvl="1" eaLnBrk="1" hangingPunct="1">
              <a:defRPr/>
            </a:pPr>
            <a:r>
              <a:rPr lang="en-US"/>
              <a:t>Sub acute</a:t>
            </a:r>
          </a:p>
          <a:p>
            <a:pPr lvl="1" eaLnBrk="1" hangingPunct="1">
              <a:defRPr/>
            </a:pPr>
            <a:r>
              <a:rPr lang="en-US"/>
              <a:t>Chronic</a:t>
            </a:r>
          </a:p>
        </p:txBody>
      </p:sp>
      <p:sp>
        <p:nvSpPr>
          <p:cNvPr id="39940" name="Rectangle 4"/>
          <p:cNvSpPr>
            <a:spLocks noGrp="1" noChangeArrowheads="1"/>
          </p:cNvSpPr>
          <p:nvPr>
            <p:ph type="body" sz="half" idx="2"/>
          </p:nvPr>
        </p:nvSpPr>
        <p:spPr>
          <a:xfrm>
            <a:off x="6172200" y="1981200"/>
            <a:ext cx="4114800" cy="4114800"/>
          </a:xfrm>
        </p:spPr>
        <p:txBody>
          <a:bodyPr/>
          <a:lstStyle/>
          <a:p>
            <a:pPr eaLnBrk="1" hangingPunct="1">
              <a:defRPr/>
            </a:pPr>
            <a:r>
              <a:rPr lang="en-US"/>
              <a:t>Agents</a:t>
            </a:r>
          </a:p>
          <a:p>
            <a:pPr lvl="1" eaLnBrk="1" hangingPunct="1">
              <a:defRPr/>
            </a:pPr>
            <a:r>
              <a:rPr lang="en-US"/>
              <a:t>Bacterial:  Staph aureus</a:t>
            </a:r>
          </a:p>
          <a:p>
            <a:pPr lvl="1" eaLnBrk="1" hangingPunct="1">
              <a:defRPr/>
            </a:pPr>
            <a:r>
              <a:rPr lang="en-US"/>
              <a:t>TB</a:t>
            </a:r>
          </a:p>
          <a:p>
            <a:pPr lvl="1" eaLnBrk="1" hangingPunct="1">
              <a:defRPr/>
            </a:pPr>
            <a:r>
              <a:rPr lang="en-US"/>
              <a:t>Fungal</a:t>
            </a:r>
          </a:p>
          <a:p>
            <a:pPr eaLnBrk="1" hangingPunct="1">
              <a:defRPr/>
            </a:pPr>
            <a:endParaRPr lang="en-US"/>
          </a:p>
          <a:p>
            <a:pPr eaLnBrk="1" hangingPunct="1">
              <a:defRPr/>
            </a:pPr>
            <a:endParaRPr lang="en-US"/>
          </a:p>
        </p:txBody>
      </p:sp>
    </p:spTree>
    <p:extLst>
      <p:ext uri="{BB962C8B-B14F-4D97-AF65-F5344CB8AC3E}">
        <p14:creationId xmlns:p14="http://schemas.microsoft.com/office/powerpoint/2010/main" val="3525532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a:t>Septic Arthritis: Background</a:t>
            </a:r>
          </a:p>
        </p:txBody>
      </p:sp>
      <p:sp>
        <p:nvSpPr>
          <p:cNvPr id="40963" name="Rectangle 3"/>
          <p:cNvSpPr>
            <a:spLocks noGrp="1" noChangeArrowheads="1"/>
          </p:cNvSpPr>
          <p:nvPr>
            <p:ph type="body" idx="1"/>
          </p:nvPr>
        </p:nvSpPr>
        <p:spPr/>
        <p:txBody>
          <a:bodyPr/>
          <a:lstStyle/>
          <a:p>
            <a:pPr eaLnBrk="1" hangingPunct="1">
              <a:lnSpc>
                <a:spcPct val="90000"/>
              </a:lnSpc>
              <a:buClr>
                <a:schemeClr val="tx1"/>
              </a:buClr>
              <a:defRPr/>
            </a:pPr>
            <a:r>
              <a:rPr lang="en-US"/>
              <a:t>Occurs in all age groups</a:t>
            </a:r>
          </a:p>
          <a:p>
            <a:pPr lvl="1" eaLnBrk="1" hangingPunct="1">
              <a:lnSpc>
                <a:spcPct val="90000"/>
              </a:lnSpc>
              <a:defRPr/>
            </a:pPr>
            <a:r>
              <a:rPr lang="en-US"/>
              <a:t>More common in younger children</a:t>
            </a:r>
          </a:p>
          <a:p>
            <a:pPr eaLnBrk="1" hangingPunct="1">
              <a:lnSpc>
                <a:spcPct val="90000"/>
              </a:lnSpc>
              <a:buClr>
                <a:schemeClr val="tx1"/>
              </a:buClr>
              <a:defRPr/>
            </a:pPr>
            <a:r>
              <a:rPr lang="en-US"/>
              <a:t>Majority of cases in lower extremity</a:t>
            </a:r>
          </a:p>
          <a:p>
            <a:pPr eaLnBrk="1" hangingPunct="1">
              <a:lnSpc>
                <a:spcPct val="90000"/>
              </a:lnSpc>
              <a:buClr>
                <a:schemeClr val="tx1"/>
              </a:buClr>
              <a:defRPr/>
            </a:pPr>
            <a:r>
              <a:rPr lang="en-US"/>
              <a:t>Mechanism of entry</a:t>
            </a:r>
          </a:p>
          <a:p>
            <a:pPr lvl="1" eaLnBrk="1" hangingPunct="1">
              <a:lnSpc>
                <a:spcPct val="90000"/>
              </a:lnSpc>
              <a:defRPr/>
            </a:pPr>
            <a:r>
              <a:rPr lang="en-US"/>
              <a:t>Hematogenous seeding</a:t>
            </a:r>
          </a:p>
          <a:p>
            <a:pPr lvl="1" eaLnBrk="1" hangingPunct="1">
              <a:lnSpc>
                <a:spcPct val="90000"/>
              </a:lnSpc>
              <a:defRPr/>
            </a:pPr>
            <a:r>
              <a:rPr lang="en-US"/>
              <a:t>Local spread</a:t>
            </a:r>
          </a:p>
          <a:p>
            <a:pPr lvl="1" eaLnBrk="1" hangingPunct="1">
              <a:lnSpc>
                <a:spcPct val="90000"/>
              </a:lnSpc>
              <a:defRPr/>
            </a:pPr>
            <a:r>
              <a:rPr lang="en-US"/>
              <a:t>Traumatic or surgical introduction of bacteria</a:t>
            </a:r>
          </a:p>
          <a:p>
            <a:pPr eaLnBrk="1" hangingPunct="1">
              <a:lnSpc>
                <a:spcPct val="90000"/>
              </a:lnSpc>
              <a:buFont typeface="Wingdings" panose="05000000000000000000" pitchFamily="2" charset="2"/>
              <a:buNone/>
              <a:defRPr/>
            </a:pPr>
            <a:endParaRPr lang="en-US"/>
          </a:p>
        </p:txBody>
      </p:sp>
    </p:spTree>
    <p:extLst>
      <p:ext uri="{BB962C8B-B14F-4D97-AF65-F5344CB8AC3E}">
        <p14:creationId xmlns:p14="http://schemas.microsoft.com/office/powerpoint/2010/main" val="2899062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a:t>Septic Arthritis</a:t>
            </a:r>
          </a:p>
        </p:txBody>
      </p:sp>
      <p:sp>
        <p:nvSpPr>
          <p:cNvPr id="43011" name="Rectangle 3"/>
          <p:cNvSpPr>
            <a:spLocks noGrp="1" noChangeArrowheads="1"/>
          </p:cNvSpPr>
          <p:nvPr>
            <p:ph type="body" sz="half" idx="1"/>
          </p:nvPr>
        </p:nvSpPr>
        <p:spPr>
          <a:xfrm>
            <a:off x="1981200" y="1600201"/>
            <a:ext cx="4033838" cy="4530725"/>
          </a:xfrm>
        </p:spPr>
        <p:txBody>
          <a:bodyPr/>
          <a:lstStyle/>
          <a:p>
            <a:pPr eaLnBrk="1" hangingPunct="1">
              <a:defRPr/>
            </a:pPr>
            <a:r>
              <a:rPr lang="en-US"/>
              <a:t>History</a:t>
            </a:r>
          </a:p>
          <a:p>
            <a:pPr lvl="1" eaLnBrk="1" hangingPunct="1">
              <a:defRPr/>
            </a:pPr>
            <a:r>
              <a:rPr lang="en-US"/>
              <a:t>Onset-rapid</a:t>
            </a:r>
          </a:p>
          <a:p>
            <a:pPr lvl="1" eaLnBrk="1" hangingPunct="1">
              <a:defRPr/>
            </a:pPr>
            <a:r>
              <a:rPr lang="en-US"/>
              <a:t>Limp/refusal to walk</a:t>
            </a:r>
          </a:p>
          <a:p>
            <a:pPr lvl="1" eaLnBrk="1" hangingPunct="1">
              <a:defRPr/>
            </a:pPr>
            <a:r>
              <a:rPr lang="en-US"/>
              <a:t>Fever (&gt;102)</a:t>
            </a:r>
          </a:p>
          <a:p>
            <a:pPr lvl="1" eaLnBrk="1" hangingPunct="1">
              <a:defRPr/>
            </a:pPr>
            <a:r>
              <a:rPr lang="en-US"/>
              <a:t>Swelling (knee/ankle)</a:t>
            </a:r>
          </a:p>
          <a:p>
            <a:pPr eaLnBrk="1" hangingPunct="1">
              <a:defRPr/>
            </a:pPr>
            <a:endParaRPr lang="en-US"/>
          </a:p>
        </p:txBody>
      </p:sp>
      <p:sp>
        <p:nvSpPr>
          <p:cNvPr id="43012" name="Rectangle 4"/>
          <p:cNvSpPr>
            <a:spLocks noGrp="1" noChangeArrowheads="1"/>
          </p:cNvSpPr>
          <p:nvPr>
            <p:ph type="body" sz="half" idx="2"/>
          </p:nvPr>
        </p:nvSpPr>
        <p:spPr>
          <a:xfrm>
            <a:off x="6176964" y="1600201"/>
            <a:ext cx="4033837" cy="4530725"/>
          </a:xfrm>
        </p:spPr>
        <p:txBody>
          <a:bodyPr/>
          <a:lstStyle/>
          <a:p>
            <a:pPr eaLnBrk="1" hangingPunct="1">
              <a:defRPr/>
            </a:pPr>
            <a:r>
              <a:rPr lang="en-US"/>
              <a:t>Physical</a:t>
            </a:r>
          </a:p>
          <a:p>
            <a:pPr lvl="1" eaLnBrk="1" hangingPunct="1">
              <a:defRPr/>
            </a:pPr>
            <a:r>
              <a:rPr lang="en-US"/>
              <a:t>Pain w/ motion - Severe</a:t>
            </a:r>
          </a:p>
          <a:p>
            <a:pPr lvl="1" eaLnBrk="1" hangingPunct="1">
              <a:defRPr/>
            </a:pPr>
            <a:r>
              <a:rPr lang="en-US"/>
              <a:t>Pseudoparalysis</a:t>
            </a:r>
          </a:p>
          <a:p>
            <a:pPr lvl="1" eaLnBrk="1" hangingPunct="1">
              <a:defRPr/>
            </a:pPr>
            <a:r>
              <a:rPr lang="en-US" u="sng"/>
              <a:t>Effusion</a:t>
            </a:r>
          </a:p>
          <a:p>
            <a:pPr lvl="1" eaLnBrk="1" hangingPunct="1">
              <a:defRPr/>
            </a:pPr>
            <a:r>
              <a:rPr lang="en-US"/>
              <a:t>Increase warmth</a:t>
            </a:r>
          </a:p>
          <a:p>
            <a:pPr lvl="1" eaLnBrk="1" hangingPunct="1">
              <a:defRPr/>
            </a:pPr>
            <a:r>
              <a:rPr lang="en-US"/>
              <a:t>Cellulitis confuses</a:t>
            </a:r>
          </a:p>
        </p:txBody>
      </p:sp>
    </p:spTree>
    <p:extLst>
      <p:ext uri="{BB962C8B-B14F-4D97-AF65-F5344CB8AC3E}">
        <p14:creationId xmlns:p14="http://schemas.microsoft.com/office/powerpoint/2010/main" val="4121424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eaLnBrk="1" hangingPunct="1">
              <a:defRPr/>
            </a:pPr>
            <a:r>
              <a:rPr lang="en-US"/>
              <a:t>Septic Arthritis</a:t>
            </a:r>
          </a:p>
        </p:txBody>
      </p:sp>
      <p:sp>
        <p:nvSpPr>
          <p:cNvPr id="44035" name="Rectangle 3"/>
          <p:cNvSpPr>
            <a:spLocks noGrp="1" noChangeArrowheads="1"/>
          </p:cNvSpPr>
          <p:nvPr>
            <p:ph type="body" idx="1"/>
          </p:nvPr>
        </p:nvSpPr>
        <p:spPr/>
        <p:txBody>
          <a:bodyPr/>
          <a:lstStyle/>
          <a:p>
            <a:pPr eaLnBrk="1" hangingPunct="1">
              <a:defRPr/>
            </a:pPr>
            <a:r>
              <a:rPr lang="en-US"/>
              <a:t>Prognosis</a:t>
            </a:r>
          </a:p>
          <a:p>
            <a:pPr lvl="1" eaLnBrk="1" hangingPunct="1">
              <a:defRPr/>
            </a:pPr>
            <a:r>
              <a:rPr lang="en-US"/>
              <a:t>Early diagnosis:  Good</a:t>
            </a:r>
          </a:p>
          <a:p>
            <a:pPr lvl="1" eaLnBrk="1" hangingPunct="1">
              <a:defRPr/>
            </a:pPr>
            <a:r>
              <a:rPr lang="en-US"/>
              <a:t>Hip, late dx:  ON</a:t>
            </a:r>
          </a:p>
          <a:p>
            <a:pPr lvl="1" eaLnBrk="1" hangingPunct="1">
              <a:defRPr/>
            </a:pPr>
            <a:r>
              <a:rPr lang="en-US"/>
              <a:t>Serial aspiration:  Usually adequate</a:t>
            </a:r>
          </a:p>
          <a:p>
            <a:pPr lvl="1" eaLnBrk="1" hangingPunct="1">
              <a:defRPr/>
            </a:pPr>
            <a:r>
              <a:rPr lang="en-US"/>
              <a:t>Surgical drainage:  Morbidity</a:t>
            </a:r>
          </a:p>
        </p:txBody>
      </p:sp>
    </p:spTree>
    <p:extLst>
      <p:ext uri="{BB962C8B-B14F-4D97-AF65-F5344CB8AC3E}">
        <p14:creationId xmlns:p14="http://schemas.microsoft.com/office/powerpoint/2010/main" val="432440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sz="4000"/>
              <a:t>Clinical Features: Your First Clue</a:t>
            </a:r>
          </a:p>
        </p:txBody>
      </p:sp>
      <p:sp>
        <p:nvSpPr>
          <p:cNvPr id="45059" name="Rectangle 3"/>
          <p:cNvSpPr>
            <a:spLocks noGrp="1" noChangeArrowheads="1"/>
          </p:cNvSpPr>
          <p:nvPr>
            <p:ph type="body" idx="1"/>
          </p:nvPr>
        </p:nvSpPr>
        <p:spPr/>
        <p:txBody>
          <a:bodyPr/>
          <a:lstStyle/>
          <a:p>
            <a:pPr eaLnBrk="1" hangingPunct="1">
              <a:defRPr/>
            </a:pPr>
            <a:r>
              <a:rPr lang="en-US"/>
              <a:t>Irritability</a:t>
            </a:r>
          </a:p>
          <a:p>
            <a:pPr eaLnBrk="1" hangingPunct="1">
              <a:defRPr/>
            </a:pPr>
            <a:r>
              <a:rPr lang="en-US"/>
              <a:t>Fever</a:t>
            </a:r>
          </a:p>
          <a:p>
            <a:pPr eaLnBrk="1" hangingPunct="1">
              <a:defRPr/>
            </a:pPr>
            <a:r>
              <a:rPr lang="en-US"/>
              <a:t>Erythema</a:t>
            </a:r>
          </a:p>
          <a:p>
            <a:pPr eaLnBrk="1" hangingPunct="1">
              <a:defRPr/>
            </a:pPr>
            <a:r>
              <a:rPr lang="en-US"/>
              <a:t>Limp/refusal to walk</a:t>
            </a:r>
          </a:p>
          <a:p>
            <a:pPr eaLnBrk="1" hangingPunct="1">
              <a:defRPr/>
            </a:pPr>
            <a:r>
              <a:rPr lang="en-US"/>
              <a:t>Decreased range of motion of limb</a:t>
            </a:r>
          </a:p>
          <a:p>
            <a:pPr lvl="4" eaLnBrk="1" hangingPunct="1">
              <a:buFont typeface="Wingdings" panose="05000000000000000000" pitchFamily="2" charset="2"/>
              <a:buNone/>
              <a:defRPr/>
            </a:pPr>
            <a:endParaRPr lang="en-US"/>
          </a:p>
        </p:txBody>
      </p:sp>
    </p:spTree>
    <p:extLst>
      <p:ext uri="{BB962C8B-B14F-4D97-AF65-F5344CB8AC3E}">
        <p14:creationId xmlns:p14="http://schemas.microsoft.com/office/powerpoint/2010/main" val="2864338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t>Position of Comfort With Hip Effusion</a:t>
            </a:r>
          </a:p>
        </p:txBody>
      </p:sp>
      <p:graphicFrame>
        <p:nvGraphicFramePr>
          <p:cNvPr id="113667" name="Object 3"/>
          <p:cNvGraphicFramePr>
            <a:graphicFrameLocks noChangeAspect="1"/>
          </p:cNvGraphicFramePr>
          <p:nvPr/>
        </p:nvGraphicFramePr>
        <p:xfrm>
          <a:off x="3048000" y="1676400"/>
          <a:ext cx="6096000" cy="4064000"/>
        </p:xfrm>
        <a:graphic>
          <a:graphicData uri="http://schemas.openxmlformats.org/presentationml/2006/ole">
            <mc:AlternateContent xmlns:mc="http://schemas.openxmlformats.org/markup-compatibility/2006">
              <mc:Choice xmlns:v="urn:schemas-microsoft-com:vml" Requires="v">
                <p:oleObj name="Slide" r:id="rId3" imgW="5143500" imgH="3429000" progId="PowerPoint.Slide.8">
                  <p:embed/>
                </p:oleObj>
              </mc:Choice>
              <mc:Fallback>
                <p:oleObj name="Slide" r:id="rId3" imgW="5143500" imgH="3429000" progId="PowerPoint.Slide.8">
                  <p:embed/>
                  <p:pic>
                    <p:nvPicPr>
                      <p:cNvPr id="1136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76400"/>
                        <a:ext cx="6096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8" name="TextBox 2"/>
          <p:cNvSpPr txBox="1">
            <a:spLocks noChangeArrowheads="1"/>
          </p:cNvSpPr>
          <p:nvPr/>
        </p:nvSpPr>
        <p:spPr bwMode="auto">
          <a:xfrm>
            <a:off x="1676400" y="3276600"/>
            <a:ext cx="1371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r>
              <a:rPr lang="en-US" altLang="en-US" sz="1000">
                <a:solidFill>
                  <a:srgbClr val="FFC000"/>
                </a:solidFill>
              </a:rPr>
              <a:t>Which hip is affected?</a:t>
            </a:r>
          </a:p>
        </p:txBody>
      </p:sp>
    </p:spTree>
    <p:extLst>
      <p:ext uri="{BB962C8B-B14F-4D97-AF65-F5344CB8AC3E}">
        <p14:creationId xmlns:p14="http://schemas.microsoft.com/office/powerpoint/2010/main" val="1032569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a:t>Diagnostic Studies</a:t>
            </a:r>
          </a:p>
        </p:txBody>
      </p:sp>
      <p:sp>
        <p:nvSpPr>
          <p:cNvPr id="53251" name="Rectangle 3"/>
          <p:cNvSpPr>
            <a:spLocks noGrp="1" noChangeArrowheads="1"/>
          </p:cNvSpPr>
          <p:nvPr>
            <p:ph type="body" idx="1"/>
          </p:nvPr>
        </p:nvSpPr>
        <p:spPr/>
        <p:txBody>
          <a:bodyPr/>
          <a:lstStyle/>
          <a:p>
            <a:pPr eaLnBrk="1" hangingPunct="1">
              <a:defRPr/>
            </a:pPr>
            <a:r>
              <a:rPr lang="en-US"/>
              <a:t>Radiology</a:t>
            </a:r>
          </a:p>
          <a:p>
            <a:pPr lvl="1" eaLnBrk="1" hangingPunct="1">
              <a:defRPr/>
            </a:pPr>
            <a:r>
              <a:rPr lang="en-US"/>
              <a:t>Radiograph may be nondiagnostic	</a:t>
            </a:r>
          </a:p>
          <a:p>
            <a:pPr lvl="1" eaLnBrk="1" hangingPunct="1">
              <a:defRPr/>
            </a:pPr>
            <a:r>
              <a:rPr lang="en-US"/>
              <a:t>Ultrasonography helpful in detecting fluid</a:t>
            </a:r>
          </a:p>
          <a:p>
            <a:pPr eaLnBrk="1" hangingPunct="1">
              <a:defRPr/>
            </a:pPr>
            <a:r>
              <a:rPr lang="en-US"/>
              <a:t>Laboratory</a:t>
            </a:r>
          </a:p>
          <a:p>
            <a:pPr lvl="1" eaLnBrk="1" hangingPunct="1">
              <a:defRPr/>
            </a:pPr>
            <a:r>
              <a:rPr lang="en-US"/>
              <a:t>CBC</a:t>
            </a:r>
          </a:p>
          <a:p>
            <a:pPr lvl="1" eaLnBrk="1" hangingPunct="1">
              <a:defRPr/>
            </a:pPr>
            <a:r>
              <a:rPr lang="en-US"/>
              <a:t>CRP (more helpful than ESR)</a:t>
            </a:r>
          </a:p>
        </p:txBody>
      </p:sp>
    </p:spTree>
    <p:extLst>
      <p:ext uri="{BB962C8B-B14F-4D97-AF65-F5344CB8AC3E}">
        <p14:creationId xmlns:p14="http://schemas.microsoft.com/office/powerpoint/2010/main" val="349655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ASE1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1"/>
            <a:ext cx="7461250" cy="536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AutoShape 3"/>
          <p:cNvSpPr>
            <a:spLocks noChangeArrowheads="1"/>
          </p:cNvSpPr>
          <p:nvPr/>
        </p:nvSpPr>
        <p:spPr bwMode="auto">
          <a:xfrm>
            <a:off x="8077200" y="17526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4" name="AutoShape 4"/>
          <p:cNvSpPr>
            <a:spLocks noChangeArrowheads="1"/>
          </p:cNvSpPr>
          <p:nvPr/>
        </p:nvSpPr>
        <p:spPr bwMode="auto">
          <a:xfrm>
            <a:off x="8382000" y="17526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5" name="AutoShape 5"/>
          <p:cNvSpPr>
            <a:spLocks noChangeArrowheads="1"/>
          </p:cNvSpPr>
          <p:nvPr/>
        </p:nvSpPr>
        <p:spPr bwMode="auto">
          <a:xfrm>
            <a:off x="4876800" y="20574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6" name="AutoShape 6"/>
          <p:cNvSpPr>
            <a:spLocks noChangeArrowheads="1"/>
          </p:cNvSpPr>
          <p:nvPr/>
        </p:nvSpPr>
        <p:spPr bwMode="auto">
          <a:xfrm>
            <a:off x="4267200" y="20574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7" name="AutoShape 7"/>
          <p:cNvSpPr>
            <a:spLocks noChangeArrowheads="1"/>
          </p:cNvSpPr>
          <p:nvPr/>
        </p:nvSpPr>
        <p:spPr bwMode="auto">
          <a:xfrm>
            <a:off x="8001000" y="46482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8" name="AutoShape 8"/>
          <p:cNvSpPr>
            <a:spLocks noChangeArrowheads="1"/>
          </p:cNvSpPr>
          <p:nvPr/>
        </p:nvSpPr>
        <p:spPr bwMode="auto">
          <a:xfrm>
            <a:off x="8305800" y="46482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69" name="AutoShape 9"/>
          <p:cNvSpPr>
            <a:spLocks noChangeArrowheads="1"/>
          </p:cNvSpPr>
          <p:nvPr/>
        </p:nvSpPr>
        <p:spPr bwMode="auto">
          <a:xfrm>
            <a:off x="4267200" y="44958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70" name="AutoShape 10"/>
          <p:cNvSpPr>
            <a:spLocks noChangeArrowheads="1"/>
          </p:cNvSpPr>
          <p:nvPr/>
        </p:nvSpPr>
        <p:spPr bwMode="auto">
          <a:xfrm>
            <a:off x="4724400" y="4495800"/>
            <a:ext cx="152400" cy="304800"/>
          </a:xfrm>
          <a:prstGeom prst="upArrow">
            <a:avLst>
              <a:gd name="adj1" fmla="val 50000"/>
              <a:gd name="adj2" fmla="val 50000"/>
            </a:avLst>
          </a:prstGeom>
          <a:solidFill>
            <a:srgbClr val="FF0000"/>
          </a:solidFill>
          <a:ln w="9525">
            <a:solidFill>
              <a:srgbClr val="FF0000"/>
            </a:solidFill>
            <a:prstDash val="lgDashDot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
        <p:nvSpPr>
          <p:cNvPr id="117771" name="Rectangle 11"/>
          <p:cNvSpPr>
            <a:spLocks noChangeArrowheads="1"/>
          </p:cNvSpPr>
          <p:nvPr/>
        </p:nvSpPr>
        <p:spPr bwMode="auto">
          <a:xfrm>
            <a:off x="4724400" y="1371600"/>
            <a:ext cx="533400" cy="1143000"/>
          </a:xfrm>
          <a:prstGeom prst="rect">
            <a:avLst/>
          </a:prstGeom>
          <a:noFill/>
          <a:ln w="9525">
            <a:solidFill>
              <a:schemeClr val="tx1"/>
            </a:solidFill>
            <a:prstDash val="lgDashDotDot"/>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Tree>
    <p:extLst>
      <p:ext uri="{BB962C8B-B14F-4D97-AF65-F5344CB8AC3E}">
        <p14:creationId xmlns:p14="http://schemas.microsoft.com/office/powerpoint/2010/main" val="1046121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a:t>Management</a:t>
            </a:r>
          </a:p>
        </p:txBody>
      </p:sp>
      <p:sp>
        <p:nvSpPr>
          <p:cNvPr id="57347" name="Rectangle 3"/>
          <p:cNvSpPr>
            <a:spLocks noGrp="1" noChangeArrowheads="1"/>
          </p:cNvSpPr>
          <p:nvPr>
            <p:ph type="body" idx="1"/>
          </p:nvPr>
        </p:nvSpPr>
        <p:spPr/>
        <p:txBody>
          <a:bodyPr/>
          <a:lstStyle/>
          <a:p>
            <a:pPr eaLnBrk="1" hangingPunct="1">
              <a:defRPr/>
            </a:pPr>
            <a:r>
              <a:rPr lang="en-US"/>
              <a:t>Once the diagnosis of septic joint is made, surgical intervention should proceed ASAP.</a:t>
            </a:r>
          </a:p>
          <a:p>
            <a:pPr lvl="1" eaLnBrk="1" hangingPunct="1">
              <a:defRPr/>
            </a:pPr>
            <a:r>
              <a:rPr lang="en-US"/>
              <a:t>Needle aspiration or open surgical drainage required</a:t>
            </a:r>
          </a:p>
        </p:txBody>
      </p:sp>
    </p:spTree>
    <p:extLst>
      <p:ext uri="{BB962C8B-B14F-4D97-AF65-F5344CB8AC3E}">
        <p14:creationId xmlns:p14="http://schemas.microsoft.com/office/powerpoint/2010/main" val="417928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defRPr/>
            </a:pPr>
            <a:r>
              <a:rPr lang="en-US"/>
              <a:t>Diagnosis</a:t>
            </a:r>
          </a:p>
        </p:txBody>
      </p:sp>
      <p:sp>
        <p:nvSpPr>
          <p:cNvPr id="205827" name="Rectangle 3"/>
          <p:cNvSpPr>
            <a:spLocks noGrp="1" noChangeArrowheads="1"/>
          </p:cNvSpPr>
          <p:nvPr>
            <p:ph type="body" sz="half" idx="1"/>
          </p:nvPr>
        </p:nvSpPr>
        <p:spPr>
          <a:xfrm>
            <a:off x="1981200" y="1600201"/>
            <a:ext cx="4033838" cy="4530725"/>
          </a:xfrm>
        </p:spPr>
        <p:txBody>
          <a:bodyPr/>
          <a:lstStyle/>
          <a:p>
            <a:pPr eaLnBrk="1" hangingPunct="1">
              <a:defRPr/>
            </a:pPr>
            <a:r>
              <a:rPr lang="en-US"/>
              <a:t>Ultrasound</a:t>
            </a:r>
          </a:p>
          <a:p>
            <a:pPr lvl="1" eaLnBrk="1" hangingPunct="1">
              <a:defRPr/>
            </a:pPr>
            <a:r>
              <a:rPr lang="en-US"/>
              <a:t>Shows interfaces</a:t>
            </a:r>
          </a:p>
          <a:p>
            <a:pPr lvl="1" eaLnBrk="1" hangingPunct="1">
              <a:defRPr/>
            </a:pPr>
            <a:r>
              <a:rPr lang="en-US"/>
              <a:t>Fluid</a:t>
            </a:r>
          </a:p>
          <a:p>
            <a:pPr lvl="1" eaLnBrk="1" hangingPunct="1">
              <a:defRPr/>
            </a:pPr>
            <a:r>
              <a:rPr lang="en-US"/>
              <a:t>Cartilage surfaces</a:t>
            </a:r>
          </a:p>
          <a:p>
            <a:pPr lvl="1" eaLnBrk="1" hangingPunct="1">
              <a:defRPr/>
            </a:pPr>
            <a:r>
              <a:rPr lang="en-US"/>
              <a:t>Bone hides all below</a:t>
            </a:r>
          </a:p>
        </p:txBody>
      </p:sp>
      <p:sp>
        <p:nvSpPr>
          <p:cNvPr id="205828" name="Rectangle 4"/>
          <p:cNvSpPr>
            <a:spLocks noGrp="1" noChangeArrowheads="1"/>
          </p:cNvSpPr>
          <p:nvPr>
            <p:ph type="body" sz="half" idx="2"/>
          </p:nvPr>
        </p:nvSpPr>
        <p:spPr>
          <a:xfrm>
            <a:off x="6176964" y="1600201"/>
            <a:ext cx="4033837" cy="4530725"/>
          </a:xfrm>
        </p:spPr>
        <p:txBody>
          <a:bodyPr/>
          <a:lstStyle/>
          <a:p>
            <a:pPr eaLnBrk="1" hangingPunct="1">
              <a:defRPr/>
            </a:pPr>
            <a:r>
              <a:rPr lang="en-US"/>
              <a:t>MRI</a:t>
            </a:r>
          </a:p>
          <a:p>
            <a:pPr lvl="1" eaLnBrk="1" hangingPunct="1">
              <a:defRPr/>
            </a:pPr>
            <a:r>
              <a:rPr lang="en-US"/>
              <a:t>Can </a:t>
            </a:r>
            <a:r>
              <a:rPr lang="en-US" u="sng"/>
              <a:t>imply</a:t>
            </a:r>
            <a:r>
              <a:rPr lang="en-US"/>
              <a:t> inflammation/tumor</a:t>
            </a:r>
          </a:p>
          <a:p>
            <a:pPr lvl="1" eaLnBrk="1" hangingPunct="1">
              <a:defRPr/>
            </a:pPr>
            <a:r>
              <a:rPr lang="en-US"/>
              <a:t>Soft tissue definition/bone marrow edema</a:t>
            </a:r>
          </a:p>
          <a:p>
            <a:pPr lvl="1" eaLnBrk="1" hangingPunct="1">
              <a:defRPr/>
            </a:pPr>
            <a:r>
              <a:rPr lang="en-US"/>
              <a:t>Is predictive</a:t>
            </a:r>
          </a:p>
          <a:p>
            <a:pPr lvl="1" eaLnBrk="1" hangingPunct="1">
              <a:defRPr/>
            </a:pPr>
            <a:r>
              <a:rPr lang="en-US"/>
              <a:t>Interpreter prejudice</a:t>
            </a:r>
          </a:p>
          <a:p>
            <a:pPr eaLnBrk="1" hangingPunct="1">
              <a:defRPr/>
            </a:pPr>
            <a:endParaRPr lang="en-US"/>
          </a:p>
          <a:p>
            <a:pPr eaLnBrk="1" hangingPunct="1">
              <a:defRPr/>
            </a:pPr>
            <a:endParaRPr lang="en-US"/>
          </a:p>
        </p:txBody>
      </p:sp>
    </p:spTree>
    <p:extLst>
      <p:ext uri="{BB962C8B-B14F-4D97-AF65-F5344CB8AC3E}">
        <p14:creationId xmlns:p14="http://schemas.microsoft.com/office/powerpoint/2010/main" val="1302951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a:t>Synovial Fluid Findings</a:t>
            </a:r>
          </a:p>
        </p:txBody>
      </p:sp>
      <p:pic>
        <p:nvPicPr>
          <p:cNvPr id="121859" name="Picture 3" descr="12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24000"/>
            <a:ext cx="8534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0" name="Oval 1"/>
          <p:cNvSpPr>
            <a:spLocks noChangeArrowheads="1"/>
          </p:cNvSpPr>
          <p:nvPr/>
        </p:nvSpPr>
        <p:spPr bwMode="auto">
          <a:xfrm>
            <a:off x="8963025" y="4276725"/>
            <a:ext cx="1143000" cy="381000"/>
          </a:xfrm>
          <a:prstGeom prst="ellipse">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Tree>
    <p:extLst>
      <p:ext uri="{BB962C8B-B14F-4D97-AF65-F5344CB8AC3E}">
        <p14:creationId xmlns:p14="http://schemas.microsoft.com/office/powerpoint/2010/main" val="39066330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4000"/>
              <a:t>Septic Arthritis Treatment by Age</a:t>
            </a:r>
          </a:p>
        </p:txBody>
      </p:sp>
      <p:pic>
        <p:nvPicPr>
          <p:cNvPr id="123907" name="Picture 3" descr="12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676400"/>
            <a:ext cx="7380288" cy="377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8" name="Oval 1"/>
          <p:cNvSpPr>
            <a:spLocks noChangeArrowheads="1"/>
          </p:cNvSpPr>
          <p:nvPr/>
        </p:nvSpPr>
        <p:spPr bwMode="auto">
          <a:xfrm>
            <a:off x="4800600" y="2667000"/>
            <a:ext cx="1524000" cy="228600"/>
          </a:xfrm>
          <a:prstGeom prst="ellipse">
            <a:avLst/>
          </a:prstGeom>
          <a:noFill/>
          <a:ln w="190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0" fontAlgn="base" hangingPunct="0">
              <a:spcBef>
                <a:spcPct val="0"/>
              </a:spcBef>
              <a:spcAft>
                <a:spcPct val="0"/>
              </a:spcAft>
              <a:buClrTx/>
              <a:buSzTx/>
              <a:buFontTx/>
              <a:buNone/>
            </a:pPr>
            <a:endParaRPr lang="en-US" altLang="en-US" sz="1000">
              <a:solidFill>
                <a:srgbClr val="FFFFFF"/>
              </a:solidFill>
            </a:endParaRPr>
          </a:p>
        </p:txBody>
      </p:sp>
    </p:spTree>
    <p:extLst>
      <p:ext uri="{BB962C8B-B14F-4D97-AF65-F5344CB8AC3E}">
        <p14:creationId xmlns:p14="http://schemas.microsoft.com/office/powerpoint/2010/main" val="4294765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sz="4000" dirty="0"/>
              <a:t>Bottom Line</a:t>
            </a:r>
            <a:br>
              <a:rPr lang="en-US" sz="4000" dirty="0"/>
            </a:br>
            <a:r>
              <a:rPr lang="en-US" sz="4000" dirty="0"/>
              <a:t>“</a:t>
            </a:r>
            <a:r>
              <a:rPr lang="en-US" sz="4000" dirty="0">
                <a:solidFill>
                  <a:srgbClr val="FFC000"/>
                </a:solidFill>
              </a:rPr>
              <a:t>Kocher Criteria</a:t>
            </a:r>
            <a:r>
              <a:rPr lang="en-US" sz="4000" dirty="0"/>
              <a:t>”</a:t>
            </a:r>
          </a:p>
        </p:txBody>
      </p:sp>
      <p:sp>
        <p:nvSpPr>
          <p:cNvPr id="63491" name="Rectangle 3"/>
          <p:cNvSpPr>
            <a:spLocks noGrp="1" noChangeArrowheads="1"/>
          </p:cNvSpPr>
          <p:nvPr>
            <p:ph type="body" idx="1"/>
          </p:nvPr>
        </p:nvSpPr>
        <p:spPr/>
        <p:txBody>
          <a:bodyPr/>
          <a:lstStyle/>
          <a:p>
            <a:pPr marL="609600" indent="-609600" eaLnBrk="1" hangingPunct="1">
              <a:lnSpc>
                <a:spcPct val="90000"/>
              </a:lnSpc>
              <a:buFont typeface="Wingdings" panose="05000000000000000000" pitchFamily="2" charset="2"/>
              <a:buAutoNum type="arabicPeriod"/>
              <a:defRPr/>
            </a:pPr>
            <a:r>
              <a:rPr lang="en-US" dirty="0"/>
              <a:t>Inability to bear weight</a:t>
            </a:r>
          </a:p>
          <a:p>
            <a:pPr marL="609600" indent="-609600" eaLnBrk="1" hangingPunct="1">
              <a:lnSpc>
                <a:spcPct val="90000"/>
              </a:lnSpc>
              <a:buFont typeface="Wingdings" panose="05000000000000000000" pitchFamily="2" charset="2"/>
              <a:buAutoNum type="arabicPeriod"/>
              <a:defRPr/>
            </a:pPr>
            <a:r>
              <a:rPr lang="en-US" dirty="0"/>
              <a:t>Fever</a:t>
            </a:r>
          </a:p>
          <a:p>
            <a:pPr marL="609600" indent="-609600" eaLnBrk="1" hangingPunct="1">
              <a:lnSpc>
                <a:spcPct val="90000"/>
              </a:lnSpc>
              <a:buFont typeface="Wingdings" panose="05000000000000000000" pitchFamily="2" charset="2"/>
              <a:buAutoNum type="arabicPeriod"/>
              <a:defRPr/>
            </a:pPr>
            <a:r>
              <a:rPr lang="en-US" dirty="0"/>
              <a:t>Elevated WBC (&gt;12,000)</a:t>
            </a:r>
          </a:p>
          <a:p>
            <a:pPr marL="609600" indent="-609600" eaLnBrk="1" hangingPunct="1">
              <a:lnSpc>
                <a:spcPct val="90000"/>
              </a:lnSpc>
              <a:buFont typeface="Wingdings" panose="05000000000000000000" pitchFamily="2" charset="2"/>
              <a:buAutoNum type="arabicPeriod"/>
              <a:defRPr/>
            </a:pPr>
            <a:r>
              <a:rPr lang="en-US" dirty="0"/>
              <a:t>Elevated ESR (&gt;40)</a:t>
            </a:r>
          </a:p>
          <a:p>
            <a:pPr marL="609600" indent="-609600" eaLnBrk="1" hangingPunct="1">
              <a:lnSpc>
                <a:spcPct val="90000"/>
              </a:lnSpc>
              <a:buNone/>
              <a:defRPr/>
            </a:pPr>
            <a:endParaRPr lang="en-US" dirty="0"/>
          </a:p>
          <a:p>
            <a:pPr marL="609600" indent="-609600" eaLnBrk="1" hangingPunct="1">
              <a:lnSpc>
                <a:spcPct val="90000"/>
              </a:lnSpc>
              <a:buNone/>
              <a:defRPr/>
            </a:pPr>
            <a:r>
              <a:rPr lang="en-US" dirty="0"/>
              <a:t>4/4 – 99% Septic Arthritis</a:t>
            </a:r>
          </a:p>
          <a:p>
            <a:pPr marL="609600" indent="-609600" eaLnBrk="1" hangingPunct="1">
              <a:lnSpc>
                <a:spcPct val="90000"/>
              </a:lnSpc>
              <a:buNone/>
              <a:defRPr/>
            </a:pPr>
            <a:r>
              <a:rPr lang="en-US" dirty="0">
                <a:solidFill>
                  <a:srgbClr val="FFC000"/>
                </a:solidFill>
              </a:rPr>
              <a:t>3/4 – 93%</a:t>
            </a:r>
          </a:p>
          <a:p>
            <a:pPr marL="609600" indent="-609600" eaLnBrk="1" hangingPunct="1">
              <a:lnSpc>
                <a:spcPct val="90000"/>
              </a:lnSpc>
              <a:buNone/>
              <a:defRPr/>
            </a:pPr>
            <a:r>
              <a:rPr lang="en-US" dirty="0"/>
              <a:t>2/4 – 40%</a:t>
            </a:r>
          </a:p>
        </p:txBody>
      </p:sp>
    </p:spTree>
    <p:extLst>
      <p:ext uri="{BB962C8B-B14F-4D97-AF65-F5344CB8AC3E}">
        <p14:creationId xmlns:p14="http://schemas.microsoft.com/office/powerpoint/2010/main" val="1853159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l" eaLnBrk="1" hangingPunct="1">
              <a:defRPr/>
            </a:pPr>
            <a:r>
              <a:rPr lang="en-US"/>
              <a:t>Transient Synovitis</a:t>
            </a:r>
          </a:p>
        </p:txBody>
      </p:sp>
      <p:sp>
        <p:nvSpPr>
          <p:cNvPr id="76803" name="Rectangle 3"/>
          <p:cNvSpPr>
            <a:spLocks noGrp="1" noChangeArrowheads="1"/>
          </p:cNvSpPr>
          <p:nvPr>
            <p:ph type="body" sz="half" idx="1"/>
          </p:nvPr>
        </p:nvSpPr>
        <p:spPr>
          <a:xfrm>
            <a:off x="1981200" y="1600201"/>
            <a:ext cx="4033838" cy="4530725"/>
          </a:xfrm>
        </p:spPr>
        <p:txBody>
          <a:bodyPr/>
          <a:lstStyle/>
          <a:p>
            <a:pPr eaLnBrk="1" hangingPunct="1">
              <a:defRPr/>
            </a:pPr>
            <a:r>
              <a:rPr lang="en-US"/>
              <a:t>Common in 2-8 year group</a:t>
            </a:r>
          </a:p>
          <a:p>
            <a:pPr lvl="1" eaLnBrk="1" hangingPunct="1">
              <a:defRPr/>
            </a:pPr>
            <a:r>
              <a:rPr lang="en-US"/>
              <a:t>Afebrile or low grade</a:t>
            </a:r>
          </a:p>
          <a:p>
            <a:pPr lvl="1" eaLnBrk="1" hangingPunct="1">
              <a:defRPr/>
            </a:pPr>
            <a:r>
              <a:rPr lang="en-US"/>
              <a:t>Limp/gait ceases</a:t>
            </a:r>
          </a:p>
          <a:p>
            <a:pPr lvl="1" eaLnBrk="1" hangingPunct="1">
              <a:defRPr/>
            </a:pPr>
            <a:r>
              <a:rPr lang="en-US"/>
              <a:t>Pain at extremes of motion</a:t>
            </a:r>
          </a:p>
          <a:p>
            <a:pPr lvl="1" eaLnBrk="1" hangingPunct="1">
              <a:defRPr/>
            </a:pPr>
            <a:r>
              <a:rPr lang="en-US"/>
              <a:t>Small effusion</a:t>
            </a:r>
          </a:p>
        </p:txBody>
      </p:sp>
      <p:sp>
        <p:nvSpPr>
          <p:cNvPr id="76804" name="Rectangle 4"/>
          <p:cNvSpPr>
            <a:spLocks noGrp="1" noChangeArrowheads="1"/>
          </p:cNvSpPr>
          <p:nvPr>
            <p:ph type="body" sz="half" idx="2"/>
          </p:nvPr>
        </p:nvSpPr>
        <p:spPr>
          <a:xfrm>
            <a:off x="6176964" y="1600201"/>
            <a:ext cx="4033837" cy="4530725"/>
          </a:xfrm>
        </p:spPr>
        <p:txBody>
          <a:bodyPr/>
          <a:lstStyle/>
          <a:p>
            <a:pPr eaLnBrk="1" hangingPunct="1">
              <a:defRPr/>
            </a:pPr>
            <a:r>
              <a:rPr lang="en-US"/>
              <a:t>Aspiration (if done)</a:t>
            </a:r>
          </a:p>
          <a:p>
            <a:pPr lvl="1" eaLnBrk="1" hangingPunct="1">
              <a:defRPr/>
            </a:pPr>
            <a:r>
              <a:rPr lang="en-US"/>
              <a:t>Small amount</a:t>
            </a:r>
          </a:p>
          <a:p>
            <a:pPr lvl="1" eaLnBrk="1" hangingPunct="1">
              <a:defRPr/>
            </a:pPr>
            <a:r>
              <a:rPr lang="en-US"/>
              <a:t>5-15,000 WBC</a:t>
            </a:r>
          </a:p>
          <a:p>
            <a:pPr lvl="1" eaLnBrk="1" hangingPunct="1">
              <a:defRPr/>
            </a:pPr>
            <a:r>
              <a:rPr lang="en-US"/>
              <a:t>75% poly’s</a:t>
            </a:r>
          </a:p>
          <a:p>
            <a:pPr lvl="1" eaLnBrk="1" hangingPunct="1">
              <a:defRPr/>
            </a:pPr>
            <a:r>
              <a:rPr lang="en-US"/>
              <a:t>Glucose 60 or higher</a:t>
            </a:r>
          </a:p>
          <a:p>
            <a:pPr eaLnBrk="1" hangingPunct="1">
              <a:defRPr/>
            </a:pPr>
            <a:endParaRPr lang="en-US"/>
          </a:p>
          <a:p>
            <a:pPr eaLnBrk="1" hangingPunct="1">
              <a:defRPr/>
            </a:pPr>
            <a:endParaRPr lang="en-US"/>
          </a:p>
        </p:txBody>
      </p:sp>
    </p:spTree>
    <p:extLst>
      <p:ext uri="{BB962C8B-B14F-4D97-AF65-F5344CB8AC3E}">
        <p14:creationId xmlns:p14="http://schemas.microsoft.com/office/powerpoint/2010/main" val="4246814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a:t>Osteomyelitis</a:t>
            </a:r>
          </a:p>
        </p:txBody>
      </p:sp>
      <p:sp>
        <p:nvSpPr>
          <p:cNvPr id="64515" name="Rectangle 3"/>
          <p:cNvSpPr>
            <a:spLocks noGrp="1" noChangeArrowheads="1"/>
          </p:cNvSpPr>
          <p:nvPr>
            <p:ph type="body" sz="half" idx="1"/>
          </p:nvPr>
        </p:nvSpPr>
        <p:spPr>
          <a:xfrm>
            <a:off x="1981200" y="1600201"/>
            <a:ext cx="4033838" cy="4530725"/>
          </a:xfrm>
        </p:spPr>
        <p:txBody>
          <a:bodyPr/>
          <a:lstStyle/>
          <a:p>
            <a:pPr eaLnBrk="1" hangingPunct="1">
              <a:defRPr/>
            </a:pPr>
            <a:r>
              <a:rPr lang="en-US"/>
              <a:t>History</a:t>
            </a:r>
          </a:p>
          <a:p>
            <a:pPr lvl="1" eaLnBrk="1" hangingPunct="1">
              <a:defRPr/>
            </a:pPr>
            <a:r>
              <a:rPr lang="en-US"/>
              <a:t>Rapid to insidious onset</a:t>
            </a:r>
          </a:p>
          <a:p>
            <a:pPr lvl="1" eaLnBrk="1" hangingPunct="1">
              <a:defRPr/>
            </a:pPr>
            <a:r>
              <a:rPr lang="en-US"/>
              <a:t>Limp/refusal to walk</a:t>
            </a:r>
          </a:p>
          <a:p>
            <a:pPr lvl="1" eaLnBrk="1" hangingPunct="1">
              <a:defRPr/>
            </a:pPr>
            <a:r>
              <a:rPr lang="en-US"/>
              <a:t>Fever (&gt;102)</a:t>
            </a:r>
          </a:p>
          <a:p>
            <a:pPr lvl="1" eaLnBrk="1" hangingPunct="1">
              <a:defRPr/>
            </a:pPr>
            <a:r>
              <a:rPr lang="en-US"/>
              <a:t>Swelling near joint</a:t>
            </a:r>
          </a:p>
          <a:p>
            <a:pPr eaLnBrk="1" hangingPunct="1">
              <a:defRPr/>
            </a:pPr>
            <a:endParaRPr lang="en-US"/>
          </a:p>
        </p:txBody>
      </p:sp>
      <p:sp>
        <p:nvSpPr>
          <p:cNvPr id="64516" name="Rectangle 4"/>
          <p:cNvSpPr>
            <a:spLocks noGrp="1" noChangeArrowheads="1"/>
          </p:cNvSpPr>
          <p:nvPr>
            <p:ph type="body" sz="half" idx="2"/>
          </p:nvPr>
        </p:nvSpPr>
        <p:spPr>
          <a:xfrm>
            <a:off x="6019800" y="1600201"/>
            <a:ext cx="4191000" cy="4530725"/>
          </a:xfrm>
        </p:spPr>
        <p:txBody>
          <a:bodyPr/>
          <a:lstStyle/>
          <a:p>
            <a:pPr eaLnBrk="1" hangingPunct="1">
              <a:defRPr/>
            </a:pPr>
            <a:r>
              <a:rPr lang="en-US" dirty="0"/>
              <a:t>Physical</a:t>
            </a:r>
          </a:p>
          <a:p>
            <a:pPr lvl="1" eaLnBrk="1" hangingPunct="1">
              <a:defRPr/>
            </a:pPr>
            <a:r>
              <a:rPr lang="en-US" dirty="0"/>
              <a:t>Local tenderness</a:t>
            </a:r>
          </a:p>
          <a:p>
            <a:pPr lvl="1" eaLnBrk="1" hangingPunct="1">
              <a:defRPr/>
            </a:pPr>
            <a:r>
              <a:rPr lang="en-US" dirty="0"/>
              <a:t>Swelling +/- effusion</a:t>
            </a:r>
          </a:p>
          <a:p>
            <a:pPr lvl="1" eaLnBrk="1" hangingPunct="1">
              <a:defRPr/>
            </a:pPr>
            <a:r>
              <a:rPr lang="en-US" dirty="0"/>
              <a:t>Loss of motion not </a:t>
            </a:r>
            <a:r>
              <a:rPr lang="en-US" dirty="0" err="1"/>
              <a:t>prominant</a:t>
            </a:r>
            <a:endParaRPr lang="en-US" dirty="0"/>
          </a:p>
          <a:p>
            <a:pPr lvl="1" eaLnBrk="1" hangingPunct="1">
              <a:defRPr/>
            </a:pPr>
            <a:r>
              <a:rPr lang="en-US" dirty="0" err="1"/>
              <a:t>Errythema</a:t>
            </a:r>
            <a:r>
              <a:rPr lang="en-US" dirty="0"/>
              <a:t>, heat common</a:t>
            </a:r>
          </a:p>
          <a:p>
            <a:pPr eaLnBrk="1" hangingPunct="1">
              <a:defRPr/>
            </a:pPr>
            <a:r>
              <a:rPr lang="en-US" dirty="0"/>
              <a:t>Sub-acute or chronic</a:t>
            </a:r>
          </a:p>
          <a:p>
            <a:pPr lvl="1" eaLnBrk="1" hangingPunct="1">
              <a:defRPr/>
            </a:pPr>
            <a:r>
              <a:rPr lang="en-US" dirty="0"/>
              <a:t>Symptoms/signs subtle</a:t>
            </a:r>
          </a:p>
        </p:txBody>
      </p:sp>
    </p:spTree>
    <p:extLst>
      <p:ext uri="{BB962C8B-B14F-4D97-AF65-F5344CB8AC3E}">
        <p14:creationId xmlns:p14="http://schemas.microsoft.com/office/powerpoint/2010/main" val="213857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a:t>Osteomyelitis</a:t>
            </a:r>
          </a:p>
        </p:txBody>
      </p:sp>
      <p:sp>
        <p:nvSpPr>
          <p:cNvPr id="65539" name="Rectangle 3"/>
          <p:cNvSpPr>
            <a:spLocks noGrp="1" noChangeArrowheads="1"/>
          </p:cNvSpPr>
          <p:nvPr>
            <p:ph type="body" sz="half" idx="1"/>
          </p:nvPr>
        </p:nvSpPr>
        <p:spPr>
          <a:xfrm>
            <a:off x="1981200" y="1600201"/>
            <a:ext cx="4033838" cy="4530725"/>
          </a:xfrm>
        </p:spPr>
        <p:txBody>
          <a:bodyPr/>
          <a:lstStyle/>
          <a:p>
            <a:pPr eaLnBrk="1" hangingPunct="1">
              <a:defRPr/>
            </a:pPr>
            <a:r>
              <a:rPr lang="en-US"/>
              <a:t>Lab</a:t>
            </a:r>
          </a:p>
          <a:p>
            <a:pPr lvl="1" eaLnBrk="1" hangingPunct="1">
              <a:defRPr/>
            </a:pPr>
            <a:r>
              <a:rPr lang="en-US"/>
              <a:t>WBC, ESR, CRP inc. sig.</a:t>
            </a:r>
          </a:p>
          <a:p>
            <a:pPr eaLnBrk="1" hangingPunct="1">
              <a:defRPr/>
            </a:pPr>
            <a:r>
              <a:rPr lang="en-US"/>
              <a:t>Imaging</a:t>
            </a:r>
          </a:p>
          <a:p>
            <a:pPr lvl="1" eaLnBrk="1" hangingPunct="1">
              <a:defRPr/>
            </a:pPr>
            <a:r>
              <a:rPr lang="en-US"/>
              <a:t>X-ray:  normal early (&lt; 10D)</a:t>
            </a:r>
          </a:p>
          <a:p>
            <a:pPr lvl="1" eaLnBrk="1" hangingPunct="1">
              <a:defRPr/>
            </a:pPr>
            <a:r>
              <a:rPr lang="en-US"/>
              <a:t>US:  Periosteal abscess</a:t>
            </a:r>
          </a:p>
          <a:p>
            <a:pPr lvl="1" eaLnBrk="1" hangingPunct="1">
              <a:defRPr/>
            </a:pPr>
            <a:r>
              <a:rPr lang="en-US"/>
              <a:t>MRI:  Bone and soft tissue edema</a:t>
            </a:r>
          </a:p>
        </p:txBody>
      </p:sp>
      <p:sp>
        <p:nvSpPr>
          <p:cNvPr id="65540" name="Rectangle 4"/>
          <p:cNvSpPr>
            <a:spLocks noGrp="1" noChangeArrowheads="1"/>
          </p:cNvSpPr>
          <p:nvPr>
            <p:ph type="body" sz="half" idx="2"/>
          </p:nvPr>
        </p:nvSpPr>
        <p:spPr>
          <a:xfrm>
            <a:off x="6176964" y="1600201"/>
            <a:ext cx="4262437" cy="4530725"/>
          </a:xfrm>
        </p:spPr>
        <p:txBody>
          <a:bodyPr/>
          <a:lstStyle/>
          <a:p>
            <a:pPr eaLnBrk="1" hangingPunct="1">
              <a:defRPr/>
            </a:pPr>
            <a:r>
              <a:rPr lang="en-US" dirty="0"/>
              <a:t>Culture</a:t>
            </a:r>
          </a:p>
          <a:p>
            <a:pPr lvl="1" eaLnBrk="1" hangingPunct="1">
              <a:defRPr/>
            </a:pPr>
            <a:r>
              <a:rPr lang="en-US" dirty="0"/>
              <a:t>Staph </a:t>
            </a:r>
            <a:r>
              <a:rPr lang="en-US" dirty="0" err="1"/>
              <a:t>aureus</a:t>
            </a:r>
            <a:endParaRPr lang="en-US" dirty="0"/>
          </a:p>
          <a:p>
            <a:pPr lvl="1" eaLnBrk="1" hangingPunct="1">
              <a:defRPr/>
            </a:pPr>
            <a:r>
              <a:rPr lang="en-US" dirty="0"/>
              <a:t>Neonate: Strep B, E. coli </a:t>
            </a:r>
          </a:p>
          <a:p>
            <a:pPr lvl="1" eaLnBrk="1" hangingPunct="1">
              <a:defRPr/>
            </a:pPr>
            <a:r>
              <a:rPr lang="en-US" dirty="0"/>
              <a:t>Infant to 4:  </a:t>
            </a:r>
            <a:r>
              <a:rPr lang="en-US" dirty="0" err="1"/>
              <a:t>Pneumo</a:t>
            </a:r>
            <a:r>
              <a:rPr lang="en-US" dirty="0"/>
              <a:t>, Strep A, H. flu</a:t>
            </a:r>
          </a:p>
          <a:p>
            <a:pPr lvl="1" eaLnBrk="1" hangingPunct="1">
              <a:defRPr/>
            </a:pPr>
            <a:r>
              <a:rPr lang="en-US" dirty="0"/>
              <a:t>4 and up:  Staph </a:t>
            </a:r>
            <a:r>
              <a:rPr lang="en-US" dirty="0" err="1"/>
              <a:t>aureus</a:t>
            </a:r>
            <a:endParaRPr lang="en-US" dirty="0"/>
          </a:p>
          <a:p>
            <a:pPr eaLnBrk="1" hangingPunct="1">
              <a:defRPr/>
            </a:pPr>
            <a:r>
              <a:rPr lang="en-US" dirty="0"/>
              <a:t>Sub-acute or chronic</a:t>
            </a:r>
          </a:p>
          <a:p>
            <a:pPr lvl="1" eaLnBrk="1" hangingPunct="1">
              <a:defRPr/>
            </a:pPr>
            <a:r>
              <a:rPr lang="en-US" dirty="0"/>
              <a:t>Variable, often normal</a:t>
            </a:r>
          </a:p>
        </p:txBody>
      </p:sp>
    </p:spTree>
    <p:extLst>
      <p:ext uri="{BB962C8B-B14F-4D97-AF65-F5344CB8AC3E}">
        <p14:creationId xmlns:p14="http://schemas.microsoft.com/office/powerpoint/2010/main" val="13248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eaLnBrk="1" hangingPunct="1">
              <a:defRPr/>
            </a:pPr>
            <a:r>
              <a:rPr lang="en-US"/>
              <a:t>Osteomyelitis</a:t>
            </a:r>
          </a:p>
        </p:txBody>
      </p:sp>
      <p:sp>
        <p:nvSpPr>
          <p:cNvPr id="66563" name="Rectangle 3"/>
          <p:cNvSpPr>
            <a:spLocks noGrp="1" noChangeArrowheads="1"/>
          </p:cNvSpPr>
          <p:nvPr>
            <p:ph type="body" idx="1"/>
          </p:nvPr>
        </p:nvSpPr>
        <p:spPr/>
        <p:txBody>
          <a:bodyPr/>
          <a:lstStyle/>
          <a:p>
            <a:pPr eaLnBrk="1" hangingPunct="1">
              <a:defRPr/>
            </a:pPr>
            <a:r>
              <a:rPr lang="en-US"/>
              <a:t>Treatment:  Medical/Surgical</a:t>
            </a:r>
          </a:p>
          <a:p>
            <a:pPr lvl="1" eaLnBrk="1" hangingPunct="1">
              <a:defRPr/>
            </a:pPr>
            <a:r>
              <a:rPr lang="en-US"/>
              <a:t>Neonate:		Ox/Gent or Cefotaxime</a:t>
            </a:r>
          </a:p>
          <a:p>
            <a:pPr lvl="1" eaLnBrk="1" hangingPunct="1">
              <a:defRPr/>
            </a:pPr>
            <a:r>
              <a:rPr lang="en-US"/>
              <a:t>Infant to age 4:	Ox, Cef 1, Clinda</a:t>
            </a:r>
          </a:p>
          <a:p>
            <a:pPr lvl="1" eaLnBrk="1" hangingPunct="1">
              <a:defRPr/>
            </a:pPr>
            <a:r>
              <a:rPr lang="en-US"/>
              <a:t>4 and up:		Ox, Cef 1, Clinda</a:t>
            </a:r>
          </a:p>
          <a:p>
            <a:pPr lvl="1" eaLnBrk="1" hangingPunct="1">
              <a:defRPr/>
            </a:pPr>
            <a:r>
              <a:rPr lang="en-US"/>
              <a:t>6 weeks IV, variable oral</a:t>
            </a:r>
          </a:p>
        </p:txBody>
      </p:sp>
    </p:spTree>
    <p:extLst>
      <p:ext uri="{BB962C8B-B14F-4D97-AF65-F5344CB8AC3E}">
        <p14:creationId xmlns:p14="http://schemas.microsoft.com/office/powerpoint/2010/main" val="38005829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en-US"/>
              <a:t>Osteomyelitis</a:t>
            </a:r>
          </a:p>
        </p:txBody>
      </p:sp>
      <p:sp>
        <p:nvSpPr>
          <p:cNvPr id="67587" name="Rectangle 3"/>
          <p:cNvSpPr>
            <a:spLocks noGrp="1" noChangeArrowheads="1"/>
          </p:cNvSpPr>
          <p:nvPr>
            <p:ph type="body" idx="1"/>
          </p:nvPr>
        </p:nvSpPr>
        <p:spPr/>
        <p:txBody>
          <a:bodyPr/>
          <a:lstStyle/>
          <a:p>
            <a:pPr eaLnBrk="1" hangingPunct="1">
              <a:defRPr/>
            </a:pPr>
            <a:r>
              <a:rPr lang="en-US"/>
              <a:t>Prognosis</a:t>
            </a:r>
          </a:p>
          <a:p>
            <a:pPr lvl="1" eaLnBrk="1" hangingPunct="1">
              <a:defRPr/>
            </a:pPr>
            <a:r>
              <a:rPr lang="en-US"/>
              <a:t>Low incidence of Chronic osteo</a:t>
            </a:r>
          </a:p>
          <a:p>
            <a:pPr lvl="1" eaLnBrk="1" hangingPunct="1">
              <a:defRPr/>
            </a:pPr>
            <a:r>
              <a:rPr lang="en-US"/>
              <a:t>Growth arrest in late diagnosis</a:t>
            </a:r>
          </a:p>
          <a:p>
            <a:pPr lvl="1" eaLnBrk="1" hangingPunct="1">
              <a:defRPr/>
            </a:pPr>
            <a:r>
              <a:rPr lang="en-US"/>
              <a:t>Overgrowth of extremity can occur</a:t>
            </a:r>
          </a:p>
          <a:p>
            <a:pPr lvl="1" eaLnBrk="1" hangingPunct="1">
              <a:defRPr/>
            </a:pPr>
            <a:r>
              <a:rPr lang="en-US"/>
              <a:t>Medical complications not benign</a:t>
            </a:r>
          </a:p>
        </p:txBody>
      </p:sp>
    </p:spTree>
    <p:extLst>
      <p:ext uri="{BB962C8B-B14F-4D97-AF65-F5344CB8AC3E}">
        <p14:creationId xmlns:p14="http://schemas.microsoft.com/office/powerpoint/2010/main" val="30844911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l" eaLnBrk="1" hangingPunct="1">
              <a:defRPr/>
            </a:pPr>
            <a:r>
              <a:rPr lang="en-US"/>
              <a:t>Subacute Osteomyelitis</a:t>
            </a:r>
          </a:p>
        </p:txBody>
      </p:sp>
      <p:sp>
        <p:nvSpPr>
          <p:cNvPr id="68611" name="Rectangle 3"/>
          <p:cNvSpPr>
            <a:spLocks noGrp="1" noChangeArrowheads="1"/>
          </p:cNvSpPr>
          <p:nvPr>
            <p:ph type="body" idx="1"/>
          </p:nvPr>
        </p:nvSpPr>
        <p:spPr/>
        <p:txBody>
          <a:bodyPr/>
          <a:lstStyle/>
          <a:p>
            <a:pPr eaLnBrk="1" hangingPunct="1">
              <a:defRPr/>
            </a:pPr>
            <a:r>
              <a:rPr lang="en-US"/>
              <a:t>Subtle, chronic symptoms</a:t>
            </a:r>
          </a:p>
          <a:p>
            <a:pPr eaLnBrk="1" hangingPunct="1">
              <a:defRPr/>
            </a:pPr>
            <a:r>
              <a:rPr lang="en-US"/>
              <a:t>Muscular atrophy, limp</a:t>
            </a:r>
          </a:p>
          <a:p>
            <a:pPr eaLnBrk="1" hangingPunct="1">
              <a:defRPr/>
            </a:pPr>
            <a:r>
              <a:rPr lang="en-US"/>
              <a:t>No fever</a:t>
            </a:r>
          </a:p>
          <a:p>
            <a:pPr eaLnBrk="1" hangingPunct="1">
              <a:defRPr/>
            </a:pPr>
            <a:r>
              <a:rPr lang="en-US"/>
              <a:t>Radiograph:  diaphyseal lesion</a:t>
            </a:r>
          </a:p>
          <a:p>
            <a:pPr eaLnBrk="1" hangingPunct="1">
              <a:defRPr/>
            </a:pPr>
            <a:r>
              <a:rPr lang="en-US"/>
              <a:t>Tumor must be ruled out</a:t>
            </a:r>
          </a:p>
        </p:txBody>
      </p:sp>
    </p:spTree>
    <p:extLst>
      <p:ext uri="{BB962C8B-B14F-4D97-AF65-F5344CB8AC3E}">
        <p14:creationId xmlns:p14="http://schemas.microsoft.com/office/powerpoint/2010/main" val="2294526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905000" y="609600"/>
            <a:ext cx="8382000" cy="1143000"/>
          </a:xfrm>
        </p:spPr>
        <p:txBody>
          <a:bodyPr/>
          <a:lstStyle/>
          <a:p>
            <a:pPr algn="l" eaLnBrk="1" hangingPunct="1">
              <a:defRPr/>
            </a:pPr>
            <a:r>
              <a:rPr lang="en-US" sz="3600"/>
              <a:t>Chronic Recurrent Multifocal Osteomyelitis</a:t>
            </a:r>
            <a:endParaRPr lang="en-US"/>
          </a:p>
        </p:txBody>
      </p:sp>
      <p:sp>
        <p:nvSpPr>
          <p:cNvPr id="69635" name="Rectangle 3"/>
          <p:cNvSpPr>
            <a:spLocks noGrp="1" noChangeArrowheads="1"/>
          </p:cNvSpPr>
          <p:nvPr>
            <p:ph type="body" idx="1"/>
          </p:nvPr>
        </p:nvSpPr>
        <p:spPr>
          <a:xfrm>
            <a:off x="1981200" y="2057401"/>
            <a:ext cx="8229600" cy="4530725"/>
          </a:xfrm>
        </p:spPr>
        <p:txBody>
          <a:bodyPr/>
          <a:lstStyle/>
          <a:p>
            <a:pPr eaLnBrk="1" hangingPunct="1">
              <a:defRPr/>
            </a:pPr>
            <a:r>
              <a:rPr lang="en-US"/>
              <a:t>Insidious onset</a:t>
            </a:r>
          </a:p>
          <a:p>
            <a:pPr lvl="1" eaLnBrk="1" hangingPunct="1">
              <a:defRPr/>
            </a:pPr>
            <a:r>
              <a:rPr lang="en-US"/>
              <a:t>Localized bone pain</a:t>
            </a:r>
          </a:p>
          <a:p>
            <a:pPr lvl="1" eaLnBrk="1" hangingPunct="1">
              <a:defRPr/>
            </a:pPr>
            <a:r>
              <a:rPr lang="en-US"/>
              <a:t>Palmoplantar pustulosis/psoriasis</a:t>
            </a:r>
          </a:p>
          <a:p>
            <a:pPr lvl="1" eaLnBrk="1" hangingPunct="1">
              <a:defRPr/>
            </a:pPr>
            <a:r>
              <a:rPr lang="en-US"/>
              <a:t>Fever not common</a:t>
            </a:r>
          </a:p>
          <a:p>
            <a:pPr lvl="1" eaLnBrk="1" hangingPunct="1">
              <a:defRPr/>
            </a:pPr>
            <a:r>
              <a:rPr lang="en-US"/>
              <a:t>Can be single or or multiple</a:t>
            </a:r>
          </a:p>
          <a:p>
            <a:pPr lvl="1" eaLnBrk="1" hangingPunct="1">
              <a:defRPr/>
            </a:pPr>
            <a:r>
              <a:rPr lang="en-US"/>
              <a:t>Culture negative usually</a:t>
            </a:r>
          </a:p>
        </p:txBody>
      </p:sp>
    </p:spTree>
    <p:extLst>
      <p:ext uri="{BB962C8B-B14F-4D97-AF65-F5344CB8AC3E}">
        <p14:creationId xmlns:p14="http://schemas.microsoft.com/office/powerpoint/2010/main" val="8547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defRPr/>
            </a:pPr>
            <a:r>
              <a:rPr lang="en-US"/>
              <a:t>How some parents seem to see their children</a:t>
            </a:r>
          </a:p>
        </p:txBody>
      </p:sp>
      <p:graphicFrame>
        <p:nvGraphicFramePr>
          <p:cNvPr id="278531" name="Object 3"/>
          <p:cNvGraphicFramePr>
            <a:graphicFrameLocks noGrp="1" noChangeAspect="1"/>
          </p:cNvGraphicFramePr>
          <p:nvPr>
            <p:ph idx="1"/>
          </p:nvPr>
        </p:nvGraphicFramePr>
        <p:xfrm>
          <a:off x="4343401" y="1600201"/>
          <a:ext cx="3357563" cy="5108575"/>
        </p:xfrm>
        <a:graphic>
          <a:graphicData uri="http://schemas.openxmlformats.org/presentationml/2006/ole">
            <mc:AlternateContent xmlns:mc="http://schemas.openxmlformats.org/markup-compatibility/2006">
              <mc:Choice xmlns:v="urn:schemas-microsoft-com:vml" Requires="v">
                <p:oleObj name="Image File" r:id="rId2" imgW="2082800" imgH="3168650" progId="DellImageExpertImage">
                  <p:embed/>
                </p:oleObj>
              </mc:Choice>
              <mc:Fallback>
                <p:oleObj name="Image File" r:id="rId2" imgW="2082800" imgH="3168650" progId="DellImageExpertImage">
                  <p:embed/>
                  <p:pic>
                    <p:nvPicPr>
                      <p:cNvPr id="278531"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1600201"/>
                        <a:ext cx="3357563" cy="5108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14282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dissolve">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609600"/>
            <a:ext cx="8305800" cy="1143000"/>
          </a:xfrm>
        </p:spPr>
        <p:txBody>
          <a:bodyPr/>
          <a:lstStyle/>
          <a:p>
            <a:pPr eaLnBrk="1" hangingPunct="1">
              <a:defRPr/>
            </a:pPr>
            <a:r>
              <a:rPr lang="en-US" sz="3600"/>
              <a:t>Chronic Recurrent Multifocal Osteomyelitis</a:t>
            </a:r>
          </a:p>
        </p:txBody>
      </p:sp>
      <p:sp>
        <p:nvSpPr>
          <p:cNvPr id="70659" name="Rectangle 3"/>
          <p:cNvSpPr>
            <a:spLocks noGrp="1" noChangeArrowheads="1"/>
          </p:cNvSpPr>
          <p:nvPr>
            <p:ph type="body" idx="1"/>
          </p:nvPr>
        </p:nvSpPr>
        <p:spPr>
          <a:xfrm>
            <a:off x="1905000" y="2057401"/>
            <a:ext cx="8229600" cy="4530725"/>
          </a:xfrm>
        </p:spPr>
        <p:txBody>
          <a:bodyPr/>
          <a:lstStyle/>
          <a:p>
            <a:pPr eaLnBrk="1" hangingPunct="1">
              <a:defRPr/>
            </a:pPr>
            <a:r>
              <a:rPr lang="en-US"/>
              <a:t>X-ray:  suggestive of osteo</a:t>
            </a:r>
          </a:p>
          <a:p>
            <a:pPr eaLnBrk="1" hangingPunct="1">
              <a:defRPr/>
            </a:pPr>
            <a:r>
              <a:rPr lang="en-US"/>
              <a:t>Bone scan:  other locations</a:t>
            </a:r>
          </a:p>
          <a:p>
            <a:pPr eaLnBrk="1" hangingPunct="1">
              <a:defRPr/>
            </a:pPr>
            <a:r>
              <a:rPr lang="en-US"/>
              <a:t>Biopsy:  r/o tumor, histiocytosis</a:t>
            </a:r>
          </a:p>
        </p:txBody>
      </p:sp>
    </p:spTree>
    <p:extLst>
      <p:ext uri="{BB962C8B-B14F-4D97-AF65-F5344CB8AC3E}">
        <p14:creationId xmlns:p14="http://schemas.microsoft.com/office/powerpoint/2010/main" val="3833844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l" eaLnBrk="1" hangingPunct="1">
              <a:defRPr/>
            </a:pPr>
            <a:r>
              <a:rPr lang="en-US"/>
              <a:t>Diskitis</a:t>
            </a:r>
          </a:p>
        </p:txBody>
      </p:sp>
      <p:sp>
        <p:nvSpPr>
          <p:cNvPr id="71683" name="Rectangle 3"/>
          <p:cNvSpPr>
            <a:spLocks noGrp="1" noChangeArrowheads="1"/>
          </p:cNvSpPr>
          <p:nvPr>
            <p:ph type="body" idx="1"/>
          </p:nvPr>
        </p:nvSpPr>
        <p:spPr/>
        <p:txBody>
          <a:bodyPr/>
          <a:lstStyle/>
          <a:p>
            <a:pPr eaLnBrk="1" hangingPunct="1">
              <a:defRPr/>
            </a:pPr>
            <a:r>
              <a:rPr lang="en-US"/>
              <a:t>Inflammation of IVD</a:t>
            </a:r>
          </a:p>
          <a:p>
            <a:pPr eaLnBrk="1" hangingPunct="1">
              <a:defRPr/>
            </a:pPr>
            <a:r>
              <a:rPr lang="en-US"/>
              <a:t>Etiology uncertain</a:t>
            </a:r>
          </a:p>
          <a:p>
            <a:pPr eaLnBrk="1" hangingPunct="1">
              <a:defRPr/>
            </a:pPr>
            <a:r>
              <a:rPr lang="en-US"/>
              <a:t>Self limited?</a:t>
            </a:r>
          </a:p>
          <a:p>
            <a:pPr eaLnBrk="1" hangingPunct="1">
              <a:defRPr/>
            </a:pPr>
            <a:r>
              <a:rPr lang="en-US"/>
              <a:t>Bx/Asp only in resistant cases</a:t>
            </a:r>
          </a:p>
          <a:p>
            <a:pPr eaLnBrk="1" hangingPunct="1">
              <a:defRPr/>
            </a:pPr>
            <a:r>
              <a:rPr lang="en-US"/>
              <a:t>Staph aureus virtually all</a:t>
            </a:r>
          </a:p>
          <a:p>
            <a:pPr eaLnBrk="1" hangingPunct="1">
              <a:defRPr/>
            </a:pPr>
            <a:r>
              <a:rPr lang="en-US"/>
              <a:t>Antibiotic treatment generally recommended</a:t>
            </a:r>
          </a:p>
        </p:txBody>
      </p:sp>
    </p:spTree>
    <p:extLst>
      <p:ext uri="{BB962C8B-B14F-4D97-AF65-F5344CB8AC3E}">
        <p14:creationId xmlns:p14="http://schemas.microsoft.com/office/powerpoint/2010/main" val="33940899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l" eaLnBrk="1" hangingPunct="1">
              <a:defRPr/>
            </a:pPr>
            <a:r>
              <a:rPr lang="en-US"/>
              <a:t>Diskitis</a:t>
            </a:r>
          </a:p>
        </p:txBody>
      </p:sp>
      <p:sp>
        <p:nvSpPr>
          <p:cNvPr id="72707" name="Rectangle 3"/>
          <p:cNvSpPr>
            <a:spLocks noGrp="1" noChangeArrowheads="1"/>
          </p:cNvSpPr>
          <p:nvPr>
            <p:ph type="body" idx="1"/>
          </p:nvPr>
        </p:nvSpPr>
        <p:spPr/>
        <p:txBody>
          <a:bodyPr/>
          <a:lstStyle/>
          <a:p>
            <a:pPr eaLnBrk="1" hangingPunct="1">
              <a:defRPr/>
            </a:pPr>
            <a:r>
              <a:rPr lang="en-US"/>
              <a:t>Symptoms vary per age group</a:t>
            </a:r>
          </a:p>
          <a:p>
            <a:pPr eaLnBrk="1" hangingPunct="1">
              <a:defRPr/>
            </a:pPr>
            <a:r>
              <a:rPr lang="en-US"/>
              <a:t>&lt; 3:  	Hip irritability in extension</a:t>
            </a:r>
          </a:p>
          <a:p>
            <a:pPr eaLnBrk="1" hangingPunct="1">
              <a:defRPr/>
            </a:pPr>
            <a:r>
              <a:rPr lang="en-US"/>
              <a:t>3 to 9:  	Abdominal pain, some back</a:t>
            </a:r>
          </a:p>
          <a:p>
            <a:pPr eaLnBrk="1" hangingPunct="1">
              <a:defRPr/>
            </a:pPr>
            <a:r>
              <a:rPr lang="en-US"/>
              <a:t>&gt; 9:	Back pain, “walk on eggs”</a:t>
            </a:r>
          </a:p>
          <a:p>
            <a:pPr eaLnBrk="1" hangingPunct="1">
              <a:defRPr/>
            </a:pPr>
            <a:r>
              <a:rPr lang="en-US"/>
              <a:t>Fever uncommon</a:t>
            </a:r>
          </a:p>
          <a:p>
            <a:pPr eaLnBrk="1" hangingPunct="1">
              <a:defRPr/>
            </a:pPr>
            <a:r>
              <a:rPr lang="en-US"/>
              <a:t>WBC nl, ESR elevated</a:t>
            </a:r>
          </a:p>
          <a:p>
            <a:pPr eaLnBrk="1" hangingPunct="1">
              <a:defRPr/>
            </a:pPr>
            <a:r>
              <a:rPr lang="en-US"/>
              <a:t>X-ray:  Narrow disc space</a:t>
            </a:r>
          </a:p>
          <a:p>
            <a:pPr eaLnBrk="1" hangingPunct="1">
              <a:defRPr/>
            </a:pPr>
            <a:r>
              <a:rPr lang="en-US"/>
              <a:t>Bone scan:  sensitive, not infallable</a:t>
            </a:r>
          </a:p>
        </p:txBody>
      </p:sp>
    </p:spTree>
    <p:extLst>
      <p:ext uri="{BB962C8B-B14F-4D97-AF65-F5344CB8AC3E}">
        <p14:creationId xmlns:p14="http://schemas.microsoft.com/office/powerpoint/2010/main" val="8169662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l" eaLnBrk="1" hangingPunct="1">
              <a:defRPr/>
            </a:pPr>
            <a:r>
              <a:rPr lang="en-US"/>
              <a:t>Sacroiliitis</a:t>
            </a:r>
          </a:p>
        </p:txBody>
      </p:sp>
      <p:sp>
        <p:nvSpPr>
          <p:cNvPr id="73731" name="Rectangle 3"/>
          <p:cNvSpPr>
            <a:spLocks noGrp="1" noChangeArrowheads="1"/>
          </p:cNvSpPr>
          <p:nvPr>
            <p:ph type="body" idx="1"/>
          </p:nvPr>
        </p:nvSpPr>
        <p:spPr/>
        <p:txBody>
          <a:bodyPr/>
          <a:lstStyle/>
          <a:p>
            <a:pPr eaLnBrk="1" hangingPunct="1">
              <a:defRPr/>
            </a:pPr>
            <a:r>
              <a:rPr lang="en-US"/>
              <a:t>Back pain</a:t>
            </a:r>
          </a:p>
          <a:p>
            <a:pPr eaLnBrk="1" hangingPunct="1">
              <a:defRPr/>
            </a:pPr>
            <a:r>
              <a:rPr lang="en-US"/>
              <a:t>FABER +</a:t>
            </a:r>
          </a:p>
          <a:p>
            <a:pPr eaLnBrk="1" hangingPunct="1">
              <a:defRPr/>
            </a:pPr>
            <a:r>
              <a:rPr lang="en-US"/>
              <a:t>Same Labs as septic arthritis</a:t>
            </a:r>
          </a:p>
          <a:p>
            <a:pPr eaLnBrk="1" hangingPunct="1">
              <a:defRPr/>
            </a:pPr>
            <a:r>
              <a:rPr lang="en-US"/>
              <a:t>No aspiration</a:t>
            </a:r>
          </a:p>
          <a:p>
            <a:pPr eaLnBrk="1" hangingPunct="1">
              <a:defRPr/>
            </a:pPr>
            <a:r>
              <a:rPr lang="en-US"/>
              <a:t>Medically treated</a:t>
            </a:r>
          </a:p>
          <a:p>
            <a:pPr eaLnBrk="1" hangingPunct="1">
              <a:defRPr/>
            </a:pPr>
            <a:r>
              <a:rPr lang="en-US"/>
              <a:t>Prognosis good</a:t>
            </a:r>
          </a:p>
        </p:txBody>
      </p:sp>
    </p:spTree>
    <p:extLst>
      <p:ext uri="{BB962C8B-B14F-4D97-AF65-F5344CB8AC3E}">
        <p14:creationId xmlns:p14="http://schemas.microsoft.com/office/powerpoint/2010/main" val="2209732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l" eaLnBrk="1" hangingPunct="1">
              <a:defRPr/>
            </a:pPr>
            <a:r>
              <a:rPr lang="en-US"/>
              <a:t>Tropical Myositis</a:t>
            </a:r>
          </a:p>
        </p:txBody>
      </p:sp>
      <p:sp>
        <p:nvSpPr>
          <p:cNvPr id="74755" name="Rectangle 3"/>
          <p:cNvSpPr>
            <a:spLocks noGrp="1" noChangeArrowheads="1"/>
          </p:cNvSpPr>
          <p:nvPr>
            <p:ph type="body" idx="1"/>
          </p:nvPr>
        </p:nvSpPr>
        <p:spPr/>
        <p:txBody>
          <a:bodyPr/>
          <a:lstStyle/>
          <a:p>
            <a:pPr eaLnBrk="1" hangingPunct="1">
              <a:defRPr/>
            </a:pPr>
            <a:r>
              <a:rPr lang="en-US"/>
              <a:t>Staph aureus in muscle</a:t>
            </a:r>
          </a:p>
          <a:p>
            <a:pPr lvl="1" eaLnBrk="1" hangingPunct="1">
              <a:defRPr/>
            </a:pPr>
            <a:r>
              <a:rPr lang="en-US"/>
              <a:t>Fever</a:t>
            </a:r>
          </a:p>
          <a:p>
            <a:pPr lvl="1" eaLnBrk="1" hangingPunct="1">
              <a:defRPr/>
            </a:pPr>
            <a:r>
              <a:rPr lang="en-US"/>
              <a:t>WBC, ESR, CRP increased</a:t>
            </a:r>
          </a:p>
          <a:p>
            <a:pPr lvl="1" eaLnBrk="1" hangingPunct="1">
              <a:defRPr/>
            </a:pPr>
            <a:r>
              <a:rPr lang="en-US"/>
              <a:t>Joint/Bone studies negative</a:t>
            </a:r>
          </a:p>
          <a:p>
            <a:pPr lvl="1" eaLnBrk="1" hangingPunct="1">
              <a:defRPr/>
            </a:pPr>
            <a:r>
              <a:rPr lang="en-US"/>
              <a:t>MRI can be most helpful</a:t>
            </a:r>
          </a:p>
          <a:p>
            <a:pPr eaLnBrk="1" hangingPunct="1">
              <a:defRPr/>
            </a:pPr>
            <a:r>
              <a:rPr lang="en-US"/>
              <a:t>Prolonged illness</a:t>
            </a:r>
          </a:p>
          <a:p>
            <a:pPr eaLnBrk="1" hangingPunct="1">
              <a:defRPr/>
            </a:pPr>
            <a:r>
              <a:rPr lang="en-US"/>
              <a:t>Multiple absesses common</a:t>
            </a:r>
          </a:p>
          <a:p>
            <a:pPr eaLnBrk="1" hangingPunct="1">
              <a:defRPr/>
            </a:pPr>
            <a:r>
              <a:rPr lang="en-US"/>
              <a:t>Surgical, medical treatment needed</a:t>
            </a:r>
          </a:p>
        </p:txBody>
      </p:sp>
    </p:spTree>
    <p:extLst>
      <p:ext uri="{BB962C8B-B14F-4D97-AF65-F5344CB8AC3E}">
        <p14:creationId xmlns:p14="http://schemas.microsoft.com/office/powerpoint/2010/main" val="35999899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l" eaLnBrk="1" hangingPunct="1">
              <a:defRPr/>
            </a:pPr>
            <a:r>
              <a:rPr lang="en-US"/>
              <a:t>Appendicitis</a:t>
            </a:r>
          </a:p>
        </p:txBody>
      </p:sp>
      <p:sp>
        <p:nvSpPr>
          <p:cNvPr id="75779" name="Rectangle 3"/>
          <p:cNvSpPr>
            <a:spLocks noGrp="1" noChangeArrowheads="1"/>
          </p:cNvSpPr>
          <p:nvPr>
            <p:ph type="body" idx="1"/>
          </p:nvPr>
        </p:nvSpPr>
        <p:spPr/>
        <p:txBody>
          <a:bodyPr/>
          <a:lstStyle/>
          <a:p>
            <a:pPr eaLnBrk="1" hangingPunct="1">
              <a:defRPr/>
            </a:pPr>
            <a:r>
              <a:rPr lang="en-US"/>
              <a:t>Can be mistaken for hip/SI infection</a:t>
            </a:r>
          </a:p>
          <a:p>
            <a:pPr eaLnBrk="1" hangingPunct="1">
              <a:defRPr/>
            </a:pPr>
            <a:r>
              <a:rPr lang="en-US"/>
              <a:t>Index of suspicion</a:t>
            </a:r>
          </a:p>
          <a:p>
            <a:pPr eaLnBrk="1" hangingPunct="1">
              <a:defRPr/>
            </a:pPr>
            <a:r>
              <a:rPr lang="en-US"/>
              <a:t>Sympathetic hip joint effusion</a:t>
            </a:r>
          </a:p>
          <a:p>
            <a:pPr eaLnBrk="1" hangingPunct="1">
              <a:defRPr/>
            </a:pPr>
            <a:r>
              <a:rPr lang="en-US"/>
              <a:t>Aspirate:  Negative for infection</a:t>
            </a:r>
          </a:p>
          <a:p>
            <a:pPr eaLnBrk="1" hangingPunct="1">
              <a:defRPr/>
            </a:pPr>
            <a:r>
              <a:rPr lang="en-US"/>
              <a:t>Abdominal CT</a:t>
            </a:r>
          </a:p>
        </p:txBody>
      </p:sp>
    </p:spTree>
    <p:extLst>
      <p:ext uri="{BB962C8B-B14F-4D97-AF65-F5344CB8AC3E}">
        <p14:creationId xmlns:p14="http://schemas.microsoft.com/office/powerpoint/2010/main" val="4161013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l" eaLnBrk="1" hangingPunct="1">
              <a:defRPr/>
            </a:pPr>
            <a:r>
              <a:rPr lang="en-US"/>
              <a:t>TB Spine</a:t>
            </a:r>
          </a:p>
        </p:txBody>
      </p:sp>
      <p:sp>
        <p:nvSpPr>
          <p:cNvPr id="77827" name="Rectangle 3"/>
          <p:cNvSpPr>
            <a:spLocks noGrp="1" noChangeArrowheads="1"/>
          </p:cNvSpPr>
          <p:nvPr>
            <p:ph type="body" idx="1"/>
          </p:nvPr>
        </p:nvSpPr>
        <p:spPr/>
        <p:txBody>
          <a:bodyPr/>
          <a:lstStyle/>
          <a:p>
            <a:pPr eaLnBrk="1" hangingPunct="1">
              <a:defRPr/>
            </a:pPr>
            <a:r>
              <a:rPr lang="en-US"/>
              <a:t>Onset insidious</a:t>
            </a:r>
          </a:p>
          <a:p>
            <a:pPr eaLnBrk="1" hangingPunct="1">
              <a:defRPr/>
            </a:pPr>
            <a:r>
              <a:rPr lang="en-US"/>
              <a:t>Collapse of vertebral body first</a:t>
            </a:r>
          </a:p>
          <a:p>
            <a:pPr eaLnBrk="1" hangingPunct="1">
              <a:defRPr/>
            </a:pPr>
            <a:r>
              <a:rPr lang="en-US"/>
              <a:t>Multiple levels common</a:t>
            </a:r>
          </a:p>
          <a:p>
            <a:pPr eaLnBrk="1" hangingPunct="1">
              <a:defRPr/>
            </a:pPr>
            <a:r>
              <a:rPr lang="en-US"/>
              <a:t>Treatment usually medical</a:t>
            </a:r>
          </a:p>
          <a:p>
            <a:pPr eaLnBrk="1" hangingPunct="1">
              <a:defRPr/>
            </a:pPr>
            <a:r>
              <a:rPr lang="en-US"/>
              <a:t>Surgery for neurological symptoms</a:t>
            </a:r>
          </a:p>
        </p:txBody>
      </p:sp>
    </p:spTree>
    <p:extLst>
      <p:ext uri="{BB962C8B-B14F-4D97-AF65-F5344CB8AC3E}">
        <p14:creationId xmlns:p14="http://schemas.microsoft.com/office/powerpoint/2010/main" val="156478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l" eaLnBrk="1" hangingPunct="1">
              <a:defRPr/>
            </a:pPr>
            <a:r>
              <a:rPr lang="en-US"/>
              <a:t>TB Hip/Other joints</a:t>
            </a:r>
          </a:p>
        </p:txBody>
      </p:sp>
      <p:sp>
        <p:nvSpPr>
          <p:cNvPr id="78851" name="Rectangle 3"/>
          <p:cNvSpPr>
            <a:spLocks noGrp="1" noChangeArrowheads="1"/>
          </p:cNvSpPr>
          <p:nvPr>
            <p:ph type="body" idx="1"/>
          </p:nvPr>
        </p:nvSpPr>
        <p:spPr/>
        <p:txBody>
          <a:bodyPr/>
          <a:lstStyle/>
          <a:p>
            <a:pPr eaLnBrk="1" hangingPunct="1">
              <a:defRPr/>
            </a:pPr>
            <a:r>
              <a:rPr lang="en-US"/>
              <a:t>Insidious onset</a:t>
            </a:r>
          </a:p>
          <a:p>
            <a:pPr eaLnBrk="1" hangingPunct="1">
              <a:defRPr/>
            </a:pPr>
            <a:r>
              <a:rPr lang="en-US"/>
              <a:t>Painless limp</a:t>
            </a:r>
          </a:p>
          <a:p>
            <a:pPr eaLnBrk="1" hangingPunct="1">
              <a:defRPr/>
            </a:pPr>
            <a:r>
              <a:rPr lang="en-US"/>
              <a:t>Fevers variable</a:t>
            </a:r>
          </a:p>
          <a:p>
            <a:pPr eaLnBrk="1" hangingPunct="1">
              <a:defRPr/>
            </a:pPr>
            <a:r>
              <a:rPr lang="en-US"/>
              <a:t>Destruction of both sides of joint</a:t>
            </a:r>
          </a:p>
        </p:txBody>
      </p:sp>
    </p:spTree>
    <p:extLst>
      <p:ext uri="{BB962C8B-B14F-4D97-AF65-F5344CB8AC3E}">
        <p14:creationId xmlns:p14="http://schemas.microsoft.com/office/powerpoint/2010/main" val="2067628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lgn="l" eaLnBrk="1" hangingPunct="1">
              <a:defRPr/>
            </a:pPr>
            <a:r>
              <a:rPr lang="en-US" dirty="0"/>
              <a:t>Scoliosis</a:t>
            </a:r>
          </a:p>
        </p:txBody>
      </p:sp>
      <p:sp>
        <p:nvSpPr>
          <p:cNvPr id="402435" name="Rectangle 3"/>
          <p:cNvSpPr>
            <a:spLocks noGrp="1" noChangeArrowheads="1"/>
          </p:cNvSpPr>
          <p:nvPr>
            <p:ph type="body" sz="half" idx="1"/>
          </p:nvPr>
        </p:nvSpPr>
        <p:spPr>
          <a:xfrm>
            <a:off x="1981200" y="1600201"/>
            <a:ext cx="4033838" cy="4530725"/>
          </a:xfrm>
        </p:spPr>
        <p:txBody>
          <a:bodyPr/>
          <a:lstStyle/>
          <a:p>
            <a:pPr eaLnBrk="1" hangingPunct="1">
              <a:defRPr/>
            </a:pPr>
            <a:r>
              <a:rPr lang="en-US"/>
              <a:t>Idiopathic</a:t>
            </a:r>
          </a:p>
          <a:p>
            <a:pPr eaLnBrk="1" hangingPunct="1">
              <a:defRPr/>
            </a:pPr>
            <a:r>
              <a:rPr lang="en-US"/>
              <a:t>Congenital</a:t>
            </a:r>
          </a:p>
          <a:p>
            <a:pPr eaLnBrk="1" hangingPunct="1">
              <a:defRPr/>
            </a:pPr>
            <a:r>
              <a:rPr lang="en-US"/>
              <a:t>Paralytic</a:t>
            </a:r>
          </a:p>
          <a:p>
            <a:pPr eaLnBrk="1" hangingPunct="1">
              <a:defRPr/>
            </a:pPr>
            <a:r>
              <a:rPr lang="en-US"/>
              <a:t>Functional</a:t>
            </a:r>
          </a:p>
          <a:p>
            <a:pPr eaLnBrk="1" hangingPunct="1">
              <a:defRPr/>
            </a:pPr>
            <a:r>
              <a:rPr lang="en-US"/>
              <a:t>Hysterical</a:t>
            </a:r>
          </a:p>
        </p:txBody>
      </p:sp>
      <p:sp>
        <p:nvSpPr>
          <p:cNvPr id="402436" name="Rectangle 4"/>
          <p:cNvSpPr>
            <a:spLocks noGrp="1" noChangeArrowheads="1"/>
          </p:cNvSpPr>
          <p:nvPr>
            <p:ph type="body" sz="half" idx="2"/>
          </p:nvPr>
        </p:nvSpPr>
        <p:spPr>
          <a:xfrm>
            <a:off x="6176964" y="1600201"/>
            <a:ext cx="4033837" cy="4530725"/>
          </a:xfrm>
        </p:spPr>
        <p:txBody>
          <a:bodyPr/>
          <a:lstStyle/>
          <a:p>
            <a:pPr eaLnBrk="1" hangingPunct="1">
              <a:defRPr/>
            </a:pPr>
            <a:r>
              <a:rPr lang="en-US"/>
              <a:t>Discogenic</a:t>
            </a:r>
          </a:p>
          <a:p>
            <a:pPr eaLnBrk="1" hangingPunct="1">
              <a:defRPr/>
            </a:pPr>
            <a:r>
              <a:rPr lang="en-US"/>
              <a:t>Traumatic</a:t>
            </a:r>
          </a:p>
          <a:p>
            <a:pPr eaLnBrk="1" hangingPunct="1">
              <a:defRPr/>
            </a:pPr>
            <a:r>
              <a:rPr lang="en-US"/>
              <a:t>Tumor</a:t>
            </a:r>
          </a:p>
        </p:txBody>
      </p:sp>
    </p:spTree>
    <p:extLst>
      <p:ext uri="{BB962C8B-B14F-4D97-AF65-F5344CB8AC3E}">
        <p14:creationId xmlns:p14="http://schemas.microsoft.com/office/powerpoint/2010/main" val="1524445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algn="l" eaLnBrk="1" hangingPunct="1">
              <a:defRPr/>
            </a:pPr>
            <a:r>
              <a:rPr lang="en-US"/>
              <a:t>Idiopathic Scoliosis </a:t>
            </a:r>
          </a:p>
        </p:txBody>
      </p:sp>
      <p:sp>
        <p:nvSpPr>
          <p:cNvPr id="403459" name="Rectangle 3"/>
          <p:cNvSpPr>
            <a:spLocks noGrp="1" noChangeArrowheads="1"/>
          </p:cNvSpPr>
          <p:nvPr>
            <p:ph type="body" sz="half" idx="1"/>
          </p:nvPr>
        </p:nvSpPr>
        <p:spPr/>
        <p:txBody>
          <a:bodyPr/>
          <a:lstStyle/>
          <a:p>
            <a:pPr eaLnBrk="1" hangingPunct="1">
              <a:lnSpc>
                <a:spcPct val="90000"/>
              </a:lnSpc>
              <a:defRPr/>
            </a:pPr>
            <a:r>
              <a:rPr lang="en-US" sz="2800"/>
              <a:t>Cause unknown</a:t>
            </a:r>
          </a:p>
          <a:p>
            <a:pPr eaLnBrk="1" hangingPunct="1">
              <a:lnSpc>
                <a:spcPct val="90000"/>
              </a:lnSpc>
              <a:defRPr/>
            </a:pPr>
            <a:r>
              <a:rPr lang="en-US" sz="2800"/>
              <a:t>Structural curve &gt; 10º</a:t>
            </a:r>
          </a:p>
          <a:p>
            <a:pPr eaLnBrk="1" hangingPunct="1">
              <a:lnSpc>
                <a:spcPct val="90000"/>
              </a:lnSpc>
              <a:defRPr/>
            </a:pPr>
            <a:r>
              <a:rPr lang="en-US" sz="2800"/>
              <a:t>Screening:  Adam’s forward bend test</a:t>
            </a:r>
          </a:p>
          <a:p>
            <a:pPr eaLnBrk="1" hangingPunct="1">
              <a:lnSpc>
                <a:spcPct val="90000"/>
              </a:lnSpc>
              <a:defRPr/>
            </a:pPr>
            <a:r>
              <a:rPr lang="en-US" sz="2800"/>
              <a:t>Scoliometer</a:t>
            </a:r>
          </a:p>
          <a:p>
            <a:pPr eaLnBrk="1" hangingPunct="1">
              <a:lnSpc>
                <a:spcPct val="90000"/>
              </a:lnSpc>
              <a:defRPr/>
            </a:pPr>
            <a:r>
              <a:rPr lang="en-US" sz="2800"/>
              <a:t>Common Curves:  R thoracic/ L lumbar</a:t>
            </a:r>
          </a:p>
          <a:p>
            <a:pPr eaLnBrk="1" hangingPunct="1">
              <a:lnSpc>
                <a:spcPct val="90000"/>
              </a:lnSpc>
              <a:defRPr/>
            </a:pPr>
            <a:r>
              <a:rPr lang="en-US" sz="2800"/>
              <a:t>Not painful</a:t>
            </a:r>
          </a:p>
        </p:txBody>
      </p:sp>
      <p:graphicFrame>
        <p:nvGraphicFramePr>
          <p:cNvPr id="143364" name="Object 4"/>
          <p:cNvGraphicFramePr>
            <a:graphicFrameLocks noGrp="1" noChangeAspect="1"/>
          </p:cNvGraphicFramePr>
          <p:nvPr>
            <p:ph sz="half" idx="2"/>
          </p:nvPr>
        </p:nvGraphicFramePr>
        <p:xfrm>
          <a:off x="6324600" y="2298700"/>
          <a:ext cx="3886200" cy="3259138"/>
        </p:xfrm>
        <a:graphic>
          <a:graphicData uri="http://schemas.openxmlformats.org/presentationml/2006/ole">
            <mc:AlternateContent xmlns:mc="http://schemas.openxmlformats.org/markup-compatibility/2006">
              <mc:Choice xmlns:v="urn:schemas-microsoft-com:vml" Requires="v">
                <p:oleObj name="Bitmap Image" r:id="rId2" imgW="11200000" imgH="9390476" progId="Paint.Picture">
                  <p:embed/>
                </p:oleObj>
              </mc:Choice>
              <mc:Fallback>
                <p:oleObj name="Bitmap Image" r:id="rId2" imgW="11200000" imgH="9390476" progId="Paint.Picture">
                  <p:embed/>
                  <p:pic>
                    <p:nvPicPr>
                      <p:cNvPr id="14336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98700"/>
                        <a:ext cx="3886200" cy="3259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9300511"/>
      </p:ext>
    </p:extLst>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1">
      <a:dk1>
        <a:srgbClr val="30333D"/>
      </a:dk1>
      <a:lt1>
        <a:srgbClr val="FFFFFF"/>
      </a:lt1>
      <a:dk2>
        <a:srgbClr val="163155"/>
      </a:dk2>
      <a:lt2>
        <a:srgbClr val="E7E6E6"/>
      </a:lt2>
      <a:accent1>
        <a:srgbClr val="20A8A9"/>
      </a:accent1>
      <a:accent2>
        <a:srgbClr val="EBC778"/>
      </a:accent2>
      <a:accent3>
        <a:srgbClr val="CB3365"/>
      </a:accent3>
      <a:accent4>
        <a:srgbClr val="31559B"/>
      </a:accent4>
      <a:accent5>
        <a:srgbClr val="FB8B31"/>
      </a:accent5>
      <a:accent6>
        <a:srgbClr val="0099CB"/>
      </a:accent6>
      <a:hlink>
        <a:srgbClr val="60B5B8"/>
      </a:hlink>
      <a:folHlink>
        <a:srgbClr val="CB336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1">
                <a:alpha val="0"/>
              </a:schemeClr>
            </a:gs>
            <a:gs pos="100000">
              <a:schemeClr val="bg1">
                <a:alpha val="56000"/>
              </a:schemeClr>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6536</Words>
  <Application>Microsoft Macintosh PowerPoint</Application>
  <PresentationFormat>Widescreen</PresentationFormat>
  <Paragraphs>1160</Paragraphs>
  <Slides>175</Slides>
  <Notes>27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4</vt:i4>
      </vt:variant>
      <vt:variant>
        <vt:lpstr>Slide Titles</vt:lpstr>
      </vt:variant>
      <vt:variant>
        <vt:i4>175</vt:i4>
      </vt:variant>
    </vt:vector>
  </HeadingPairs>
  <TitlesOfParts>
    <vt:vector size="190" baseType="lpstr">
      <vt:lpstr>Aller</vt:lpstr>
      <vt:lpstr>Arial</vt:lpstr>
      <vt:lpstr>Calibri</vt:lpstr>
      <vt:lpstr>Calibri Light</vt:lpstr>
      <vt:lpstr>Impact</vt:lpstr>
      <vt:lpstr>Symbol</vt:lpstr>
      <vt:lpstr>Times New Roman</vt:lpstr>
      <vt:lpstr>Verdana</vt:lpstr>
      <vt:lpstr>Wingdings</vt:lpstr>
      <vt:lpstr>Globe</vt:lpstr>
      <vt:lpstr>1_Office Theme</vt:lpstr>
      <vt:lpstr>Image File</vt:lpstr>
      <vt:lpstr>Bitmap Image</vt:lpstr>
      <vt:lpstr>Slide</vt:lpstr>
      <vt:lpstr>Photo Editor Photo</vt:lpstr>
      <vt:lpstr>ORTHOPEDICS/ SPORTS MEDICINE</vt:lpstr>
      <vt:lpstr>Disclosure of Relevant Relationship</vt:lpstr>
      <vt:lpstr>“Suggested Topics To Be Covered in the Orthopaedic Section:”</vt:lpstr>
      <vt:lpstr>Orthopaedic Problems</vt:lpstr>
      <vt:lpstr>Diagnosis</vt:lpstr>
      <vt:lpstr>Diagnosis</vt:lpstr>
      <vt:lpstr>Diagnosis</vt:lpstr>
      <vt:lpstr>Diagnosis</vt:lpstr>
      <vt:lpstr>How some parents seem to see their children</vt:lpstr>
      <vt:lpstr>Intoeing</vt:lpstr>
      <vt:lpstr>Assessing Intoeing</vt:lpstr>
      <vt:lpstr>Intoeing by age</vt:lpstr>
      <vt:lpstr>Metatarsus Adductus (MTA)</vt:lpstr>
      <vt:lpstr>Classification of MTA</vt:lpstr>
      <vt:lpstr>Treatment of MTA</vt:lpstr>
      <vt:lpstr>MTA Surgery</vt:lpstr>
      <vt:lpstr>Internal Tibial Torsion  (ITT)</vt:lpstr>
      <vt:lpstr>Treatment of ITT</vt:lpstr>
      <vt:lpstr>Femoral Anteversion</vt:lpstr>
      <vt:lpstr>Excessive Femoral Anteversion</vt:lpstr>
      <vt:lpstr>Excessive Femoral Anteversion</vt:lpstr>
      <vt:lpstr>Excessive Femoral Anteversion</vt:lpstr>
      <vt:lpstr>Intoeing – Bottom Line</vt:lpstr>
      <vt:lpstr>Clubfoot</vt:lpstr>
      <vt:lpstr>Clubfoot - Treatment</vt:lpstr>
      <vt:lpstr>Pes Planus</vt:lpstr>
      <vt:lpstr>Flat Feet</vt:lpstr>
      <vt:lpstr>Flatfoot - orthotics</vt:lpstr>
      <vt:lpstr>Flat Feet - Asymptomatic</vt:lpstr>
      <vt:lpstr>Flat Feet - Symptomatic</vt:lpstr>
      <vt:lpstr>Rigid Flatfoot</vt:lpstr>
      <vt:lpstr>Rigid Flatfoot - Causes</vt:lpstr>
      <vt:lpstr>Developmental Dysplasia of Hip</vt:lpstr>
      <vt:lpstr>Developmental Dysplasia of the Hip</vt:lpstr>
      <vt:lpstr>DDH – Risk Factors</vt:lpstr>
      <vt:lpstr>DDH</vt:lpstr>
      <vt:lpstr>Clinical Features: Your First Clue</vt:lpstr>
      <vt:lpstr>DDH</vt:lpstr>
      <vt:lpstr>Ortolani and Barlow Maneuvers</vt:lpstr>
      <vt:lpstr>Diagnostic Studies</vt:lpstr>
      <vt:lpstr>Radiology (1 of 2)</vt:lpstr>
      <vt:lpstr>Radiology (2 of 2)</vt:lpstr>
      <vt:lpstr>Bowlegs (Genu Varum)</vt:lpstr>
      <vt:lpstr>Physiologic Genu Varum</vt:lpstr>
      <vt:lpstr>MDA parameters</vt:lpstr>
      <vt:lpstr>Infantile Tibia Vara (Blount’s)</vt:lpstr>
      <vt:lpstr>PowerPoint Presentation</vt:lpstr>
      <vt:lpstr>Perthe’s Disease </vt:lpstr>
      <vt:lpstr>Perthe’s Disease</vt:lpstr>
      <vt:lpstr>Perthe’s Pitfalls</vt:lpstr>
      <vt:lpstr>Perthe’s Charades</vt:lpstr>
      <vt:lpstr>Perthe’s Treatment</vt:lpstr>
      <vt:lpstr>Perthe’s Treatment</vt:lpstr>
      <vt:lpstr>Radiograph: LCP</vt:lpstr>
      <vt:lpstr>Legg-Calvé-Perthes Disease</vt:lpstr>
      <vt:lpstr>Clinical Features: Your First Clue</vt:lpstr>
      <vt:lpstr>Diagnostic Studies</vt:lpstr>
      <vt:lpstr>Management</vt:lpstr>
      <vt:lpstr>Slipped Capital Femoral Epiphysis (SCFE)</vt:lpstr>
      <vt:lpstr>SCFE Classification</vt:lpstr>
      <vt:lpstr>SCFE Treatment</vt:lpstr>
      <vt:lpstr>SCFE Pitfalls</vt:lpstr>
      <vt:lpstr>SCFE Pitfalls</vt:lpstr>
      <vt:lpstr>SCFE: Background</vt:lpstr>
      <vt:lpstr>Clinical Features: Your First Clue</vt:lpstr>
      <vt:lpstr>Diagnostic Studies</vt:lpstr>
      <vt:lpstr>Klein Line</vt:lpstr>
      <vt:lpstr>PowerPoint Presentation</vt:lpstr>
      <vt:lpstr>Management</vt:lpstr>
      <vt:lpstr>Hip Pain by Age</vt:lpstr>
      <vt:lpstr>Infection</vt:lpstr>
      <vt:lpstr>Septic Arthritis: Background</vt:lpstr>
      <vt:lpstr>Septic Arthritis</vt:lpstr>
      <vt:lpstr>Septic Arthritis</vt:lpstr>
      <vt:lpstr>Clinical Features: Your First Clue</vt:lpstr>
      <vt:lpstr>Position of Comfort With Hip Effusion</vt:lpstr>
      <vt:lpstr>Diagnostic Studies</vt:lpstr>
      <vt:lpstr>PowerPoint Presentation</vt:lpstr>
      <vt:lpstr>Management</vt:lpstr>
      <vt:lpstr>Synovial Fluid Findings</vt:lpstr>
      <vt:lpstr>Septic Arthritis Treatment by Age</vt:lpstr>
      <vt:lpstr>Bottom Line “Kocher Criteria”</vt:lpstr>
      <vt:lpstr>Transient Synovitis</vt:lpstr>
      <vt:lpstr>Osteomyelitis</vt:lpstr>
      <vt:lpstr>Osteomyelitis</vt:lpstr>
      <vt:lpstr>Osteomyelitis</vt:lpstr>
      <vt:lpstr>Osteomyelitis</vt:lpstr>
      <vt:lpstr>Subacute Osteomyelitis</vt:lpstr>
      <vt:lpstr>Chronic Recurrent Multifocal Osteomyelitis</vt:lpstr>
      <vt:lpstr>Chronic Recurrent Multifocal Osteomyelitis</vt:lpstr>
      <vt:lpstr>Diskitis</vt:lpstr>
      <vt:lpstr>Diskitis</vt:lpstr>
      <vt:lpstr>Sacroiliitis</vt:lpstr>
      <vt:lpstr>Tropical Myositis</vt:lpstr>
      <vt:lpstr>Appendicitis</vt:lpstr>
      <vt:lpstr>TB Spine</vt:lpstr>
      <vt:lpstr>TB Hip/Other joints</vt:lpstr>
      <vt:lpstr>Scoliosis</vt:lpstr>
      <vt:lpstr>Idiopathic Scoliosis </vt:lpstr>
      <vt:lpstr>Scoliosis Progression</vt:lpstr>
      <vt:lpstr>Scoliosis Pitfalls</vt:lpstr>
      <vt:lpstr>Scoliosis Surgery</vt:lpstr>
      <vt:lpstr>Congenital Scoliosis</vt:lpstr>
      <vt:lpstr>Radial Head Dislocation</vt:lpstr>
      <vt:lpstr>Tibial Bowing</vt:lpstr>
      <vt:lpstr>Skeletally Immature</vt:lpstr>
      <vt:lpstr>Apophysitis</vt:lpstr>
      <vt:lpstr>PowerPoint Presentation</vt:lpstr>
      <vt:lpstr>Fractures…</vt:lpstr>
      <vt:lpstr>Fractures</vt:lpstr>
      <vt:lpstr>Salter Harris Classification</vt:lpstr>
      <vt:lpstr>PowerPoint Presentation</vt:lpstr>
      <vt:lpstr>“Trivial” Fractures</vt:lpstr>
      <vt:lpstr>Birth fractures</vt:lpstr>
      <vt:lpstr>Dangerous Fractures</vt:lpstr>
      <vt:lpstr>Compartment syndrome How many “P’s” ?</vt:lpstr>
      <vt:lpstr>Compartment syndrome</vt:lpstr>
      <vt:lpstr>Amputations</vt:lpstr>
      <vt:lpstr>Systemic</vt:lpstr>
      <vt:lpstr>Neoplasia</vt:lpstr>
      <vt:lpstr>Osteochondroma</vt:lpstr>
      <vt:lpstr>Neoplasia</vt:lpstr>
      <vt:lpstr>Neoplasia</vt:lpstr>
      <vt:lpstr>Neoplasia</vt:lpstr>
      <vt:lpstr>Neoplasia</vt:lpstr>
      <vt:lpstr>Leukemia</vt:lpstr>
      <vt:lpstr>Neuromuscular</vt:lpstr>
      <vt:lpstr>Neuromuscular</vt:lpstr>
      <vt:lpstr>Neuromuscular</vt:lpstr>
      <vt:lpstr>Nutritional</vt:lpstr>
      <vt:lpstr>Pharmacology</vt:lpstr>
      <vt:lpstr>Shoes, Braces and Things</vt:lpstr>
      <vt:lpstr>Shoes, Braces and Things</vt:lpstr>
      <vt:lpstr>PowerPoint Presentation</vt:lpstr>
      <vt:lpstr>PowerPoint Presentation</vt:lpstr>
      <vt:lpstr>PowerPoint Presentation</vt:lpstr>
      <vt:lpstr>PowerPoint Presentation</vt:lpstr>
      <vt:lpstr>A word about NAT…</vt:lpstr>
      <vt:lpstr>Battered Child (NAT)</vt:lpstr>
      <vt:lpstr>Myth</vt:lpstr>
      <vt:lpstr>Recognition of NAT Important</vt:lpstr>
      <vt:lpstr>How Widespread a Problem?</vt:lpstr>
      <vt:lpstr>“Quoted” Risk Factors for NAT</vt:lpstr>
      <vt:lpstr>Signs of NAT</vt:lpstr>
      <vt:lpstr>Evaluation</vt:lpstr>
      <vt:lpstr>Risk Factors</vt:lpstr>
      <vt:lpstr>Child Abuse - Epidemiology</vt:lpstr>
      <vt:lpstr>Fractures in Abused Children</vt:lpstr>
      <vt:lpstr>Isolated Long Bone Fracture  Loder, JPO  1991</vt:lpstr>
      <vt:lpstr>NAT Fx Pattern</vt:lpstr>
      <vt:lpstr>Associated Features of NAT</vt:lpstr>
      <vt:lpstr>Flags for NAT</vt:lpstr>
      <vt:lpstr>Age of Battered Children</vt:lpstr>
      <vt:lpstr>Who is at Risk?</vt:lpstr>
      <vt:lpstr>Who’s at Risk?</vt:lpstr>
      <vt:lpstr>Features that Increase  Chance of NAT</vt:lpstr>
      <vt:lpstr>History</vt:lpstr>
      <vt:lpstr>History</vt:lpstr>
      <vt:lpstr>History</vt:lpstr>
      <vt:lpstr>History - Associated Risks</vt:lpstr>
      <vt:lpstr>Physical Examination</vt:lpstr>
      <vt:lpstr>Physical Examination</vt:lpstr>
      <vt:lpstr>Fractures Commonly seen in NAT - High Specificity</vt:lpstr>
      <vt:lpstr>Radiographic W/U</vt:lpstr>
      <vt:lpstr>Myths</vt:lpstr>
      <vt:lpstr>Humerus Fx’s</vt:lpstr>
      <vt:lpstr>Management - NAT Suspected</vt:lpstr>
      <vt:lpstr>Management - Documentation</vt:lpstr>
      <vt:lpstr>Legal Aspects of NAT</vt:lpstr>
      <vt:lpstr>Differential Diagnosis - NAT Fractures</vt:lpstr>
      <vt:lpstr>Summary</vt:lpstr>
      <vt:lpstr>NAT Summary</vt:lpstr>
      <vt:lpstr>The Bottom Line</vt:lpstr>
      <vt:lpstr>Acknowledgments</vt:lpstr>
      <vt:lpstr>PowerPoint Presentation</vt:lpstr>
    </vt:vector>
  </TitlesOfParts>
  <Company>Miami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 Gereige</dc:creator>
  <cp:lastModifiedBy>Gabriela Martinez</cp:lastModifiedBy>
  <cp:revision>28</cp:revision>
  <dcterms:created xsi:type="dcterms:W3CDTF">2016-03-31T16:11:22Z</dcterms:created>
  <dcterms:modified xsi:type="dcterms:W3CDTF">2024-05-17T14:51:47Z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Version">
    <vt:lpwstr>2.0</vt:lpwstr>
  </property>
  <property fmtid="{D5CDD505-2E9C-101B-9397-08002B2CF9AE}" pid="3" name="IsExistingPresentation">
    <vt:lpwstr>Yes</vt:lpwstr>
  </property>
  <property fmtid="{D5CDD505-2E9C-101B-9397-08002B2CF9AE}" pid="4" name="PresentationID">
    <vt:lpwstr>a859a0eed2d648f89616be7cd6070867</vt:lpwstr>
  </property>
  <property fmtid="{D5CDD505-2E9C-101B-9397-08002B2CF9AE}" pid="5" name="SlidesCount">
    <vt:lpwstr>172</vt:lpwstr>
  </property>
</Properties>
</file>