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727" r:id="rId2"/>
  </p:sldMasterIdLst>
  <p:notesMasterIdLst>
    <p:notesMasterId r:id="rId45"/>
  </p:notesMasterIdLst>
  <p:handoutMasterIdLst>
    <p:handoutMasterId r:id="rId46"/>
  </p:handoutMasterIdLst>
  <p:sldIdLst>
    <p:sldId id="444" r:id="rId3"/>
    <p:sldId id="445" r:id="rId4"/>
    <p:sldId id="256" r:id="rId5"/>
    <p:sldId id="292" r:id="rId6"/>
    <p:sldId id="258" r:id="rId7"/>
    <p:sldId id="259" r:id="rId8"/>
    <p:sldId id="260" r:id="rId9"/>
    <p:sldId id="261" r:id="rId10"/>
    <p:sldId id="263" r:id="rId11"/>
    <p:sldId id="264" r:id="rId12"/>
    <p:sldId id="265" r:id="rId13"/>
    <p:sldId id="266" r:id="rId14"/>
    <p:sldId id="267" r:id="rId15"/>
    <p:sldId id="268" r:id="rId16"/>
    <p:sldId id="270" r:id="rId17"/>
    <p:sldId id="271" r:id="rId18"/>
    <p:sldId id="272" r:id="rId19"/>
    <p:sldId id="276" r:id="rId20"/>
    <p:sldId id="273" r:id="rId21"/>
    <p:sldId id="274" r:id="rId22"/>
    <p:sldId id="277" r:id="rId23"/>
    <p:sldId id="275" r:id="rId24"/>
    <p:sldId id="278" r:id="rId25"/>
    <p:sldId id="279" r:id="rId26"/>
    <p:sldId id="289" r:id="rId27"/>
    <p:sldId id="297" r:id="rId28"/>
    <p:sldId id="298" r:id="rId29"/>
    <p:sldId id="299" r:id="rId30"/>
    <p:sldId id="306" r:id="rId31"/>
    <p:sldId id="307" r:id="rId32"/>
    <p:sldId id="288" r:id="rId33"/>
    <p:sldId id="290" r:id="rId34"/>
    <p:sldId id="296" r:id="rId35"/>
    <p:sldId id="291" r:id="rId36"/>
    <p:sldId id="302" r:id="rId37"/>
    <p:sldId id="293" r:id="rId38"/>
    <p:sldId id="303" r:id="rId39"/>
    <p:sldId id="294" r:id="rId40"/>
    <p:sldId id="304" r:id="rId41"/>
    <p:sldId id="295" r:id="rId42"/>
    <p:sldId id="305" r:id="rId43"/>
    <p:sldId id="30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8FC99-4FCA-4546-A1FF-0516FD5F29DB}" v="2" dt="2024-05-16T23:10:07.3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93"/>
    <p:restoredTop sz="77959" autoAdjust="0"/>
  </p:normalViewPr>
  <p:slideViewPr>
    <p:cSldViewPr snapToGrid="0" snapToObjects="1">
      <p:cViewPr varScale="1">
        <p:scale>
          <a:sx n="73" d="100"/>
          <a:sy n="73" d="100"/>
        </p:scale>
        <p:origin x="1236" y="66"/>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136" d="100"/>
          <a:sy n="136" d="100"/>
        </p:scale>
        <p:origin x="252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a Martinez" userId="089cf539-4a87-49f1-8992-36de28f15ab7" providerId="ADAL" clId="{07A8FC99-4FCA-4546-A1FF-0516FD5F29DB}"/>
    <pc:docChg chg="undo custSel modSld">
      <pc:chgData name="Gabriela Martinez" userId="089cf539-4a87-49f1-8992-36de28f15ab7" providerId="ADAL" clId="{07A8FC99-4FCA-4546-A1FF-0516FD5F29DB}" dt="2024-05-16T23:11:01.754" v="15" actId="729"/>
      <pc:docMkLst>
        <pc:docMk/>
      </pc:docMkLst>
      <pc:sldChg chg="mod modShow">
        <pc:chgData name="Gabriela Martinez" userId="089cf539-4a87-49f1-8992-36de28f15ab7" providerId="ADAL" clId="{07A8FC99-4FCA-4546-A1FF-0516FD5F29DB}" dt="2024-05-16T23:11:01.754" v="15" actId="729"/>
        <pc:sldMkLst>
          <pc:docMk/>
          <pc:sldMk cId="4126916873" sldId="256"/>
        </pc:sldMkLst>
      </pc:sldChg>
      <pc:sldChg chg="mod modShow">
        <pc:chgData name="Gabriela Martinez" userId="089cf539-4a87-49f1-8992-36de28f15ab7" providerId="ADAL" clId="{07A8FC99-4FCA-4546-A1FF-0516FD5F29DB}" dt="2024-05-16T23:11:01.754" v="15" actId="729"/>
        <pc:sldMkLst>
          <pc:docMk/>
          <pc:sldMk cId="10522728" sldId="292"/>
        </pc:sldMkLst>
      </pc:sldChg>
      <pc:sldChg chg="modSp mod modClrScheme chgLayout">
        <pc:chgData name="Gabriela Martinez" userId="089cf539-4a87-49f1-8992-36de28f15ab7" providerId="ADAL" clId="{07A8FC99-4FCA-4546-A1FF-0516FD5F29DB}" dt="2024-05-16T23:10:40.707" v="14" actId="732"/>
        <pc:sldMkLst>
          <pc:docMk/>
          <pc:sldMk cId="394877279" sldId="444"/>
        </pc:sldMkLst>
        <pc:spChg chg="mod ord">
          <ac:chgData name="Gabriela Martinez" userId="089cf539-4a87-49f1-8992-36de28f15ab7" providerId="ADAL" clId="{07A8FC99-4FCA-4546-A1FF-0516FD5F29DB}" dt="2024-05-16T23:10:15.243" v="5" actId="700"/>
          <ac:spMkLst>
            <pc:docMk/>
            <pc:sldMk cId="394877279" sldId="444"/>
            <ac:spMk id="2" creationId="{00000000-0000-0000-0000-000000000000}"/>
          </ac:spMkLst>
        </pc:spChg>
        <pc:spChg chg="mod ord">
          <ac:chgData name="Gabriela Martinez" userId="089cf539-4a87-49f1-8992-36de28f15ab7" providerId="ADAL" clId="{07A8FC99-4FCA-4546-A1FF-0516FD5F29DB}" dt="2024-05-16T23:10:15.243" v="5" actId="700"/>
          <ac:spMkLst>
            <pc:docMk/>
            <pc:sldMk cId="394877279" sldId="444"/>
            <ac:spMk id="5" creationId="{00000000-0000-0000-0000-000000000000}"/>
          </ac:spMkLst>
        </pc:spChg>
        <pc:spChg chg="mod ord">
          <ac:chgData name="Gabriela Martinez" userId="089cf539-4a87-49f1-8992-36de28f15ab7" providerId="ADAL" clId="{07A8FC99-4FCA-4546-A1FF-0516FD5F29DB}" dt="2024-05-16T23:10:15.257" v="6" actId="27636"/>
          <ac:spMkLst>
            <pc:docMk/>
            <pc:sldMk cId="394877279" sldId="444"/>
            <ac:spMk id="9" creationId="{C1437BFD-44E9-908C-CE0E-610F5A3EAF29}"/>
          </ac:spMkLst>
        </pc:spChg>
        <pc:picChg chg="mod modCrop">
          <ac:chgData name="Gabriela Martinez" userId="089cf539-4a87-49f1-8992-36de28f15ab7" providerId="ADAL" clId="{07A8FC99-4FCA-4546-A1FF-0516FD5F29DB}" dt="2024-05-16T23:10:40.707" v="14" actId="732"/>
          <ac:picMkLst>
            <pc:docMk/>
            <pc:sldMk cId="394877279" sldId="444"/>
            <ac:picMk id="4" creationId="{EC277DB4-0FB6-C744-88B8-B06DF15B1D21}"/>
          </ac:picMkLst>
        </pc:picChg>
      </pc:sldChg>
      <pc:sldChg chg="addSp delSp modSp mod modClrScheme chgLayout">
        <pc:chgData name="Gabriela Martinez" userId="089cf539-4a87-49f1-8992-36de28f15ab7" providerId="ADAL" clId="{07A8FC99-4FCA-4546-A1FF-0516FD5F29DB}" dt="2024-05-16T23:10:23.879" v="9" actId="478"/>
        <pc:sldMkLst>
          <pc:docMk/>
          <pc:sldMk cId="691070069" sldId="445"/>
        </pc:sldMkLst>
        <pc:spChg chg="mod ord">
          <ac:chgData name="Gabriela Martinez" userId="089cf539-4a87-49f1-8992-36de28f15ab7" providerId="ADAL" clId="{07A8FC99-4FCA-4546-A1FF-0516FD5F29DB}" dt="2024-05-16T23:10:17.705" v="7" actId="700"/>
          <ac:spMkLst>
            <pc:docMk/>
            <pc:sldMk cId="691070069" sldId="445"/>
            <ac:spMk id="2" creationId="{2A2FBA2A-049F-2D5D-DE90-5B7862D3F9EA}"/>
          </ac:spMkLst>
        </pc:spChg>
        <pc:spChg chg="add del mod ord">
          <ac:chgData name="Gabriela Martinez" userId="089cf539-4a87-49f1-8992-36de28f15ab7" providerId="ADAL" clId="{07A8FC99-4FCA-4546-A1FF-0516FD5F29DB}" dt="2024-05-16T23:10:23.879" v="9" actId="478"/>
          <ac:spMkLst>
            <pc:docMk/>
            <pc:sldMk cId="691070069" sldId="445"/>
            <ac:spMk id="5" creationId="{1F1EED8B-B90F-E656-B751-D7DE2326BE2C}"/>
          </ac:spMkLst>
        </pc:spChg>
        <pc:picChg chg="del mod">
          <ac:chgData name="Gabriela Martinez" userId="089cf539-4a87-49f1-8992-36de28f15ab7" providerId="ADAL" clId="{07A8FC99-4FCA-4546-A1FF-0516FD5F29DB}" dt="2024-05-16T23:09:34.584" v="1" actId="478"/>
          <ac:picMkLst>
            <pc:docMk/>
            <pc:sldMk cId="691070069" sldId="445"/>
            <ac:picMk id="4" creationId="{DD230743-DA50-8262-099A-F4C59E51E71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C4042E-BF5F-8D2D-0353-BC47A45F98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26th Annual GPRSA Course</a:t>
            </a:r>
          </a:p>
        </p:txBody>
      </p:sp>
      <p:sp>
        <p:nvSpPr>
          <p:cNvPr id="3" name="Date Placeholder 2">
            <a:extLst>
              <a:ext uri="{FF2B5EF4-FFF2-40B4-BE49-F238E27FC236}">
                <a16:creationId xmlns:a16="http://schemas.microsoft.com/office/drawing/2014/main" id="{73B67942-0D06-D9F4-E674-984156BADF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dirty="0"/>
          </a:p>
        </p:txBody>
      </p:sp>
      <p:sp>
        <p:nvSpPr>
          <p:cNvPr id="4" name="Footer Placeholder 3">
            <a:extLst>
              <a:ext uri="{FF2B5EF4-FFF2-40B4-BE49-F238E27FC236}">
                <a16:creationId xmlns:a16="http://schemas.microsoft.com/office/drawing/2014/main" id="{40743885-2E41-541A-CC9C-85B80F6667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S102 - Dr. Christin</a:t>
            </a:r>
          </a:p>
        </p:txBody>
      </p:sp>
      <p:sp>
        <p:nvSpPr>
          <p:cNvPr id="5" name="Slide Number Placeholder 4">
            <a:extLst>
              <a:ext uri="{FF2B5EF4-FFF2-40B4-BE49-F238E27FC236}">
                <a16:creationId xmlns:a16="http://schemas.microsoft.com/office/drawing/2014/main" id="{9BAA4A1F-083C-1950-F533-25D77461958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44E245-1AF7-4D44-921D-39BCA90A1112}" type="slidenum">
              <a:rPr lang="en-US" smtClean="0"/>
              <a:t>‹#›</a:t>
            </a:fld>
            <a:endParaRPr lang="en-US"/>
          </a:p>
        </p:txBody>
      </p:sp>
    </p:spTree>
    <p:extLst>
      <p:ext uri="{BB962C8B-B14F-4D97-AF65-F5344CB8AC3E}">
        <p14:creationId xmlns:p14="http://schemas.microsoft.com/office/powerpoint/2010/main" val="35744672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26th Annual GPRSA Course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32B14D-2F1F-D440-AB77-3F626CD81042}" type="datetimeFigureOut">
              <a:rPr lang="en-US" smtClean="0"/>
              <a:t>5/16/2024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S102 - Dr. Christin</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9B33BA-0774-7C4D-9FD0-4E94902A7C70}" type="slidenum">
              <a:rPr lang="en-US" smtClean="0"/>
              <a:t>‹#›</a:t>
            </a:fld>
            <a:endParaRPr lang="en-US"/>
          </a:p>
        </p:txBody>
      </p:sp>
    </p:spTree>
    <p:extLst>
      <p:ext uri="{BB962C8B-B14F-4D97-AF65-F5344CB8AC3E}">
        <p14:creationId xmlns:p14="http://schemas.microsoft.com/office/powerpoint/2010/main" val="850833247"/>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F3082-F70C-A840-870D-F460C93EA5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72822C2-7CA5-33B4-8AD9-178C1ECA76C9}"/>
              </a:ext>
            </a:extLst>
          </p:cNvPr>
          <p:cNvSpPr>
            <a:spLocks noGrp="1"/>
          </p:cNvSpPr>
          <p:nvPr>
            <p:ph type="ftr" sz="quarter" idx="4"/>
          </p:nvPr>
        </p:nvSpPr>
        <p:spPr/>
        <p:txBody>
          <a:bodyPr/>
          <a:lstStyle/>
          <a:p>
            <a:r>
              <a:rPr lang="en-US"/>
              <a:t>S102 - Dr. Christin</a:t>
            </a:r>
          </a:p>
        </p:txBody>
      </p:sp>
      <p:sp>
        <p:nvSpPr>
          <p:cNvPr id="6" name="Header Placeholder 5">
            <a:extLst>
              <a:ext uri="{FF2B5EF4-FFF2-40B4-BE49-F238E27FC236}">
                <a16:creationId xmlns:a16="http://schemas.microsoft.com/office/drawing/2014/main" id="{21EC6C29-6F16-6A68-D919-FE87397D9F63}"/>
              </a:ext>
            </a:extLst>
          </p:cNvPr>
          <p:cNvSpPr>
            <a:spLocks noGrp="1"/>
          </p:cNvSpPr>
          <p:nvPr>
            <p:ph type="hdr" sz="quarter"/>
          </p:nvPr>
        </p:nvSpPr>
        <p:spPr/>
        <p:txBody>
          <a:bodyPr/>
          <a:lstStyle/>
          <a:p>
            <a:r>
              <a:rPr lang="en-US"/>
              <a:t>26th Annual GPRSA Course</a:t>
            </a:r>
          </a:p>
        </p:txBody>
      </p:sp>
    </p:spTree>
    <p:extLst>
      <p:ext uri="{BB962C8B-B14F-4D97-AF65-F5344CB8AC3E}">
        <p14:creationId xmlns:p14="http://schemas.microsoft.com/office/powerpoint/2010/main" val="1808264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All have poor growth</a:t>
            </a:r>
          </a:p>
          <a:p>
            <a:endParaRPr lang="en-US" dirty="0"/>
          </a:p>
          <a:p>
            <a:r>
              <a:rPr lang="en-US" dirty="0"/>
              <a:t>Treatment</a:t>
            </a:r>
          </a:p>
        </p:txBody>
      </p:sp>
      <p:sp>
        <p:nvSpPr>
          <p:cNvPr id="4" name="Slide Number Placeholder 3"/>
          <p:cNvSpPr>
            <a:spLocks noGrp="1"/>
          </p:cNvSpPr>
          <p:nvPr>
            <p:ph type="sldNum" sz="quarter" idx="10"/>
          </p:nvPr>
        </p:nvSpPr>
        <p:spPr/>
        <p:txBody>
          <a:bodyPr/>
          <a:lstStyle/>
          <a:p>
            <a:fld id="{769B33BA-0774-7C4D-9FD0-4E94902A7C70}" type="slidenum">
              <a:rPr lang="en-US" smtClean="0"/>
              <a:t>10</a:t>
            </a:fld>
            <a:endParaRPr lang="en-US"/>
          </a:p>
        </p:txBody>
      </p:sp>
      <p:sp>
        <p:nvSpPr>
          <p:cNvPr id="5" name="Footer Placeholder 4">
            <a:extLst>
              <a:ext uri="{FF2B5EF4-FFF2-40B4-BE49-F238E27FC236}">
                <a16:creationId xmlns:a16="http://schemas.microsoft.com/office/drawing/2014/main" id="{3F9DEE8E-CC2E-A26E-6C0B-32C0EEE00285}"/>
              </a:ext>
            </a:extLst>
          </p:cNvPr>
          <p:cNvSpPr>
            <a:spLocks noGrp="1"/>
          </p:cNvSpPr>
          <p:nvPr>
            <p:ph type="ftr" sz="quarter" idx="4"/>
          </p:nvPr>
        </p:nvSpPr>
        <p:spPr/>
        <p:txBody>
          <a:bodyPr/>
          <a:lstStyle/>
          <a:p>
            <a:r>
              <a:rPr lang="en-US"/>
              <a:t>S102 - Dr. Christin</a:t>
            </a:r>
          </a:p>
        </p:txBody>
      </p:sp>
      <p:sp>
        <p:nvSpPr>
          <p:cNvPr id="6" name="Header Placeholder 5">
            <a:extLst>
              <a:ext uri="{FF2B5EF4-FFF2-40B4-BE49-F238E27FC236}">
                <a16:creationId xmlns:a16="http://schemas.microsoft.com/office/drawing/2014/main" id="{9620FBCF-E078-F561-237B-BE5763534F2A}"/>
              </a:ext>
            </a:extLst>
          </p:cNvPr>
          <p:cNvSpPr>
            <a:spLocks noGrp="1"/>
          </p:cNvSpPr>
          <p:nvPr>
            <p:ph type="hdr" sz="quarter"/>
          </p:nvPr>
        </p:nvSpPr>
        <p:spPr/>
        <p:txBody>
          <a:bodyPr/>
          <a:lstStyle/>
          <a:p>
            <a:r>
              <a:rPr lang="en-US"/>
              <a:t>26th Annual GPRSA Course</a:t>
            </a:r>
          </a:p>
        </p:txBody>
      </p:sp>
    </p:spTree>
    <p:extLst>
      <p:ext uri="{BB962C8B-B14F-4D97-AF65-F5344CB8AC3E}">
        <p14:creationId xmlns:p14="http://schemas.microsoft.com/office/powerpoint/2010/main" val="4232675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11</a:t>
            </a:fld>
            <a:endParaRPr lang="en-US"/>
          </a:p>
        </p:txBody>
      </p:sp>
    </p:spTree>
    <p:extLst>
      <p:ext uri="{BB962C8B-B14F-4D97-AF65-F5344CB8AC3E}">
        <p14:creationId xmlns:p14="http://schemas.microsoft.com/office/powerpoint/2010/main" val="4208694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12</a:t>
            </a:fld>
            <a:endParaRPr lang="en-US"/>
          </a:p>
        </p:txBody>
      </p:sp>
    </p:spTree>
    <p:extLst>
      <p:ext uri="{BB962C8B-B14F-4D97-AF65-F5344CB8AC3E}">
        <p14:creationId xmlns:p14="http://schemas.microsoft.com/office/powerpoint/2010/main" val="1219860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13</a:t>
            </a:fld>
            <a:endParaRPr lang="en-US"/>
          </a:p>
        </p:txBody>
      </p:sp>
    </p:spTree>
    <p:extLst>
      <p:ext uri="{BB962C8B-B14F-4D97-AF65-F5344CB8AC3E}">
        <p14:creationId xmlns:p14="http://schemas.microsoft.com/office/powerpoint/2010/main" val="1882930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B33BA-0774-7C4D-9FD0-4E94902A7C70}" type="slidenum">
              <a:rPr lang="en-US" smtClean="0"/>
              <a:t>14</a:t>
            </a:fld>
            <a:endParaRPr lang="en-US"/>
          </a:p>
        </p:txBody>
      </p:sp>
      <p:sp>
        <p:nvSpPr>
          <p:cNvPr id="5" name="Footer Placeholder 4">
            <a:extLst>
              <a:ext uri="{FF2B5EF4-FFF2-40B4-BE49-F238E27FC236}">
                <a16:creationId xmlns:a16="http://schemas.microsoft.com/office/drawing/2014/main" id="{380A4B54-47C2-A176-CF69-447E40769569}"/>
              </a:ext>
            </a:extLst>
          </p:cNvPr>
          <p:cNvSpPr>
            <a:spLocks noGrp="1"/>
          </p:cNvSpPr>
          <p:nvPr>
            <p:ph type="ftr" sz="quarter" idx="4"/>
          </p:nvPr>
        </p:nvSpPr>
        <p:spPr/>
        <p:txBody>
          <a:bodyPr/>
          <a:lstStyle/>
          <a:p>
            <a:r>
              <a:rPr lang="en-US"/>
              <a:t>S102 - Dr. Christin</a:t>
            </a:r>
          </a:p>
        </p:txBody>
      </p:sp>
      <p:sp>
        <p:nvSpPr>
          <p:cNvPr id="6" name="Header Placeholder 5">
            <a:extLst>
              <a:ext uri="{FF2B5EF4-FFF2-40B4-BE49-F238E27FC236}">
                <a16:creationId xmlns:a16="http://schemas.microsoft.com/office/drawing/2014/main" id="{36C5AD87-3F4C-D94C-C59F-AEB5D463E5F0}"/>
              </a:ext>
            </a:extLst>
          </p:cNvPr>
          <p:cNvSpPr>
            <a:spLocks noGrp="1"/>
          </p:cNvSpPr>
          <p:nvPr>
            <p:ph type="hdr" sz="quarter"/>
          </p:nvPr>
        </p:nvSpPr>
        <p:spPr/>
        <p:txBody>
          <a:bodyPr/>
          <a:lstStyle/>
          <a:p>
            <a:r>
              <a:rPr lang="en-US"/>
              <a:t>26th Annual GPRSA Course</a:t>
            </a:r>
          </a:p>
        </p:txBody>
      </p:sp>
    </p:spTree>
    <p:extLst>
      <p:ext uri="{BB962C8B-B14F-4D97-AF65-F5344CB8AC3E}">
        <p14:creationId xmlns:p14="http://schemas.microsoft.com/office/powerpoint/2010/main" val="2531972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15</a:t>
            </a:fld>
            <a:endParaRPr lang="en-US"/>
          </a:p>
        </p:txBody>
      </p:sp>
    </p:spTree>
    <p:extLst>
      <p:ext uri="{BB962C8B-B14F-4D97-AF65-F5344CB8AC3E}">
        <p14:creationId xmlns:p14="http://schemas.microsoft.com/office/powerpoint/2010/main" val="1566446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16</a:t>
            </a:fld>
            <a:endParaRPr lang="en-US"/>
          </a:p>
        </p:txBody>
      </p:sp>
    </p:spTree>
    <p:extLst>
      <p:ext uri="{BB962C8B-B14F-4D97-AF65-F5344CB8AC3E}">
        <p14:creationId xmlns:p14="http://schemas.microsoft.com/office/powerpoint/2010/main" val="1880044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latin typeface="Century Gothic" charset="0"/>
              </a:rPr>
              <a:t>*Remember VOU – volume status, osmolality, and urine studies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latin typeface="Century Gothic" charset="0"/>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latin typeface="Century Gothic" charset="0"/>
              </a:rPr>
              <a:t>Measured </a:t>
            </a:r>
            <a:r>
              <a:rPr lang="en-US" dirty="0" err="1">
                <a:latin typeface="Century Gothic" charset="0"/>
              </a:rPr>
              <a:t>vs</a:t>
            </a:r>
            <a:r>
              <a:rPr lang="en-US" baseline="0" dirty="0">
                <a:latin typeface="Century Gothic" charset="0"/>
              </a:rPr>
              <a:t> Calculated</a:t>
            </a:r>
            <a:endParaRPr lang="en-US" dirty="0">
              <a:latin typeface="Century Gothic" charset="0"/>
            </a:endParaRPr>
          </a:p>
          <a:p>
            <a:endParaRPr lang="en-US" dirty="0"/>
          </a:p>
        </p:txBody>
      </p:sp>
      <p:sp>
        <p:nvSpPr>
          <p:cNvPr id="4" name="Slide Number Placeholder 3"/>
          <p:cNvSpPr>
            <a:spLocks noGrp="1"/>
          </p:cNvSpPr>
          <p:nvPr>
            <p:ph type="sldNum" sz="quarter" idx="10"/>
          </p:nvPr>
        </p:nvSpPr>
        <p:spPr/>
        <p:txBody>
          <a:bodyPr/>
          <a:lstStyle/>
          <a:p>
            <a:fld id="{769B33BA-0774-7C4D-9FD0-4E94902A7C70}" type="slidenum">
              <a:rPr lang="en-US" smtClean="0"/>
              <a:t>17</a:t>
            </a:fld>
            <a:endParaRPr lang="en-US"/>
          </a:p>
        </p:txBody>
      </p:sp>
      <p:sp>
        <p:nvSpPr>
          <p:cNvPr id="5" name="Footer Placeholder 4">
            <a:extLst>
              <a:ext uri="{FF2B5EF4-FFF2-40B4-BE49-F238E27FC236}">
                <a16:creationId xmlns:a16="http://schemas.microsoft.com/office/drawing/2014/main" id="{66DEAEB9-5C92-CFBF-5C21-B652672D539D}"/>
              </a:ext>
            </a:extLst>
          </p:cNvPr>
          <p:cNvSpPr>
            <a:spLocks noGrp="1"/>
          </p:cNvSpPr>
          <p:nvPr>
            <p:ph type="ftr" sz="quarter" idx="4"/>
          </p:nvPr>
        </p:nvSpPr>
        <p:spPr/>
        <p:txBody>
          <a:bodyPr/>
          <a:lstStyle/>
          <a:p>
            <a:r>
              <a:rPr lang="en-US"/>
              <a:t>S102 - Dr. Christin</a:t>
            </a:r>
          </a:p>
        </p:txBody>
      </p:sp>
      <p:sp>
        <p:nvSpPr>
          <p:cNvPr id="6" name="Header Placeholder 5">
            <a:extLst>
              <a:ext uri="{FF2B5EF4-FFF2-40B4-BE49-F238E27FC236}">
                <a16:creationId xmlns:a16="http://schemas.microsoft.com/office/drawing/2014/main" id="{6A264753-E9EE-5DC3-3A75-A55A3025494A}"/>
              </a:ext>
            </a:extLst>
          </p:cNvPr>
          <p:cNvSpPr>
            <a:spLocks noGrp="1"/>
          </p:cNvSpPr>
          <p:nvPr>
            <p:ph type="hdr" sz="quarter"/>
          </p:nvPr>
        </p:nvSpPr>
        <p:spPr/>
        <p:txBody>
          <a:bodyPr/>
          <a:lstStyle/>
          <a:p>
            <a:r>
              <a:rPr lang="en-US"/>
              <a:t>26th Annual GPRSA Course</a:t>
            </a:r>
          </a:p>
        </p:txBody>
      </p:sp>
    </p:spTree>
    <p:extLst>
      <p:ext uri="{BB962C8B-B14F-4D97-AF65-F5344CB8AC3E}">
        <p14:creationId xmlns:p14="http://schemas.microsoft.com/office/powerpoint/2010/main" val="3623112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80000"/>
              </a:lnSpc>
            </a:pPr>
            <a:r>
              <a:rPr lang="en-US" sz="1700" dirty="0">
                <a:latin typeface="Century Gothic" charset="0"/>
              </a:rPr>
              <a:t>Serum Osmolality: lab value or calculation – in </a:t>
            </a:r>
            <a:r>
              <a:rPr lang="en-US" sz="1700" dirty="0" err="1">
                <a:latin typeface="Century Gothic" charset="0"/>
              </a:rPr>
              <a:t>mosm</a:t>
            </a:r>
            <a:r>
              <a:rPr lang="en-US" sz="1700" dirty="0">
                <a:latin typeface="Century Gothic" charset="0"/>
              </a:rPr>
              <a:t>/kg</a:t>
            </a:r>
          </a:p>
          <a:p>
            <a:pPr lvl="2">
              <a:lnSpc>
                <a:spcPct val="80000"/>
              </a:lnSpc>
            </a:pPr>
            <a:r>
              <a:rPr lang="en-US" sz="1500" dirty="0">
                <a:latin typeface="Century Gothic" charset="0"/>
              </a:rPr>
              <a:t>=(2 x Na+)  +  (glucose/18) + (BUN/2.8)</a:t>
            </a:r>
            <a:endParaRPr lang="en-US" dirty="0"/>
          </a:p>
        </p:txBody>
      </p:sp>
      <p:sp>
        <p:nvSpPr>
          <p:cNvPr id="4" name="Slide Number Placeholder 3"/>
          <p:cNvSpPr>
            <a:spLocks noGrp="1"/>
          </p:cNvSpPr>
          <p:nvPr>
            <p:ph type="sldNum" sz="quarter" idx="10"/>
          </p:nvPr>
        </p:nvSpPr>
        <p:spPr/>
        <p:txBody>
          <a:bodyPr/>
          <a:lstStyle/>
          <a:p>
            <a:fld id="{769B33BA-0774-7C4D-9FD0-4E94902A7C70}" type="slidenum">
              <a:rPr lang="en-US" smtClean="0"/>
              <a:t>18</a:t>
            </a:fld>
            <a:endParaRPr lang="en-US"/>
          </a:p>
        </p:txBody>
      </p:sp>
      <p:sp>
        <p:nvSpPr>
          <p:cNvPr id="5" name="Footer Placeholder 4">
            <a:extLst>
              <a:ext uri="{FF2B5EF4-FFF2-40B4-BE49-F238E27FC236}">
                <a16:creationId xmlns:a16="http://schemas.microsoft.com/office/drawing/2014/main" id="{57C9CDF7-3B30-E68B-35FC-41F9330B316B}"/>
              </a:ext>
            </a:extLst>
          </p:cNvPr>
          <p:cNvSpPr>
            <a:spLocks noGrp="1"/>
          </p:cNvSpPr>
          <p:nvPr>
            <p:ph type="ftr" sz="quarter" idx="4"/>
          </p:nvPr>
        </p:nvSpPr>
        <p:spPr/>
        <p:txBody>
          <a:bodyPr/>
          <a:lstStyle/>
          <a:p>
            <a:r>
              <a:rPr lang="en-US"/>
              <a:t>S102 - Dr. Christin</a:t>
            </a:r>
          </a:p>
        </p:txBody>
      </p:sp>
      <p:sp>
        <p:nvSpPr>
          <p:cNvPr id="6" name="Header Placeholder 5">
            <a:extLst>
              <a:ext uri="{FF2B5EF4-FFF2-40B4-BE49-F238E27FC236}">
                <a16:creationId xmlns:a16="http://schemas.microsoft.com/office/drawing/2014/main" id="{84CC56FE-E850-E980-9F61-F66A5673D939}"/>
              </a:ext>
            </a:extLst>
          </p:cNvPr>
          <p:cNvSpPr>
            <a:spLocks noGrp="1"/>
          </p:cNvSpPr>
          <p:nvPr>
            <p:ph type="hdr" sz="quarter"/>
          </p:nvPr>
        </p:nvSpPr>
        <p:spPr/>
        <p:txBody>
          <a:bodyPr/>
          <a:lstStyle/>
          <a:p>
            <a:r>
              <a:rPr lang="en-US"/>
              <a:t>26th Annual GPRSA Course</a:t>
            </a:r>
          </a:p>
        </p:txBody>
      </p:sp>
    </p:spTree>
    <p:extLst>
      <p:ext uri="{BB962C8B-B14F-4D97-AF65-F5344CB8AC3E}">
        <p14:creationId xmlns:p14="http://schemas.microsoft.com/office/powerpoint/2010/main" val="1850442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B33BA-0774-7C4D-9FD0-4E94902A7C70}" type="slidenum">
              <a:rPr lang="en-US" smtClean="0"/>
              <a:t>19</a:t>
            </a:fld>
            <a:endParaRPr lang="en-US"/>
          </a:p>
        </p:txBody>
      </p:sp>
      <p:sp>
        <p:nvSpPr>
          <p:cNvPr id="5" name="Footer Placeholder 4">
            <a:extLst>
              <a:ext uri="{FF2B5EF4-FFF2-40B4-BE49-F238E27FC236}">
                <a16:creationId xmlns:a16="http://schemas.microsoft.com/office/drawing/2014/main" id="{EDEA415F-872E-A25C-3790-AEDBAAAF7EB9}"/>
              </a:ext>
            </a:extLst>
          </p:cNvPr>
          <p:cNvSpPr>
            <a:spLocks noGrp="1"/>
          </p:cNvSpPr>
          <p:nvPr>
            <p:ph type="ftr" sz="quarter" idx="4"/>
          </p:nvPr>
        </p:nvSpPr>
        <p:spPr/>
        <p:txBody>
          <a:bodyPr/>
          <a:lstStyle/>
          <a:p>
            <a:r>
              <a:rPr lang="en-US"/>
              <a:t>S102 - Dr. Christin</a:t>
            </a:r>
          </a:p>
        </p:txBody>
      </p:sp>
      <p:sp>
        <p:nvSpPr>
          <p:cNvPr id="6" name="Header Placeholder 5">
            <a:extLst>
              <a:ext uri="{FF2B5EF4-FFF2-40B4-BE49-F238E27FC236}">
                <a16:creationId xmlns:a16="http://schemas.microsoft.com/office/drawing/2014/main" id="{731B6753-91AE-7922-5A03-96F70CB8EBED}"/>
              </a:ext>
            </a:extLst>
          </p:cNvPr>
          <p:cNvSpPr>
            <a:spLocks noGrp="1"/>
          </p:cNvSpPr>
          <p:nvPr>
            <p:ph type="hdr" sz="quarter"/>
          </p:nvPr>
        </p:nvSpPr>
        <p:spPr/>
        <p:txBody>
          <a:bodyPr/>
          <a:lstStyle/>
          <a:p>
            <a:r>
              <a:rPr lang="en-US"/>
              <a:t>26th Annual GPRSA Course</a:t>
            </a:r>
          </a:p>
        </p:txBody>
      </p:sp>
    </p:spTree>
    <p:extLst>
      <p:ext uri="{BB962C8B-B14F-4D97-AF65-F5344CB8AC3E}">
        <p14:creationId xmlns:p14="http://schemas.microsoft.com/office/powerpoint/2010/main" val="3462788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2</a:t>
            </a:fld>
            <a:endParaRPr lang="en-US"/>
          </a:p>
        </p:txBody>
      </p:sp>
    </p:spTree>
    <p:extLst>
      <p:ext uri="{BB962C8B-B14F-4D97-AF65-F5344CB8AC3E}">
        <p14:creationId xmlns:p14="http://schemas.microsoft.com/office/powerpoint/2010/main" val="1356102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20</a:t>
            </a:fld>
            <a:endParaRPr lang="en-US"/>
          </a:p>
        </p:txBody>
      </p:sp>
    </p:spTree>
    <p:extLst>
      <p:ext uri="{BB962C8B-B14F-4D97-AF65-F5344CB8AC3E}">
        <p14:creationId xmlns:p14="http://schemas.microsoft.com/office/powerpoint/2010/main" val="2068015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21</a:t>
            </a:fld>
            <a:endParaRPr lang="en-US"/>
          </a:p>
        </p:txBody>
      </p:sp>
    </p:spTree>
    <p:extLst>
      <p:ext uri="{BB962C8B-B14F-4D97-AF65-F5344CB8AC3E}">
        <p14:creationId xmlns:p14="http://schemas.microsoft.com/office/powerpoint/2010/main" val="4082025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NEED FREQUENT LABS</a:t>
            </a:r>
            <a:r>
              <a:rPr lang="en-US" baseline="0" dirty="0"/>
              <a:t> </a:t>
            </a:r>
          </a:p>
          <a:p>
            <a:endParaRPr lang="en-US" baseline="0" dirty="0"/>
          </a:p>
          <a:p>
            <a:r>
              <a:rPr lang="en-US" baseline="0" dirty="0"/>
              <a:t>Hypovolemic: Na and H20 replacement</a:t>
            </a:r>
          </a:p>
          <a:p>
            <a:r>
              <a:rPr lang="en-US" baseline="0" dirty="0" err="1"/>
              <a:t>Euvolemic</a:t>
            </a:r>
            <a:r>
              <a:rPr lang="en-US" baseline="0" dirty="0"/>
              <a:t>: Water restriction</a:t>
            </a:r>
          </a:p>
          <a:p>
            <a:r>
              <a:rPr lang="en-US" baseline="0" dirty="0"/>
              <a:t>Hypervolemia: Salt and H20 restriction </a:t>
            </a:r>
            <a:endParaRPr lang="en-US" dirty="0"/>
          </a:p>
        </p:txBody>
      </p:sp>
      <p:sp>
        <p:nvSpPr>
          <p:cNvPr id="4" name="Slide Number Placeholder 3"/>
          <p:cNvSpPr>
            <a:spLocks noGrp="1"/>
          </p:cNvSpPr>
          <p:nvPr>
            <p:ph type="sldNum" sz="quarter" idx="10"/>
          </p:nvPr>
        </p:nvSpPr>
        <p:spPr/>
        <p:txBody>
          <a:bodyPr/>
          <a:lstStyle/>
          <a:p>
            <a:fld id="{769B33BA-0774-7C4D-9FD0-4E94902A7C70}" type="slidenum">
              <a:rPr lang="en-US" smtClean="0"/>
              <a:t>22</a:t>
            </a:fld>
            <a:endParaRPr lang="en-US"/>
          </a:p>
        </p:txBody>
      </p:sp>
      <p:sp>
        <p:nvSpPr>
          <p:cNvPr id="5" name="Footer Placeholder 4">
            <a:extLst>
              <a:ext uri="{FF2B5EF4-FFF2-40B4-BE49-F238E27FC236}">
                <a16:creationId xmlns:a16="http://schemas.microsoft.com/office/drawing/2014/main" id="{6D862C45-8CB4-9914-F7BE-E44F57AF0EF1}"/>
              </a:ext>
            </a:extLst>
          </p:cNvPr>
          <p:cNvSpPr>
            <a:spLocks noGrp="1"/>
          </p:cNvSpPr>
          <p:nvPr>
            <p:ph type="ftr" sz="quarter" idx="4"/>
          </p:nvPr>
        </p:nvSpPr>
        <p:spPr/>
        <p:txBody>
          <a:bodyPr/>
          <a:lstStyle/>
          <a:p>
            <a:r>
              <a:rPr lang="en-US"/>
              <a:t>S102 - Dr. Christin</a:t>
            </a:r>
          </a:p>
        </p:txBody>
      </p:sp>
      <p:sp>
        <p:nvSpPr>
          <p:cNvPr id="6" name="Header Placeholder 5">
            <a:extLst>
              <a:ext uri="{FF2B5EF4-FFF2-40B4-BE49-F238E27FC236}">
                <a16:creationId xmlns:a16="http://schemas.microsoft.com/office/drawing/2014/main" id="{5B617A01-F87D-7FDC-CBD7-AC2803944DC5}"/>
              </a:ext>
            </a:extLst>
          </p:cNvPr>
          <p:cNvSpPr>
            <a:spLocks noGrp="1"/>
          </p:cNvSpPr>
          <p:nvPr>
            <p:ph type="hdr" sz="quarter"/>
          </p:nvPr>
        </p:nvSpPr>
        <p:spPr/>
        <p:txBody>
          <a:bodyPr/>
          <a:lstStyle/>
          <a:p>
            <a:r>
              <a:rPr lang="en-US"/>
              <a:t>26th Annual GPRSA Course</a:t>
            </a:r>
          </a:p>
        </p:txBody>
      </p:sp>
    </p:spTree>
    <p:extLst>
      <p:ext uri="{BB962C8B-B14F-4D97-AF65-F5344CB8AC3E}">
        <p14:creationId xmlns:p14="http://schemas.microsoft.com/office/powerpoint/2010/main" val="2352037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23</a:t>
            </a:fld>
            <a:endParaRPr lang="en-US"/>
          </a:p>
        </p:txBody>
      </p:sp>
    </p:spTree>
    <p:extLst>
      <p:ext uri="{BB962C8B-B14F-4D97-AF65-F5344CB8AC3E}">
        <p14:creationId xmlns:p14="http://schemas.microsoft.com/office/powerpoint/2010/main" val="2323181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VOLUME assessment</a:t>
            </a:r>
          </a:p>
        </p:txBody>
      </p:sp>
      <p:sp>
        <p:nvSpPr>
          <p:cNvPr id="4" name="Slide Number Placeholder 3"/>
          <p:cNvSpPr>
            <a:spLocks noGrp="1"/>
          </p:cNvSpPr>
          <p:nvPr>
            <p:ph type="sldNum" sz="quarter" idx="10"/>
          </p:nvPr>
        </p:nvSpPr>
        <p:spPr/>
        <p:txBody>
          <a:bodyPr/>
          <a:lstStyle/>
          <a:p>
            <a:fld id="{769B33BA-0774-7C4D-9FD0-4E94902A7C70}" type="slidenum">
              <a:rPr lang="en-US" smtClean="0"/>
              <a:t>24</a:t>
            </a:fld>
            <a:endParaRPr lang="en-US"/>
          </a:p>
        </p:txBody>
      </p:sp>
      <p:sp>
        <p:nvSpPr>
          <p:cNvPr id="5" name="Footer Placeholder 4">
            <a:extLst>
              <a:ext uri="{FF2B5EF4-FFF2-40B4-BE49-F238E27FC236}">
                <a16:creationId xmlns:a16="http://schemas.microsoft.com/office/drawing/2014/main" id="{12CA4996-E4ED-DD7F-B51D-DBBCB6600990}"/>
              </a:ext>
            </a:extLst>
          </p:cNvPr>
          <p:cNvSpPr>
            <a:spLocks noGrp="1"/>
          </p:cNvSpPr>
          <p:nvPr>
            <p:ph type="ftr" sz="quarter" idx="4"/>
          </p:nvPr>
        </p:nvSpPr>
        <p:spPr/>
        <p:txBody>
          <a:bodyPr/>
          <a:lstStyle/>
          <a:p>
            <a:r>
              <a:rPr lang="en-US"/>
              <a:t>S102 - Dr. Christin</a:t>
            </a:r>
          </a:p>
        </p:txBody>
      </p:sp>
      <p:sp>
        <p:nvSpPr>
          <p:cNvPr id="6" name="Header Placeholder 5">
            <a:extLst>
              <a:ext uri="{FF2B5EF4-FFF2-40B4-BE49-F238E27FC236}">
                <a16:creationId xmlns:a16="http://schemas.microsoft.com/office/drawing/2014/main" id="{B845B3C3-5114-205C-7500-D5B544BDCE31}"/>
              </a:ext>
            </a:extLst>
          </p:cNvPr>
          <p:cNvSpPr>
            <a:spLocks noGrp="1"/>
          </p:cNvSpPr>
          <p:nvPr>
            <p:ph type="hdr" sz="quarter"/>
          </p:nvPr>
        </p:nvSpPr>
        <p:spPr/>
        <p:txBody>
          <a:bodyPr/>
          <a:lstStyle/>
          <a:p>
            <a:r>
              <a:rPr lang="en-US"/>
              <a:t>26th Annual GPRSA Course</a:t>
            </a:r>
          </a:p>
        </p:txBody>
      </p:sp>
    </p:spTree>
    <p:extLst>
      <p:ext uri="{BB962C8B-B14F-4D97-AF65-F5344CB8AC3E}">
        <p14:creationId xmlns:p14="http://schemas.microsoft.com/office/powerpoint/2010/main" val="3123736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25</a:t>
            </a:fld>
            <a:endParaRPr lang="en-US"/>
          </a:p>
        </p:txBody>
      </p:sp>
    </p:spTree>
    <p:extLst>
      <p:ext uri="{BB962C8B-B14F-4D97-AF65-F5344CB8AC3E}">
        <p14:creationId xmlns:p14="http://schemas.microsoft.com/office/powerpoint/2010/main" val="326106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K &lt;3.5</a:t>
            </a:r>
          </a:p>
          <a:p>
            <a:r>
              <a:rPr lang="en-US" baseline="0" dirty="0"/>
              <a:t>Obtain urine K level (&lt;20 </a:t>
            </a:r>
            <a:r>
              <a:rPr lang="en-US" baseline="0" dirty="0" err="1"/>
              <a:t>vs</a:t>
            </a:r>
            <a:r>
              <a:rPr lang="en-US" baseline="0" dirty="0"/>
              <a:t> &gt; 20)</a:t>
            </a:r>
            <a:endParaRPr lang="en-US" dirty="0"/>
          </a:p>
        </p:txBody>
      </p:sp>
      <p:sp>
        <p:nvSpPr>
          <p:cNvPr id="4" name="Slide Number Placeholder 3"/>
          <p:cNvSpPr>
            <a:spLocks noGrp="1"/>
          </p:cNvSpPr>
          <p:nvPr>
            <p:ph type="sldNum" sz="quarter" idx="10"/>
          </p:nvPr>
        </p:nvSpPr>
        <p:spPr/>
        <p:txBody>
          <a:bodyPr/>
          <a:lstStyle/>
          <a:p>
            <a:fld id="{769B33BA-0774-7C4D-9FD0-4E94902A7C70}" type="slidenum">
              <a:rPr lang="en-US" smtClean="0"/>
              <a:t>26</a:t>
            </a:fld>
            <a:endParaRPr lang="en-US"/>
          </a:p>
        </p:txBody>
      </p:sp>
      <p:sp>
        <p:nvSpPr>
          <p:cNvPr id="5" name="Footer Placeholder 4">
            <a:extLst>
              <a:ext uri="{FF2B5EF4-FFF2-40B4-BE49-F238E27FC236}">
                <a16:creationId xmlns:a16="http://schemas.microsoft.com/office/drawing/2014/main" id="{7F9DB036-DAD8-CDCF-E800-876392E95805}"/>
              </a:ext>
            </a:extLst>
          </p:cNvPr>
          <p:cNvSpPr>
            <a:spLocks noGrp="1"/>
          </p:cNvSpPr>
          <p:nvPr>
            <p:ph type="ftr" sz="quarter" idx="4"/>
          </p:nvPr>
        </p:nvSpPr>
        <p:spPr/>
        <p:txBody>
          <a:bodyPr/>
          <a:lstStyle/>
          <a:p>
            <a:r>
              <a:rPr lang="en-US"/>
              <a:t>S102 - Dr. Christin</a:t>
            </a:r>
          </a:p>
        </p:txBody>
      </p:sp>
      <p:sp>
        <p:nvSpPr>
          <p:cNvPr id="6" name="Header Placeholder 5">
            <a:extLst>
              <a:ext uri="{FF2B5EF4-FFF2-40B4-BE49-F238E27FC236}">
                <a16:creationId xmlns:a16="http://schemas.microsoft.com/office/drawing/2014/main" id="{C8AB87C2-AE6C-195F-560E-6B8EA7DB91D7}"/>
              </a:ext>
            </a:extLst>
          </p:cNvPr>
          <p:cNvSpPr>
            <a:spLocks noGrp="1"/>
          </p:cNvSpPr>
          <p:nvPr>
            <p:ph type="hdr" sz="quarter"/>
          </p:nvPr>
        </p:nvSpPr>
        <p:spPr/>
        <p:txBody>
          <a:bodyPr/>
          <a:lstStyle/>
          <a:p>
            <a:r>
              <a:rPr lang="en-US"/>
              <a:t>26th Annual GPRSA Course</a:t>
            </a:r>
          </a:p>
        </p:txBody>
      </p:sp>
    </p:spTree>
    <p:extLst>
      <p:ext uri="{BB962C8B-B14F-4D97-AF65-F5344CB8AC3E}">
        <p14:creationId xmlns:p14="http://schemas.microsoft.com/office/powerpoint/2010/main" val="359870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27</a:t>
            </a:fld>
            <a:endParaRPr lang="en-US"/>
          </a:p>
        </p:txBody>
      </p:sp>
    </p:spTree>
    <p:extLst>
      <p:ext uri="{BB962C8B-B14F-4D97-AF65-F5344CB8AC3E}">
        <p14:creationId xmlns:p14="http://schemas.microsoft.com/office/powerpoint/2010/main" val="946760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28</a:t>
            </a:fld>
            <a:endParaRPr lang="en-US"/>
          </a:p>
        </p:txBody>
      </p:sp>
    </p:spTree>
    <p:extLst>
      <p:ext uri="{BB962C8B-B14F-4D97-AF65-F5344CB8AC3E}">
        <p14:creationId xmlns:p14="http://schemas.microsoft.com/office/powerpoint/2010/main" val="2914129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424242"/>
                </a:solidFill>
                <a:latin typeface="ArialMT"/>
              </a:rPr>
              <a:t>This neuromuscular instability can also be displayed through the elicitation of </a:t>
            </a:r>
            <a:r>
              <a:rPr lang="en-US" sz="1200" dirty="0" err="1">
                <a:solidFill>
                  <a:srgbClr val="424242"/>
                </a:solidFill>
                <a:latin typeface="ArialMT"/>
              </a:rPr>
              <a:t>Chvostek's</a:t>
            </a:r>
            <a:r>
              <a:rPr lang="en-US" sz="1200" dirty="0">
                <a:solidFill>
                  <a:srgbClr val="424242"/>
                </a:solidFill>
                <a:latin typeface="ArialMT"/>
              </a:rPr>
              <a:t> sign and Trousseau's sign</a:t>
            </a:r>
            <a:endParaRPr lang="en-US" dirty="0"/>
          </a:p>
        </p:txBody>
      </p:sp>
      <p:sp>
        <p:nvSpPr>
          <p:cNvPr id="4" name="Slide Number Placeholder 3"/>
          <p:cNvSpPr>
            <a:spLocks noGrp="1"/>
          </p:cNvSpPr>
          <p:nvPr>
            <p:ph type="sldNum" sz="quarter" idx="10"/>
          </p:nvPr>
        </p:nvSpPr>
        <p:spPr/>
        <p:txBody>
          <a:bodyPr/>
          <a:lstStyle/>
          <a:p>
            <a:fld id="{769B33BA-0774-7C4D-9FD0-4E94902A7C70}" type="slidenum">
              <a:rPr lang="en-US" smtClean="0"/>
              <a:t>29</a:t>
            </a:fld>
            <a:endParaRPr lang="en-US"/>
          </a:p>
        </p:txBody>
      </p:sp>
      <p:sp>
        <p:nvSpPr>
          <p:cNvPr id="5" name="Footer Placeholder 4">
            <a:extLst>
              <a:ext uri="{FF2B5EF4-FFF2-40B4-BE49-F238E27FC236}">
                <a16:creationId xmlns:a16="http://schemas.microsoft.com/office/drawing/2014/main" id="{3F1F20A6-ACD9-826D-5C1B-45ECBD837734}"/>
              </a:ext>
            </a:extLst>
          </p:cNvPr>
          <p:cNvSpPr>
            <a:spLocks noGrp="1"/>
          </p:cNvSpPr>
          <p:nvPr>
            <p:ph type="ftr" sz="quarter" idx="4"/>
          </p:nvPr>
        </p:nvSpPr>
        <p:spPr/>
        <p:txBody>
          <a:bodyPr/>
          <a:lstStyle/>
          <a:p>
            <a:r>
              <a:rPr lang="en-US"/>
              <a:t>S102 - Dr. Christin</a:t>
            </a:r>
          </a:p>
        </p:txBody>
      </p:sp>
      <p:sp>
        <p:nvSpPr>
          <p:cNvPr id="6" name="Header Placeholder 5">
            <a:extLst>
              <a:ext uri="{FF2B5EF4-FFF2-40B4-BE49-F238E27FC236}">
                <a16:creationId xmlns:a16="http://schemas.microsoft.com/office/drawing/2014/main" id="{76C97AED-3D29-22D4-87AF-9196EEA08AF5}"/>
              </a:ext>
            </a:extLst>
          </p:cNvPr>
          <p:cNvSpPr>
            <a:spLocks noGrp="1"/>
          </p:cNvSpPr>
          <p:nvPr>
            <p:ph type="hdr" sz="quarter"/>
          </p:nvPr>
        </p:nvSpPr>
        <p:spPr/>
        <p:txBody>
          <a:bodyPr/>
          <a:lstStyle/>
          <a:p>
            <a:r>
              <a:rPr lang="en-US"/>
              <a:t>26th Annual GPRSA Course</a:t>
            </a:r>
          </a:p>
        </p:txBody>
      </p:sp>
    </p:spTree>
    <p:extLst>
      <p:ext uri="{BB962C8B-B14F-4D97-AF65-F5344CB8AC3E}">
        <p14:creationId xmlns:p14="http://schemas.microsoft.com/office/powerpoint/2010/main" val="275451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3</a:t>
            </a:fld>
            <a:endParaRPr lang="en-US"/>
          </a:p>
        </p:txBody>
      </p:sp>
    </p:spTree>
    <p:extLst>
      <p:ext uri="{BB962C8B-B14F-4D97-AF65-F5344CB8AC3E}">
        <p14:creationId xmlns:p14="http://schemas.microsoft.com/office/powerpoint/2010/main" val="854114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30</a:t>
            </a:fld>
            <a:endParaRPr lang="en-US"/>
          </a:p>
        </p:txBody>
      </p:sp>
    </p:spTree>
    <p:extLst>
      <p:ext uri="{BB962C8B-B14F-4D97-AF65-F5344CB8AC3E}">
        <p14:creationId xmlns:p14="http://schemas.microsoft.com/office/powerpoint/2010/main" val="2332420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31</a:t>
            </a:fld>
            <a:endParaRPr lang="en-US"/>
          </a:p>
        </p:txBody>
      </p:sp>
    </p:spTree>
    <p:extLst>
      <p:ext uri="{BB962C8B-B14F-4D97-AF65-F5344CB8AC3E}">
        <p14:creationId xmlns:p14="http://schemas.microsoft.com/office/powerpoint/2010/main" val="1995332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Williams Syndrome</a:t>
            </a:r>
            <a:r>
              <a:rPr lang="en-US" dirty="0">
                <a:sym typeface="Wingdings"/>
              </a:rPr>
              <a:t> suppressed PTH. </a:t>
            </a:r>
            <a:endParaRPr lang="en-US" dirty="0"/>
          </a:p>
        </p:txBody>
      </p:sp>
      <p:sp>
        <p:nvSpPr>
          <p:cNvPr id="4" name="Slide Number Placeholder 3"/>
          <p:cNvSpPr>
            <a:spLocks noGrp="1"/>
          </p:cNvSpPr>
          <p:nvPr>
            <p:ph type="sldNum" sz="quarter" idx="10"/>
          </p:nvPr>
        </p:nvSpPr>
        <p:spPr/>
        <p:txBody>
          <a:bodyPr/>
          <a:lstStyle/>
          <a:p>
            <a:fld id="{769B33BA-0774-7C4D-9FD0-4E94902A7C70}" type="slidenum">
              <a:rPr lang="en-US" smtClean="0"/>
              <a:t>32</a:t>
            </a:fld>
            <a:endParaRPr lang="en-US"/>
          </a:p>
        </p:txBody>
      </p:sp>
      <p:sp>
        <p:nvSpPr>
          <p:cNvPr id="5" name="Footer Placeholder 4">
            <a:extLst>
              <a:ext uri="{FF2B5EF4-FFF2-40B4-BE49-F238E27FC236}">
                <a16:creationId xmlns:a16="http://schemas.microsoft.com/office/drawing/2014/main" id="{AAD06AD9-FAB8-23F1-0EBE-B4728CAB5D7D}"/>
              </a:ext>
            </a:extLst>
          </p:cNvPr>
          <p:cNvSpPr>
            <a:spLocks noGrp="1"/>
          </p:cNvSpPr>
          <p:nvPr>
            <p:ph type="ftr" sz="quarter" idx="4"/>
          </p:nvPr>
        </p:nvSpPr>
        <p:spPr/>
        <p:txBody>
          <a:bodyPr/>
          <a:lstStyle/>
          <a:p>
            <a:r>
              <a:rPr lang="en-US"/>
              <a:t>S102 - Dr. Christin</a:t>
            </a:r>
          </a:p>
        </p:txBody>
      </p:sp>
      <p:sp>
        <p:nvSpPr>
          <p:cNvPr id="6" name="Header Placeholder 5">
            <a:extLst>
              <a:ext uri="{FF2B5EF4-FFF2-40B4-BE49-F238E27FC236}">
                <a16:creationId xmlns:a16="http://schemas.microsoft.com/office/drawing/2014/main" id="{5BDEF2A7-2D64-4635-67CB-F4F40D63FC9F}"/>
              </a:ext>
            </a:extLst>
          </p:cNvPr>
          <p:cNvSpPr>
            <a:spLocks noGrp="1"/>
          </p:cNvSpPr>
          <p:nvPr>
            <p:ph type="hdr" sz="quarter"/>
          </p:nvPr>
        </p:nvSpPr>
        <p:spPr/>
        <p:txBody>
          <a:bodyPr/>
          <a:lstStyle/>
          <a:p>
            <a:r>
              <a:rPr lang="en-US"/>
              <a:t>26th Annual GPRSA Course</a:t>
            </a:r>
          </a:p>
        </p:txBody>
      </p:sp>
    </p:spTree>
    <p:extLst>
      <p:ext uri="{BB962C8B-B14F-4D97-AF65-F5344CB8AC3E}">
        <p14:creationId xmlns:p14="http://schemas.microsoft.com/office/powerpoint/2010/main" val="1764140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33</a:t>
            </a:fld>
            <a:endParaRPr lang="en-US"/>
          </a:p>
        </p:txBody>
      </p:sp>
    </p:spTree>
    <p:extLst>
      <p:ext uri="{BB962C8B-B14F-4D97-AF65-F5344CB8AC3E}">
        <p14:creationId xmlns:p14="http://schemas.microsoft.com/office/powerpoint/2010/main" val="350002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34</a:t>
            </a:fld>
            <a:endParaRPr lang="en-US"/>
          </a:p>
        </p:txBody>
      </p:sp>
    </p:spTree>
    <p:extLst>
      <p:ext uri="{BB962C8B-B14F-4D97-AF65-F5344CB8AC3E}">
        <p14:creationId xmlns:p14="http://schemas.microsoft.com/office/powerpoint/2010/main" val="3702595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35</a:t>
            </a:fld>
            <a:endParaRPr lang="en-US"/>
          </a:p>
        </p:txBody>
      </p:sp>
    </p:spTree>
    <p:extLst>
      <p:ext uri="{BB962C8B-B14F-4D97-AF65-F5344CB8AC3E}">
        <p14:creationId xmlns:p14="http://schemas.microsoft.com/office/powerpoint/2010/main" val="158652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36</a:t>
            </a:fld>
            <a:endParaRPr lang="en-US"/>
          </a:p>
        </p:txBody>
      </p:sp>
    </p:spTree>
    <p:extLst>
      <p:ext uri="{BB962C8B-B14F-4D97-AF65-F5344CB8AC3E}">
        <p14:creationId xmlns:p14="http://schemas.microsoft.com/office/powerpoint/2010/main" val="33826261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37</a:t>
            </a:fld>
            <a:endParaRPr lang="en-US"/>
          </a:p>
        </p:txBody>
      </p:sp>
    </p:spTree>
    <p:extLst>
      <p:ext uri="{BB962C8B-B14F-4D97-AF65-F5344CB8AC3E}">
        <p14:creationId xmlns:p14="http://schemas.microsoft.com/office/powerpoint/2010/main" val="3721579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38</a:t>
            </a:fld>
            <a:endParaRPr lang="en-US"/>
          </a:p>
        </p:txBody>
      </p:sp>
    </p:spTree>
    <p:extLst>
      <p:ext uri="{BB962C8B-B14F-4D97-AF65-F5344CB8AC3E}">
        <p14:creationId xmlns:p14="http://schemas.microsoft.com/office/powerpoint/2010/main" val="4049930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39</a:t>
            </a:fld>
            <a:endParaRPr lang="en-US"/>
          </a:p>
        </p:txBody>
      </p:sp>
    </p:spTree>
    <p:extLst>
      <p:ext uri="{BB962C8B-B14F-4D97-AF65-F5344CB8AC3E}">
        <p14:creationId xmlns:p14="http://schemas.microsoft.com/office/powerpoint/2010/main" val="192172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44A7E-0B58-904A-B17F-A8E18FBDE23E}" type="slidenum">
              <a:rPr lang="en-US" smtClean="0"/>
              <a:t>4</a:t>
            </a:fld>
            <a:endParaRPr lang="en-US"/>
          </a:p>
        </p:txBody>
      </p:sp>
      <p:sp>
        <p:nvSpPr>
          <p:cNvPr id="5" name="Footer Placeholder 4">
            <a:extLst>
              <a:ext uri="{FF2B5EF4-FFF2-40B4-BE49-F238E27FC236}">
                <a16:creationId xmlns:a16="http://schemas.microsoft.com/office/drawing/2014/main" id="{048103D2-4128-0AE8-9C4E-136EE71FA55E}"/>
              </a:ext>
            </a:extLst>
          </p:cNvPr>
          <p:cNvSpPr>
            <a:spLocks noGrp="1"/>
          </p:cNvSpPr>
          <p:nvPr>
            <p:ph type="ftr" sz="quarter" idx="4"/>
          </p:nvPr>
        </p:nvSpPr>
        <p:spPr/>
        <p:txBody>
          <a:bodyPr/>
          <a:lstStyle/>
          <a:p>
            <a:r>
              <a:rPr lang="en-US"/>
              <a:t>S102 - Dr. Christin</a:t>
            </a:r>
          </a:p>
        </p:txBody>
      </p:sp>
      <p:sp>
        <p:nvSpPr>
          <p:cNvPr id="6" name="Header Placeholder 5">
            <a:extLst>
              <a:ext uri="{FF2B5EF4-FFF2-40B4-BE49-F238E27FC236}">
                <a16:creationId xmlns:a16="http://schemas.microsoft.com/office/drawing/2014/main" id="{FE9BF036-B8EE-64FE-2A34-68FBB068555D}"/>
              </a:ext>
            </a:extLst>
          </p:cNvPr>
          <p:cNvSpPr>
            <a:spLocks noGrp="1"/>
          </p:cNvSpPr>
          <p:nvPr>
            <p:ph type="hdr" sz="quarter"/>
          </p:nvPr>
        </p:nvSpPr>
        <p:spPr/>
        <p:txBody>
          <a:bodyPr/>
          <a:lstStyle/>
          <a:p>
            <a:r>
              <a:rPr lang="en-US"/>
              <a:t>26th Annual GPRSA Course</a:t>
            </a:r>
          </a:p>
        </p:txBody>
      </p:sp>
    </p:spTree>
    <p:extLst>
      <p:ext uri="{BB962C8B-B14F-4D97-AF65-F5344CB8AC3E}">
        <p14:creationId xmlns:p14="http://schemas.microsoft.com/office/powerpoint/2010/main" val="2769623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40</a:t>
            </a:fld>
            <a:endParaRPr lang="en-US"/>
          </a:p>
        </p:txBody>
      </p:sp>
    </p:spTree>
    <p:extLst>
      <p:ext uri="{BB962C8B-B14F-4D97-AF65-F5344CB8AC3E}">
        <p14:creationId xmlns:p14="http://schemas.microsoft.com/office/powerpoint/2010/main" val="14018815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41</a:t>
            </a:fld>
            <a:endParaRPr lang="en-US"/>
          </a:p>
        </p:txBody>
      </p:sp>
    </p:spTree>
    <p:extLst>
      <p:ext uri="{BB962C8B-B14F-4D97-AF65-F5344CB8AC3E}">
        <p14:creationId xmlns:p14="http://schemas.microsoft.com/office/powerpoint/2010/main" val="5159108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42</a:t>
            </a:fld>
            <a:endParaRPr lang="en-US"/>
          </a:p>
        </p:txBody>
      </p:sp>
    </p:spTree>
    <p:extLst>
      <p:ext uri="{BB962C8B-B14F-4D97-AF65-F5344CB8AC3E}">
        <p14:creationId xmlns:p14="http://schemas.microsoft.com/office/powerpoint/2010/main" val="306099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26th Annual GPRSA Course</a:t>
            </a:r>
          </a:p>
        </p:txBody>
      </p:sp>
      <p:sp>
        <p:nvSpPr>
          <p:cNvPr id="5" name="Footer Placeholder 4"/>
          <p:cNvSpPr>
            <a:spLocks noGrp="1"/>
          </p:cNvSpPr>
          <p:nvPr>
            <p:ph type="ftr" sz="quarter" idx="4"/>
          </p:nvPr>
        </p:nvSpPr>
        <p:spPr/>
        <p:txBody>
          <a:bodyPr/>
          <a:lstStyle/>
          <a:p>
            <a:r>
              <a:rPr lang="en-US"/>
              <a:t>S102 - Dr. Christin</a:t>
            </a:r>
          </a:p>
        </p:txBody>
      </p:sp>
      <p:sp>
        <p:nvSpPr>
          <p:cNvPr id="6" name="Slide Number Placeholder 5"/>
          <p:cNvSpPr>
            <a:spLocks noGrp="1"/>
          </p:cNvSpPr>
          <p:nvPr>
            <p:ph type="sldNum" sz="quarter" idx="5"/>
          </p:nvPr>
        </p:nvSpPr>
        <p:spPr/>
        <p:txBody>
          <a:bodyPr/>
          <a:lstStyle/>
          <a:p>
            <a:fld id="{769B33BA-0774-7C4D-9FD0-4E94902A7C70}" type="slidenum">
              <a:rPr lang="en-US" smtClean="0"/>
              <a:t>5</a:t>
            </a:fld>
            <a:endParaRPr lang="en-US"/>
          </a:p>
        </p:txBody>
      </p:sp>
    </p:spTree>
    <p:extLst>
      <p:ext uri="{BB962C8B-B14F-4D97-AF65-F5344CB8AC3E}">
        <p14:creationId xmlns:p14="http://schemas.microsoft.com/office/powerpoint/2010/main" val="1527568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you will hear me say a lot. First CONFIRM </a:t>
            </a:r>
            <a:r>
              <a:rPr lang="en-US" baseline="0" dirty="0"/>
              <a:t>as lab technique, factors can affect many components of a chemistry.</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charset="0"/>
              </a:rPr>
              <a:t>Infants have lower serum bicarbonate levels (18 – 22 </a:t>
            </a:r>
            <a:r>
              <a:rPr lang="en-US" dirty="0" err="1">
                <a:latin typeface="Times New Roman" charset="0"/>
              </a:rPr>
              <a:t>mEq</a:t>
            </a:r>
            <a:r>
              <a:rPr lang="en-US" dirty="0">
                <a:latin typeface="Times New Roman" charset="0"/>
              </a:rPr>
              <a:t>/Lt) compared to adults due to transient immaturity of the proximal tubule </a:t>
            </a:r>
          </a:p>
          <a:p>
            <a:endParaRPr lang="en-US" dirty="0"/>
          </a:p>
        </p:txBody>
      </p:sp>
      <p:sp>
        <p:nvSpPr>
          <p:cNvPr id="4" name="Slide Number Placeholder 3"/>
          <p:cNvSpPr>
            <a:spLocks noGrp="1"/>
          </p:cNvSpPr>
          <p:nvPr>
            <p:ph type="sldNum" sz="quarter" idx="10"/>
          </p:nvPr>
        </p:nvSpPr>
        <p:spPr/>
        <p:txBody>
          <a:bodyPr/>
          <a:lstStyle/>
          <a:p>
            <a:fld id="{769B33BA-0774-7C4D-9FD0-4E94902A7C70}" type="slidenum">
              <a:rPr lang="en-US" smtClean="0"/>
              <a:t>6</a:t>
            </a:fld>
            <a:endParaRPr lang="en-US"/>
          </a:p>
        </p:txBody>
      </p:sp>
      <p:sp>
        <p:nvSpPr>
          <p:cNvPr id="5" name="Footer Placeholder 4">
            <a:extLst>
              <a:ext uri="{FF2B5EF4-FFF2-40B4-BE49-F238E27FC236}">
                <a16:creationId xmlns:a16="http://schemas.microsoft.com/office/drawing/2014/main" id="{BDF59B95-24A9-B3C5-46E3-02538EE3381F}"/>
              </a:ext>
            </a:extLst>
          </p:cNvPr>
          <p:cNvSpPr>
            <a:spLocks noGrp="1"/>
          </p:cNvSpPr>
          <p:nvPr>
            <p:ph type="ftr" sz="quarter" idx="4"/>
          </p:nvPr>
        </p:nvSpPr>
        <p:spPr/>
        <p:txBody>
          <a:bodyPr/>
          <a:lstStyle/>
          <a:p>
            <a:r>
              <a:rPr lang="en-US"/>
              <a:t>S102 - Dr. Christin</a:t>
            </a:r>
          </a:p>
        </p:txBody>
      </p:sp>
      <p:sp>
        <p:nvSpPr>
          <p:cNvPr id="6" name="Header Placeholder 5">
            <a:extLst>
              <a:ext uri="{FF2B5EF4-FFF2-40B4-BE49-F238E27FC236}">
                <a16:creationId xmlns:a16="http://schemas.microsoft.com/office/drawing/2014/main" id="{A63797A8-2A2E-2836-3C5A-1F815EF0F7FD}"/>
              </a:ext>
            </a:extLst>
          </p:cNvPr>
          <p:cNvSpPr>
            <a:spLocks noGrp="1"/>
          </p:cNvSpPr>
          <p:nvPr>
            <p:ph type="hdr" sz="quarter"/>
          </p:nvPr>
        </p:nvSpPr>
        <p:spPr/>
        <p:txBody>
          <a:bodyPr/>
          <a:lstStyle/>
          <a:p>
            <a:r>
              <a:rPr lang="en-US"/>
              <a:t>26th Annual GPRSA Course</a:t>
            </a:r>
          </a:p>
        </p:txBody>
      </p:sp>
    </p:spTree>
    <p:extLst>
      <p:ext uri="{BB962C8B-B14F-4D97-AF65-F5344CB8AC3E}">
        <p14:creationId xmlns:p14="http://schemas.microsoft.com/office/powerpoint/2010/main" val="3662665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Formula:</a:t>
            </a:r>
          </a:p>
        </p:txBody>
      </p:sp>
      <p:sp>
        <p:nvSpPr>
          <p:cNvPr id="4" name="Slide Number Placeholder 3"/>
          <p:cNvSpPr>
            <a:spLocks noGrp="1"/>
          </p:cNvSpPr>
          <p:nvPr>
            <p:ph type="sldNum" sz="quarter" idx="10"/>
          </p:nvPr>
        </p:nvSpPr>
        <p:spPr/>
        <p:txBody>
          <a:bodyPr/>
          <a:lstStyle/>
          <a:p>
            <a:fld id="{769B33BA-0774-7C4D-9FD0-4E94902A7C70}" type="slidenum">
              <a:rPr lang="en-US" smtClean="0"/>
              <a:t>7</a:t>
            </a:fld>
            <a:endParaRPr lang="en-US"/>
          </a:p>
        </p:txBody>
      </p:sp>
      <p:sp>
        <p:nvSpPr>
          <p:cNvPr id="5" name="Footer Placeholder 4">
            <a:extLst>
              <a:ext uri="{FF2B5EF4-FFF2-40B4-BE49-F238E27FC236}">
                <a16:creationId xmlns:a16="http://schemas.microsoft.com/office/drawing/2014/main" id="{8EFB7542-37D2-6E43-E54D-3A2B0BCB02C3}"/>
              </a:ext>
            </a:extLst>
          </p:cNvPr>
          <p:cNvSpPr>
            <a:spLocks noGrp="1"/>
          </p:cNvSpPr>
          <p:nvPr>
            <p:ph type="ftr" sz="quarter" idx="4"/>
          </p:nvPr>
        </p:nvSpPr>
        <p:spPr/>
        <p:txBody>
          <a:bodyPr/>
          <a:lstStyle/>
          <a:p>
            <a:r>
              <a:rPr lang="en-US"/>
              <a:t>S102 - Dr. Christin</a:t>
            </a:r>
          </a:p>
        </p:txBody>
      </p:sp>
      <p:sp>
        <p:nvSpPr>
          <p:cNvPr id="6" name="Header Placeholder 5">
            <a:extLst>
              <a:ext uri="{FF2B5EF4-FFF2-40B4-BE49-F238E27FC236}">
                <a16:creationId xmlns:a16="http://schemas.microsoft.com/office/drawing/2014/main" id="{AE7B9832-5C01-748C-498E-43CCCA447E34}"/>
              </a:ext>
            </a:extLst>
          </p:cNvPr>
          <p:cNvSpPr>
            <a:spLocks noGrp="1"/>
          </p:cNvSpPr>
          <p:nvPr>
            <p:ph type="hdr" sz="quarter"/>
          </p:nvPr>
        </p:nvSpPr>
        <p:spPr/>
        <p:txBody>
          <a:bodyPr/>
          <a:lstStyle/>
          <a:p>
            <a:r>
              <a:rPr lang="en-US"/>
              <a:t>26th Annual GPRSA Course</a:t>
            </a:r>
          </a:p>
        </p:txBody>
      </p:sp>
    </p:spTree>
    <p:extLst>
      <p:ext uri="{BB962C8B-B14F-4D97-AF65-F5344CB8AC3E}">
        <p14:creationId xmlns:p14="http://schemas.microsoft.com/office/powerpoint/2010/main" val="163307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B33BA-0774-7C4D-9FD0-4E94902A7C70}" type="slidenum">
              <a:rPr lang="en-US" smtClean="0"/>
              <a:t>8</a:t>
            </a:fld>
            <a:endParaRPr lang="en-US"/>
          </a:p>
        </p:txBody>
      </p:sp>
      <p:sp>
        <p:nvSpPr>
          <p:cNvPr id="5" name="Footer Placeholder 4">
            <a:extLst>
              <a:ext uri="{FF2B5EF4-FFF2-40B4-BE49-F238E27FC236}">
                <a16:creationId xmlns:a16="http://schemas.microsoft.com/office/drawing/2014/main" id="{04979557-D516-6D37-A4A7-4E33F483CBB1}"/>
              </a:ext>
            </a:extLst>
          </p:cNvPr>
          <p:cNvSpPr>
            <a:spLocks noGrp="1"/>
          </p:cNvSpPr>
          <p:nvPr>
            <p:ph type="ftr" sz="quarter" idx="4"/>
          </p:nvPr>
        </p:nvSpPr>
        <p:spPr/>
        <p:txBody>
          <a:bodyPr/>
          <a:lstStyle/>
          <a:p>
            <a:r>
              <a:rPr lang="en-US"/>
              <a:t>S102 - Dr. Christin</a:t>
            </a:r>
          </a:p>
        </p:txBody>
      </p:sp>
      <p:sp>
        <p:nvSpPr>
          <p:cNvPr id="6" name="Header Placeholder 5">
            <a:extLst>
              <a:ext uri="{FF2B5EF4-FFF2-40B4-BE49-F238E27FC236}">
                <a16:creationId xmlns:a16="http://schemas.microsoft.com/office/drawing/2014/main" id="{74F05380-74C1-3EE3-F161-F2514A372E23}"/>
              </a:ext>
            </a:extLst>
          </p:cNvPr>
          <p:cNvSpPr>
            <a:spLocks noGrp="1"/>
          </p:cNvSpPr>
          <p:nvPr>
            <p:ph type="hdr" sz="quarter"/>
          </p:nvPr>
        </p:nvSpPr>
        <p:spPr/>
        <p:txBody>
          <a:bodyPr/>
          <a:lstStyle/>
          <a:p>
            <a:r>
              <a:rPr lang="en-US"/>
              <a:t>26th Annual GPRSA Course</a:t>
            </a:r>
          </a:p>
        </p:txBody>
      </p:sp>
    </p:spTree>
    <p:extLst>
      <p:ext uri="{BB962C8B-B14F-4D97-AF65-F5344CB8AC3E}">
        <p14:creationId xmlns:p14="http://schemas.microsoft.com/office/powerpoint/2010/main" val="1953566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charset="0"/>
              </a:rPr>
              <a:t>Urinary </a:t>
            </a:r>
            <a:r>
              <a:rPr lang="en-US" dirty="0" err="1">
                <a:latin typeface="Times New Roman" charset="0"/>
              </a:rPr>
              <a:t>Cl</a:t>
            </a:r>
            <a:r>
              <a:rPr lang="en-US" dirty="0">
                <a:latin typeface="Times New Roman" charset="0"/>
              </a:rPr>
              <a:t> is an indirect measurement of urinary NH4 (acid)</a:t>
            </a:r>
          </a:p>
          <a:p>
            <a:endParaRPr lang="en-US" dirty="0"/>
          </a:p>
        </p:txBody>
      </p:sp>
      <p:sp>
        <p:nvSpPr>
          <p:cNvPr id="4" name="Slide Number Placeholder 3"/>
          <p:cNvSpPr>
            <a:spLocks noGrp="1"/>
          </p:cNvSpPr>
          <p:nvPr>
            <p:ph type="sldNum" sz="quarter" idx="10"/>
          </p:nvPr>
        </p:nvSpPr>
        <p:spPr/>
        <p:txBody>
          <a:bodyPr/>
          <a:lstStyle/>
          <a:p>
            <a:fld id="{769B33BA-0774-7C4D-9FD0-4E94902A7C70}" type="slidenum">
              <a:rPr lang="en-US" smtClean="0"/>
              <a:t>9</a:t>
            </a:fld>
            <a:endParaRPr lang="en-US"/>
          </a:p>
        </p:txBody>
      </p:sp>
      <p:sp>
        <p:nvSpPr>
          <p:cNvPr id="5" name="Footer Placeholder 4">
            <a:extLst>
              <a:ext uri="{FF2B5EF4-FFF2-40B4-BE49-F238E27FC236}">
                <a16:creationId xmlns:a16="http://schemas.microsoft.com/office/drawing/2014/main" id="{2D8E8E83-0EF7-E983-BBEB-B25ECF639FA7}"/>
              </a:ext>
            </a:extLst>
          </p:cNvPr>
          <p:cNvSpPr>
            <a:spLocks noGrp="1"/>
          </p:cNvSpPr>
          <p:nvPr>
            <p:ph type="ftr" sz="quarter" idx="4"/>
          </p:nvPr>
        </p:nvSpPr>
        <p:spPr/>
        <p:txBody>
          <a:bodyPr/>
          <a:lstStyle/>
          <a:p>
            <a:r>
              <a:rPr lang="en-US"/>
              <a:t>S102 - Dr. Christin</a:t>
            </a:r>
          </a:p>
        </p:txBody>
      </p:sp>
      <p:sp>
        <p:nvSpPr>
          <p:cNvPr id="6" name="Header Placeholder 5">
            <a:extLst>
              <a:ext uri="{FF2B5EF4-FFF2-40B4-BE49-F238E27FC236}">
                <a16:creationId xmlns:a16="http://schemas.microsoft.com/office/drawing/2014/main" id="{81B32549-9349-3207-82D0-C5128B6C7815}"/>
              </a:ext>
            </a:extLst>
          </p:cNvPr>
          <p:cNvSpPr>
            <a:spLocks noGrp="1"/>
          </p:cNvSpPr>
          <p:nvPr>
            <p:ph type="hdr" sz="quarter"/>
          </p:nvPr>
        </p:nvSpPr>
        <p:spPr/>
        <p:txBody>
          <a:bodyPr/>
          <a:lstStyle/>
          <a:p>
            <a:r>
              <a:rPr lang="en-US"/>
              <a:t>26th Annual GPRSA Course</a:t>
            </a:r>
          </a:p>
        </p:txBody>
      </p:sp>
    </p:spTree>
    <p:extLst>
      <p:ext uri="{BB962C8B-B14F-4D97-AF65-F5344CB8AC3E}">
        <p14:creationId xmlns:p14="http://schemas.microsoft.com/office/powerpoint/2010/main" val="177052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770888" y="1295403"/>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763896" y="1524002"/>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763895" y="3299014"/>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69C7047B-A5E4-2746-852F-200593F666F5}"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AC735-772D-8D42-836D-94E3020A7E2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0" y="611872"/>
            <a:ext cx="5439393"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711200" y="1787856"/>
            <a:ext cx="5439393"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C7047B-A5E4-2746-852F-200593F666F5}"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AC735-772D-8D42-836D-94E3020A7E2D}" type="slidenum">
              <a:rPr lang="en-US" smtClean="0"/>
              <a:t>‹#›</a:t>
            </a:fld>
            <a:endParaRPr lang="en-US"/>
          </a:p>
        </p:txBody>
      </p:sp>
      <p:sp>
        <p:nvSpPr>
          <p:cNvPr id="8" name="Picture Placeholder 2"/>
          <p:cNvSpPr>
            <a:spLocks noGrp="1"/>
          </p:cNvSpPr>
          <p:nvPr>
            <p:ph type="pic" idx="1"/>
          </p:nvPr>
        </p:nvSpPr>
        <p:spPr>
          <a:xfrm>
            <a:off x="6787489" y="359395"/>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9C7047B-A5E4-2746-852F-200593F666F5}"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AC735-772D-8D42-836D-94E3020A7E2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1"/>
            <a:ext cx="2032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32365" y="368301"/>
            <a:ext cx="8919635"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9C7047B-A5E4-2746-852F-200593F666F5}"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AC735-772D-8D42-836D-94E3020A7E2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9005" y="1122363"/>
            <a:ext cx="11013990" cy="2387600"/>
          </a:xfrm>
        </p:spPr>
        <p:txBody>
          <a:bodyPr anchor="b">
            <a:normAutofit/>
          </a:bodyPr>
          <a:lstStyle>
            <a:lvl1pPr algn="ctr">
              <a:defRPr sz="6600" b="1" i="0">
                <a:solidFill>
                  <a:schemeClr val="accent3"/>
                </a:solidFill>
                <a:latin typeface="Aller" panose="02000503030000020004" pitchFamily="2" charset="77"/>
              </a:defRPr>
            </a:lvl1pPr>
          </a:lstStyle>
          <a:p>
            <a:r>
              <a:rPr lang="en-US" dirty="0"/>
              <a:t>Click to edit Master title style</a:t>
            </a:r>
          </a:p>
        </p:txBody>
      </p:sp>
      <p:sp>
        <p:nvSpPr>
          <p:cNvPr id="3" name="Subtitle 2"/>
          <p:cNvSpPr>
            <a:spLocks noGrp="1"/>
          </p:cNvSpPr>
          <p:nvPr>
            <p:ph type="subTitle" idx="1"/>
          </p:nvPr>
        </p:nvSpPr>
        <p:spPr>
          <a:xfrm>
            <a:off x="589005" y="3602038"/>
            <a:ext cx="11013990" cy="623973"/>
          </a:xfrm>
        </p:spPr>
        <p:txBody>
          <a:bodyPr anchor="ctr" anchorCtr="0">
            <a:noAutofit/>
          </a:bodyPr>
          <a:lstStyle>
            <a:lvl1pPr marL="0" indent="0" algn="ctr">
              <a:buNone/>
              <a:defRPr sz="4400" b="1">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10" name="Text Placeholder 9">
            <a:extLst>
              <a:ext uri="{FF2B5EF4-FFF2-40B4-BE49-F238E27FC236}">
                <a16:creationId xmlns:a16="http://schemas.microsoft.com/office/drawing/2014/main" id="{CBD0801E-FBF9-B24B-57F0-2A0422903F46}"/>
              </a:ext>
            </a:extLst>
          </p:cNvPr>
          <p:cNvSpPr>
            <a:spLocks noGrp="1"/>
          </p:cNvSpPr>
          <p:nvPr>
            <p:ph type="body" sz="quarter" idx="13"/>
          </p:nvPr>
        </p:nvSpPr>
        <p:spPr>
          <a:xfrm>
            <a:off x="588964" y="4373563"/>
            <a:ext cx="11013990" cy="619125"/>
          </a:xfrm>
        </p:spPr>
        <p:txBody>
          <a:bodyPr>
            <a:normAutofit/>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Tree>
    <p:extLst>
      <p:ext uri="{BB962C8B-B14F-4D97-AF65-F5344CB8AC3E}">
        <p14:creationId xmlns:p14="http://schemas.microsoft.com/office/powerpoint/2010/main" val="905115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9005" y="1122363"/>
            <a:ext cx="11013990" cy="2387600"/>
          </a:xfrm>
        </p:spPr>
        <p:txBody>
          <a:bodyPr anchor="b">
            <a:normAutofit/>
          </a:bodyPr>
          <a:lstStyle>
            <a:lvl1pPr algn="ctr">
              <a:defRPr sz="6600" b="1" i="0">
                <a:solidFill>
                  <a:schemeClr val="accent3"/>
                </a:solidFill>
                <a:latin typeface="Aller" panose="02000503030000020004" pitchFamily="2" charset="77"/>
              </a:defRPr>
            </a:lvl1pPr>
          </a:lstStyle>
          <a:p>
            <a:r>
              <a:rPr lang="en-US"/>
              <a:t>Click to edit Master title style</a:t>
            </a:r>
            <a:endParaRPr lang="en-US" dirty="0"/>
          </a:p>
        </p:txBody>
      </p:sp>
      <p:sp>
        <p:nvSpPr>
          <p:cNvPr id="7" name="Rounded Rectangle 6">
            <a:extLst>
              <a:ext uri="{FF2B5EF4-FFF2-40B4-BE49-F238E27FC236}">
                <a16:creationId xmlns:a16="http://schemas.microsoft.com/office/drawing/2014/main" id="{B94AB795-15BE-862C-CDA4-90603E3ACB0B}"/>
              </a:ext>
            </a:extLst>
          </p:cNvPr>
          <p:cNvSpPr/>
          <p:nvPr/>
        </p:nvSpPr>
        <p:spPr>
          <a:xfrm>
            <a:off x="2028497" y="557048"/>
            <a:ext cx="8029903" cy="451945"/>
          </a:xfrm>
          <a:prstGeom prst="roundRect">
            <a:avLst/>
          </a:prstGeom>
          <a:solidFill>
            <a:srgbClr val="079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sap" panose="020F0504030202060203" pitchFamily="34" charset="77"/>
              </a:rPr>
              <a:t>The Annual General Pediatric Review &amp; Self Assessment</a:t>
            </a:r>
          </a:p>
        </p:txBody>
      </p:sp>
      <p:sp>
        <p:nvSpPr>
          <p:cNvPr id="3" name="Subtitle 2"/>
          <p:cNvSpPr>
            <a:spLocks noGrp="1"/>
          </p:cNvSpPr>
          <p:nvPr>
            <p:ph type="subTitle" idx="1"/>
          </p:nvPr>
        </p:nvSpPr>
        <p:spPr>
          <a:xfrm>
            <a:off x="589005" y="3602038"/>
            <a:ext cx="11013990" cy="623973"/>
          </a:xfrm>
        </p:spPr>
        <p:txBody>
          <a:bodyPr anchor="ctr" anchorCtr="0">
            <a:noAutofit/>
          </a:bodyPr>
          <a:lstStyle>
            <a:lvl1pPr marL="0" indent="0" algn="ctr">
              <a:buNone/>
              <a:defRPr sz="4400" b="1">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10" name="Text Placeholder 9">
            <a:extLst>
              <a:ext uri="{FF2B5EF4-FFF2-40B4-BE49-F238E27FC236}">
                <a16:creationId xmlns:a16="http://schemas.microsoft.com/office/drawing/2014/main" id="{CBD0801E-FBF9-B24B-57F0-2A0422903F46}"/>
              </a:ext>
            </a:extLst>
          </p:cNvPr>
          <p:cNvSpPr>
            <a:spLocks noGrp="1"/>
          </p:cNvSpPr>
          <p:nvPr>
            <p:ph type="body" sz="quarter" idx="13"/>
          </p:nvPr>
        </p:nvSpPr>
        <p:spPr>
          <a:xfrm>
            <a:off x="588964" y="4373563"/>
            <a:ext cx="11013990" cy="619125"/>
          </a:xfrm>
        </p:spPr>
        <p:txBody>
          <a:bodyPr>
            <a:normAutofit/>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Tree>
    <p:extLst>
      <p:ext uri="{BB962C8B-B14F-4D97-AF65-F5344CB8AC3E}">
        <p14:creationId xmlns:p14="http://schemas.microsoft.com/office/powerpoint/2010/main" val="394131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5746"/>
            <a:ext cx="10515600" cy="1325563"/>
          </a:xfrm>
        </p:spPr>
        <p:txBody>
          <a:bodyPr anchor="b" anchorCtr="0">
            <a:normAutofit/>
          </a:bodyPr>
          <a:lstStyle>
            <a:lvl1pPr algn="ctr">
              <a:defRPr lang="en-US" sz="4000" b="1" i="0" kern="1200" dirty="0">
                <a:solidFill>
                  <a:schemeClr val="accent3"/>
                </a:solidFill>
                <a:latin typeface="Aller" panose="02000503030000020004" pitchFamily="2" charset="77"/>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838200" y="2161309"/>
            <a:ext cx="10515600" cy="4015654"/>
          </a:xfrm>
          <a:solidFill>
            <a:schemeClr val="bg1">
              <a:alpha val="50000"/>
            </a:schemeClr>
          </a:solidFill>
        </p:spPr>
        <p:txBody>
          <a:bodyPr lIns="137160" tIns="137160" rIns="137160" bIns="137160">
            <a:normAutofit/>
          </a:bodyPr>
          <a:lstStyle>
            <a:lvl1pPr>
              <a:defRPr sz="2400">
                <a:solidFill>
                  <a:schemeClr val="accent6"/>
                </a:solidFill>
              </a:defRPr>
            </a:lvl1pPr>
            <a:lvl2pPr>
              <a:defRPr sz="2400">
                <a:solidFill>
                  <a:schemeClr val="accent6"/>
                </a:solidFill>
              </a:defRPr>
            </a:lvl2pPr>
            <a:lvl3pPr>
              <a:defRPr sz="2400">
                <a:solidFill>
                  <a:schemeClr val="accent6"/>
                </a:solidFill>
              </a:defRPr>
            </a:lvl3pPr>
            <a:lvl4pPr>
              <a:defRPr sz="2400">
                <a:solidFill>
                  <a:schemeClr val="accent6"/>
                </a:solidFill>
              </a:defRPr>
            </a:lvl4pPr>
            <a:lvl5pPr>
              <a:defRPr sz="24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4735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94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302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123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78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9C7047B-A5E4-2746-852F-200593F666F5}"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AC735-772D-8D42-836D-94E3020A7E2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595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217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634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137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786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42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19" y="3352804"/>
            <a:ext cx="11222567" cy="1470025"/>
          </a:xfrm>
        </p:spPr>
        <p:txBody>
          <a:bodyPr/>
          <a:lstStyle/>
          <a:p>
            <a:r>
              <a:rPr lang="en-US"/>
              <a:t>Click to edit Master title style</a:t>
            </a:r>
            <a:endParaRPr dirty="0"/>
          </a:p>
        </p:txBody>
      </p:sp>
      <p:sp>
        <p:nvSpPr>
          <p:cNvPr id="3" name="Subtitle 2"/>
          <p:cNvSpPr>
            <a:spLocks noGrp="1"/>
          </p:cNvSpPr>
          <p:nvPr>
            <p:ph type="subTitle" idx="1"/>
          </p:nvPr>
        </p:nvSpPr>
        <p:spPr>
          <a:xfrm>
            <a:off x="484719" y="4771032"/>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69C7047B-A5E4-2746-852F-200593F666F5}"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AC735-772D-8D42-836D-94E3020A7E2D}" type="slidenum">
              <a:rPr lang="en-US" smtClean="0"/>
              <a:t>‹#›</a:t>
            </a:fld>
            <a:endParaRPr lang="en-US"/>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7"/>
            <a:ext cx="10742084"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732367" y="3736008"/>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7047B-A5E4-2746-852F-200593F666F5}"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AC735-772D-8D42-836D-94E3020A7E2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8" y="107576"/>
            <a:ext cx="10723035" cy="1336956"/>
          </a:xfrm>
        </p:spPr>
        <p:txBody>
          <a:bodyPr/>
          <a:lstStyle/>
          <a:p>
            <a:r>
              <a:rPr lang="en-US"/>
              <a:t>Click to edit Master title style</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9C7047B-A5E4-2746-852F-200593F666F5}"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AC735-772D-8D42-836D-94E3020A7E2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2365" y="2347417"/>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4760" y="2347417"/>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9C7047B-A5E4-2746-852F-200593F666F5}" type="datetimeFigureOut">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AC735-772D-8D42-836D-94E3020A7E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9C7047B-A5E4-2746-852F-200593F666F5}"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AC735-772D-8D42-836D-94E3020A7E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7047B-A5E4-2746-852F-200593F666F5}" type="datetimeFigureOut">
              <a:rPr lang="en-US" smtClean="0"/>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5AC735-772D-8D42-836D-94E3020A7E2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6323765" y="368300"/>
            <a:ext cx="512064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C7047B-A5E4-2746-852F-200593F666F5}"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AC735-772D-8D42-836D-94E3020A7E2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8" y="107576"/>
            <a:ext cx="10723035"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732368" y="1600201"/>
            <a:ext cx="10723035"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506447" y="6275671"/>
            <a:ext cx="2844800" cy="365125"/>
          </a:xfrm>
          <a:prstGeom prst="rect">
            <a:avLst/>
          </a:prstGeom>
        </p:spPr>
        <p:txBody>
          <a:bodyPr vert="horz" lIns="91440" tIns="45720" rIns="91440" bIns="45720" rtlCol="0" anchor="ctr"/>
          <a:lstStyle>
            <a:lvl1pPr algn="r">
              <a:defRPr sz="1200">
                <a:solidFill>
                  <a:schemeClr val="bg1"/>
                </a:solidFill>
              </a:defRPr>
            </a:lvl1pPr>
          </a:lstStyle>
          <a:p>
            <a:fld id="{69C7047B-A5E4-2746-852F-200593F666F5}" type="datetimeFigureOut">
              <a:rPr lang="en-US" smtClean="0"/>
              <a:t>5/16/2024</a:t>
            </a:fld>
            <a:endParaRPr lang="en-US"/>
          </a:p>
        </p:txBody>
      </p:sp>
      <p:sp>
        <p:nvSpPr>
          <p:cNvPr id="5" name="Footer Placeholder 4"/>
          <p:cNvSpPr>
            <a:spLocks noGrp="1"/>
          </p:cNvSpPr>
          <p:nvPr>
            <p:ph type="ftr" sz="quarter" idx="3"/>
          </p:nvPr>
        </p:nvSpPr>
        <p:spPr>
          <a:xfrm>
            <a:off x="352611" y="6275671"/>
            <a:ext cx="6454588"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10530541" y="6275671"/>
            <a:ext cx="1320800" cy="365125"/>
          </a:xfrm>
          <a:prstGeom prst="rect">
            <a:avLst/>
          </a:prstGeom>
        </p:spPr>
        <p:txBody>
          <a:bodyPr vert="horz" lIns="91440" tIns="45720" rIns="91440" bIns="45720" rtlCol="0" anchor="ctr"/>
          <a:lstStyle>
            <a:lvl1pPr algn="r">
              <a:defRPr sz="3600">
                <a:solidFill>
                  <a:schemeClr val="bg1"/>
                </a:solidFill>
              </a:defRPr>
            </a:lvl1pPr>
          </a:lstStyle>
          <a:p>
            <a:fld id="{005AC735-772D-8D42-836D-94E3020A7E2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740"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8D18AB6E-5996-CC59-DF0A-58B60A42B152}"/>
              </a:ext>
            </a:extLst>
          </p:cNvPr>
          <p:cNvSpPr/>
          <p:nvPr/>
        </p:nvSpPr>
        <p:spPr>
          <a:xfrm>
            <a:off x="2028497" y="557048"/>
            <a:ext cx="8029903" cy="451945"/>
          </a:xfrm>
          <a:prstGeom prst="roundRect">
            <a:avLst/>
          </a:prstGeom>
          <a:solidFill>
            <a:srgbClr val="079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sap" panose="020F0504030202060203" pitchFamily="34" charset="77"/>
              </a:rPr>
              <a:t>The Annual General Pediatric Review &amp; Self Assessment</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8448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FLUIDS &amp; ELECTROLYTES</a:t>
            </a:r>
          </a:p>
        </p:txBody>
      </p:sp>
      <p:sp>
        <p:nvSpPr>
          <p:cNvPr id="5" name="Subtitle 4"/>
          <p:cNvSpPr>
            <a:spLocks noGrp="1"/>
          </p:cNvSpPr>
          <p:nvPr>
            <p:ph type="subTitle" idx="1"/>
          </p:nvPr>
        </p:nvSpPr>
        <p:spPr/>
        <p:txBody>
          <a:bodyPr/>
          <a:lstStyle/>
          <a:p>
            <a:r>
              <a:rPr lang="en-US" altLang="en-US" dirty="0"/>
              <a:t>Nicole Christin, MD</a:t>
            </a:r>
          </a:p>
        </p:txBody>
      </p:sp>
      <p:sp>
        <p:nvSpPr>
          <p:cNvPr id="9" name="Text Placeholder 8">
            <a:extLst>
              <a:ext uri="{FF2B5EF4-FFF2-40B4-BE49-F238E27FC236}">
                <a16:creationId xmlns:a16="http://schemas.microsoft.com/office/drawing/2014/main" id="{C1437BFD-44E9-908C-CE0E-610F5A3EAF29}"/>
              </a:ext>
            </a:extLst>
          </p:cNvPr>
          <p:cNvSpPr>
            <a:spLocks noGrp="1"/>
          </p:cNvSpPr>
          <p:nvPr>
            <p:ph type="body" sz="quarter" idx="13"/>
          </p:nvPr>
        </p:nvSpPr>
        <p:spPr/>
        <p:txBody>
          <a:bodyPr>
            <a:normAutofit fontScale="25000" lnSpcReduction="20000"/>
          </a:bodyPr>
          <a:lstStyle/>
          <a:p>
            <a:r>
              <a:rPr lang="en-US" altLang="en-US" dirty="0"/>
              <a:t>Pediatric Nephrology</a:t>
            </a:r>
          </a:p>
          <a:p>
            <a:r>
              <a:rPr lang="en-US" altLang="en-US" dirty="0"/>
              <a:t>Nicklaus Children’s Pediatric Specialists</a:t>
            </a:r>
          </a:p>
          <a:p>
            <a:r>
              <a:rPr lang="en-US" altLang="en-US" dirty="0"/>
              <a:t>Nicklaus Children’s Hospital</a:t>
            </a:r>
          </a:p>
          <a:p>
            <a:r>
              <a:rPr lang="en-US" altLang="en-US" dirty="0"/>
              <a:t>Miami, FL</a:t>
            </a:r>
          </a:p>
        </p:txBody>
      </p:sp>
      <p:pic>
        <p:nvPicPr>
          <p:cNvPr id="4" name="Picture 3">
            <a:extLst>
              <a:ext uri="{FF2B5EF4-FFF2-40B4-BE49-F238E27FC236}">
                <a16:creationId xmlns:a16="http://schemas.microsoft.com/office/drawing/2014/main" id="{EC277DB4-0FB6-C744-88B8-B06DF15B1D21}"/>
              </a:ext>
            </a:extLst>
          </p:cNvPr>
          <p:cNvPicPr>
            <a:picLocks noChangeAspect="1"/>
          </p:cNvPicPr>
          <p:nvPr/>
        </p:nvPicPr>
        <p:blipFill rotWithShape="1">
          <a:blip r:embed="rId4"/>
          <a:srcRect t="20976"/>
          <a:stretch/>
        </p:blipFill>
        <p:spPr>
          <a:xfrm>
            <a:off x="0" y="1436913"/>
            <a:ext cx="12192000" cy="5419499"/>
          </a:xfrm>
          <a:prstGeom prst="rect">
            <a:avLst/>
          </a:prstGeom>
        </p:spPr>
      </p:pic>
    </p:spTree>
    <p:extLst>
      <p:ext uri="{BB962C8B-B14F-4D97-AF65-F5344CB8AC3E}">
        <p14:creationId xmlns:p14="http://schemas.microsoft.com/office/powerpoint/2010/main" val="39487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81336" y="6343418"/>
            <a:ext cx="5565015" cy="246221"/>
          </a:xfrm>
          <a:prstGeom prst="rect">
            <a:avLst/>
          </a:prstGeom>
          <a:noFill/>
        </p:spPr>
        <p:txBody>
          <a:bodyPr wrap="square" rtlCol="0">
            <a:spAutoFit/>
          </a:bodyPr>
          <a:lstStyle/>
          <a:p>
            <a:r>
              <a:rPr lang="en-US" sz="1000" dirty="0"/>
              <a:t>Adapted from Soriano JR. Renal Tubular Acidosis: The Clinical Entity. JASN. 2002</a:t>
            </a:r>
          </a:p>
        </p:txBody>
      </p:sp>
      <p:graphicFrame>
        <p:nvGraphicFramePr>
          <p:cNvPr id="7" name="Table 6"/>
          <p:cNvGraphicFramePr>
            <a:graphicFrameLocks noGrp="1"/>
          </p:cNvGraphicFramePr>
          <p:nvPr>
            <p:extLst>
              <p:ext uri="{D42A27DB-BD31-4B8C-83A1-F6EECF244321}">
                <p14:modId xmlns:p14="http://schemas.microsoft.com/office/powerpoint/2010/main" val="2847078891"/>
              </p:ext>
            </p:extLst>
          </p:nvPr>
        </p:nvGraphicFramePr>
        <p:xfrm>
          <a:off x="2816460" y="2084931"/>
          <a:ext cx="6377544" cy="2672454"/>
        </p:xfrm>
        <a:graphic>
          <a:graphicData uri="http://schemas.openxmlformats.org/drawingml/2006/table">
            <a:tbl>
              <a:tblPr firstRow="1" bandRow="1">
                <a:tableStyleId>{EB344D84-9AFB-497E-A393-DC336BA19D2E}</a:tableStyleId>
              </a:tblPr>
              <a:tblGrid>
                <a:gridCol w="1594386">
                  <a:extLst>
                    <a:ext uri="{9D8B030D-6E8A-4147-A177-3AD203B41FA5}">
                      <a16:colId xmlns:a16="http://schemas.microsoft.com/office/drawing/2014/main" val="20000"/>
                    </a:ext>
                  </a:extLst>
                </a:gridCol>
                <a:gridCol w="1594386">
                  <a:extLst>
                    <a:ext uri="{9D8B030D-6E8A-4147-A177-3AD203B41FA5}">
                      <a16:colId xmlns:a16="http://schemas.microsoft.com/office/drawing/2014/main" val="20001"/>
                    </a:ext>
                  </a:extLst>
                </a:gridCol>
                <a:gridCol w="1594386">
                  <a:extLst>
                    <a:ext uri="{9D8B030D-6E8A-4147-A177-3AD203B41FA5}">
                      <a16:colId xmlns:a16="http://schemas.microsoft.com/office/drawing/2014/main" val="20002"/>
                    </a:ext>
                  </a:extLst>
                </a:gridCol>
                <a:gridCol w="1594386">
                  <a:extLst>
                    <a:ext uri="{9D8B030D-6E8A-4147-A177-3AD203B41FA5}">
                      <a16:colId xmlns:a16="http://schemas.microsoft.com/office/drawing/2014/main" val="20003"/>
                    </a:ext>
                  </a:extLst>
                </a:gridCol>
              </a:tblGrid>
              <a:tr h="445409">
                <a:tc>
                  <a:txBody>
                    <a:bodyPr/>
                    <a:lstStyle/>
                    <a:p>
                      <a:r>
                        <a:rPr lang="en-US" dirty="0"/>
                        <a:t>Lab Value</a:t>
                      </a:r>
                    </a:p>
                  </a:txBody>
                  <a:tcPr/>
                </a:tc>
                <a:tc>
                  <a:txBody>
                    <a:bodyPr/>
                    <a:lstStyle/>
                    <a:p>
                      <a:r>
                        <a:rPr lang="en-US" dirty="0"/>
                        <a:t>Type</a:t>
                      </a:r>
                      <a:r>
                        <a:rPr lang="en-US" baseline="0" dirty="0"/>
                        <a:t> 1 RTA</a:t>
                      </a:r>
                      <a:endParaRPr lang="en-US" dirty="0"/>
                    </a:p>
                  </a:txBody>
                  <a:tcPr/>
                </a:tc>
                <a:tc>
                  <a:txBody>
                    <a:bodyPr/>
                    <a:lstStyle/>
                    <a:p>
                      <a:r>
                        <a:rPr lang="en-US" dirty="0"/>
                        <a:t>Type 2 RTA</a:t>
                      </a:r>
                    </a:p>
                  </a:txBody>
                  <a:tcPr/>
                </a:tc>
                <a:tc>
                  <a:txBody>
                    <a:bodyPr/>
                    <a:lstStyle/>
                    <a:p>
                      <a:r>
                        <a:rPr lang="en-US" dirty="0"/>
                        <a:t>Type 4 RTA</a:t>
                      </a:r>
                    </a:p>
                  </a:txBody>
                  <a:tcPr/>
                </a:tc>
                <a:extLst>
                  <a:ext uri="{0D108BD9-81ED-4DB2-BD59-A6C34878D82A}">
                    <a16:rowId xmlns:a16="http://schemas.microsoft.com/office/drawing/2014/main" val="10000"/>
                  </a:ext>
                </a:extLst>
              </a:tr>
              <a:tr h="445409">
                <a:tc>
                  <a:txBody>
                    <a:bodyPr/>
                    <a:lstStyle/>
                    <a:p>
                      <a:r>
                        <a:rPr lang="en-US" dirty="0"/>
                        <a:t>Plasma K</a:t>
                      </a:r>
                    </a:p>
                  </a:txBody>
                  <a:tcPr/>
                </a:tc>
                <a:tc>
                  <a:txBody>
                    <a:bodyPr/>
                    <a:lstStyle/>
                    <a:p>
                      <a:r>
                        <a:rPr lang="en-US" dirty="0"/>
                        <a:t>Low-normal</a:t>
                      </a:r>
                    </a:p>
                  </a:txBody>
                  <a:tcPr/>
                </a:tc>
                <a:tc>
                  <a:txBody>
                    <a:bodyPr/>
                    <a:lstStyle/>
                    <a:p>
                      <a:r>
                        <a:rPr lang="en-US" dirty="0"/>
                        <a:t>Low-normal</a:t>
                      </a:r>
                    </a:p>
                  </a:txBody>
                  <a:tcPr/>
                </a:tc>
                <a:tc>
                  <a:txBody>
                    <a:bodyPr/>
                    <a:lstStyle/>
                    <a:p>
                      <a:r>
                        <a:rPr lang="en-US" dirty="0"/>
                        <a:t>Elevated</a:t>
                      </a:r>
                    </a:p>
                  </a:txBody>
                  <a:tcPr/>
                </a:tc>
                <a:extLst>
                  <a:ext uri="{0D108BD9-81ED-4DB2-BD59-A6C34878D82A}">
                    <a16:rowId xmlns:a16="http://schemas.microsoft.com/office/drawing/2014/main" val="10001"/>
                  </a:ext>
                </a:extLst>
              </a:tr>
              <a:tr h="445409">
                <a:tc>
                  <a:txBody>
                    <a:bodyPr/>
                    <a:lstStyle/>
                    <a:p>
                      <a:r>
                        <a:rPr lang="en-US" dirty="0"/>
                        <a:t>Urine pH</a:t>
                      </a:r>
                    </a:p>
                  </a:txBody>
                  <a:tcPr/>
                </a:tc>
                <a:tc>
                  <a:txBody>
                    <a:bodyPr/>
                    <a:lstStyle/>
                    <a:p>
                      <a:r>
                        <a:rPr lang="en-US" dirty="0"/>
                        <a:t>&gt;5.5</a:t>
                      </a:r>
                    </a:p>
                  </a:txBody>
                  <a:tcPr/>
                </a:tc>
                <a:tc>
                  <a:txBody>
                    <a:bodyPr/>
                    <a:lstStyle/>
                    <a:p>
                      <a:r>
                        <a:rPr lang="en-US" dirty="0"/>
                        <a:t>&lt;5.5</a:t>
                      </a:r>
                    </a:p>
                  </a:txBody>
                  <a:tcPr/>
                </a:tc>
                <a:tc>
                  <a:txBody>
                    <a:bodyPr/>
                    <a:lstStyle/>
                    <a:p>
                      <a:r>
                        <a:rPr lang="en-US" dirty="0"/>
                        <a:t>Variable</a:t>
                      </a:r>
                    </a:p>
                  </a:txBody>
                  <a:tcPr/>
                </a:tc>
                <a:extLst>
                  <a:ext uri="{0D108BD9-81ED-4DB2-BD59-A6C34878D82A}">
                    <a16:rowId xmlns:a16="http://schemas.microsoft.com/office/drawing/2014/main" val="10002"/>
                  </a:ext>
                </a:extLst>
              </a:tr>
              <a:tr h="445409">
                <a:tc>
                  <a:txBody>
                    <a:bodyPr/>
                    <a:lstStyle/>
                    <a:p>
                      <a:r>
                        <a:rPr lang="en-US" dirty="0"/>
                        <a:t>Urine AG</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0003"/>
                  </a:ext>
                </a:extLst>
              </a:tr>
              <a:tr h="445409">
                <a:tc>
                  <a:txBody>
                    <a:bodyPr/>
                    <a:lstStyle/>
                    <a:p>
                      <a:r>
                        <a:rPr lang="en-US" dirty="0"/>
                        <a:t>Stones/NC</a:t>
                      </a:r>
                    </a:p>
                  </a:txBody>
                  <a:tcPr/>
                </a:tc>
                <a:tc>
                  <a:txBody>
                    <a:bodyPr/>
                    <a:lstStyle/>
                    <a:p>
                      <a:r>
                        <a:rPr lang="en-US" dirty="0"/>
                        <a:t>Yes</a:t>
                      </a:r>
                    </a:p>
                  </a:txBody>
                  <a:tcPr/>
                </a:tc>
                <a:tc>
                  <a:txBody>
                    <a:bodyPr/>
                    <a:lstStyle/>
                    <a:p>
                      <a:r>
                        <a:rPr lang="en-US" dirty="0"/>
                        <a:t>No</a:t>
                      </a:r>
                    </a:p>
                  </a:txBody>
                  <a:tcPr/>
                </a:tc>
                <a:tc>
                  <a:txBody>
                    <a:bodyPr/>
                    <a:lstStyle/>
                    <a:p>
                      <a:r>
                        <a:rPr lang="en-US" dirty="0"/>
                        <a:t>No</a:t>
                      </a:r>
                    </a:p>
                  </a:txBody>
                  <a:tcPr/>
                </a:tc>
                <a:extLst>
                  <a:ext uri="{0D108BD9-81ED-4DB2-BD59-A6C34878D82A}">
                    <a16:rowId xmlns:a16="http://schemas.microsoft.com/office/drawing/2014/main" val="10004"/>
                  </a:ext>
                </a:extLst>
              </a:tr>
              <a:tr h="445409">
                <a:tc>
                  <a:txBody>
                    <a:bodyPr/>
                    <a:lstStyle/>
                    <a:p>
                      <a:r>
                        <a:rPr lang="en-US" dirty="0"/>
                        <a:t>Treatment</a:t>
                      </a:r>
                    </a:p>
                  </a:txBody>
                  <a:tcPr/>
                </a:tc>
                <a:tc>
                  <a:txBody>
                    <a:bodyPr/>
                    <a:lstStyle/>
                    <a:p>
                      <a:r>
                        <a:rPr lang="en-US" dirty="0"/>
                        <a:t>Responds</a:t>
                      </a:r>
                      <a:r>
                        <a:rPr lang="en-US" baseline="0" dirty="0"/>
                        <a:t> </a:t>
                      </a:r>
                      <a:endParaRPr lang="en-US" dirty="0"/>
                    </a:p>
                  </a:txBody>
                  <a:tcPr/>
                </a:tc>
                <a:tc>
                  <a:txBody>
                    <a:bodyPr/>
                    <a:lstStyle/>
                    <a:p>
                      <a:r>
                        <a:rPr lang="en-US" dirty="0"/>
                        <a:t>Challenging</a:t>
                      </a:r>
                    </a:p>
                  </a:txBody>
                  <a:tcPr/>
                </a:tc>
                <a:tc>
                  <a:txBody>
                    <a:bodyPr/>
                    <a:lstStyle/>
                    <a:p>
                      <a:r>
                        <a:rPr lang="en-US" dirty="0"/>
                        <a:t>Variable</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9282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Metabolic Alkalosis</a:t>
            </a:r>
          </a:p>
        </p:txBody>
      </p:sp>
      <p:sp>
        <p:nvSpPr>
          <p:cNvPr id="3" name="Content Placeholder 2"/>
          <p:cNvSpPr>
            <a:spLocks noGrp="1"/>
          </p:cNvSpPr>
          <p:nvPr>
            <p:ph idx="1"/>
          </p:nvPr>
        </p:nvSpPr>
        <p:spPr>
          <a:xfrm>
            <a:off x="2073275" y="2365366"/>
            <a:ext cx="8042276" cy="4343400"/>
          </a:xfrm>
        </p:spPr>
        <p:txBody>
          <a:bodyPr/>
          <a:lstStyle/>
          <a:p>
            <a:r>
              <a:rPr lang="en-US" dirty="0"/>
              <a:t>Net </a:t>
            </a:r>
            <a:r>
              <a:rPr lang="en-US"/>
              <a:t>gain of base</a:t>
            </a:r>
            <a:endParaRPr lang="en-US" dirty="0"/>
          </a:p>
          <a:p>
            <a:r>
              <a:rPr lang="en-US" dirty="0"/>
              <a:t>Loss of acid </a:t>
            </a:r>
          </a:p>
        </p:txBody>
      </p:sp>
    </p:spTree>
    <p:extLst>
      <p:ext uri="{BB962C8B-B14F-4D97-AF65-F5344CB8AC3E}">
        <p14:creationId xmlns:p14="http://schemas.microsoft.com/office/powerpoint/2010/main" val="1623016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a:t>Common Causes Include:</a:t>
            </a:r>
          </a:p>
          <a:p>
            <a:pPr lvl="1"/>
            <a:r>
              <a:rPr lang="en-US" dirty="0"/>
              <a:t>Vomiting (pyloric stenosis) or NG suction</a:t>
            </a:r>
          </a:p>
          <a:p>
            <a:pPr lvl="1"/>
            <a:r>
              <a:rPr lang="en-US" dirty="0"/>
              <a:t>Diuretic Use</a:t>
            </a:r>
          </a:p>
          <a:p>
            <a:pPr lvl="1"/>
            <a:r>
              <a:rPr lang="en-US" dirty="0"/>
              <a:t>Salt losing </a:t>
            </a:r>
            <a:r>
              <a:rPr lang="en-US" dirty="0" err="1"/>
              <a:t>tubulopathy</a:t>
            </a:r>
            <a:r>
              <a:rPr lang="en-US" dirty="0"/>
              <a:t> </a:t>
            </a:r>
          </a:p>
          <a:p>
            <a:pPr lvl="1"/>
            <a:r>
              <a:rPr lang="en-US" dirty="0"/>
              <a:t>Post-</a:t>
            </a:r>
            <a:r>
              <a:rPr lang="en-US" dirty="0" err="1"/>
              <a:t>hypercapnea</a:t>
            </a:r>
            <a:endParaRPr lang="en-US" dirty="0"/>
          </a:p>
          <a:p>
            <a:pPr lvl="1"/>
            <a:r>
              <a:rPr lang="en-US" dirty="0"/>
              <a:t>Licorice</a:t>
            </a:r>
          </a:p>
          <a:p>
            <a:pPr lvl="1"/>
            <a:r>
              <a:rPr lang="en-US" dirty="0"/>
              <a:t>Primary </a:t>
            </a:r>
            <a:r>
              <a:rPr lang="en-US" dirty="0" err="1"/>
              <a:t>hyperaldosteronism</a:t>
            </a:r>
            <a:endParaRPr lang="en-US" dirty="0"/>
          </a:p>
          <a:p>
            <a:pPr lvl="1"/>
            <a:r>
              <a:rPr lang="en-US" dirty="0"/>
              <a:t>Mineralocorticoid excess</a:t>
            </a:r>
          </a:p>
          <a:p>
            <a:pPr lvl="1"/>
            <a:r>
              <a:rPr lang="en-US" dirty="0" err="1"/>
              <a:t>Cushings</a:t>
            </a:r>
            <a:r>
              <a:rPr lang="en-US" dirty="0"/>
              <a:t> Syndrome</a:t>
            </a:r>
          </a:p>
          <a:p>
            <a:pPr lvl="1"/>
            <a:r>
              <a:rPr lang="en-US" dirty="0" err="1"/>
              <a:t>Liddle</a:t>
            </a:r>
            <a:r>
              <a:rPr lang="en-US" dirty="0"/>
              <a:t> Syndrome</a:t>
            </a:r>
          </a:p>
          <a:p>
            <a:pPr lvl="1"/>
            <a:r>
              <a:rPr lang="en-US" dirty="0"/>
              <a:t>Excessive blood product transfusion (citrate)</a:t>
            </a:r>
          </a:p>
          <a:p>
            <a:pPr lvl="1"/>
            <a:endParaRPr lang="en-US" dirty="0"/>
          </a:p>
        </p:txBody>
      </p:sp>
      <p:sp>
        <p:nvSpPr>
          <p:cNvPr id="4" name="TextBox 3"/>
          <p:cNvSpPr txBox="1"/>
          <p:nvPr/>
        </p:nvSpPr>
        <p:spPr>
          <a:xfrm>
            <a:off x="2073275" y="2791027"/>
            <a:ext cx="8198864" cy="1200329"/>
          </a:xfrm>
          <a:prstGeom prst="rect">
            <a:avLst/>
          </a:prstGeom>
          <a:solidFill>
            <a:schemeClr val="bg2">
              <a:lumMod val="75000"/>
            </a:schemeClr>
          </a:solidFill>
        </p:spPr>
        <p:txBody>
          <a:bodyPr wrap="square" rtlCol="0">
            <a:spAutoFit/>
          </a:bodyPr>
          <a:lstStyle/>
          <a:p>
            <a:pPr algn="ctr"/>
            <a:r>
              <a:rPr lang="en-US" sz="3600" dirty="0"/>
              <a:t>First Step is to order</a:t>
            </a:r>
            <a:r>
              <a:rPr lang="mr-IN" sz="3600" dirty="0"/>
              <a:t>……</a:t>
            </a:r>
            <a:r>
              <a:rPr lang="en-US" sz="3600" dirty="0"/>
              <a:t>                  a URINE CHLORIDE!</a:t>
            </a:r>
          </a:p>
        </p:txBody>
      </p:sp>
    </p:spTree>
    <p:extLst>
      <p:ext uri="{BB962C8B-B14F-4D97-AF65-F5344CB8AC3E}">
        <p14:creationId xmlns:p14="http://schemas.microsoft.com/office/powerpoint/2010/main" val="25628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37340216"/>
              </p:ext>
            </p:extLst>
          </p:nvPr>
        </p:nvGraphicFramePr>
        <p:xfrm>
          <a:off x="2073275" y="1929478"/>
          <a:ext cx="8042276" cy="3139440"/>
        </p:xfrm>
        <a:graphic>
          <a:graphicData uri="http://schemas.openxmlformats.org/drawingml/2006/table">
            <a:tbl>
              <a:tblPr firstRow="1" bandRow="1">
                <a:tableStyleId>{21E4AEA4-8DFA-4A89-87EB-49C32662AFE0}</a:tableStyleId>
              </a:tblPr>
              <a:tblGrid>
                <a:gridCol w="4021138">
                  <a:extLst>
                    <a:ext uri="{9D8B030D-6E8A-4147-A177-3AD203B41FA5}">
                      <a16:colId xmlns:a16="http://schemas.microsoft.com/office/drawing/2014/main" val="20000"/>
                    </a:ext>
                  </a:extLst>
                </a:gridCol>
                <a:gridCol w="4021138">
                  <a:extLst>
                    <a:ext uri="{9D8B030D-6E8A-4147-A177-3AD203B41FA5}">
                      <a16:colId xmlns:a16="http://schemas.microsoft.com/office/drawing/2014/main" val="20001"/>
                    </a:ext>
                  </a:extLst>
                </a:gridCol>
              </a:tblGrid>
              <a:tr h="370840">
                <a:tc>
                  <a:txBody>
                    <a:bodyPr/>
                    <a:lstStyle/>
                    <a:p>
                      <a:pPr algn="ctr"/>
                      <a:r>
                        <a:rPr lang="en-US" sz="1600" dirty="0"/>
                        <a:t>Salt </a:t>
                      </a:r>
                      <a:r>
                        <a:rPr lang="en-US" sz="1600" dirty="0" err="1"/>
                        <a:t>ResponsiveAlkalosis</a:t>
                      </a:r>
                      <a:r>
                        <a:rPr lang="en-US" sz="1600" baseline="0" dirty="0"/>
                        <a:t> </a:t>
                      </a:r>
                    </a:p>
                    <a:p>
                      <a:pPr algn="ctr"/>
                      <a:r>
                        <a:rPr lang="en-US" sz="1600" baseline="0" dirty="0" err="1"/>
                        <a:t>UrCl</a:t>
                      </a:r>
                      <a:r>
                        <a:rPr lang="en-US" sz="1600" baseline="0" dirty="0"/>
                        <a:t>&lt; 20 </a:t>
                      </a:r>
                      <a:r>
                        <a:rPr lang="en-US" sz="1600" baseline="0" dirty="0" err="1"/>
                        <a:t>mEq</a:t>
                      </a:r>
                      <a:r>
                        <a:rPr lang="en-US" sz="1600" baseline="0" dirty="0"/>
                        <a:t>/L</a:t>
                      </a:r>
                      <a:endParaRPr lang="en-US" sz="1600" dirty="0"/>
                    </a:p>
                  </a:txBody>
                  <a:tcPr/>
                </a:tc>
                <a:tc>
                  <a:txBody>
                    <a:bodyPr/>
                    <a:lstStyle/>
                    <a:p>
                      <a:pPr algn="ctr"/>
                      <a:r>
                        <a:rPr lang="en-US" sz="1600" dirty="0"/>
                        <a:t>Salt Resistant Alkalosis           </a:t>
                      </a:r>
                      <a:r>
                        <a:rPr lang="en-US" sz="1600" dirty="0" err="1"/>
                        <a:t>UrCl</a:t>
                      </a:r>
                      <a:r>
                        <a:rPr lang="en-US" sz="1600" dirty="0"/>
                        <a:t>&gt;20 </a:t>
                      </a:r>
                      <a:r>
                        <a:rPr lang="en-US" sz="1600" dirty="0" err="1"/>
                        <a:t>mEq</a:t>
                      </a:r>
                      <a:r>
                        <a:rPr lang="en-US" sz="1600" dirty="0"/>
                        <a:t>/L</a:t>
                      </a:r>
                    </a:p>
                  </a:txBody>
                  <a:tcPr/>
                </a:tc>
                <a:extLst>
                  <a:ext uri="{0D108BD9-81ED-4DB2-BD59-A6C34878D82A}">
                    <a16:rowId xmlns:a16="http://schemas.microsoft.com/office/drawing/2014/main" val="10000"/>
                  </a:ext>
                </a:extLst>
              </a:tr>
              <a:tr h="370840">
                <a:tc>
                  <a:txBody>
                    <a:bodyPr/>
                    <a:lstStyle/>
                    <a:p>
                      <a:r>
                        <a:rPr lang="en-US" dirty="0"/>
                        <a:t>Contraction Alkalosis</a:t>
                      </a:r>
                    </a:p>
                    <a:p>
                      <a:r>
                        <a:rPr lang="en-US" dirty="0"/>
                        <a:t>Vomiting/Suction</a:t>
                      </a:r>
                    </a:p>
                    <a:p>
                      <a:r>
                        <a:rPr lang="en-US" dirty="0"/>
                        <a:t>Post-</a:t>
                      </a:r>
                      <a:r>
                        <a:rPr lang="en-US" dirty="0" err="1"/>
                        <a:t>hypercapnea</a:t>
                      </a:r>
                      <a:endParaRPr lang="en-US" dirty="0"/>
                    </a:p>
                    <a:p>
                      <a:r>
                        <a:rPr lang="en-US" dirty="0"/>
                        <a:t>Chronic Diuretic Use (after depletion)</a:t>
                      </a:r>
                    </a:p>
                    <a:p>
                      <a:r>
                        <a:rPr lang="en-US" dirty="0"/>
                        <a:t>Cystic Fibrosis</a:t>
                      </a:r>
                    </a:p>
                    <a:p>
                      <a:r>
                        <a:rPr lang="en-US" dirty="0"/>
                        <a:t>Congenital</a:t>
                      </a:r>
                      <a:r>
                        <a:rPr lang="en-US" baseline="0" dirty="0"/>
                        <a:t> CL diarrhea</a:t>
                      </a:r>
                      <a:endParaRPr lang="en-US" dirty="0"/>
                    </a:p>
                  </a:txBody>
                  <a:tcPr/>
                </a:tc>
                <a:tc>
                  <a:txBody>
                    <a:bodyPr/>
                    <a:lstStyle/>
                    <a:p>
                      <a:r>
                        <a:rPr lang="en-US" dirty="0"/>
                        <a:t>With Normal BP</a:t>
                      </a:r>
                    </a:p>
                    <a:p>
                      <a:r>
                        <a:rPr lang="en-US" dirty="0"/>
                        <a:t>-- Acute diuretic use</a:t>
                      </a:r>
                    </a:p>
                    <a:p>
                      <a:r>
                        <a:rPr lang="en-US" dirty="0"/>
                        <a:t>---Salt</a:t>
                      </a:r>
                      <a:r>
                        <a:rPr lang="en-US" baseline="0" dirty="0"/>
                        <a:t> wasting </a:t>
                      </a:r>
                      <a:r>
                        <a:rPr lang="en-US" baseline="0" dirty="0" err="1"/>
                        <a:t>tubulopathy</a:t>
                      </a:r>
                      <a:endParaRPr lang="en-US" dirty="0"/>
                    </a:p>
                    <a:p>
                      <a:r>
                        <a:rPr lang="en-US" dirty="0"/>
                        <a:t>With Elevated BP</a:t>
                      </a:r>
                    </a:p>
                    <a:p>
                      <a:r>
                        <a:rPr lang="en-US" dirty="0"/>
                        <a:t>---Mineralocorticoid</a:t>
                      </a:r>
                      <a:endParaRPr lang="en-US" baseline="0" dirty="0"/>
                    </a:p>
                    <a:p>
                      <a:r>
                        <a:rPr lang="en-US" baseline="0" dirty="0"/>
                        <a:t>---Cushing’s Syndrome</a:t>
                      </a:r>
                    </a:p>
                    <a:p>
                      <a:r>
                        <a:rPr lang="en-US" baseline="0" dirty="0"/>
                        <a:t>---Licorice (large amounts)</a:t>
                      </a:r>
                    </a:p>
                    <a:p>
                      <a:r>
                        <a:rPr lang="en-US" baseline="0" dirty="0"/>
                        <a:t>---</a:t>
                      </a:r>
                      <a:r>
                        <a:rPr lang="en-US" baseline="0" dirty="0" err="1"/>
                        <a:t>Liddle’s</a:t>
                      </a:r>
                      <a:r>
                        <a:rPr lang="en-US" baseline="0" dirty="0"/>
                        <a:t> Syndrome</a:t>
                      </a:r>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247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Salt-Water Imbalance</a:t>
            </a:r>
          </a:p>
        </p:txBody>
      </p:sp>
      <p:sp>
        <p:nvSpPr>
          <p:cNvPr id="3" name="Content Placeholder 2"/>
          <p:cNvSpPr>
            <a:spLocks noGrp="1"/>
          </p:cNvSpPr>
          <p:nvPr>
            <p:ph idx="1"/>
          </p:nvPr>
        </p:nvSpPr>
        <p:spPr/>
        <p:txBody>
          <a:bodyPr/>
          <a:lstStyle/>
          <a:p>
            <a:r>
              <a:rPr lang="en-US" dirty="0"/>
              <a:t>Again do not let the lab plays tricks on you</a:t>
            </a:r>
          </a:p>
          <a:p>
            <a:pPr lvl="1"/>
            <a:r>
              <a:rPr lang="en-US" dirty="0"/>
              <a:t>Adjust for hyperlipidemia, hyperglycemia, </a:t>
            </a:r>
            <a:r>
              <a:rPr lang="en-US" dirty="0" err="1"/>
              <a:t>hyperproteinemia</a:t>
            </a:r>
            <a:endParaRPr lang="en-US" dirty="0"/>
          </a:p>
          <a:p>
            <a:r>
              <a:rPr lang="en-US" dirty="0"/>
              <a:t>Free Water Deficit Equation:</a:t>
            </a:r>
          </a:p>
          <a:p>
            <a:pPr lvl="1"/>
            <a:r>
              <a:rPr lang="en-US" dirty="0" err="1"/>
              <a:t>Nacurrent</a:t>
            </a:r>
            <a:r>
              <a:rPr lang="en-US" dirty="0"/>
              <a:t>/Nadesired0.6kg </a:t>
            </a:r>
            <a:r>
              <a:rPr lang="mr-IN" dirty="0"/>
              <a:t>–</a:t>
            </a:r>
            <a:r>
              <a:rPr lang="en-US" dirty="0"/>
              <a:t> 0.6kg</a:t>
            </a:r>
          </a:p>
          <a:p>
            <a:r>
              <a:rPr lang="en-US" dirty="0"/>
              <a:t>Salt Deficit Equation</a:t>
            </a:r>
          </a:p>
          <a:p>
            <a:pPr lvl="1"/>
            <a:r>
              <a:rPr lang="en-US" dirty="0"/>
              <a:t>0.6kg x (Desired Na- Actual Na)</a:t>
            </a:r>
          </a:p>
        </p:txBody>
      </p:sp>
    </p:spTree>
    <p:extLst>
      <p:ext uri="{BB962C8B-B14F-4D97-AF65-F5344CB8AC3E}">
        <p14:creationId xmlns:p14="http://schemas.microsoft.com/office/powerpoint/2010/main" val="791429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atin typeface="Century Gothic" charset="0"/>
              </a:rPr>
              <a:t>Hyponatremia Defined</a:t>
            </a:r>
          </a:p>
        </p:txBody>
      </p:sp>
      <p:sp>
        <p:nvSpPr>
          <p:cNvPr id="10243" name="Content Placeholder 2"/>
          <p:cNvSpPr>
            <a:spLocks noGrp="1"/>
          </p:cNvSpPr>
          <p:nvPr>
            <p:ph idx="1"/>
          </p:nvPr>
        </p:nvSpPr>
        <p:spPr>
          <a:xfrm>
            <a:off x="2073275" y="1913799"/>
            <a:ext cx="8042276" cy="4343400"/>
          </a:xfrm>
        </p:spPr>
        <p:txBody>
          <a:bodyPr/>
          <a:lstStyle/>
          <a:p>
            <a:r>
              <a:rPr lang="en-US" dirty="0">
                <a:latin typeface="Century Gothic" charset="0"/>
              </a:rPr>
              <a:t>Definition: Serum Na+ &lt;135 </a:t>
            </a:r>
            <a:r>
              <a:rPr lang="en-US" dirty="0" err="1">
                <a:latin typeface="Century Gothic" charset="0"/>
              </a:rPr>
              <a:t>mmol</a:t>
            </a:r>
            <a:r>
              <a:rPr lang="en-US" dirty="0">
                <a:latin typeface="Century Gothic" charset="0"/>
              </a:rPr>
              <a:t>/L</a:t>
            </a:r>
          </a:p>
          <a:p>
            <a:pPr lvl="1"/>
            <a:r>
              <a:rPr lang="en-US" dirty="0">
                <a:latin typeface="Century Gothic" charset="0"/>
              </a:rPr>
              <a:t>Associated with decreased measured osmolality to &lt;275</a:t>
            </a:r>
          </a:p>
          <a:p>
            <a:r>
              <a:rPr lang="en-US" dirty="0">
                <a:latin typeface="Century Gothic" charset="0"/>
              </a:rPr>
              <a:t>Usually caused by retention of water </a:t>
            </a:r>
          </a:p>
          <a:p>
            <a:pPr lvl="1"/>
            <a:r>
              <a:rPr lang="en-US" dirty="0">
                <a:latin typeface="Century Gothic" charset="0"/>
              </a:rPr>
              <a:t>A drop in osmolality SHOULD suppress ADH to allow excretion of the excess water via dilute urine</a:t>
            </a:r>
          </a:p>
          <a:p>
            <a:pPr lvl="1"/>
            <a:r>
              <a:rPr lang="en-US" dirty="0">
                <a:latin typeface="Century Gothic" charset="0"/>
              </a:rPr>
              <a:t>Most forms of </a:t>
            </a:r>
            <a:r>
              <a:rPr lang="en-US" dirty="0" err="1">
                <a:latin typeface="Century Gothic" charset="0"/>
              </a:rPr>
              <a:t>hyponatremia</a:t>
            </a:r>
            <a:r>
              <a:rPr lang="en-US" dirty="0">
                <a:latin typeface="Century Gothic" charset="0"/>
              </a:rPr>
              <a:t> are associated with elevated ADH (whether appropriate or inappropriate), which concentrates urine (via water reabsorption) </a:t>
            </a:r>
          </a:p>
          <a:p>
            <a:pPr lvl="1"/>
            <a:endParaRPr lang="en-US" dirty="0">
              <a:latin typeface="Century Gothic" charset="0"/>
            </a:endParaRPr>
          </a:p>
          <a:p>
            <a:endParaRPr lang="en-US" dirty="0">
              <a:latin typeface="Century Gothic" charset="0"/>
            </a:endParaRPr>
          </a:p>
        </p:txBody>
      </p:sp>
    </p:spTree>
    <p:extLst>
      <p:ext uri="{BB962C8B-B14F-4D97-AF65-F5344CB8AC3E}">
        <p14:creationId xmlns:p14="http://schemas.microsoft.com/office/powerpoint/2010/main" val="3889872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atin typeface="Century Gothic" charset="0"/>
              </a:rPr>
              <a:t>Signs &amp; Symptoms</a:t>
            </a:r>
          </a:p>
        </p:txBody>
      </p:sp>
      <p:sp>
        <p:nvSpPr>
          <p:cNvPr id="3" name="Content Placeholder 2"/>
          <p:cNvSpPr>
            <a:spLocks noGrp="1"/>
          </p:cNvSpPr>
          <p:nvPr>
            <p:ph idx="1"/>
          </p:nvPr>
        </p:nvSpPr>
        <p:spPr>
          <a:xfrm>
            <a:off x="2073275" y="1819719"/>
            <a:ext cx="8042276" cy="4343400"/>
          </a:xfrm>
        </p:spPr>
        <p:txBody>
          <a:bodyPr rtlCol="0">
            <a:normAutofit fontScale="92500" lnSpcReduction="10000"/>
          </a:bodyPr>
          <a:lstStyle/>
          <a:p>
            <a:pPr>
              <a:buFont typeface="Wingdings 2" pitchFamily="18" charset="2"/>
              <a:buChar char=""/>
              <a:defRPr/>
            </a:pPr>
            <a:r>
              <a:rPr lang="en-US" dirty="0">
                <a:solidFill>
                  <a:schemeClr val="tx1">
                    <a:lumMod val="65000"/>
                    <a:lumOff val="35000"/>
                  </a:schemeClr>
                </a:solidFill>
                <a:ea typeface="+mn-ea"/>
              </a:rPr>
              <a:t>More profound when the decrease in sodium is very large</a:t>
            </a:r>
            <a:r>
              <a:rPr lang="en-US" b="1" dirty="0">
                <a:solidFill>
                  <a:schemeClr val="tx1">
                    <a:lumMod val="65000"/>
                    <a:lumOff val="35000"/>
                  </a:schemeClr>
                </a:solidFill>
                <a:ea typeface="+mn-ea"/>
              </a:rPr>
              <a:t> </a:t>
            </a:r>
            <a:r>
              <a:rPr lang="en-US" dirty="0">
                <a:solidFill>
                  <a:schemeClr val="tx1">
                    <a:lumMod val="65000"/>
                    <a:lumOff val="35000"/>
                  </a:schemeClr>
                </a:solidFill>
                <a:ea typeface="+mn-ea"/>
              </a:rPr>
              <a:t>or occurs rapidly </a:t>
            </a:r>
          </a:p>
          <a:p>
            <a:pPr lvl="1">
              <a:buFont typeface="Wingdings 2" pitchFamily="18" charset="2"/>
              <a:buChar char=""/>
              <a:defRPr/>
            </a:pPr>
            <a:r>
              <a:rPr lang="en-US" dirty="0">
                <a:solidFill>
                  <a:schemeClr val="tx1">
                    <a:lumMod val="65000"/>
                    <a:lumOff val="35000"/>
                  </a:schemeClr>
                </a:solidFill>
                <a:ea typeface="+mn-ea"/>
              </a:rPr>
              <a:t>Generally asymptomatic if Na+ level &gt;125 </a:t>
            </a:r>
            <a:r>
              <a:rPr lang="en-US" dirty="0" err="1">
                <a:solidFill>
                  <a:schemeClr val="tx1">
                    <a:lumMod val="65000"/>
                    <a:lumOff val="35000"/>
                  </a:schemeClr>
                </a:solidFill>
                <a:ea typeface="+mn-ea"/>
              </a:rPr>
              <a:t>mmol</a:t>
            </a:r>
            <a:r>
              <a:rPr lang="en-US" dirty="0">
                <a:solidFill>
                  <a:schemeClr val="tx1">
                    <a:lumMod val="65000"/>
                    <a:lumOff val="35000"/>
                  </a:schemeClr>
                </a:solidFill>
                <a:ea typeface="+mn-ea"/>
              </a:rPr>
              <a:t>/L</a:t>
            </a:r>
          </a:p>
          <a:p>
            <a:pPr>
              <a:buFont typeface="Wingdings 2" pitchFamily="18" charset="2"/>
              <a:buChar char=""/>
              <a:defRPr/>
            </a:pPr>
            <a:r>
              <a:rPr lang="en-US" dirty="0">
                <a:solidFill>
                  <a:schemeClr val="tx1">
                    <a:lumMod val="65000"/>
                    <a:lumOff val="35000"/>
                  </a:schemeClr>
                </a:solidFill>
                <a:ea typeface="+mn-ea"/>
              </a:rPr>
              <a:t>Symptoms include: </a:t>
            </a:r>
          </a:p>
          <a:p>
            <a:pPr lvl="1">
              <a:buClr>
                <a:schemeClr val="accent1">
                  <a:lumMod val="50000"/>
                </a:schemeClr>
              </a:buClr>
              <a:buFont typeface="Wingdings 2" pitchFamily="18" charset="2"/>
              <a:buChar char=""/>
              <a:defRPr/>
            </a:pPr>
            <a:r>
              <a:rPr lang="en-US" dirty="0">
                <a:solidFill>
                  <a:schemeClr val="tx1">
                    <a:lumMod val="65000"/>
                    <a:lumOff val="35000"/>
                  </a:schemeClr>
                </a:solidFill>
                <a:ea typeface="+mn-ea"/>
              </a:rPr>
              <a:t>Headache</a:t>
            </a:r>
            <a:r>
              <a:rPr lang="en-US" dirty="0"/>
              <a:t>, n</a:t>
            </a:r>
            <a:r>
              <a:rPr lang="en-US" dirty="0">
                <a:solidFill>
                  <a:schemeClr val="tx1">
                    <a:lumMod val="65000"/>
                    <a:lumOff val="35000"/>
                  </a:schemeClr>
                </a:solidFill>
                <a:ea typeface="+mn-ea"/>
              </a:rPr>
              <a:t>ausea, vomiting</a:t>
            </a:r>
          </a:p>
          <a:p>
            <a:pPr lvl="1">
              <a:buClr>
                <a:schemeClr val="accent1">
                  <a:lumMod val="50000"/>
                </a:schemeClr>
              </a:buClr>
              <a:buFont typeface="Wingdings 2" pitchFamily="18" charset="2"/>
              <a:buChar char=""/>
              <a:defRPr/>
            </a:pPr>
            <a:r>
              <a:rPr lang="en-US" dirty="0">
                <a:solidFill>
                  <a:schemeClr val="tx1">
                    <a:lumMod val="65000"/>
                    <a:lumOff val="35000"/>
                  </a:schemeClr>
                </a:solidFill>
                <a:ea typeface="+mn-ea"/>
              </a:rPr>
              <a:t>Disorientation, depressed reflexes, lethargy, restlessness</a:t>
            </a:r>
            <a:r>
              <a:rPr lang="en-US" dirty="0"/>
              <a:t>, s</a:t>
            </a:r>
            <a:r>
              <a:rPr lang="en-US" dirty="0">
                <a:solidFill>
                  <a:schemeClr val="tx1">
                    <a:lumMod val="65000"/>
                    <a:lumOff val="35000"/>
                  </a:schemeClr>
                </a:solidFill>
                <a:ea typeface="+mn-ea"/>
              </a:rPr>
              <a:t>eizure, coma</a:t>
            </a:r>
          </a:p>
          <a:p>
            <a:pPr>
              <a:buFont typeface="Wingdings 2" pitchFamily="18" charset="2"/>
              <a:buChar char=""/>
              <a:defRPr/>
            </a:pPr>
            <a:r>
              <a:rPr lang="en-US" dirty="0"/>
              <a:t>Important things to know</a:t>
            </a:r>
          </a:p>
          <a:p>
            <a:pPr lvl="1">
              <a:buClr>
                <a:schemeClr val="accent1">
                  <a:lumMod val="50000"/>
                </a:schemeClr>
              </a:buClr>
              <a:buFont typeface="Wingdings 2" pitchFamily="18" charset="2"/>
              <a:buChar char=""/>
              <a:defRPr/>
            </a:pPr>
            <a:r>
              <a:rPr lang="en-US" dirty="0"/>
              <a:t>Recent fluid intake or losses</a:t>
            </a:r>
          </a:p>
          <a:p>
            <a:pPr lvl="1">
              <a:buClr>
                <a:schemeClr val="accent1">
                  <a:lumMod val="50000"/>
                </a:schemeClr>
              </a:buClr>
              <a:buFont typeface="Wingdings 2" pitchFamily="18" charset="2"/>
              <a:buChar char=""/>
              <a:defRPr/>
            </a:pPr>
            <a:r>
              <a:rPr lang="en-US" dirty="0"/>
              <a:t>Changes in patients weight</a:t>
            </a:r>
          </a:p>
          <a:p>
            <a:pPr lvl="1">
              <a:buClr>
                <a:schemeClr val="accent1">
                  <a:lumMod val="50000"/>
                </a:schemeClr>
              </a:buClr>
              <a:buFont typeface="Wingdings 2" pitchFamily="18" charset="2"/>
              <a:buChar char=""/>
              <a:defRPr/>
            </a:pPr>
            <a:r>
              <a:rPr lang="en-US" dirty="0"/>
              <a:t>Vital signs</a:t>
            </a:r>
          </a:p>
          <a:p>
            <a:pPr marL="349250" lvl="1" indent="0">
              <a:buClr>
                <a:schemeClr val="accent1">
                  <a:lumMod val="50000"/>
                </a:schemeClr>
              </a:buClr>
              <a:buNone/>
              <a:defRPr/>
            </a:pPr>
            <a:endParaRPr lang="en-US" dirty="0">
              <a:solidFill>
                <a:schemeClr val="tx1">
                  <a:lumMod val="65000"/>
                  <a:lumOff val="35000"/>
                </a:schemeClr>
              </a:solidFill>
              <a:ea typeface="+mn-ea"/>
            </a:endParaRPr>
          </a:p>
        </p:txBody>
      </p:sp>
    </p:spTree>
    <p:extLst>
      <p:ext uri="{BB962C8B-B14F-4D97-AF65-F5344CB8AC3E}">
        <p14:creationId xmlns:p14="http://schemas.microsoft.com/office/powerpoint/2010/main" val="929442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073275" y="342774"/>
            <a:ext cx="8042276" cy="1336956"/>
          </a:xfrm>
        </p:spPr>
        <p:txBody>
          <a:bodyPr/>
          <a:lstStyle/>
          <a:p>
            <a:r>
              <a:rPr lang="en-US" dirty="0">
                <a:latin typeface="Century Gothic" charset="0"/>
              </a:rPr>
              <a:t>Approach to </a:t>
            </a:r>
            <a:r>
              <a:rPr lang="en-US" dirty="0" err="1">
                <a:latin typeface="Century Gothic" charset="0"/>
              </a:rPr>
              <a:t>Hyponatremia</a:t>
            </a:r>
            <a:endParaRPr lang="en-US" dirty="0">
              <a:latin typeface="Century Gothic" charset="0"/>
            </a:endParaRPr>
          </a:p>
        </p:txBody>
      </p:sp>
      <p:sp>
        <p:nvSpPr>
          <p:cNvPr id="3" name="Content Placeholder 2"/>
          <p:cNvSpPr>
            <a:spLocks noGrp="1"/>
          </p:cNvSpPr>
          <p:nvPr>
            <p:ph idx="1"/>
          </p:nvPr>
        </p:nvSpPr>
        <p:spPr>
          <a:xfrm>
            <a:off x="2073275" y="2514600"/>
            <a:ext cx="8042276" cy="4343400"/>
          </a:xfrm>
        </p:spPr>
        <p:txBody>
          <a:bodyPr>
            <a:normAutofit/>
          </a:bodyPr>
          <a:lstStyle/>
          <a:p>
            <a:r>
              <a:rPr lang="en-US" dirty="0">
                <a:latin typeface="Century Gothic" charset="0"/>
              </a:rPr>
              <a:t>Assess measured osmolality (via chemistry)</a:t>
            </a:r>
          </a:p>
          <a:p>
            <a:r>
              <a:rPr lang="en-US" dirty="0">
                <a:latin typeface="Century Gothic" charset="0"/>
              </a:rPr>
              <a:t>Assess the patients volume status</a:t>
            </a:r>
          </a:p>
          <a:p>
            <a:r>
              <a:rPr lang="en-US" dirty="0">
                <a:latin typeface="Century Gothic" charset="0"/>
              </a:rPr>
              <a:t>Assess random urinary sodium excretion and </a:t>
            </a:r>
            <a:r>
              <a:rPr lang="en-US" dirty="0" err="1">
                <a:latin typeface="Century Gothic" charset="0"/>
              </a:rPr>
              <a:t>FeNa</a:t>
            </a:r>
            <a:r>
              <a:rPr lang="en-US" dirty="0">
                <a:latin typeface="Century Gothic" charset="0"/>
              </a:rPr>
              <a:t> </a:t>
            </a:r>
          </a:p>
        </p:txBody>
      </p:sp>
    </p:spTree>
    <p:extLst>
      <p:ext uri="{BB962C8B-B14F-4D97-AF65-F5344CB8AC3E}">
        <p14:creationId xmlns:p14="http://schemas.microsoft.com/office/powerpoint/2010/main" val="3786464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b="1" dirty="0">
                <a:latin typeface="Century Gothic" charset="0"/>
              </a:rPr>
              <a:t>Osmolality </a:t>
            </a:r>
          </a:p>
        </p:txBody>
      </p:sp>
      <p:sp>
        <p:nvSpPr>
          <p:cNvPr id="3" name="Content Placeholder 2"/>
          <p:cNvSpPr>
            <a:spLocks noGrp="1"/>
          </p:cNvSpPr>
          <p:nvPr>
            <p:ph idx="1"/>
          </p:nvPr>
        </p:nvSpPr>
        <p:spPr/>
        <p:txBody>
          <a:bodyPr>
            <a:normAutofit/>
          </a:bodyPr>
          <a:lstStyle/>
          <a:p>
            <a:pPr marL="0" indent="0">
              <a:lnSpc>
                <a:spcPct val="80000"/>
              </a:lnSpc>
              <a:buNone/>
            </a:pPr>
            <a:endParaRPr lang="en-US" sz="1500" dirty="0">
              <a:latin typeface="Century Gothic" charset="0"/>
            </a:endParaRPr>
          </a:p>
          <a:p>
            <a:pPr lvl="1">
              <a:lnSpc>
                <a:spcPct val="80000"/>
              </a:lnSpc>
            </a:pPr>
            <a:r>
              <a:rPr lang="en-US" sz="2400" b="1" dirty="0">
                <a:latin typeface="Century Gothic" charset="0"/>
              </a:rPr>
              <a:t>Hypertonic</a:t>
            </a:r>
            <a:r>
              <a:rPr lang="en-US" sz="2400" dirty="0">
                <a:latin typeface="Century Gothic" charset="0"/>
              </a:rPr>
              <a:t> - &gt;295 </a:t>
            </a:r>
          </a:p>
          <a:p>
            <a:pPr lvl="2">
              <a:lnSpc>
                <a:spcPct val="80000"/>
              </a:lnSpc>
            </a:pPr>
            <a:r>
              <a:rPr lang="en-US" sz="2400" dirty="0">
                <a:latin typeface="Century Gothic" charset="0"/>
              </a:rPr>
              <a:t>hyperglycemia, </a:t>
            </a:r>
            <a:r>
              <a:rPr lang="en-US" sz="2400" dirty="0" err="1">
                <a:latin typeface="Century Gothic" charset="0"/>
              </a:rPr>
              <a:t>mannitol</a:t>
            </a:r>
            <a:r>
              <a:rPr lang="en-US" sz="2400" dirty="0">
                <a:latin typeface="Century Gothic" charset="0"/>
              </a:rPr>
              <a:t>, glycerol</a:t>
            </a:r>
          </a:p>
          <a:p>
            <a:pPr lvl="2">
              <a:lnSpc>
                <a:spcPct val="80000"/>
              </a:lnSpc>
            </a:pPr>
            <a:r>
              <a:rPr lang="en-US" sz="2400" dirty="0">
                <a:latin typeface="Century Gothic" charset="0"/>
              </a:rPr>
              <a:t>Check for </a:t>
            </a:r>
            <a:r>
              <a:rPr lang="en-US" sz="2400" dirty="0" err="1">
                <a:latin typeface="Century Gothic" charset="0"/>
              </a:rPr>
              <a:t>osmolar</a:t>
            </a:r>
            <a:r>
              <a:rPr lang="en-US" sz="2400" dirty="0">
                <a:latin typeface="Century Gothic" charset="0"/>
              </a:rPr>
              <a:t> gap</a:t>
            </a:r>
          </a:p>
          <a:p>
            <a:pPr marL="685800" lvl="2" indent="0">
              <a:lnSpc>
                <a:spcPct val="80000"/>
              </a:lnSpc>
              <a:buNone/>
            </a:pPr>
            <a:endParaRPr lang="en-US" sz="2400" dirty="0">
              <a:latin typeface="Century Gothic" charset="0"/>
            </a:endParaRPr>
          </a:p>
          <a:p>
            <a:pPr lvl="1">
              <a:lnSpc>
                <a:spcPct val="80000"/>
              </a:lnSpc>
            </a:pPr>
            <a:r>
              <a:rPr lang="en-US" sz="2400" b="1" dirty="0">
                <a:latin typeface="Century Gothic" charset="0"/>
              </a:rPr>
              <a:t>Isotonic</a:t>
            </a:r>
            <a:r>
              <a:rPr lang="en-US" sz="2400" dirty="0">
                <a:latin typeface="Century Gothic" charset="0"/>
              </a:rPr>
              <a:t> - 280-295 </a:t>
            </a:r>
          </a:p>
          <a:p>
            <a:pPr lvl="2">
              <a:lnSpc>
                <a:spcPct val="80000"/>
              </a:lnSpc>
            </a:pPr>
            <a:r>
              <a:rPr lang="en-US" sz="2400" dirty="0">
                <a:latin typeface="Century Gothic" charset="0"/>
              </a:rPr>
              <a:t>pseudo-</a:t>
            </a:r>
            <a:r>
              <a:rPr lang="en-US" sz="2400" dirty="0" err="1">
                <a:latin typeface="Century Gothic" charset="0"/>
              </a:rPr>
              <a:t>hyponatremia</a:t>
            </a:r>
            <a:r>
              <a:rPr lang="en-US" sz="2400" dirty="0">
                <a:latin typeface="Century Gothic" charset="0"/>
              </a:rPr>
              <a:t> from elevated lipids or protein</a:t>
            </a:r>
          </a:p>
          <a:p>
            <a:pPr marL="685800" lvl="2" indent="0">
              <a:lnSpc>
                <a:spcPct val="80000"/>
              </a:lnSpc>
              <a:buNone/>
            </a:pPr>
            <a:endParaRPr lang="en-US" sz="2400" dirty="0">
              <a:latin typeface="Century Gothic" charset="0"/>
            </a:endParaRPr>
          </a:p>
          <a:p>
            <a:pPr lvl="1">
              <a:lnSpc>
                <a:spcPct val="80000"/>
              </a:lnSpc>
            </a:pPr>
            <a:r>
              <a:rPr lang="en-US" sz="2400" b="1" dirty="0">
                <a:latin typeface="Century Gothic" charset="0"/>
              </a:rPr>
              <a:t>Hypotonic</a:t>
            </a:r>
            <a:r>
              <a:rPr lang="en-US" sz="2400" dirty="0">
                <a:latin typeface="Century Gothic" charset="0"/>
              </a:rPr>
              <a:t> - &lt;280</a:t>
            </a:r>
          </a:p>
          <a:p>
            <a:pPr lvl="2">
              <a:lnSpc>
                <a:spcPct val="80000"/>
              </a:lnSpc>
            </a:pPr>
            <a:r>
              <a:rPr lang="en-US" sz="2400" dirty="0">
                <a:latin typeface="Century Gothic" charset="0"/>
              </a:rPr>
              <a:t>excess fluid intake, low solute intake, SIADH, hypothyroidism, adrenal insufficiency, CHF, cirrhosis, </a:t>
            </a:r>
            <a:r>
              <a:rPr lang="en-US" sz="2400" dirty="0" err="1">
                <a:latin typeface="Century Gothic" charset="0"/>
              </a:rPr>
              <a:t>nephrotic</a:t>
            </a:r>
            <a:r>
              <a:rPr lang="en-US" sz="2400" dirty="0">
                <a:latin typeface="Century Gothic" charset="0"/>
              </a:rPr>
              <a:t> syndrome, etc..</a:t>
            </a:r>
          </a:p>
          <a:p>
            <a:pPr lvl="2">
              <a:lnSpc>
                <a:spcPct val="80000"/>
              </a:lnSpc>
            </a:pPr>
            <a:r>
              <a:rPr lang="en-US" sz="2400" dirty="0">
                <a:latin typeface="Century Gothic" charset="0"/>
              </a:rPr>
              <a:t>This REQUIRES further work up and evaluation </a:t>
            </a:r>
          </a:p>
          <a:p>
            <a:pPr>
              <a:lnSpc>
                <a:spcPct val="80000"/>
              </a:lnSpc>
            </a:pPr>
            <a:endParaRPr lang="en-US" sz="1700" dirty="0">
              <a:latin typeface="Century Gothic" charset="0"/>
            </a:endParaRPr>
          </a:p>
        </p:txBody>
      </p:sp>
      <p:sp>
        <p:nvSpPr>
          <p:cNvPr id="2" name="&quot;No&quot; Symbol 1"/>
          <p:cNvSpPr/>
          <p:nvPr/>
        </p:nvSpPr>
        <p:spPr>
          <a:xfrm>
            <a:off x="2668470" y="1881591"/>
            <a:ext cx="2288940" cy="1881589"/>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085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73275" y="213742"/>
            <a:ext cx="8042276" cy="1336956"/>
          </a:xfrm>
        </p:spPr>
        <p:txBody>
          <a:bodyPr/>
          <a:lstStyle/>
          <a:p>
            <a:r>
              <a:rPr lang="en-US" b="1" dirty="0">
                <a:latin typeface="Century Gothic" charset="0"/>
              </a:rPr>
              <a:t>Volume Status</a:t>
            </a:r>
            <a:endParaRPr lang="en-US" dirty="0">
              <a:latin typeface="Century Gothic" charset="0"/>
            </a:endParaRPr>
          </a:p>
        </p:txBody>
      </p:sp>
      <p:sp>
        <p:nvSpPr>
          <p:cNvPr id="3" name="Content Placeholder 2"/>
          <p:cNvSpPr>
            <a:spLocks noGrp="1"/>
          </p:cNvSpPr>
          <p:nvPr>
            <p:ph idx="1"/>
          </p:nvPr>
        </p:nvSpPr>
        <p:spPr>
          <a:xfrm>
            <a:off x="2073275" y="2054918"/>
            <a:ext cx="8042276" cy="4343400"/>
          </a:xfrm>
        </p:spPr>
        <p:txBody>
          <a:bodyPr>
            <a:normAutofit/>
          </a:bodyPr>
          <a:lstStyle/>
          <a:p>
            <a:r>
              <a:rPr lang="en-US" b="1" dirty="0">
                <a:latin typeface="Century Gothic" charset="0"/>
              </a:rPr>
              <a:t>Hypotonic </a:t>
            </a:r>
            <a:r>
              <a:rPr lang="en-US" b="1" dirty="0" err="1">
                <a:latin typeface="Century Gothic" charset="0"/>
              </a:rPr>
              <a:t>hyponatremia</a:t>
            </a:r>
            <a:r>
              <a:rPr lang="en-US" b="1" dirty="0">
                <a:latin typeface="Century Gothic" charset="0"/>
              </a:rPr>
              <a:t> </a:t>
            </a:r>
            <a:r>
              <a:rPr lang="en-US" dirty="0">
                <a:latin typeface="Century Gothic" charset="0"/>
              </a:rPr>
              <a:t>has 3 main etiologies:</a:t>
            </a:r>
          </a:p>
          <a:p>
            <a:pPr lvl="1"/>
            <a:r>
              <a:rPr lang="en-US" dirty="0">
                <a:latin typeface="Century Gothic" charset="0"/>
              </a:rPr>
              <a:t>Hypovolemic – both H2O and Na decreased        (Na &gt; H20)</a:t>
            </a:r>
          </a:p>
          <a:p>
            <a:pPr lvl="2"/>
            <a:r>
              <a:rPr lang="en-US" dirty="0">
                <a:latin typeface="Century Gothic" charset="0"/>
              </a:rPr>
              <a:t>Diarrhea, vomiting, dehydration, malnutrition, burns</a:t>
            </a:r>
          </a:p>
          <a:p>
            <a:pPr lvl="1"/>
            <a:r>
              <a:rPr lang="en-US" dirty="0" err="1">
                <a:latin typeface="Century Gothic" charset="0"/>
              </a:rPr>
              <a:t>Euvolemic</a:t>
            </a:r>
            <a:r>
              <a:rPr lang="en-US" dirty="0">
                <a:latin typeface="Century Gothic" charset="0"/>
              </a:rPr>
              <a:t> – H20 increased and Na stable</a:t>
            </a:r>
          </a:p>
          <a:p>
            <a:pPr lvl="2"/>
            <a:r>
              <a:rPr lang="en-US" dirty="0">
                <a:latin typeface="Century Gothic" charset="0"/>
              </a:rPr>
              <a:t>Consider SIADH, thyroid disease, cortisol deficiency, primary polydipsia</a:t>
            </a:r>
          </a:p>
          <a:p>
            <a:pPr lvl="1"/>
            <a:r>
              <a:rPr lang="en-US" dirty="0" err="1">
                <a:latin typeface="Century Gothic" charset="0"/>
              </a:rPr>
              <a:t>Hypervolemic</a:t>
            </a:r>
            <a:r>
              <a:rPr lang="en-US" dirty="0">
                <a:latin typeface="Century Gothic" charset="0"/>
              </a:rPr>
              <a:t> – H20 increased and Na increased (H2O &gt; Na)</a:t>
            </a:r>
          </a:p>
          <a:p>
            <a:pPr lvl="2"/>
            <a:r>
              <a:rPr lang="en-US" dirty="0">
                <a:latin typeface="Century Gothic" charset="0"/>
              </a:rPr>
              <a:t>Consider CHF, cirrhosis, Renal Failure and </a:t>
            </a:r>
            <a:r>
              <a:rPr lang="en-US" dirty="0" err="1">
                <a:latin typeface="Century Gothic" charset="0"/>
              </a:rPr>
              <a:t>Nephrotic</a:t>
            </a:r>
            <a:r>
              <a:rPr lang="en-US" dirty="0">
                <a:latin typeface="Century Gothic" charset="0"/>
              </a:rPr>
              <a:t> Syndrome</a:t>
            </a:r>
          </a:p>
          <a:p>
            <a:pPr lvl="1">
              <a:buFont typeface="Wingdings 2" charset="0"/>
              <a:buNone/>
            </a:pPr>
            <a:endParaRPr lang="en-US" dirty="0">
              <a:latin typeface="Century Gothic" charset="0"/>
            </a:endParaRPr>
          </a:p>
          <a:p>
            <a:pPr lvl="1">
              <a:buFont typeface="Wingdings 2" charset="0"/>
              <a:buNone/>
            </a:pPr>
            <a:endParaRPr lang="en-US" dirty="0">
              <a:latin typeface="Century Gothic" charset="0"/>
            </a:endParaRPr>
          </a:p>
          <a:p>
            <a:endParaRPr lang="en-US" dirty="0">
              <a:latin typeface="Century Gothic" charset="0"/>
            </a:endParaRPr>
          </a:p>
        </p:txBody>
      </p:sp>
    </p:spTree>
    <p:extLst>
      <p:ext uri="{BB962C8B-B14F-4D97-AF65-F5344CB8AC3E}">
        <p14:creationId xmlns:p14="http://schemas.microsoft.com/office/powerpoint/2010/main" val="4286840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BA2A-049F-2D5D-DE90-5B7862D3F9EA}"/>
              </a:ext>
            </a:extLst>
          </p:cNvPr>
          <p:cNvSpPr>
            <a:spLocks noGrp="1"/>
          </p:cNvSpPr>
          <p:nvPr>
            <p:ph type="title"/>
          </p:nvPr>
        </p:nvSpPr>
        <p:spPr/>
        <p:txBody>
          <a:bodyPr/>
          <a:lstStyle/>
          <a:p>
            <a:r>
              <a:rPr lang="en-US" dirty="0"/>
              <a:t>Disclosure of Relevant Relationship</a:t>
            </a:r>
          </a:p>
        </p:txBody>
      </p:sp>
      <p:sp>
        <p:nvSpPr>
          <p:cNvPr id="3" name="Content Placeholder 2">
            <a:extLst>
              <a:ext uri="{FF2B5EF4-FFF2-40B4-BE49-F238E27FC236}">
                <a16:creationId xmlns:a16="http://schemas.microsoft.com/office/drawing/2014/main" id="{D02597CA-DA23-AE98-5A6A-1C2318A81231}"/>
              </a:ext>
            </a:extLst>
          </p:cNvPr>
          <p:cNvSpPr txBox="1">
            <a:spLocks/>
          </p:cNvSpPr>
          <p:nvPr/>
        </p:nvSpPr>
        <p:spPr>
          <a:xfrm>
            <a:off x="838200" y="2343149"/>
            <a:ext cx="10515600" cy="4353073"/>
          </a:xfrm>
          <a:prstGeom prst="rect">
            <a:avLst/>
          </a:prstGeom>
          <a:solidFill>
            <a:schemeClr val="bg1">
              <a:alpha val="50474"/>
            </a:schemeClr>
          </a:solidFill>
        </p:spPr>
        <p:txBody>
          <a:bodyPr vert="horz" lIns="137160" tIns="137160" rIns="137160" bIns="1371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solidFill>
                  <a:schemeClr val="accent6"/>
                </a:solidFill>
                <a:effectLst/>
                <a:uLnTx/>
                <a:uFillTx/>
                <a:latin typeface="Calibri" panose="020F0502020204030204"/>
                <a:ea typeface="+mn-ea"/>
                <a:cs typeface="Segoe UI Semibold" panose="020B0702040204020203" pitchFamily="34" charset="0"/>
              </a:rPr>
              <a:t>Dr. Christin has not had (in the past 24 months) any relevant conflicts of interest or relevant financial relationship with the manufacturers of products or services that will be discussed in this CME activity or in his presentation. </a:t>
            </a:r>
            <a:br>
              <a:rPr kumimoji="0" lang="en-US" sz="2600" b="0" i="0" u="none" strike="noStrike" kern="1200" cap="none" spc="0" normalizeH="0" baseline="0" noProof="0" dirty="0">
                <a:solidFill>
                  <a:schemeClr val="accent6"/>
                </a:solidFill>
                <a:effectLst/>
                <a:uLnTx/>
                <a:uFillTx/>
                <a:latin typeface="Calibri" panose="020F0502020204030204"/>
                <a:ea typeface="+mn-ea"/>
                <a:cs typeface="Segoe UI Semibold" panose="020B0702040204020203" pitchFamily="34" charset="0"/>
              </a:rPr>
            </a:br>
            <a:endParaRPr kumimoji="0" lang="en-US" sz="2600" b="0" i="0" u="none" strike="noStrike" kern="1200" cap="none" spc="0" normalizeH="0" baseline="0" noProof="0" dirty="0">
              <a:solidFill>
                <a:schemeClr val="accent6"/>
              </a:solidFill>
              <a:effectLst/>
              <a:uLnTx/>
              <a:uFillTx/>
              <a:latin typeface="Calibri" panose="020F0502020204030204"/>
              <a:ea typeface="+mn-ea"/>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solidFill>
                  <a:schemeClr val="accent6"/>
                </a:solidFill>
                <a:effectLst/>
                <a:uLnTx/>
                <a:uFillTx/>
                <a:latin typeface="Calibri" panose="020F0502020204030204"/>
                <a:ea typeface="+mn-ea"/>
                <a:cs typeface="Segoe UI Semibold" panose="020B0702040204020203" pitchFamily="34" charset="0"/>
              </a:rPr>
              <a:t>Dr. Christin will support this presentation and clinical recommendations with the “best available evidence” from medical literature.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solidFill>
                <a:schemeClr val="accent6"/>
              </a:solidFill>
              <a:effectLst/>
              <a:uLnTx/>
              <a:uFillTx/>
              <a:latin typeface="Calibri" panose="020F0502020204030204"/>
              <a:ea typeface="+mn-ea"/>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solidFill>
                  <a:schemeClr val="accent6"/>
                </a:solidFill>
                <a:effectLst/>
                <a:uLnTx/>
                <a:uFillTx/>
                <a:latin typeface="Calibri" panose="020F0502020204030204"/>
                <a:ea typeface="+mn-ea"/>
                <a:cs typeface="Segoe UI Semibold" panose="020B0702040204020203" pitchFamily="34" charset="0"/>
              </a:rPr>
              <a:t>Dr. Christin does not intend to discuss an unapproved/investigative use of a commercial product/device in this presentation.</a:t>
            </a:r>
          </a:p>
        </p:txBody>
      </p:sp>
    </p:spTree>
    <p:extLst>
      <p:ext uri="{BB962C8B-B14F-4D97-AF65-F5344CB8AC3E}">
        <p14:creationId xmlns:p14="http://schemas.microsoft.com/office/powerpoint/2010/main" val="69107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dirty="0">
                <a:latin typeface="Century Gothic" charset="0"/>
              </a:rPr>
              <a:t>Urine Studies</a:t>
            </a:r>
            <a:endParaRPr lang="en-US" dirty="0">
              <a:latin typeface="Century Gothic" charset="0"/>
            </a:endParaRPr>
          </a:p>
        </p:txBody>
      </p:sp>
      <p:sp>
        <p:nvSpPr>
          <p:cNvPr id="15363" name="Content Placeholder 2"/>
          <p:cNvSpPr>
            <a:spLocks noGrp="1"/>
          </p:cNvSpPr>
          <p:nvPr>
            <p:ph idx="1"/>
          </p:nvPr>
        </p:nvSpPr>
        <p:spPr/>
        <p:txBody>
          <a:bodyPr>
            <a:normAutofit/>
          </a:bodyPr>
          <a:lstStyle/>
          <a:p>
            <a:r>
              <a:rPr lang="en-US" dirty="0">
                <a:latin typeface="Century Gothic" charset="0"/>
              </a:rPr>
              <a:t>For </a:t>
            </a:r>
            <a:r>
              <a:rPr lang="en-US" dirty="0" err="1">
                <a:latin typeface="Century Gothic" charset="0"/>
              </a:rPr>
              <a:t>euvolemic</a:t>
            </a:r>
            <a:r>
              <a:rPr lang="en-US" dirty="0">
                <a:latin typeface="Century Gothic" charset="0"/>
              </a:rPr>
              <a:t> </a:t>
            </a:r>
            <a:r>
              <a:rPr lang="en-US" dirty="0" err="1">
                <a:latin typeface="Century Gothic" charset="0"/>
              </a:rPr>
              <a:t>hyponatremia</a:t>
            </a:r>
            <a:r>
              <a:rPr lang="en-US" dirty="0">
                <a:latin typeface="Century Gothic" charset="0"/>
              </a:rPr>
              <a:t>, check urine osmolality </a:t>
            </a:r>
          </a:p>
          <a:p>
            <a:pPr lvl="1"/>
            <a:r>
              <a:rPr lang="en-US" dirty="0">
                <a:latin typeface="Century Gothic" charset="0"/>
              </a:rPr>
              <a:t>Urine osmolality &lt;100 - excess water intake</a:t>
            </a:r>
          </a:p>
          <a:p>
            <a:pPr lvl="1"/>
            <a:r>
              <a:rPr lang="en-US" dirty="0">
                <a:latin typeface="Century Gothic" charset="0"/>
              </a:rPr>
              <a:t>Urine osmolality &gt;100 - impaired renal concentration</a:t>
            </a:r>
          </a:p>
          <a:p>
            <a:pPr lvl="2"/>
            <a:r>
              <a:rPr lang="en-US" dirty="0">
                <a:latin typeface="Century Gothic" charset="0"/>
              </a:rPr>
              <a:t>SIADH, hypothyroidism, cortisol deficiency</a:t>
            </a:r>
          </a:p>
          <a:p>
            <a:r>
              <a:rPr lang="en-US" dirty="0">
                <a:latin typeface="Century Gothic" charset="0"/>
              </a:rPr>
              <a:t>Check urine sodium &amp; calculate </a:t>
            </a:r>
            <a:r>
              <a:rPr lang="en-US" dirty="0" err="1">
                <a:latin typeface="Century Gothic" charset="0"/>
              </a:rPr>
              <a:t>FeNa</a:t>
            </a:r>
            <a:r>
              <a:rPr lang="en-US" dirty="0">
                <a:latin typeface="Century Gothic" charset="0"/>
              </a:rPr>
              <a:t> %</a:t>
            </a:r>
          </a:p>
          <a:p>
            <a:pPr lvl="1"/>
            <a:r>
              <a:rPr lang="en-US" dirty="0">
                <a:latin typeface="Century Gothic" charset="0"/>
              </a:rPr>
              <a:t>A low urine sodium (&lt;10) and low </a:t>
            </a:r>
            <a:r>
              <a:rPr lang="en-US" dirty="0" err="1">
                <a:latin typeface="Century Gothic" charset="0"/>
              </a:rPr>
              <a:t>FeNa</a:t>
            </a:r>
            <a:r>
              <a:rPr lang="en-US" dirty="0">
                <a:latin typeface="Century Gothic" charset="0"/>
              </a:rPr>
              <a:t> (&lt;1%) implies the kidneys are appropriately reabsorbing sodium</a:t>
            </a:r>
          </a:p>
          <a:p>
            <a:pPr lvl="1"/>
            <a:r>
              <a:rPr lang="en-US" dirty="0">
                <a:latin typeface="Century Gothic" charset="0"/>
              </a:rPr>
              <a:t>A high urine sodium (&gt;20) and high </a:t>
            </a:r>
            <a:r>
              <a:rPr lang="en-US" dirty="0" err="1">
                <a:latin typeface="Century Gothic" charset="0"/>
              </a:rPr>
              <a:t>FeNa</a:t>
            </a:r>
            <a:r>
              <a:rPr lang="en-US" dirty="0">
                <a:latin typeface="Century Gothic" charset="0"/>
              </a:rPr>
              <a:t> (&gt;1%) implies the kidneys are not functioning as they should</a:t>
            </a:r>
          </a:p>
        </p:txBody>
      </p:sp>
    </p:spTree>
    <p:extLst>
      <p:ext uri="{BB962C8B-B14F-4D97-AF65-F5344CB8AC3E}">
        <p14:creationId xmlns:p14="http://schemas.microsoft.com/office/powerpoint/2010/main" val="3963625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77255" y="466176"/>
            <a:ext cx="7928038" cy="5172138"/>
          </a:xfrm>
          <a:prstGeom prst="rect">
            <a:avLst/>
          </a:prstGeom>
        </p:spPr>
      </p:pic>
      <p:pic>
        <p:nvPicPr>
          <p:cNvPr id="5" name="Picture 4"/>
          <p:cNvPicPr>
            <a:picLocks noChangeAspect="1"/>
          </p:cNvPicPr>
          <p:nvPr/>
        </p:nvPicPr>
        <p:blipFill>
          <a:blip r:embed="rId4"/>
          <a:stretch>
            <a:fillRect/>
          </a:stretch>
        </p:blipFill>
        <p:spPr>
          <a:xfrm>
            <a:off x="2177258" y="6140653"/>
            <a:ext cx="7053943" cy="321500"/>
          </a:xfrm>
          <a:prstGeom prst="rect">
            <a:avLst/>
          </a:prstGeom>
        </p:spPr>
      </p:pic>
    </p:spTree>
    <p:extLst>
      <p:ext uri="{BB962C8B-B14F-4D97-AF65-F5344CB8AC3E}">
        <p14:creationId xmlns:p14="http://schemas.microsoft.com/office/powerpoint/2010/main" val="971235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073275" y="608203"/>
            <a:ext cx="8042276" cy="1336956"/>
          </a:xfrm>
        </p:spPr>
        <p:txBody>
          <a:bodyPr/>
          <a:lstStyle/>
          <a:p>
            <a:r>
              <a:rPr lang="en-US" dirty="0">
                <a:latin typeface="Century Gothic" charset="0"/>
              </a:rPr>
              <a:t>Treatment of </a:t>
            </a:r>
            <a:r>
              <a:rPr lang="en-US" dirty="0" err="1">
                <a:latin typeface="Century Gothic" charset="0"/>
              </a:rPr>
              <a:t>Hyponatremia</a:t>
            </a:r>
            <a:r>
              <a:rPr lang="en-US" dirty="0">
                <a:latin typeface="Century Gothic" charset="0"/>
              </a:rPr>
              <a:t>	</a:t>
            </a:r>
          </a:p>
        </p:txBody>
      </p:sp>
      <p:sp>
        <p:nvSpPr>
          <p:cNvPr id="17411" name="Content Placeholder 2"/>
          <p:cNvSpPr>
            <a:spLocks noGrp="1"/>
          </p:cNvSpPr>
          <p:nvPr>
            <p:ph idx="1"/>
          </p:nvPr>
        </p:nvSpPr>
        <p:spPr>
          <a:xfrm>
            <a:off x="2073275" y="1945159"/>
            <a:ext cx="8042276" cy="4343400"/>
          </a:xfrm>
        </p:spPr>
        <p:txBody>
          <a:bodyPr/>
          <a:lstStyle/>
          <a:p>
            <a:r>
              <a:rPr lang="en-US" dirty="0">
                <a:latin typeface="Century Gothic" charset="0"/>
              </a:rPr>
              <a:t>Depending on the cause:</a:t>
            </a:r>
          </a:p>
          <a:p>
            <a:pPr lvl="1"/>
            <a:r>
              <a:rPr lang="en-US" dirty="0">
                <a:latin typeface="Century Gothic" charset="0"/>
              </a:rPr>
              <a:t>Water restriction</a:t>
            </a:r>
          </a:p>
          <a:p>
            <a:pPr lvl="1"/>
            <a:r>
              <a:rPr lang="en-US" dirty="0">
                <a:latin typeface="Century Gothic" charset="0"/>
              </a:rPr>
              <a:t>Saline</a:t>
            </a:r>
          </a:p>
          <a:p>
            <a:pPr lvl="1"/>
            <a:r>
              <a:rPr lang="en-US" dirty="0">
                <a:latin typeface="Century Gothic" charset="0"/>
              </a:rPr>
              <a:t>Saline and Lasix</a:t>
            </a:r>
          </a:p>
          <a:p>
            <a:pPr lvl="1"/>
            <a:r>
              <a:rPr lang="en-US" dirty="0">
                <a:latin typeface="Century Gothic" charset="0"/>
              </a:rPr>
              <a:t>3% NS IF symptomatic </a:t>
            </a:r>
          </a:p>
          <a:p>
            <a:r>
              <a:rPr lang="en-US" dirty="0">
                <a:latin typeface="Century Gothic" charset="0"/>
              </a:rPr>
              <a:t>Be </a:t>
            </a:r>
            <a:r>
              <a:rPr lang="en-US" b="1" dirty="0">
                <a:latin typeface="Century Gothic" charset="0"/>
              </a:rPr>
              <a:t>CAUTIOUS </a:t>
            </a:r>
            <a:r>
              <a:rPr lang="en-US" dirty="0">
                <a:latin typeface="Century Gothic" charset="0"/>
              </a:rPr>
              <a:t>with correction:</a:t>
            </a:r>
          </a:p>
          <a:p>
            <a:pPr lvl="1"/>
            <a:r>
              <a:rPr lang="en-US" dirty="0">
                <a:latin typeface="Century Gothic" charset="0"/>
              </a:rPr>
              <a:t>Do not increase Na more than 10-12 </a:t>
            </a:r>
            <a:r>
              <a:rPr lang="en-US" dirty="0" err="1">
                <a:latin typeface="Century Gothic" charset="0"/>
              </a:rPr>
              <a:t>meq</a:t>
            </a:r>
            <a:r>
              <a:rPr lang="en-US" dirty="0">
                <a:latin typeface="Century Gothic" charset="0"/>
              </a:rPr>
              <a:t>/L in 24 </a:t>
            </a:r>
            <a:r>
              <a:rPr lang="en-US" dirty="0" err="1">
                <a:latin typeface="Century Gothic" charset="0"/>
              </a:rPr>
              <a:t>hrs</a:t>
            </a:r>
            <a:r>
              <a:rPr lang="en-US" dirty="0">
                <a:latin typeface="Century Gothic" charset="0"/>
              </a:rPr>
              <a:t> </a:t>
            </a:r>
          </a:p>
          <a:p>
            <a:pPr lvl="2"/>
            <a:r>
              <a:rPr lang="en-US" dirty="0">
                <a:latin typeface="Century Gothic" charset="0"/>
              </a:rPr>
              <a:t>Central </a:t>
            </a:r>
            <a:r>
              <a:rPr lang="en-US" dirty="0" err="1">
                <a:latin typeface="Century Gothic" charset="0"/>
              </a:rPr>
              <a:t>pontine</a:t>
            </a:r>
            <a:r>
              <a:rPr lang="en-US" dirty="0">
                <a:latin typeface="Century Gothic" charset="0"/>
              </a:rPr>
              <a:t> demyelination syndrome </a:t>
            </a:r>
          </a:p>
          <a:p>
            <a:pPr lvl="2"/>
            <a:endParaRPr lang="en-US" dirty="0">
              <a:latin typeface="Century Gothic" charset="0"/>
            </a:endParaRPr>
          </a:p>
          <a:p>
            <a:pPr marL="685800" lvl="2" indent="0">
              <a:buNone/>
            </a:pPr>
            <a:r>
              <a:rPr lang="en-US" dirty="0">
                <a:latin typeface="Century Gothic" charset="0"/>
              </a:rPr>
              <a:t> </a:t>
            </a:r>
          </a:p>
          <a:p>
            <a:pPr marL="0" indent="0">
              <a:buNone/>
            </a:pPr>
            <a:endParaRPr lang="en-US" dirty="0">
              <a:latin typeface="Century Gothic" charset="0"/>
            </a:endParaRPr>
          </a:p>
        </p:txBody>
      </p:sp>
    </p:spTree>
    <p:extLst>
      <p:ext uri="{BB962C8B-B14F-4D97-AF65-F5344CB8AC3E}">
        <p14:creationId xmlns:p14="http://schemas.microsoft.com/office/powerpoint/2010/main" val="2162564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Hypernatremia</a:t>
            </a:r>
          </a:p>
        </p:txBody>
      </p:sp>
      <p:sp>
        <p:nvSpPr>
          <p:cNvPr id="3" name="Content Placeholder 2"/>
          <p:cNvSpPr>
            <a:spLocks noGrp="1"/>
          </p:cNvSpPr>
          <p:nvPr>
            <p:ph idx="1"/>
          </p:nvPr>
        </p:nvSpPr>
        <p:spPr/>
        <p:txBody>
          <a:bodyPr/>
          <a:lstStyle/>
          <a:p>
            <a:r>
              <a:rPr lang="en-US" dirty="0"/>
              <a:t>Serum Na &gt; 150 </a:t>
            </a:r>
            <a:r>
              <a:rPr lang="en-US" dirty="0" err="1"/>
              <a:t>mmol</a:t>
            </a:r>
            <a:r>
              <a:rPr lang="en-US" dirty="0"/>
              <a:t>/L</a:t>
            </a:r>
          </a:p>
          <a:p>
            <a:r>
              <a:rPr lang="en-US" dirty="0"/>
              <a:t>Intact thirst and free access to water should prevent this</a:t>
            </a:r>
          </a:p>
          <a:p>
            <a:r>
              <a:rPr lang="en-US" dirty="0"/>
              <a:t>Causes include</a:t>
            </a:r>
          </a:p>
          <a:p>
            <a:pPr lvl="1"/>
            <a:r>
              <a:rPr lang="en-US" dirty="0"/>
              <a:t>Water losses from kidneys, GI system, skin</a:t>
            </a:r>
          </a:p>
          <a:p>
            <a:pPr lvl="2"/>
            <a:r>
              <a:rPr lang="en-US" dirty="0"/>
              <a:t>Weight loss</a:t>
            </a:r>
          </a:p>
          <a:p>
            <a:pPr lvl="2"/>
            <a:r>
              <a:rPr lang="en-US" dirty="0"/>
              <a:t>GI losses are the most common cause</a:t>
            </a:r>
          </a:p>
          <a:p>
            <a:pPr lvl="1"/>
            <a:r>
              <a:rPr lang="en-US" dirty="0"/>
              <a:t>Salt loading/ high solute load </a:t>
            </a:r>
          </a:p>
        </p:txBody>
      </p:sp>
    </p:spTree>
    <p:extLst>
      <p:ext uri="{BB962C8B-B14F-4D97-AF65-F5344CB8AC3E}">
        <p14:creationId xmlns:p14="http://schemas.microsoft.com/office/powerpoint/2010/main" val="432452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Important Lab Test</a:t>
            </a:r>
          </a:p>
        </p:txBody>
      </p:sp>
      <p:sp>
        <p:nvSpPr>
          <p:cNvPr id="3" name="Content Placeholder 2"/>
          <p:cNvSpPr>
            <a:spLocks noGrp="1"/>
          </p:cNvSpPr>
          <p:nvPr>
            <p:ph idx="1"/>
          </p:nvPr>
        </p:nvSpPr>
        <p:spPr>
          <a:xfrm>
            <a:off x="2073275" y="1997691"/>
            <a:ext cx="8042276" cy="794975"/>
          </a:xfrm>
        </p:spPr>
        <p:txBody>
          <a:bodyPr>
            <a:normAutofit lnSpcReduction="10000"/>
          </a:bodyPr>
          <a:lstStyle/>
          <a:p>
            <a:pPr marL="0" indent="0" algn="ctr">
              <a:buNone/>
            </a:pPr>
            <a:r>
              <a:rPr lang="en-US" dirty="0"/>
              <a:t>  After assessing volume status </a:t>
            </a:r>
            <a:r>
              <a:rPr lang="en-US" dirty="0">
                <a:sym typeface="Wingdings"/>
              </a:rPr>
              <a:t> </a:t>
            </a:r>
            <a:r>
              <a:rPr lang="en-US" dirty="0"/>
              <a:t>Urine Na and Urine osmolality</a:t>
            </a:r>
          </a:p>
          <a:p>
            <a:endParaRPr lang="en-US" dirty="0"/>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32693785"/>
              </p:ext>
            </p:extLst>
          </p:nvPr>
        </p:nvGraphicFramePr>
        <p:xfrm>
          <a:off x="2279636" y="3149178"/>
          <a:ext cx="7675140" cy="1656080"/>
        </p:xfrm>
        <a:graphic>
          <a:graphicData uri="http://schemas.openxmlformats.org/drawingml/2006/table">
            <a:tbl>
              <a:tblPr firstRow="1" bandRow="1">
                <a:tableStyleId>{7DF18680-E054-41AD-8BC1-D1AEF772440D}</a:tableStyleId>
              </a:tblPr>
              <a:tblGrid>
                <a:gridCol w="2057901">
                  <a:extLst>
                    <a:ext uri="{9D8B030D-6E8A-4147-A177-3AD203B41FA5}">
                      <a16:colId xmlns:a16="http://schemas.microsoft.com/office/drawing/2014/main" val="20000"/>
                    </a:ext>
                  </a:extLst>
                </a:gridCol>
                <a:gridCol w="3058859">
                  <a:extLst>
                    <a:ext uri="{9D8B030D-6E8A-4147-A177-3AD203B41FA5}">
                      <a16:colId xmlns:a16="http://schemas.microsoft.com/office/drawing/2014/main" val="20001"/>
                    </a:ext>
                  </a:extLst>
                </a:gridCol>
                <a:gridCol w="255838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Urine Na &gt; 20 </a:t>
                      </a:r>
                      <a:r>
                        <a:rPr lang="en-US" dirty="0" err="1"/>
                        <a:t>mEq</a:t>
                      </a:r>
                      <a:r>
                        <a:rPr lang="en-US" dirty="0"/>
                        <a:t>/L</a:t>
                      </a:r>
                    </a:p>
                  </a:txBody>
                  <a:tcPr/>
                </a:tc>
                <a:tc>
                  <a:txBody>
                    <a:bodyPr/>
                    <a:lstStyle/>
                    <a:p>
                      <a:r>
                        <a:rPr lang="en-US" dirty="0"/>
                        <a:t>Urine Na &lt; 20meq/L</a:t>
                      </a:r>
                    </a:p>
                  </a:txBody>
                  <a:tcPr/>
                </a:tc>
                <a:extLst>
                  <a:ext uri="{0D108BD9-81ED-4DB2-BD59-A6C34878D82A}">
                    <a16:rowId xmlns:a16="http://schemas.microsoft.com/office/drawing/2014/main" val="10000"/>
                  </a:ext>
                </a:extLst>
              </a:tr>
              <a:tr h="370840">
                <a:tc>
                  <a:txBody>
                    <a:bodyPr/>
                    <a:lstStyle/>
                    <a:p>
                      <a:r>
                        <a:rPr lang="en-US" dirty="0"/>
                        <a:t>Hypovolemic</a:t>
                      </a:r>
                    </a:p>
                  </a:txBody>
                  <a:tcPr/>
                </a:tc>
                <a:tc>
                  <a:txBody>
                    <a:bodyPr/>
                    <a:lstStyle/>
                    <a:p>
                      <a:r>
                        <a:rPr lang="en-US" dirty="0"/>
                        <a:t>Renal losses</a:t>
                      </a:r>
                    </a:p>
                    <a:p>
                      <a:r>
                        <a:rPr lang="en-US" dirty="0"/>
                        <a:t>--Dysplasia</a:t>
                      </a:r>
                    </a:p>
                    <a:p>
                      <a:r>
                        <a:rPr lang="en-US" dirty="0"/>
                        <a:t>--Post-obstructive diuresis</a:t>
                      </a:r>
                    </a:p>
                  </a:txBody>
                  <a:tcPr/>
                </a:tc>
                <a:tc>
                  <a:txBody>
                    <a:bodyPr/>
                    <a:lstStyle/>
                    <a:p>
                      <a:r>
                        <a:rPr lang="en-US" dirty="0" err="1"/>
                        <a:t>Extrarenal</a:t>
                      </a:r>
                      <a:r>
                        <a:rPr lang="en-US" dirty="0"/>
                        <a:t> losses</a:t>
                      </a:r>
                    </a:p>
                    <a:p>
                      <a:r>
                        <a:rPr lang="en-US" dirty="0"/>
                        <a:t>--burns,</a:t>
                      </a:r>
                      <a:r>
                        <a:rPr lang="en-US" baseline="0" dirty="0"/>
                        <a:t> sweat</a:t>
                      </a:r>
                    </a:p>
                    <a:p>
                      <a:r>
                        <a:rPr lang="en-US" baseline="0" dirty="0"/>
                        <a:t>--diarrhea</a:t>
                      </a:r>
                      <a:endParaRPr lang="en-US" dirty="0"/>
                    </a:p>
                  </a:txBody>
                  <a:tcPr/>
                </a:tc>
                <a:extLst>
                  <a:ext uri="{0D108BD9-81ED-4DB2-BD59-A6C34878D82A}">
                    <a16:rowId xmlns:a16="http://schemas.microsoft.com/office/drawing/2014/main" val="10001"/>
                  </a:ext>
                </a:extLst>
              </a:tr>
              <a:tr h="370840">
                <a:tc>
                  <a:txBody>
                    <a:bodyPr/>
                    <a:lstStyle/>
                    <a:p>
                      <a:r>
                        <a:rPr lang="en-US" dirty="0" err="1"/>
                        <a:t>Hypervolemic</a:t>
                      </a:r>
                      <a:endParaRPr lang="en-US" dirty="0"/>
                    </a:p>
                  </a:txBody>
                  <a:tcPr/>
                </a:tc>
                <a:tc>
                  <a:txBody>
                    <a:bodyPr/>
                    <a:lstStyle/>
                    <a:p>
                      <a:r>
                        <a:rPr lang="en-US" dirty="0"/>
                        <a:t>Salt</a:t>
                      </a:r>
                      <a:r>
                        <a:rPr lang="en-US" baseline="0" dirty="0"/>
                        <a:t> Loading</a:t>
                      </a:r>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11127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638051"/>
            <a:ext cx="8042276" cy="1336956"/>
          </a:xfrm>
        </p:spPr>
        <p:txBody>
          <a:bodyPr/>
          <a:lstStyle/>
          <a:p>
            <a:r>
              <a:rPr lang="en-US" dirty="0"/>
              <a:t>Hypernatremia WITH </a:t>
            </a:r>
            <a:r>
              <a:rPr lang="en-US" dirty="0" err="1"/>
              <a:t>Euvolemia</a:t>
            </a:r>
            <a:endParaRPr lang="en-US" sz="1800" dirty="0"/>
          </a:p>
        </p:txBody>
      </p:sp>
      <p:sp>
        <p:nvSpPr>
          <p:cNvPr id="9" name="Content Placeholder 8"/>
          <p:cNvSpPr>
            <a:spLocks noGrp="1"/>
          </p:cNvSpPr>
          <p:nvPr>
            <p:ph idx="1"/>
          </p:nvPr>
        </p:nvSpPr>
        <p:spPr>
          <a:xfrm>
            <a:off x="2073275" y="2371801"/>
            <a:ext cx="8042276" cy="4343400"/>
          </a:xfrm>
        </p:spPr>
        <p:txBody>
          <a:bodyPr/>
          <a:lstStyle/>
          <a:p>
            <a:r>
              <a:rPr lang="en-US" dirty="0"/>
              <a:t>Concentrated Urine</a:t>
            </a:r>
          </a:p>
          <a:p>
            <a:pPr lvl="1"/>
            <a:r>
              <a:rPr lang="en-US" dirty="0"/>
              <a:t>Treat with water replacement</a:t>
            </a:r>
          </a:p>
          <a:p>
            <a:r>
              <a:rPr lang="en-US" dirty="0"/>
              <a:t>Dilute Urine (Ur </a:t>
            </a:r>
            <a:r>
              <a:rPr lang="en-US" dirty="0" err="1"/>
              <a:t>osm</a:t>
            </a:r>
            <a:r>
              <a:rPr lang="en-US" dirty="0"/>
              <a:t> &lt;300)</a:t>
            </a:r>
          </a:p>
          <a:p>
            <a:pPr lvl="1"/>
            <a:r>
              <a:rPr lang="en-US" dirty="0"/>
              <a:t>Diabetes </a:t>
            </a:r>
            <a:r>
              <a:rPr lang="en-US" dirty="0" err="1"/>
              <a:t>Insipidus</a:t>
            </a:r>
            <a:endParaRPr lang="en-US" dirty="0"/>
          </a:p>
          <a:p>
            <a:pPr lvl="2"/>
            <a:r>
              <a:rPr lang="en-US" dirty="0"/>
              <a:t>Depending on results of water deprivation test</a:t>
            </a:r>
          </a:p>
          <a:p>
            <a:pPr lvl="3"/>
            <a:r>
              <a:rPr lang="en-US" dirty="0"/>
              <a:t>If </a:t>
            </a:r>
            <a:r>
              <a:rPr lang="en-US" dirty="0" err="1"/>
              <a:t>respondes</a:t>
            </a:r>
            <a:r>
              <a:rPr lang="en-US" dirty="0"/>
              <a:t> </a:t>
            </a:r>
            <a:r>
              <a:rPr lang="en-US" dirty="0">
                <a:sym typeface="Wingdings"/>
              </a:rPr>
              <a:t></a:t>
            </a:r>
            <a:r>
              <a:rPr lang="en-US" dirty="0"/>
              <a:t>Central DI (treat with DDAVP)</a:t>
            </a:r>
          </a:p>
          <a:p>
            <a:pPr lvl="3"/>
            <a:r>
              <a:rPr lang="en-US" dirty="0"/>
              <a:t>No response </a:t>
            </a:r>
            <a:r>
              <a:rPr lang="en-US" dirty="0">
                <a:sym typeface="Wingdings"/>
              </a:rPr>
              <a:t> </a:t>
            </a:r>
            <a:r>
              <a:rPr lang="en-US" dirty="0" err="1"/>
              <a:t>Nephrogenic</a:t>
            </a:r>
            <a:r>
              <a:rPr lang="en-US" dirty="0"/>
              <a:t> DI (treat with water, thiazides)</a:t>
            </a:r>
          </a:p>
        </p:txBody>
      </p:sp>
    </p:spTree>
    <p:extLst>
      <p:ext uri="{BB962C8B-B14F-4D97-AF65-F5344CB8AC3E}">
        <p14:creationId xmlns:p14="http://schemas.microsoft.com/office/powerpoint/2010/main" val="1313022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r>
              <a:rPr lang="en-US">
                <a:latin typeface="Times New Roman" charset="0"/>
              </a:rPr>
              <a:t>Hypokalemia</a:t>
            </a:r>
          </a:p>
        </p:txBody>
      </p:sp>
      <p:sp>
        <p:nvSpPr>
          <p:cNvPr id="17411" name="Rectangle 3"/>
          <p:cNvSpPr>
            <a:spLocks noGrp="1" noChangeArrowheads="1"/>
          </p:cNvSpPr>
          <p:nvPr>
            <p:ph type="body" idx="1"/>
          </p:nvPr>
        </p:nvSpPr>
        <p:spPr>
          <a:xfrm>
            <a:off x="1752600" y="1371600"/>
            <a:ext cx="7772400" cy="5257800"/>
          </a:xfrm>
        </p:spPr>
        <p:txBody>
          <a:bodyPr>
            <a:normAutofit fontScale="62500" lnSpcReduction="20000"/>
          </a:bodyPr>
          <a:lstStyle/>
          <a:p>
            <a:r>
              <a:rPr lang="en-US" sz="2500" dirty="0">
                <a:latin typeface="Times New Roman" charset="0"/>
              </a:rPr>
              <a:t>Etiology</a:t>
            </a:r>
          </a:p>
          <a:p>
            <a:pPr lvl="1"/>
            <a:r>
              <a:rPr lang="en-US" sz="2500" dirty="0">
                <a:latin typeface="Times New Roman" charset="0"/>
              </a:rPr>
              <a:t>Urine losses</a:t>
            </a:r>
          </a:p>
          <a:p>
            <a:pPr lvl="2"/>
            <a:r>
              <a:rPr lang="en-US" sz="2300" dirty="0">
                <a:latin typeface="Times New Roman" charset="0"/>
              </a:rPr>
              <a:t>Diuretics</a:t>
            </a:r>
          </a:p>
          <a:p>
            <a:pPr lvl="2"/>
            <a:r>
              <a:rPr lang="en-US" sz="2300" dirty="0">
                <a:latin typeface="Times New Roman" charset="0"/>
              </a:rPr>
              <a:t>Tubular dysfunction (</a:t>
            </a:r>
            <a:r>
              <a:rPr lang="en-US" sz="2300" dirty="0" err="1">
                <a:latin typeface="Times New Roman" charset="0"/>
              </a:rPr>
              <a:t>Fanconi</a:t>
            </a:r>
            <a:r>
              <a:rPr lang="en-US" sz="2300" dirty="0">
                <a:latin typeface="Times New Roman" charset="0"/>
              </a:rPr>
              <a:t> Syndrome, Barter/</a:t>
            </a:r>
            <a:r>
              <a:rPr lang="en-US" sz="2300" dirty="0" err="1">
                <a:latin typeface="Times New Roman" charset="0"/>
              </a:rPr>
              <a:t>Gitelman</a:t>
            </a:r>
            <a:r>
              <a:rPr lang="en-US" sz="2300" dirty="0">
                <a:latin typeface="Times New Roman" charset="0"/>
              </a:rPr>
              <a:t> Syndrome)</a:t>
            </a:r>
          </a:p>
          <a:p>
            <a:pPr lvl="1"/>
            <a:r>
              <a:rPr lang="en-US" sz="2500" dirty="0">
                <a:latin typeface="Times New Roman" charset="0"/>
              </a:rPr>
              <a:t>GI losses </a:t>
            </a:r>
          </a:p>
          <a:p>
            <a:pPr lvl="2"/>
            <a:r>
              <a:rPr lang="en-US" sz="2300" dirty="0">
                <a:latin typeface="Times New Roman" charset="0"/>
              </a:rPr>
              <a:t>Diarrhea, NG suction</a:t>
            </a:r>
          </a:p>
          <a:p>
            <a:pPr lvl="1"/>
            <a:r>
              <a:rPr lang="en-US" sz="2500" dirty="0">
                <a:latin typeface="Times New Roman" charset="0"/>
              </a:rPr>
              <a:t>Magnesium depletion</a:t>
            </a:r>
          </a:p>
          <a:p>
            <a:pPr lvl="1"/>
            <a:r>
              <a:rPr lang="en-US" sz="2500" dirty="0">
                <a:latin typeface="Times New Roman" charset="0"/>
              </a:rPr>
              <a:t>Displacement (</a:t>
            </a:r>
            <a:r>
              <a:rPr lang="en-US" sz="2500" dirty="0" err="1">
                <a:latin typeface="Times New Roman" charset="0"/>
              </a:rPr>
              <a:t>transcellular</a:t>
            </a:r>
            <a:r>
              <a:rPr lang="en-US" sz="2500" dirty="0">
                <a:latin typeface="Times New Roman" charset="0"/>
              </a:rPr>
              <a:t> shifts)</a:t>
            </a:r>
          </a:p>
          <a:p>
            <a:pPr lvl="1"/>
            <a:r>
              <a:rPr lang="en-US" sz="2500" dirty="0">
                <a:latin typeface="Times New Roman" charset="0"/>
              </a:rPr>
              <a:t>Abnormal RAS pathway (usually associated with elevated BP)</a:t>
            </a:r>
          </a:p>
          <a:p>
            <a:pPr lvl="1"/>
            <a:r>
              <a:rPr lang="en-US" sz="2500" dirty="0">
                <a:latin typeface="Times New Roman" charset="0"/>
              </a:rPr>
              <a:t>Alkalosis</a:t>
            </a:r>
          </a:p>
          <a:p>
            <a:r>
              <a:rPr lang="en-US" sz="2500" dirty="0">
                <a:latin typeface="Times New Roman" charset="0"/>
              </a:rPr>
              <a:t>Manifestations</a:t>
            </a:r>
          </a:p>
          <a:p>
            <a:pPr lvl="1"/>
            <a:r>
              <a:rPr lang="en-US" sz="2500" dirty="0">
                <a:latin typeface="Times New Roman" charset="0"/>
              </a:rPr>
              <a:t>EKG: U waves, flat and inverted T waves</a:t>
            </a:r>
          </a:p>
          <a:p>
            <a:pPr lvl="1"/>
            <a:r>
              <a:rPr lang="en-US" sz="2500" dirty="0">
                <a:latin typeface="Times New Roman" charset="0"/>
              </a:rPr>
              <a:t>Muscle weakness, cramping, </a:t>
            </a:r>
            <a:r>
              <a:rPr lang="en-US" sz="2500" dirty="0" err="1">
                <a:latin typeface="Times New Roman" charset="0"/>
              </a:rPr>
              <a:t>paresthesia</a:t>
            </a:r>
            <a:endParaRPr lang="en-US" sz="2500" dirty="0">
              <a:latin typeface="Times New Roman" charset="0"/>
            </a:endParaRPr>
          </a:p>
          <a:p>
            <a:pPr lvl="1"/>
            <a:r>
              <a:rPr lang="en-US" sz="2500" dirty="0">
                <a:latin typeface="Times New Roman" charset="0"/>
              </a:rPr>
              <a:t>Paralytic ileus</a:t>
            </a:r>
          </a:p>
          <a:p>
            <a:r>
              <a:rPr lang="en-US" sz="2500" dirty="0">
                <a:latin typeface="Times New Roman" charset="0"/>
              </a:rPr>
              <a:t>Treatment</a:t>
            </a:r>
          </a:p>
          <a:p>
            <a:pPr lvl="1"/>
            <a:r>
              <a:rPr lang="en-US" sz="2500" dirty="0">
                <a:latin typeface="Times New Roman" charset="0"/>
              </a:rPr>
              <a:t>Replace: oral if possible</a:t>
            </a:r>
          </a:p>
          <a:p>
            <a:pPr lvl="1"/>
            <a:r>
              <a:rPr lang="en-US" sz="2500" dirty="0">
                <a:latin typeface="Times New Roman" charset="0"/>
              </a:rPr>
              <a:t>Avoid medications that push K </a:t>
            </a:r>
            <a:r>
              <a:rPr lang="en-US" sz="2500" dirty="0" err="1">
                <a:latin typeface="Times New Roman" charset="0"/>
              </a:rPr>
              <a:t>intracellularly</a:t>
            </a:r>
            <a:r>
              <a:rPr lang="en-US" sz="2500" dirty="0">
                <a:latin typeface="Times New Roman" charset="0"/>
              </a:rPr>
              <a:t> </a:t>
            </a:r>
          </a:p>
        </p:txBody>
      </p:sp>
    </p:spTree>
    <p:extLst>
      <p:ext uri="{BB962C8B-B14F-4D97-AF65-F5344CB8AC3E}">
        <p14:creationId xmlns:p14="http://schemas.microsoft.com/office/powerpoint/2010/main" val="25540854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a:lstStyle/>
          <a:p>
            <a:r>
              <a:rPr lang="en-US">
                <a:latin typeface="Times New Roman" charset="0"/>
              </a:rPr>
              <a:t>Hyperkalemia</a:t>
            </a:r>
          </a:p>
        </p:txBody>
      </p:sp>
      <p:sp>
        <p:nvSpPr>
          <p:cNvPr id="18435" name="Rectangle 3"/>
          <p:cNvSpPr>
            <a:spLocks noGrp="1" noChangeArrowheads="1"/>
          </p:cNvSpPr>
          <p:nvPr>
            <p:ph type="body" idx="1"/>
          </p:nvPr>
        </p:nvSpPr>
        <p:spPr/>
        <p:txBody>
          <a:bodyPr/>
          <a:lstStyle/>
          <a:p>
            <a:r>
              <a:rPr lang="en-US" dirty="0">
                <a:latin typeface="Times New Roman" charset="0"/>
              </a:rPr>
              <a:t>Etiology</a:t>
            </a:r>
          </a:p>
          <a:p>
            <a:pPr lvl="1"/>
            <a:r>
              <a:rPr lang="en-US" dirty="0">
                <a:latin typeface="Times New Roman" charset="0"/>
              </a:rPr>
              <a:t>Renal failure</a:t>
            </a:r>
          </a:p>
          <a:p>
            <a:pPr lvl="1"/>
            <a:r>
              <a:rPr lang="en-US" dirty="0">
                <a:latin typeface="Times New Roman" charset="0"/>
              </a:rPr>
              <a:t>Cell </a:t>
            </a:r>
            <a:r>
              <a:rPr lang="en-US" dirty="0" err="1">
                <a:latin typeface="Times New Roman" charset="0"/>
              </a:rPr>
              <a:t>lysis</a:t>
            </a:r>
            <a:r>
              <a:rPr lang="en-US" dirty="0">
                <a:latin typeface="Times New Roman" charset="0"/>
              </a:rPr>
              <a:t> /muscle injury</a:t>
            </a:r>
          </a:p>
          <a:p>
            <a:pPr lvl="1"/>
            <a:r>
              <a:rPr lang="en-US" dirty="0">
                <a:latin typeface="Times New Roman" charset="0"/>
              </a:rPr>
              <a:t>Medications (K sparing diuretics, ACEI/ARB, BB, NSAIDs)</a:t>
            </a:r>
          </a:p>
          <a:p>
            <a:pPr lvl="1"/>
            <a:r>
              <a:rPr lang="en-US" dirty="0">
                <a:latin typeface="Times New Roman" charset="0"/>
              </a:rPr>
              <a:t>Metabolic acidosis </a:t>
            </a:r>
          </a:p>
          <a:p>
            <a:pPr lvl="1"/>
            <a:r>
              <a:rPr lang="en-US" dirty="0">
                <a:latin typeface="Times New Roman" charset="0"/>
              </a:rPr>
              <a:t>Adrenal insufficiency </a:t>
            </a:r>
          </a:p>
          <a:p>
            <a:pPr lvl="1"/>
            <a:r>
              <a:rPr lang="en-US" dirty="0">
                <a:latin typeface="Times New Roman" charset="0"/>
              </a:rPr>
              <a:t>Fictitious ( heel stick / tourniquet)***</a:t>
            </a:r>
          </a:p>
          <a:p>
            <a:r>
              <a:rPr lang="en-US" dirty="0">
                <a:latin typeface="Times New Roman" charset="0"/>
              </a:rPr>
              <a:t>EKG Findings</a:t>
            </a:r>
          </a:p>
          <a:p>
            <a:pPr lvl="1"/>
            <a:r>
              <a:rPr lang="en-US" dirty="0">
                <a:latin typeface="Times New Roman" charset="0"/>
              </a:rPr>
              <a:t>Wide QRS, peaked T waves, prolonged PR interval</a:t>
            </a:r>
          </a:p>
          <a:p>
            <a:pPr marL="349250" lvl="1" indent="0">
              <a:buNone/>
            </a:pPr>
            <a:endParaRPr lang="en-US" dirty="0">
              <a:latin typeface="Times New Roman" charset="0"/>
            </a:endParaRPr>
          </a:p>
        </p:txBody>
      </p:sp>
    </p:spTree>
    <p:extLst>
      <p:ext uri="{BB962C8B-B14F-4D97-AF65-F5344CB8AC3E}">
        <p14:creationId xmlns:p14="http://schemas.microsoft.com/office/powerpoint/2010/main" val="177182563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a:lstStyle/>
          <a:p>
            <a:r>
              <a:rPr lang="en-US">
                <a:latin typeface="Times New Roman" charset="0"/>
              </a:rPr>
              <a:t>Hyperkalemia</a:t>
            </a:r>
          </a:p>
        </p:txBody>
      </p:sp>
      <p:sp>
        <p:nvSpPr>
          <p:cNvPr id="20483" name="Rectangle 3"/>
          <p:cNvSpPr>
            <a:spLocks noGrp="1" noChangeArrowheads="1"/>
          </p:cNvSpPr>
          <p:nvPr>
            <p:ph type="body" idx="1"/>
          </p:nvPr>
        </p:nvSpPr>
        <p:spPr/>
        <p:txBody>
          <a:bodyPr>
            <a:normAutofit lnSpcReduction="10000"/>
          </a:bodyPr>
          <a:lstStyle/>
          <a:p>
            <a:r>
              <a:rPr lang="en-US" sz="2800" dirty="0">
                <a:latin typeface="Times New Roman" charset="0"/>
              </a:rPr>
              <a:t>Treatment:</a:t>
            </a:r>
          </a:p>
          <a:p>
            <a:pPr lvl="1"/>
            <a:r>
              <a:rPr lang="en-US" dirty="0">
                <a:latin typeface="Times New Roman" charset="0"/>
              </a:rPr>
              <a:t>Calcium</a:t>
            </a:r>
            <a:r>
              <a:rPr lang="en-US" dirty="0">
                <a:latin typeface="Times New Roman" charset="0"/>
                <a:sym typeface="Wingdings"/>
              </a:rPr>
              <a:t> does not treat but stabilizes the myocardium</a:t>
            </a:r>
            <a:endParaRPr lang="en-US" baseline="-25000" dirty="0">
              <a:latin typeface="Times New Roman" charset="0"/>
            </a:endParaRPr>
          </a:p>
          <a:p>
            <a:pPr lvl="1"/>
            <a:r>
              <a:rPr lang="en-US" dirty="0">
                <a:latin typeface="Times New Roman" charset="0"/>
              </a:rPr>
              <a:t>Temporary Treatment/Shifters (fast acting)</a:t>
            </a:r>
          </a:p>
          <a:p>
            <a:pPr lvl="2"/>
            <a:r>
              <a:rPr lang="en-US" dirty="0">
                <a:latin typeface="Times New Roman" charset="0"/>
              </a:rPr>
              <a:t>Triple albuterol neb</a:t>
            </a:r>
          </a:p>
          <a:p>
            <a:pPr lvl="2"/>
            <a:r>
              <a:rPr lang="en-US" dirty="0">
                <a:latin typeface="Times New Roman" charset="0"/>
              </a:rPr>
              <a:t>Insulin (need to give dextrose prior)</a:t>
            </a:r>
          </a:p>
          <a:p>
            <a:pPr lvl="2"/>
            <a:r>
              <a:rPr lang="en-US" dirty="0">
                <a:latin typeface="Times New Roman" charset="0"/>
              </a:rPr>
              <a:t>Bicarbonate</a:t>
            </a:r>
          </a:p>
          <a:p>
            <a:pPr lvl="2"/>
            <a:r>
              <a:rPr lang="en-US" dirty="0">
                <a:latin typeface="Times New Roman" charset="0"/>
              </a:rPr>
              <a:t>Stop K containing IVF/TPN, wash blood products</a:t>
            </a:r>
          </a:p>
          <a:p>
            <a:pPr lvl="1"/>
            <a:r>
              <a:rPr lang="en-US" dirty="0">
                <a:latin typeface="Times New Roman" charset="0"/>
              </a:rPr>
              <a:t>True Removal (these take time)</a:t>
            </a:r>
          </a:p>
          <a:p>
            <a:pPr lvl="2"/>
            <a:r>
              <a:rPr lang="en-US" dirty="0">
                <a:latin typeface="Times New Roman" charset="0"/>
              </a:rPr>
              <a:t>Sodium polystyrene </a:t>
            </a:r>
            <a:r>
              <a:rPr lang="en-US" dirty="0" err="1">
                <a:latin typeface="Times New Roman" charset="0"/>
              </a:rPr>
              <a:t>sulfonate</a:t>
            </a:r>
            <a:r>
              <a:rPr lang="en-US" dirty="0">
                <a:latin typeface="Times New Roman" charset="0"/>
              </a:rPr>
              <a:t>  (increase GI losses) </a:t>
            </a:r>
          </a:p>
          <a:p>
            <a:pPr lvl="2"/>
            <a:r>
              <a:rPr lang="en-US" dirty="0">
                <a:latin typeface="Times New Roman" charset="0"/>
              </a:rPr>
              <a:t>Diuretics (urine urine K losses +/- fluids)</a:t>
            </a:r>
          </a:p>
          <a:p>
            <a:pPr lvl="2"/>
            <a:r>
              <a:rPr lang="en-US" dirty="0">
                <a:latin typeface="Times New Roman" charset="0"/>
              </a:rPr>
              <a:t>Dialysis</a:t>
            </a:r>
          </a:p>
        </p:txBody>
      </p:sp>
    </p:spTree>
    <p:extLst>
      <p:ext uri="{BB962C8B-B14F-4D97-AF65-F5344CB8AC3E}">
        <p14:creationId xmlns:p14="http://schemas.microsoft.com/office/powerpoint/2010/main" val="284282212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p:spPr>
        <p:txBody>
          <a:bodyPr/>
          <a:lstStyle/>
          <a:p>
            <a:r>
              <a:rPr lang="en-US" dirty="0" err="1">
                <a:latin typeface="Times New Roman" charset="0"/>
              </a:rPr>
              <a:t>Hypocalcemia</a:t>
            </a:r>
            <a:endParaRPr lang="en-US" dirty="0">
              <a:latin typeface="Times New Roman" charset="0"/>
            </a:endParaRPr>
          </a:p>
        </p:txBody>
      </p:sp>
      <p:sp>
        <p:nvSpPr>
          <p:cNvPr id="21507" name="Rectangle 3"/>
          <p:cNvSpPr>
            <a:spLocks noGrp="1" noChangeArrowheads="1"/>
          </p:cNvSpPr>
          <p:nvPr>
            <p:ph type="body" idx="1"/>
          </p:nvPr>
        </p:nvSpPr>
        <p:spPr>
          <a:xfrm>
            <a:off x="2209800" y="1828800"/>
            <a:ext cx="7772400" cy="4648200"/>
          </a:xfrm>
        </p:spPr>
        <p:txBody>
          <a:bodyPr>
            <a:normAutofit fontScale="70000" lnSpcReduction="20000"/>
          </a:bodyPr>
          <a:lstStyle/>
          <a:p>
            <a:r>
              <a:rPr lang="en-US" sz="2600" dirty="0">
                <a:latin typeface="Times New Roman" charset="0"/>
              </a:rPr>
              <a:t>Etiology:</a:t>
            </a:r>
          </a:p>
          <a:p>
            <a:pPr lvl="1"/>
            <a:r>
              <a:rPr lang="en-US" sz="2600" dirty="0">
                <a:latin typeface="Times New Roman" charset="0"/>
              </a:rPr>
              <a:t>False; </a:t>
            </a:r>
            <a:r>
              <a:rPr lang="en-US" sz="2600" dirty="0" err="1">
                <a:latin typeface="Times New Roman" charset="0"/>
              </a:rPr>
              <a:t>Hypoalbuminemia</a:t>
            </a:r>
            <a:r>
              <a:rPr lang="en-US" sz="2600" dirty="0">
                <a:latin typeface="Times New Roman" charset="0"/>
              </a:rPr>
              <a:t>: corrected calcium:  </a:t>
            </a:r>
          </a:p>
          <a:p>
            <a:pPr lvl="1"/>
            <a:r>
              <a:rPr lang="en-US" sz="2600" dirty="0" err="1">
                <a:latin typeface="Times New Roman" charset="0"/>
              </a:rPr>
              <a:t>Hypoparathyroidism</a:t>
            </a:r>
            <a:r>
              <a:rPr lang="en-US" sz="2600" dirty="0">
                <a:latin typeface="Times New Roman" charset="0"/>
              </a:rPr>
              <a:t> </a:t>
            </a:r>
          </a:p>
          <a:p>
            <a:pPr lvl="2"/>
            <a:r>
              <a:rPr lang="en-US" sz="2400" dirty="0">
                <a:latin typeface="Times New Roman" charset="0"/>
              </a:rPr>
              <a:t>Transient in neonates (especially infant of diabetic mother)</a:t>
            </a:r>
          </a:p>
          <a:p>
            <a:pPr lvl="2"/>
            <a:r>
              <a:rPr lang="en-US" sz="2400" dirty="0" err="1">
                <a:latin typeface="Times New Roman" charset="0"/>
              </a:rPr>
              <a:t>DiGeorge</a:t>
            </a:r>
            <a:r>
              <a:rPr lang="en-US" sz="2400" dirty="0">
                <a:latin typeface="Times New Roman" charset="0"/>
              </a:rPr>
              <a:t> anomaly (22q11)</a:t>
            </a:r>
          </a:p>
          <a:p>
            <a:pPr lvl="2"/>
            <a:r>
              <a:rPr lang="en-US" sz="2400" dirty="0" err="1">
                <a:latin typeface="Times New Roman" charset="0"/>
              </a:rPr>
              <a:t>Hypomagnesemia</a:t>
            </a:r>
            <a:r>
              <a:rPr lang="en-US" sz="2400" dirty="0">
                <a:latin typeface="Times New Roman" charset="0"/>
              </a:rPr>
              <a:t> (impairs PTH secretion/</a:t>
            </a:r>
            <a:r>
              <a:rPr lang="en-US" sz="2400" dirty="0" err="1">
                <a:latin typeface="Times New Roman" charset="0"/>
              </a:rPr>
              <a:t>CaSR</a:t>
            </a:r>
            <a:r>
              <a:rPr lang="en-US" sz="2400" dirty="0">
                <a:latin typeface="Times New Roman" charset="0"/>
              </a:rPr>
              <a:t> resistance)</a:t>
            </a:r>
          </a:p>
          <a:p>
            <a:pPr lvl="1"/>
            <a:r>
              <a:rPr lang="en-US" sz="2600" dirty="0">
                <a:latin typeface="Times New Roman" charset="0"/>
              </a:rPr>
              <a:t>Vitamin D insufficiency (exclusively breastfed, measure 25OH Vitamin D level)</a:t>
            </a:r>
          </a:p>
          <a:p>
            <a:pPr lvl="1"/>
            <a:r>
              <a:rPr lang="en-US" sz="2600" dirty="0">
                <a:latin typeface="Times New Roman" charset="0"/>
              </a:rPr>
              <a:t>Chelation or precipitation (</a:t>
            </a:r>
            <a:r>
              <a:rPr lang="en-US" sz="2600" dirty="0" err="1">
                <a:latin typeface="Times New Roman" charset="0"/>
              </a:rPr>
              <a:t>hyperphosphatemia</a:t>
            </a:r>
            <a:r>
              <a:rPr lang="en-US" sz="2600" dirty="0">
                <a:latin typeface="Times New Roman" charset="0"/>
              </a:rPr>
              <a:t>, tumor </a:t>
            </a:r>
            <a:r>
              <a:rPr lang="en-US" sz="2600" dirty="0" err="1">
                <a:latin typeface="Times New Roman" charset="0"/>
              </a:rPr>
              <a:t>lysis</a:t>
            </a:r>
            <a:r>
              <a:rPr lang="en-US" sz="2600" dirty="0">
                <a:latin typeface="Times New Roman" charset="0"/>
              </a:rPr>
              <a:t> syndrome)</a:t>
            </a:r>
          </a:p>
          <a:p>
            <a:pPr lvl="1"/>
            <a:r>
              <a:rPr lang="en-US" sz="2600" dirty="0">
                <a:latin typeface="Times New Roman" charset="0"/>
              </a:rPr>
              <a:t>Alkalosis (increased albumin binding)</a:t>
            </a:r>
          </a:p>
          <a:p>
            <a:r>
              <a:rPr lang="en-US" sz="2600" dirty="0">
                <a:latin typeface="Times New Roman" charset="0"/>
              </a:rPr>
              <a:t>Manifestations:</a:t>
            </a:r>
          </a:p>
          <a:p>
            <a:pPr lvl="1"/>
            <a:r>
              <a:rPr lang="en-US" sz="2600" dirty="0">
                <a:latin typeface="Times New Roman" charset="0"/>
              </a:rPr>
              <a:t>Neuromuscular: </a:t>
            </a:r>
            <a:r>
              <a:rPr lang="en-US" sz="2600" dirty="0" err="1">
                <a:latin typeface="Times New Roman" charset="0"/>
              </a:rPr>
              <a:t>tetany</a:t>
            </a:r>
            <a:r>
              <a:rPr lang="en-US" sz="2600" dirty="0">
                <a:latin typeface="Times New Roman" charset="0"/>
              </a:rPr>
              <a:t>, </a:t>
            </a:r>
            <a:r>
              <a:rPr lang="en-US" sz="2600" dirty="0" err="1">
                <a:latin typeface="Times New Roman" charset="0"/>
              </a:rPr>
              <a:t>paresthesia</a:t>
            </a:r>
            <a:r>
              <a:rPr lang="en-US" sz="2600" dirty="0">
                <a:latin typeface="Times New Roman" charset="0"/>
              </a:rPr>
              <a:t>, weakness, seizures, muscle spasm. </a:t>
            </a:r>
          </a:p>
          <a:p>
            <a:pPr lvl="1"/>
            <a:r>
              <a:rPr lang="en-US" sz="2600" dirty="0">
                <a:latin typeface="Times New Roman" charset="0"/>
              </a:rPr>
              <a:t>Cardiovascular: depressed myocardial contractility (prolonged QT)</a:t>
            </a:r>
          </a:p>
          <a:p>
            <a:pPr lvl="1"/>
            <a:r>
              <a:rPr lang="en-US" sz="2600" dirty="0">
                <a:latin typeface="Times New Roman" charset="0"/>
              </a:rPr>
              <a:t>Respiratory: </a:t>
            </a:r>
            <a:r>
              <a:rPr lang="en-US" sz="2600" dirty="0" err="1">
                <a:latin typeface="Times New Roman" charset="0"/>
              </a:rPr>
              <a:t>laryngo</a:t>
            </a:r>
            <a:r>
              <a:rPr lang="en-US" sz="2600" dirty="0">
                <a:latin typeface="Times New Roman" charset="0"/>
              </a:rPr>
              <a:t>/</a:t>
            </a:r>
            <a:r>
              <a:rPr lang="en-US" sz="2600" dirty="0" err="1">
                <a:latin typeface="Times New Roman" charset="0"/>
              </a:rPr>
              <a:t>brochospasm</a:t>
            </a:r>
            <a:endParaRPr lang="en-US" sz="2600" dirty="0">
              <a:latin typeface="Times New Roman" charset="0"/>
            </a:endParaRPr>
          </a:p>
        </p:txBody>
      </p:sp>
    </p:spTree>
    <p:extLst>
      <p:ext uri="{BB962C8B-B14F-4D97-AF65-F5344CB8AC3E}">
        <p14:creationId xmlns:p14="http://schemas.microsoft.com/office/powerpoint/2010/main" val="218846123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1083" y="3439695"/>
            <a:ext cx="5825551" cy="2190808"/>
          </a:xfrm>
        </p:spPr>
        <p:txBody>
          <a:bodyPr>
            <a:normAutofit/>
          </a:bodyPr>
          <a:lstStyle/>
          <a:p>
            <a:pPr algn="ctr"/>
            <a:r>
              <a:rPr lang="en-US" dirty="0"/>
              <a:t>Nicole Christin, MD</a:t>
            </a:r>
          </a:p>
          <a:p>
            <a:pPr algn="ctr"/>
            <a:r>
              <a:rPr lang="en-US" dirty="0"/>
              <a:t>Pediatric Nephrologist</a:t>
            </a:r>
          </a:p>
          <a:p>
            <a:pPr algn="ctr"/>
            <a:r>
              <a:rPr lang="en-US" dirty="0"/>
              <a:t>Nicklaus Children’s Hospital </a:t>
            </a:r>
          </a:p>
        </p:txBody>
      </p:sp>
      <p:sp>
        <p:nvSpPr>
          <p:cNvPr id="5" name="TextBox 4"/>
          <p:cNvSpPr txBox="1"/>
          <p:nvPr/>
        </p:nvSpPr>
        <p:spPr>
          <a:xfrm>
            <a:off x="2887582" y="1497263"/>
            <a:ext cx="6390105" cy="1569660"/>
          </a:xfrm>
          <a:prstGeom prst="rect">
            <a:avLst/>
          </a:prstGeom>
          <a:noFill/>
        </p:spPr>
        <p:txBody>
          <a:bodyPr wrap="square" rtlCol="0">
            <a:spAutoFit/>
          </a:bodyPr>
          <a:lstStyle/>
          <a:p>
            <a:pPr algn="ctr"/>
            <a:r>
              <a:rPr lang="en-US" sz="4800" dirty="0"/>
              <a:t>Fluids and Electrolytes</a:t>
            </a:r>
          </a:p>
        </p:txBody>
      </p:sp>
    </p:spTree>
    <p:extLst>
      <p:ext uri="{BB962C8B-B14F-4D97-AF65-F5344CB8AC3E}">
        <p14:creationId xmlns:p14="http://schemas.microsoft.com/office/powerpoint/2010/main" val="4126916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a:lstStyle/>
          <a:p>
            <a:r>
              <a:rPr lang="en-US" dirty="0" err="1">
                <a:latin typeface="Times New Roman" charset="0"/>
              </a:rPr>
              <a:t>Hypocalcemia</a:t>
            </a:r>
            <a:endParaRPr lang="en-US" dirty="0">
              <a:latin typeface="Times New Roman" charset="0"/>
            </a:endParaRPr>
          </a:p>
        </p:txBody>
      </p:sp>
      <p:sp>
        <p:nvSpPr>
          <p:cNvPr id="22531" name="Rectangle 3"/>
          <p:cNvSpPr>
            <a:spLocks noGrp="1" noChangeArrowheads="1"/>
          </p:cNvSpPr>
          <p:nvPr>
            <p:ph type="body" idx="1"/>
          </p:nvPr>
        </p:nvSpPr>
        <p:spPr/>
        <p:txBody>
          <a:bodyPr>
            <a:normAutofit/>
          </a:bodyPr>
          <a:lstStyle/>
          <a:p>
            <a:r>
              <a:rPr lang="en-US" dirty="0">
                <a:latin typeface="Times New Roman" charset="0"/>
              </a:rPr>
              <a:t>Work Up (prior to treatment)</a:t>
            </a:r>
          </a:p>
          <a:p>
            <a:pPr lvl="1"/>
            <a:r>
              <a:rPr lang="en-US" dirty="0" err="1">
                <a:latin typeface="Times New Roman" charset="0"/>
              </a:rPr>
              <a:t>ical</a:t>
            </a:r>
            <a:endParaRPr lang="en-US" dirty="0">
              <a:latin typeface="Times New Roman" charset="0"/>
            </a:endParaRPr>
          </a:p>
          <a:p>
            <a:pPr lvl="1"/>
            <a:r>
              <a:rPr lang="en-US" dirty="0">
                <a:latin typeface="Times New Roman" charset="0"/>
              </a:rPr>
              <a:t>CMP (albumin for correction), Phosphorus, Magnesium</a:t>
            </a:r>
          </a:p>
          <a:p>
            <a:pPr lvl="1"/>
            <a:r>
              <a:rPr lang="en-US" dirty="0">
                <a:latin typeface="Times New Roman" charset="0"/>
              </a:rPr>
              <a:t>PTH (appropriate response is for it to be elevated)</a:t>
            </a:r>
          </a:p>
          <a:p>
            <a:pPr lvl="1"/>
            <a:r>
              <a:rPr lang="en-US" dirty="0">
                <a:latin typeface="Times New Roman" charset="0"/>
              </a:rPr>
              <a:t>Vitamin D levels (25OH, 1,25 OH)</a:t>
            </a:r>
          </a:p>
          <a:p>
            <a:r>
              <a:rPr lang="en-US" dirty="0">
                <a:latin typeface="Times New Roman" charset="0"/>
              </a:rPr>
              <a:t>Treatment:</a:t>
            </a:r>
          </a:p>
          <a:p>
            <a:pPr lvl="1"/>
            <a:r>
              <a:rPr lang="en-US" dirty="0">
                <a:latin typeface="Times New Roman" charset="0"/>
              </a:rPr>
              <a:t>Replace (IV is very caustic) </a:t>
            </a:r>
          </a:p>
          <a:p>
            <a:pPr lvl="2"/>
            <a:r>
              <a:rPr lang="en-US" dirty="0">
                <a:latin typeface="Times New Roman" charset="0"/>
              </a:rPr>
              <a:t>May need: Vitamin D or </a:t>
            </a:r>
            <a:r>
              <a:rPr lang="en-US" dirty="0" err="1">
                <a:latin typeface="Times New Roman" charset="0"/>
              </a:rPr>
              <a:t>calcitriol</a:t>
            </a:r>
            <a:r>
              <a:rPr lang="en-US" dirty="0">
                <a:latin typeface="Times New Roman" charset="0"/>
              </a:rPr>
              <a:t> (IV or PO)</a:t>
            </a:r>
          </a:p>
          <a:p>
            <a:pPr lvl="2"/>
            <a:r>
              <a:rPr lang="en-US" dirty="0">
                <a:latin typeface="Times New Roman" charset="0"/>
              </a:rPr>
              <a:t>Do not give oral calcium with food (then it becomes a phosphorus binder!)</a:t>
            </a:r>
          </a:p>
        </p:txBody>
      </p:sp>
    </p:spTree>
    <p:extLst>
      <p:ext uri="{BB962C8B-B14F-4D97-AF65-F5344CB8AC3E}">
        <p14:creationId xmlns:p14="http://schemas.microsoft.com/office/powerpoint/2010/main" val="368739062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073275" y="-133549"/>
            <a:ext cx="8042276" cy="1336956"/>
          </a:xfrm>
          <a:noFill/>
        </p:spPr>
        <p:txBody>
          <a:bodyPr/>
          <a:lstStyle/>
          <a:p>
            <a:r>
              <a:rPr lang="en-US" dirty="0" err="1">
                <a:latin typeface="Times New Roman" charset="0"/>
              </a:rPr>
              <a:t>Hypercalcemia</a:t>
            </a:r>
            <a:endParaRPr lang="en-US" dirty="0">
              <a:latin typeface="Times New Roman" charset="0"/>
            </a:endParaRPr>
          </a:p>
        </p:txBody>
      </p:sp>
      <p:sp>
        <p:nvSpPr>
          <p:cNvPr id="24579" name="Rectangle 3"/>
          <p:cNvSpPr>
            <a:spLocks noGrp="1" noChangeArrowheads="1"/>
          </p:cNvSpPr>
          <p:nvPr>
            <p:ph type="body" idx="1"/>
          </p:nvPr>
        </p:nvSpPr>
        <p:spPr>
          <a:xfrm>
            <a:off x="1905000" y="1743928"/>
            <a:ext cx="8397240" cy="5114072"/>
          </a:xfrm>
        </p:spPr>
        <p:txBody>
          <a:bodyPr>
            <a:normAutofit/>
          </a:bodyPr>
          <a:lstStyle/>
          <a:p>
            <a:r>
              <a:rPr lang="en-US" sz="2200" dirty="0">
                <a:latin typeface="Times New Roman" charset="0"/>
              </a:rPr>
              <a:t>Manifestations:</a:t>
            </a:r>
          </a:p>
          <a:p>
            <a:pPr lvl="1"/>
            <a:r>
              <a:rPr lang="en-US" sz="2100" dirty="0">
                <a:latin typeface="Times New Roman" charset="0"/>
              </a:rPr>
              <a:t>Anorexia, nausea</a:t>
            </a:r>
          </a:p>
          <a:p>
            <a:pPr lvl="1"/>
            <a:r>
              <a:rPr lang="en-US" sz="2100" dirty="0">
                <a:latin typeface="Times New Roman" charset="0"/>
              </a:rPr>
              <a:t>Polyuria (</a:t>
            </a:r>
            <a:r>
              <a:rPr lang="en-US" sz="2100" dirty="0" err="1">
                <a:latin typeface="Times New Roman" charset="0"/>
              </a:rPr>
              <a:t>nephrocalcinosis</a:t>
            </a:r>
            <a:r>
              <a:rPr lang="en-US" sz="2100" dirty="0">
                <a:latin typeface="Times New Roman" charset="0"/>
              </a:rPr>
              <a:t>)</a:t>
            </a:r>
          </a:p>
          <a:p>
            <a:pPr lvl="1"/>
            <a:r>
              <a:rPr lang="en-US" sz="2100" dirty="0">
                <a:latin typeface="Times New Roman" charset="0"/>
              </a:rPr>
              <a:t>Hypertension</a:t>
            </a:r>
          </a:p>
          <a:p>
            <a:pPr lvl="1"/>
            <a:r>
              <a:rPr lang="en-US" sz="2100" dirty="0">
                <a:latin typeface="Times New Roman" charset="0"/>
              </a:rPr>
              <a:t>Bone pain</a:t>
            </a:r>
          </a:p>
          <a:p>
            <a:pPr lvl="1"/>
            <a:r>
              <a:rPr lang="en-US" sz="2100" dirty="0" err="1">
                <a:latin typeface="Times New Roman" charset="0"/>
              </a:rPr>
              <a:t>Pyschosis</a:t>
            </a:r>
            <a:endParaRPr lang="en-US" sz="2100" dirty="0">
              <a:latin typeface="Times New Roman" charset="0"/>
            </a:endParaRPr>
          </a:p>
          <a:p>
            <a:r>
              <a:rPr lang="en-US" sz="2200" dirty="0">
                <a:latin typeface="Times New Roman" charset="0"/>
              </a:rPr>
              <a:t>Work Up</a:t>
            </a:r>
          </a:p>
          <a:p>
            <a:pPr lvl="1"/>
            <a:r>
              <a:rPr lang="en-US" dirty="0">
                <a:latin typeface="Times New Roman" charset="0"/>
              </a:rPr>
              <a:t>Same as </a:t>
            </a:r>
            <a:r>
              <a:rPr lang="en-US" dirty="0" err="1">
                <a:latin typeface="Times New Roman" charset="0"/>
              </a:rPr>
              <a:t>hypocalcemia</a:t>
            </a:r>
            <a:endParaRPr lang="en-US" dirty="0">
              <a:latin typeface="Times New Roman" charset="0"/>
            </a:endParaRPr>
          </a:p>
          <a:p>
            <a:pPr lvl="2"/>
            <a:r>
              <a:rPr lang="en-US" dirty="0">
                <a:latin typeface="Times New Roman" charset="0"/>
              </a:rPr>
              <a:t>If PTH suppressed there is an “exogenous” source</a:t>
            </a:r>
          </a:p>
        </p:txBody>
      </p:sp>
    </p:spTree>
    <p:extLst>
      <p:ext uri="{BB962C8B-B14F-4D97-AF65-F5344CB8AC3E}">
        <p14:creationId xmlns:p14="http://schemas.microsoft.com/office/powerpoint/2010/main" val="26062202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Etiology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5357384"/>
              </p:ext>
            </p:extLst>
          </p:nvPr>
        </p:nvGraphicFramePr>
        <p:xfrm>
          <a:off x="2073275" y="2121904"/>
          <a:ext cx="8042276" cy="3649027"/>
        </p:xfrm>
        <a:graphic>
          <a:graphicData uri="http://schemas.openxmlformats.org/drawingml/2006/table">
            <a:tbl>
              <a:tblPr firstRow="1" bandRow="1">
                <a:tableStyleId>{74C1A8A3-306A-4EB7-A6B1-4F7E0EB9C5D6}</a:tableStyleId>
              </a:tblPr>
              <a:tblGrid>
                <a:gridCol w="4209624">
                  <a:extLst>
                    <a:ext uri="{9D8B030D-6E8A-4147-A177-3AD203B41FA5}">
                      <a16:colId xmlns:a16="http://schemas.microsoft.com/office/drawing/2014/main" val="20000"/>
                    </a:ext>
                  </a:extLst>
                </a:gridCol>
                <a:gridCol w="3832652">
                  <a:extLst>
                    <a:ext uri="{9D8B030D-6E8A-4147-A177-3AD203B41FA5}">
                      <a16:colId xmlns:a16="http://schemas.microsoft.com/office/drawing/2014/main" val="20001"/>
                    </a:ext>
                  </a:extLst>
                </a:gridCol>
              </a:tblGrid>
              <a:tr h="422154">
                <a:tc>
                  <a:txBody>
                    <a:bodyPr/>
                    <a:lstStyle/>
                    <a:p>
                      <a:r>
                        <a:rPr lang="en-US" dirty="0"/>
                        <a:t>Suppressed PTH</a:t>
                      </a:r>
                    </a:p>
                  </a:txBody>
                  <a:tcPr/>
                </a:tc>
                <a:tc>
                  <a:txBody>
                    <a:bodyPr/>
                    <a:lstStyle/>
                    <a:p>
                      <a:r>
                        <a:rPr lang="en-US" dirty="0"/>
                        <a:t>Normal/Elevated PTH</a:t>
                      </a:r>
                    </a:p>
                  </a:txBody>
                  <a:tcPr/>
                </a:tc>
                <a:extLst>
                  <a:ext uri="{0D108BD9-81ED-4DB2-BD59-A6C34878D82A}">
                    <a16:rowId xmlns:a16="http://schemas.microsoft.com/office/drawing/2014/main" val="10000"/>
                  </a:ext>
                </a:extLst>
              </a:tr>
              <a:tr h="3226873">
                <a:tc>
                  <a:txBody>
                    <a:bodyPr/>
                    <a:lstStyle/>
                    <a:p>
                      <a:r>
                        <a:rPr lang="en-US" sz="1800" dirty="0">
                          <a:latin typeface="+mj-lt"/>
                        </a:rPr>
                        <a:t>Neoplasm (</a:t>
                      </a:r>
                      <a:r>
                        <a:rPr lang="en-US" sz="1800" dirty="0" err="1">
                          <a:latin typeface="+mj-lt"/>
                        </a:rPr>
                        <a:t>PTHrp</a:t>
                      </a:r>
                      <a:r>
                        <a:rPr lang="en-US" sz="1800" dirty="0">
                          <a:latin typeface="+mj-lt"/>
                        </a:rPr>
                        <a:t> mediated)  </a:t>
                      </a:r>
                    </a:p>
                    <a:p>
                      <a:endParaRPr lang="en-US" sz="1800" dirty="0">
                        <a:latin typeface="+mj-lt"/>
                      </a:endParaRPr>
                    </a:p>
                    <a:p>
                      <a:r>
                        <a:rPr lang="en-US" sz="1800" dirty="0">
                          <a:latin typeface="+mj-lt"/>
                        </a:rPr>
                        <a:t>Granulomatous</a:t>
                      </a:r>
                      <a:r>
                        <a:rPr lang="en-US" sz="1800" baseline="0" dirty="0">
                          <a:latin typeface="+mj-lt"/>
                        </a:rPr>
                        <a:t> Disease</a:t>
                      </a:r>
                      <a:r>
                        <a:rPr lang="en-US" sz="1800" dirty="0">
                          <a:latin typeface="+mj-lt"/>
                        </a:rPr>
                        <a:t> (+1,25 </a:t>
                      </a:r>
                      <a:r>
                        <a:rPr lang="en-US" sz="1800" dirty="0" err="1">
                          <a:latin typeface="+mj-lt"/>
                        </a:rPr>
                        <a:t>VitD</a:t>
                      </a:r>
                      <a:r>
                        <a:rPr lang="en-US" sz="1800" dirty="0">
                          <a:latin typeface="+mj-lt"/>
                        </a:rPr>
                        <a:t>)</a:t>
                      </a:r>
                    </a:p>
                    <a:p>
                      <a:endParaRPr lang="en-US" sz="1800" dirty="0">
                        <a:latin typeface="+mj-lt"/>
                      </a:endParaRPr>
                    </a:p>
                    <a:p>
                      <a:r>
                        <a:rPr lang="en-US" sz="1800" dirty="0">
                          <a:latin typeface="+mj-lt"/>
                        </a:rPr>
                        <a:t>Immobility (bone </a:t>
                      </a:r>
                      <a:r>
                        <a:rPr lang="en-US" sz="1800" dirty="0" err="1">
                          <a:latin typeface="+mj-lt"/>
                        </a:rPr>
                        <a:t>resorption</a:t>
                      </a:r>
                      <a:r>
                        <a:rPr lang="en-US" sz="1800" dirty="0">
                          <a:latin typeface="+mj-lt"/>
                        </a:rPr>
                        <a:t>)</a:t>
                      </a:r>
                    </a:p>
                    <a:p>
                      <a:endParaRPr lang="en-US" sz="1800" dirty="0">
                        <a:latin typeface="+mj-lt"/>
                      </a:endParaRPr>
                    </a:p>
                    <a:p>
                      <a:r>
                        <a:rPr lang="en-US" sz="1800" dirty="0" err="1">
                          <a:latin typeface="+mj-lt"/>
                        </a:rPr>
                        <a:t>Hypervitaminosis</a:t>
                      </a:r>
                      <a:r>
                        <a:rPr lang="en-US" sz="1800" dirty="0">
                          <a:latin typeface="+mj-lt"/>
                        </a:rPr>
                        <a:t> A and D</a:t>
                      </a:r>
                    </a:p>
                    <a:p>
                      <a:endParaRPr lang="en-US" sz="1800" dirty="0">
                        <a:latin typeface="+mj-lt"/>
                      </a:endParaRPr>
                    </a:p>
                    <a:p>
                      <a:r>
                        <a:rPr lang="en-US" sz="1800" dirty="0">
                          <a:latin typeface="+mj-lt"/>
                        </a:rPr>
                        <a:t>Fat necrosis (newborns)</a:t>
                      </a:r>
                    </a:p>
                    <a:p>
                      <a:endParaRPr lang="en-US" sz="1800" dirty="0">
                        <a:latin typeface="+mj-l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latin typeface="+mj-lt"/>
                        </a:rPr>
                        <a:t>Familial </a:t>
                      </a:r>
                      <a:r>
                        <a:rPr lang="en-US" sz="1800" dirty="0" err="1">
                          <a:latin typeface="+mj-lt"/>
                        </a:rPr>
                        <a:t>hypocalciuric</a:t>
                      </a:r>
                      <a:r>
                        <a:rPr lang="en-US" sz="1800" dirty="0">
                          <a:latin typeface="+mj-lt"/>
                        </a:rPr>
                        <a:t> </a:t>
                      </a:r>
                      <a:r>
                        <a:rPr lang="en-US" sz="1800" dirty="0" err="1">
                          <a:latin typeface="+mj-lt"/>
                        </a:rPr>
                        <a:t>hypercalcemia</a:t>
                      </a:r>
                      <a:r>
                        <a:rPr lang="en-US" sz="1800" dirty="0">
                          <a:latin typeface="+mj-lt"/>
                        </a:rPr>
                        <a:t> (no treatment needed)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j-l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latin typeface="+mj-lt"/>
                        </a:rPr>
                        <a:t>Hyperparathyroidism (transient neonatal,</a:t>
                      </a:r>
                      <a:r>
                        <a:rPr lang="en-US" sz="1800" baseline="0" dirty="0">
                          <a:latin typeface="+mj-lt"/>
                        </a:rPr>
                        <a:t> </a:t>
                      </a:r>
                      <a:r>
                        <a:rPr lang="en-US" sz="1800" dirty="0">
                          <a:latin typeface="+mj-lt"/>
                        </a:rPr>
                        <a:t>primary, tertiary)</a:t>
                      </a:r>
                    </a:p>
                    <a:p>
                      <a:endParaRPr lang="en-US" sz="1800" dirty="0">
                        <a:latin typeface="+mj-lt"/>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96134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073275" y="-133549"/>
            <a:ext cx="8042276" cy="1336956"/>
          </a:xfrm>
          <a:noFill/>
        </p:spPr>
        <p:txBody>
          <a:bodyPr/>
          <a:lstStyle/>
          <a:p>
            <a:r>
              <a:rPr lang="en-US" dirty="0" err="1">
                <a:latin typeface="Times New Roman" charset="0"/>
              </a:rPr>
              <a:t>Hypercalcemia</a:t>
            </a:r>
            <a:endParaRPr lang="en-US" dirty="0">
              <a:latin typeface="Times New Roman" charset="0"/>
            </a:endParaRPr>
          </a:p>
        </p:txBody>
      </p:sp>
      <p:sp>
        <p:nvSpPr>
          <p:cNvPr id="24579" name="Rectangle 3"/>
          <p:cNvSpPr>
            <a:spLocks noGrp="1" noChangeArrowheads="1"/>
          </p:cNvSpPr>
          <p:nvPr>
            <p:ph type="body" idx="1"/>
          </p:nvPr>
        </p:nvSpPr>
        <p:spPr>
          <a:xfrm>
            <a:off x="1905000" y="2406720"/>
            <a:ext cx="8397240" cy="5114072"/>
          </a:xfrm>
        </p:spPr>
        <p:txBody>
          <a:bodyPr>
            <a:normAutofit/>
          </a:bodyPr>
          <a:lstStyle/>
          <a:p>
            <a:r>
              <a:rPr lang="en-US" sz="2800" dirty="0">
                <a:latin typeface="Times New Roman" charset="0"/>
              </a:rPr>
              <a:t>Treatment:</a:t>
            </a:r>
          </a:p>
          <a:p>
            <a:pPr lvl="1"/>
            <a:r>
              <a:rPr lang="en-US" sz="2400" dirty="0">
                <a:latin typeface="Times New Roman" charset="0"/>
              </a:rPr>
              <a:t>Volume expansion  (induce </a:t>
            </a:r>
            <a:r>
              <a:rPr lang="en-US" sz="2400" dirty="0" err="1">
                <a:latin typeface="Times New Roman" charset="0"/>
              </a:rPr>
              <a:t>calciuria</a:t>
            </a:r>
            <a:r>
              <a:rPr lang="en-US" sz="2400" dirty="0">
                <a:latin typeface="Times New Roman" charset="0"/>
              </a:rPr>
              <a:t>)</a:t>
            </a:r>
          </a:p>
          <a:p>
            <a:pPr lvl="1"/>
            <a:r>
              <a:rPr lang="en-US" sz="2400" dirty="0">
                <a:latin typeface="Times New Roman" charset="0"/>
              </a:rPr>
              <a:t>Loop diuretics ONLY  (induce </a:t>
            </a:r>
            <a:r>
              <a:rPr lang="en-US" sz="2400" dirty="0" err="1">
                <a:latin typeface="Times New Roman" charset="0"/>
              </a:rPr>
              <a:t>calciuria</a:t>
            </a:r>
            <a:r>
              <a:rPr lang="en-US" sz="2400" dirty="0">
                <a:latin typeface="Times New Roman" charset="0"/>
              </a:rPr>
              <a:t>)</a:t>
            </a:r>
          </a:p>
          <a:p>
            <a:pPr lvl="1"/>
            <a:r>
              <a:rPr lang="en-US" sz="2400" dirty="0">
                <a:latin typeface="Times New Roman" charset="0"/>
              </a:rPr>
              <a:t>Calcitonin (SQ) or  </a:t>
            </a:r>
            <a:r>
              <a:rPr lang="en-US" sz="2400" dirty="0" err="1">
                <a:latin typeface="Times New Roman" charset="0"/>
              </a:rPr>
              <a:t>biphosphonates</a:t>
            </a:r>
            <a:r>
              <a:rPr lang="en-US" sz="2400" dirty="0">
                <a:latin typeface="Times New Roman" charset="0"/>
              </a:rPr>
              <a:t> (IV) (inhibit </a:t>
            </a:r>
            <a:r>
              <a:rPr lang="en-US" sz="2400" dirty="0" err="1">
                <a:latin typeface="Times New Roman" charset="0"/>
              </a:rPr>
              <a:t>osteoclastic</a:t>
            </a:r>
            <a:r>
              <a:rPr lang="en-US" sz="2400" dirty="0">
                <a:latin typeface="Times New Roman" charset="0"/>
              </a:rPr>
              <a:t> activity)</a:t>
            </a:r>
          </a:p>
          <a:p>
            <a:pPr lvl="1"/>
            <a:r>
              <a:rPr lang="en-US" sz="2400" dirty="0">
                <a:latin typeface="Times New Roman" charset="0"/>
              </a:rPr>
              <a:t>Dialysis (low calcium bath to induce removal)</a:t>
            </a:r>
          </a:p>
        </p:txBody>
      </p:sp>
    </p:spTree>
    <p:extLst>
      <p:ext uri="{BB962C8B-B14F-4D97-AF65-F5344CB8AC3E}">
        <p14:creationId xmlns:p14="http://schemas.microsoft.com/office/powerpoint/2010/main" val="10125913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 1</a:t>
            </a:r>
          </a:p>
        </p:txBody>
      </p:sp>
      <p:sp>
        <p:nvSpPr>
          <p:cNvPr id="3" name="Content Placeholder 2"/>
          <p:cNvSpPr>
            <a:spLocks noGrp="1"/>
          </p:cNvSpPr>
          <p:nvPr>
            <p:ph idx="1"/>
          </p:nvPr>
        </p:nvSpPr>
        <p:spPr/>
        <p:txBody>
          <a:bodyPr>
            <a:normAutofit lnSpcReduction="10000"/>
          </a:bodyPr>
          <a:lstStyle/>
          <a:p>
            <a:r>
              <a:rPr lang="en-US" dirty="0"/>
              <a:t>A 5 week old male infant  presents to the emergency department with a vomiting x 4 days. His mother states that the vomiting has gotten progressively worse and now seems to "shoot out of his mouth.” The vomitus is non-bilious and non-bloody. He is exclusively bottle fed with formula. There is no history of fever, URI symptoms, or diarrhea. He is less active than normal. He is making fewer wet diapers and less stool than usual. You suspect pyloric stenosis. What constellation of labs findings to most expect to find on the BMP in process?</a:t>
            </a:r>
          </a:p>
          <a:p>
            <a:pPr lvl="1"/>
            <a:r>
              <a:rPr lang="en-US" dirty="0"/>
              <a:t>A: </a:t>
            </a:r>
            <a:r>
              <a:rPr lang="en-US" dirty="0" err="1"/>
              <a:t>Hyperkalemic</a:t>
            </a:r>
            <a:r>
              <a:rPr lang="en-US" dirty="0"/>
              <a:t>, </a:t>
            </a:r>
            <a:r>
              <a:rPr lang="en-US" dirty="0" err="1"/>
              <a:t>hypochloremic</a:t>
            </a:r>
            <a:r>
              <a:rPr lang="en-US" dirty="0"/>
              <a:t>, metabolic acidosis</a:t>
            </a:r>
          </a:p>
          <a:p>
            <a:pPr lvl="1"/>
            <a:r>
              <a:rPr lang="en-US" dirty="0"/>
              <a:t>B: </a:t>
            </a:r>
            <a:r>
              <a:rPr lang="en-US" dirty="0" err="1"/>
              <a:t>Normokalemic</a:t>
            </a:r>
            <a:r>
              <a:rPr lang="en-US" dirty="0"/>
              <a:t>, </a:t>
            </a:r>
            <a:r>
              <a:rPr lang="en-US" dirty="0" err="1"/>
              <a:t>normochloremic</a:t>
            </a:r>
            <a:r>
              <a:rPr lang="en-US" dirty="0"/>
              <a:t>, metabolic acidosis</a:t>
            </a:r>
          </a:p>
          <a:p>
            <a:pPr lvl="1"/>
            <a:r>
              <a:rPr lang="en-US" dirty="0"/>
              <a:t>C: </a:t>
            </a:r>
            <a:r>
              <a:rPr lang="en-US" dirty="0" err="1"/>
              <a:t>Hyperkalemic</a:t>
            </a:r>
            <a:r>
              <a:rPr lang="en-US" dirty="0"/>
              <a:t>, </a:t>
            </a:r>
            <a:r>
              <a:rPr lang="en-US" dirty="0" err="1"/>
              <a:t>hyperchloremic</a:t>
            </a:r>
            <a:r>
              <a:rPr lang="en-US" dirty="0"/>
              <a:t>, metabolic acidosis </a:t>
            </a:r>
          </a:p>
          <a:p>
            <a:pPr lvl="1"/>
            <a:r>
              <a:rPr lang="en-US" dirty="0"/>
              <a:t>D.: Hypokalemic, </a:t>
            </a:r>
            <a:r>
              <a:rPr lang="en-US" dirty="0" err="1"/>
              <a:t>hypochloremic</a:t>
            </a:r>
            <a:r>
              <a:rPr lang="en-US" dirty="0"/>
              <a:t>, metabolic alkalosis </a:t>
            </a:r>
          </a:p>
        </p:txBody>
      </p:sp>
    </p:spTree>
    <p:extLst>
      <p:ext uri="{BB962C8B-B14F-4D97-AF65-F5344CB8AC3E}">
        <p14:creationId xmlns:p14="http://schemas.microsoft.com/office/powerpoint/2010/main" val="3993395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 1</a:t>
            </a:r>
          </a:p>
        </p:txBody>
      </p:sp>
      <p:sp>
        <p:nvSpPr>
          <p:cNvPr id="3" name="Content Placeholder 2"/>
          <p:cNvSpPr>
            <a:spLocks noGrp="1"/>
          </p:cNvSpPr>
          <p:nvPr>
            <p:ph idx="1"/>
          </p:nvPr>
        </p:nvSpPr>
        <p:spPr/>
        <p:txBody>
          <a:bodyPr>
            <a:normAutofit lnSpcReduction="10000"/>
          </a:bodyPr>
          <a:lstStyle/>
          <a:p>
            <a:r>
              <a:rPr lang="en-US" dirty="0"/>
              <a:t>A 5 week old male infant  presents to the emergency department with a vomiting x 4 days. His mother states that the vomiting has gotten progressively worse and now seems to "shoot out of his mouth.” The vomitus is non-bilious and non-bloody. He is exclusively bottle fed with formula. There is no history of fever, URI symptoms, or diarrhea. He is less active than normal. He is making fewer wet diapers and less stool than usual. You suspect pyloric stenosis. What constellation of labs findings to most expect to find on the BMP in process?</a:t>
            </a:r>
          </a:p>
          <a:p>
            <a:pPr lvl="1"/>
            <a:r>
              <a:rPr lang="en-US" dirty="0"/>
              <a:t>A: </a:t>
            </a:r>
            <a:r>
              <a:rPr lang="en-US" dirty="0" err="1"/>
              <a:t>Hyperkalemic</a:t>
            </a:r>
            <a:r>
              <a:rPr lang="en-US" dirty="0"/>
              <a:t>, </a:t>
            </a:r>
            <a:r>
              <a:rPr lang="en-US" dirty="0" err="1"/>
              <a:t>hypochloremic</a:t>
            </a:r>
            <a:r>
              <a:rPr lang="en-US" dirty="0"/>
              <a:t>, metabolic acidosis</a:t>
            </a:r>
          </a:p>
          <a:p>
            <a:pPr lvl="1"/>
            <a:r>
              <a:rPr lang="en-US" dirty="0"/>
              <a:t>B: </a:t>
            </a:r>
            <a:r>
              <a:rPr lang="en-US" dirty="0" err="1"/>
              <a:t>Normokalemic</a:t>
            </a:r>
            <a:r>
              <a:rPr lang="en-US" dirty="0"/>
              <a:t>, </a:t>
            </a:r>
            <a:r>
              <a:rPr lang="en-US" dirty="0" err="1"/>
              <a:t>normochloremic</a:t>
            </a:r>
            <a:r>
              <a:rPr lang="en-US" dirty="0"/>
              <a:t>, metabolic acidosis</a:t>
            </a:r>
          </a:p>
          <a:p>
            <a:pPr lvl="1"/>
            <a:r>
              <a:rPr lang="en-US" dirty="0"/>
              <a:t>C: </a:t>
            </a:r>
            <a:r>
              <a:rPr lang="en-US" dirty="0" err="1"/>
              <a:t>Hyperkalemic</a:t>
            </a:r>
            <a:r>
              <a:rPr lang="en-US" dirty="0"/>
              <a:t>, </a:t>
            </a:r>
            <a:r>
              <a:rPr lang="en-US" dirty="0" err="1"/>
              <a:t>hyperchloremic</a:t>
            </a:r>
            <a:r>
              <a:rPr lang="en-US" dirty="0"/>
              <a:t>, metabolic acidosis </a:t>
            </a:r>
          </a:p>
          <a:p>
            <a:pPr lvl="1"/>
            <a:r>
              <a:rPr lang="en-US" dirty="0"/>
              <a:t>D.: </a:t>
            </a:r>
            <a:r>
              <a:rPr lang="en-US" b="1" dirty="0">
                <a:solidFill>
                  <a:srgbClr val="660066"/>
                </a:solidFill>
              </a:rPr>
              <a:t>Hypokalemic, </a:t>
            </a:r>
            <a:r>
              <a:rPr lang="en-US" b="1" dirty="0" err="1">
                <a:solidFill>
                  <a:srgbClr val="660066"/>
                </a:solidFill>
              </a:rPr>
              <a:t>hypochloremic</a:t>
            </a:r>
            <a:r>
              <a:rPr lang="en-US" b="1" dirty="0">
                <a:solidFill>
                  <a:srgbClr val="660066"/>
                </a:solidFill>
              </a:rPr>
              <a:t>, metabolic alkalosis </a:t>
            </a:r>
          </a:p>
        </p:txBody>
      </p:sp>
    </p:spTree>
    <p:extLst>
      <p:ext uri="{BB962C8B-B14F-4D97-AF65-F5344CB8AC3E}">
        <p14:creationId xmlns:p14="http://schemas.microsoft.com/office/powerpoint/2010/main" val="1337818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 2</a:t>
            </a:r>
          </a:p>
        </p:txBody>
      </p:sp>
      <p:sp>
        <p:nvSpPr>
          <p:cNvPr id="3" name="Content Placeholder 2"/>
          <p:cNvSpPr>
            <a:spLocks noGrp="1"/>
          </p:cNvSpPr>
          <p:nvPr>
            <p:ph idx="1"/>
          </p:nvPr>
        </p:nvSpPr>
        <p:spPr/>
        <p:txBody>
          <a:bodyPr>
            <a:normAutofit/>
          </a:bodyPr>
          <a:lstStyle/>
          <a:p>
            <a:r>
              <a:rPr lang="en-US" dirty="0"/>
              <a:t>A 10 year old boy presents with new onset bed wetting after previously being dry for the last 5 years. He denies dysuria or hematuria but does have increased urinary frequency and morning headaches. No stooling issues. He has recently started a new school but grades are above average. His vitals  are normal. In office UA demonstrates a SG 1.002, no RBC, no WBC, no glucose, no protein</a:t>
            </a:r>
          </a:p>
          <a:p>
            <a:pPr marL="349250" lvl="1" indent="0">
              <a:buNone/>
            </a:pPr>
            <a:r>
              <a:rPr lang="en-US" dirty="0"/>
              <a:t>The most likely cause of his new symptoms is:</a:t>
            </a:r>
          </a:p>
          <a:p>
            <a:pPr marL="349250" lvl="1" indent="0">
              <a:buNone/>
            </a:pPr>
            <a:r>
              <a:rPr lang="en-US" dirty="0"/>
              <a:t>	A. UTI</a:t>
            </a:r>
          </a:p>
          <a:p>
            <a:pPr marL="349250" lvl="1" indent="0">
              <a:buNone/>
            </a:pPr>
            <a:r>
              <a:rPr lang="en-US" dirty="0"/>
              <a:t>	B. Stress</a:t>
            </a:r>
          </a:p>
          <a:p>
            <a:pPr marL="349250" lvl="1" indent="0">
              <a:buNone/>
            </a:pPr>
            <a:r>
              <a:rPr lang="en-US" dirty="0"/>
              <a:t>	C. Urine concentration defect </a:t>
            </a:r>
          </a:p>
          <a:p>
            <a:pPr marL="349250" lvl="1" indent="0">
              <a:buNone/>
            </a:pPr>
            <a:r>
              <a:rPr lang="en-US" dirty="0"/>
              <a:t>	D. Constipation</a:t>
            </a:r>
          </a:p>
        </p:txBody>
      </p:sp>
    </p:spTree>
    <p:extLst>
      <p:ext uri="{BB962C8B-B14F-4D97-AF65-F5344CB8AC3E}">
        <p14:creationId xmlns:p14="http://schemas.microsoft.com/office/powerpoint/2010/main" val="695009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 2</a:t>
            </a:r>
          </a:p>
        </p:txBody>
      </p:sp>
      <p:sp>
        <p:nvSpPr>
          <p:cNvPr id="3" name="Content Placeholder 2"/>
          <p:cNvSpPr>
            <a:spLocks noGrp="1"/>
          </p:cNvSpPr>
          <p:nvPr>
            <p:ph idx="1"/>
          </p:nvPr>
        </p:nvSpPr>
        <p:spPr/>
        <p:txBody>
          <a:bodyPr>
            <a:normAutofit/>
          </a:bodyPr>
          <a:lstStyle/>
          <a:p>
            <a:r>
              <a:rPr lang="en-US" dirty="0"/>
              <a:t>A 10 year old boy presents with new onset bed wetting after previously being dry for the last 5 years. He denies dysuria or hematuria but does have increased urinary frequency and morning headaches. No stooling issues. He has recently started a new school but grades are above average. His vitals  are normal. In office UA demonstrates a SG 1.002, no RBC, no WBC, no glucose, no protein</a:t>
            </a:r>
          </a:p>
          <a:p>
            <a:pPr marL="349250" lvl="1" indent="0">
              <a:buNone/>
            </a:pPr>
            <a:r>
              <a:rPr lang="en-US" dirty="0"/>
              <a:t>The most likely cause of his new symptoms is:</a:t>
            </a:r>
          </a:p>
          <a:p>
            <a:pPr marL="349250" lvl="1" indent="0">
              <a:buNone/>
            </a:pPr>
            <a:r>
              <a:rPr lang="en-US" dirty="0"/>
              <a:t>	A. UTI</a:t>
            </a:r>
          </a:p>
          <a:p>
            <a:pPr marL="349250" lvl="1" indent="0">
              <a:buNone/>
            </a:pPr>
            <a:r>
              <a:rPr lang="en-US" dirty="0"/>
              <a:t>	B. Stress</a:t>
            </a:r>
          </a:p>
          <a:p>
            <a:pPr marL="349250" lvl="1" indent="0">
              <a:buNone/>
            </a:pPr>
            <a:r>
              <a:rPr lang="en-US" dirty="0"/>
              <a:t>	C</a:t>
            </a:r>
            <a:r>
              <a:rPr lang="en-US" b="1" dirty="0">
                <a:solidFill>
                  <a:srgbClr val="660066"/>
                </a:solidFill>
              </a:rPr>
              <a:t>. Urine concentration defect </a:t>
            </a:r>
          </a:p>
          <a:p>
            <a:pPr marL="349250" lvl="1" indent="0">
              <a:buNone/>
            </a:pPr>
            <a:r>
              <a:rPr lang="en-US" dirty="0"/>
              <a:t>	D. Constipation</a:t>
            </a:r>
          </a:p>
        </p:txBody>
      </p:sp>
    </p:spTree>
    <p:extLst>
      <p:ext uri="{BB962C8B-B14F-4D97-AF65-F5344CB8AC3E}">
        <p14:creationId xmlns:p14="http://schemas.microsoft.com/office/powerpoint/2010/main" val="3416552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#3</a:t>
            </a:r>
          </a:p>
        </p:txBody>
      </p:sp>
      <p:sp>
        <p:nvSpPr>
          <p:cNvPr id="3" name="Content Placeholder 2"/>
          <p:cNvSpPr>
            <a:spLocks noGrp="1"/>
          </p:cNvSpPr>
          <p:nvPr>
            <p:ph idx="1"/>
          </p:nvPr>
        </p:nvSpPr>
        <p:spPr/>
        <p:txBody>
          <a:bodyPr/>
          <a:lstStyle/>
          <a:p>
            <a:r>
              <a:rPr lang="en-US" dirty="0"/>
              <a:t>Which of the following is most consistent with renal tubular acidosis?</a:t>
            </a:r>
          </a:p>
          <a:p>
            <a:pPr marL="0" indent="0">
              <a:buNone/>
            </a:pPr>
            <a:endParaRPr lang="en-US" dirty="0"/>
          </a:p>
          <a:p>
            <a:pPr marL="349250" lvl="1" indent="0">
              <a:buNone/>
            </a:pPr>
            <a:r>
              <a:rPr lang="en-US" dirty="0"/>
              <a:t>	A. Low anion gap</a:t>
            </a:r>
          </a:p>
          <a:p>
            <a:pPr marL="349250" lvl="1" indent="0">
              <a:buNone/>
            </a:pPr>
            <a:r>
              <a:rPr lang="en-US" dirty="0"/>
              <a:t>	B. Height above the 75% </a:t>
            </a:r>
          </a:p>
          <a:p>
            <a:pPr marL="349250" lvl="1" indent="0">
              <a:buNone/>
            </a:pPr>
            <a:r>
              <a:rPr lang="en-US" dirty="0"/>
              <a:t>	C. </a:t>
            </a:r>
            <a:r>
              <a:rPr lang="en-US" dirty="0" err="1"/>
              <a:t>Hyperchloremic</a:t>
            </a:r>
            <a:endParaRPr lang="en-US" dirty="0"/>
          </a:p>
          <a:p>
            <a:pPr marL="349250" lvl="1" indent="0">
              <a:buNone/>
            </a:pPr>
            <a:r>
              <a:rPr lang="en-US" dirty="0"/>
              <a:t>	D. </a:t>
            </a:r>
            <a:r>
              <a:rPr lang="en-US" dirty="0" err="1"/>
              <a:t>Hyperphosphatemia</a:t>
            </a:r>
            <a:r>
              <a:rPr lang="en-US" dirty="0"/>
              <a:t> </a:t>
            </a:r>
          </a:p>
        </p:txBody>
      </p:sp>
    </p:spTree>
    <p:extLst>
      <p:ext uri="{BB962C8B-B14F-4D97-AF65-F5344CB8AC3E}">
        <p14:creationId xmlns:p14="http://schemas.microsoft.com/office/powerpoint/2010/main" val="4174967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#3</a:t>
            </a:r>
          </a:p>
        </p:txBody>
      </p:sp>
      <p:sp>
        <p:nvSpPr>
          <p:cNvPr id="3" name="Content Placeholder 2"/>
          <p:cNvSpPr>
            <a:spLocks noGrp="1"/>
          </p:cNvSpPr>
          <p:nvPr>
            <p:ph idx="1"/>
          </p:nvPr>
        </p:nvSpPr>
        <p:spPr/>
        <p:txBody>
          <a:bodyPr/>
          <a:lstStyle/>
          <a:p>
            <a:r>
              <a:rPr lang="en-US" dirty="0"/>
              <a:t>Which of the following is most consistent with renal tubular acidosis?</a:t>
            </a:r>
          </a:p>
          <a:p>
            <a:pPr marL="0" indent="0">
              <a:buNone/>
            </a:pPr>
            <a:endParaRPr lang="en-US" dirty="0"/>
          </a:p>
          <a:p>
            <a:pPr marL="349250" lvl="1" indent="0">
              <a:buNone/>
            </a:pPr>
            <a:r>
              <a:rPr lang="en-US" dirty="0"/>
              <a:t>	A. Low anion gap</a:t>
            </a:r>
          </a:p>
          <a:p>
            <a:pPr marL="349250" lvl="1" indent="0">
              <a:buNone/>
            </a:pPr>
            <a:r>
              <a:rPr lang="en-US" dirty="0"/>
              <a:t>	B. Height above the 75% </a:t>
            </a:r>
          </a:p>
          <a:p>
            <a:pPr marL="349250" lvl="1" indent="0">
              <a:buNone/>
            </a:pPr>
            <a:r>
              <a:rPr lang="en-US" dirty="0"/>
              <a:t>	</a:t>
            </a:r>
            <a:r>
              <a:rPr lang="en-US" b="1" dirty="0">
                <a:solidFill>
                  <a:srgbClr val="660066"/>
                </a:solidFill>
              </a:rPr>
              <a:t>C. </a:t>
            </a:r>
            <a:r>
              <a:rPr lang="en-US" b="1" dirty="0" err="1">
                <a:solidFill>
                  <a:srgbClr val="660066"/>
                </a:solidFill>
              </a:rPr>
              <a:t>Hyperchloremic</a:t>
            </a:r>
            <a:endParaRPr lang="en-US" b="1" dirty="0">
              <a:solidFill>
                <a:srgbClr val="660066"/>
              </a:solidFill>
            </a:endParaRPr>
          </a:p>
          <a:p>
            <a:pPr marL="349250" lvl="1" indent="0">
              <a:buNone/>
            </a:pPr>
            <a:r>
              <a:rPr lang="en-US" dirty="0"/>
              <a:t>	D. </a:t>
            </a:r>
            <a:r>
              <a:rPr lang="en-US" dirty="0" err="1"/>
              <a:t>Hyperphosphatemia</a:t>
            </a:r>
            <a:r>
              <a:rPr lang="en-US" dirty="0"/>
              <a:t> </a:t>
            </a:r>
          </a:p>
        </p:txBody>
      </p:sp>
    </p:spTree>
    <p:extLst>
      <p:ext uri="{BB962C8B-B14F-4D97-AF65-F5344CB8AC3E}">
        <p14:creationId xmlns:p14="http://schemas.microsoft.com/office/powerpoint/2010/main" val="9059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182870"/>
            <a:ext cx="8042276" cy="1336956"/>
          </a:xfrm>
        </p:spPr>
        <p:txBody>
          <a:bodyPr/>
          <a:lstStyle/>
          <a:p>
            <a:r>
              <a:rPr lang="en-US" dirty="0"/>
              <a:t>Disclosure Statement</a:t>
            </a:r>
          </a:p>
        </p:txBody>
      </p:sp>
      <p:sp>
        <p:nvSpPr>
          <p:cNvPr id="3" name="Content Placeholder 2"/>
          <p:cNvSpPr>
            <a:spLocks noGrp="1"/>
          </p:cNvSpPr>
          <p:nvPr>
            <p:ph idx="1"/>
          </p:nvPr>
        </p:nvSpPr>
        <p:spPr>
          <a:xfrm>
            <a:off x="2073275" y="1777026"/>
            <a:ext cx="8042276" cy="4343400"/>
          </a:xfrm>
        </p:spPr>
        <p:txBody>
          <a:bodyPr/>
          <a:lstStyle/>
          <a:p>
            <a:r>
              <a:rPr lang="en-US" dirty="0">
                <a:solidFill>
                  <a:srgbClr val="191919"/>
                </a:solidFill>
                <a:latin typeface="Calibri"/>
              </a:rPr>
              <a:t>I, Nicole Christin, have no relevant financial relationships with the manufacturer(s) of any commercial products(s) and/or providers(s) of commercial services discussed in this CME activity to disclose.</a:t>
            </a:r>
          </a:p>
          <a:p>
            <a:r>
              <a:rPr lang="en-US" dirty="0">
                <a:solidFill>
                  <a:srgbClr val="191919"/>
                </a:solidFill>
                <a:latin typeface="Calibri"/>
              </a:rPr>
              <a:t>I, Nicole Christin, do not intend to discuss an unapproved/investigative use of a commercial product/device in my presentation.</a:t>
            </a:r>
            <a:endParaRPr lang="en-US" dirty="0"/>
          </a:p>
        </p:txBody>
      </p:sp>
    </p:spTree>
    <p:extLst>
      <p:ext uri="{BB962C8B-B14F-4D97-AF65-F5344CB8AC3E}">
        <p14:creationId xmlns:p14="http://schemas.microsoft.com/office/powerpoint/2010/main" val="10522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#4</a:t>
            </a:r>
          </a:p>
        </p:txBody>
      </p:sp>
      <p:sp>
        <p:nvSpPr>
          <p:cNvPr id="3" name="Content Placeholder 2"/>
          <p:cNvSpPr>
            <a:spLocks noGrp="1"/>
          </p:cNvSpPr>
          <p:nvPr>
            <p:ph idx="1"/>
          </p:nvPr>
        </p:nvSpPr>
        <p:spPr/>
        <p:txBody>
          <a:bodyPr>
            <a:normAutofit/>
          </a:bodyPr>
          <a:lstStyle/>
          <a:p>
            <a:r>
              <a:rPr lang="en-US" dirty="0"/>
              <a:t>A mother brings her 6 month old exclusively breastfed boy to the office for constipation and  extreme fussiness. The mother has not had any recent diet changes and the infant does not have a fever, emesis or recent exposure to a sick contact. The mother states she recently has started giving Vitamin D to avoid him getting sick during the Flu season. What lab findings to you expect to see in this patient?</a:t>
            </a:r>
          </a:p>
          <a:p>
            <a:pPr lvl="1"/>
            <a:r>
              <a:rPr lang="en-US" dirty="0"/>
              <a:t>A:  </a:t>
            </a:r>
            <a:r>
              <a:rPr lang="en-US" dirty="0" err="1"/>
              <a:t>Hypercalcemia</a:t>
            </a:r>
            <a:r>
              <a:rPr lang="en-US" dirty="0"/>
              <a:t>, high PTH, high 25 Vitamin D</a:t>
            </a:r>
          </a:p>
          <a:p>
            <a:pPr lvl="1"/>
            <a:r>
              <a:rPr lang="en-US" dirty="0"/>
              <a:t>B: </a:t>
            </a:r>
            <a:r>
              <a:rPr lang="en-US" dirty="0" err="1"/>
              <a:t>Hypercalcemia</a:t>
            </a:r>
            <a:r>
              <a:rPr lang="en-US" dirty="0"/>
              <a:t>, low PTH, high 25 Vitamin D</a:t>
            </a:r>
          </a:p>
          <a:p>
            <a:pPr lvl="1"/>
            <a:r>
              <a:rPr lang="en-US" dirty="0"/>
              <a:t>C: </a:t>
            </a:r>
            <a:r>
              <a:rPr lang="en-US" dirty="0" err="1"/>
              <a:t>Normocalcemic</a:t>
            </a:r>
            <a:r>
              <a:rPr lang="en-US" dirty="0"/>
              <a:t>, normal PTH, high 25 Vitamin D</a:t>
            </a:r>
          </a:p>
          <a:p>
            <a:pPr lvl="1"/>
            <a:r>
              <a:rPr lang="en-US" dirty="0"/>
              <a:t>D: </a:t>
            </a:r>
            <a:r>
              <a:rPr lang="en-US" dirty="0" err="1"/>
              <a:t>Hypocalcemic</a:t>
            </a:r>
            <a:r>
              <a:rPr lang="en-US" dirty="0"/>
              <a:t>, high PTH, high 25 Vitamin D</a:t>
            </a:r>
          </a:p>
        </p:txBody>
      </p:sp>
    </p:spTree>
    <p:extLst>
      <p:ext uri="{BB962C8B-B14F-4D97-AF65-F5344CB8AC3E}">
        <p14:creationId xmlns:p14="http://schemas.microsoft.com/office/powerpoint/2010/main" val="2605620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#4</a:t>
            </a:r>
          </a:p>
        </p:txBody>
      </p:sp>
      <p:sp>
        <p:nvSpPr>
          <p:cNvPr id="3" name="Content Placeholder 2"/>
          <p:cNvSpPr>
            <a:spLocks noGrp="1"/>
          </p:cNvSpPr>
          <p:nvPr>
            <p:ph idx="1"/>
          </p:nvPr>
        </p:nvSpPr>
        <p:spPr/>
        <p:txBody>
          <a:bodyPr>
            <a:normAutofit/>
          </a:bodyPr>
          <a:lstStyle/>
          <a:p>
            <a:r>
              <a:rPr lang="en-US" dirty="0"/>
              <a:t>A mother brings her 6 month old exclusively breastfed boy to the office for constipation and  extreme fussiness. The mother has not had any recent diet changes and the infant does not have a fever, emesis or recent exposure to a sick contact. The mother states she recently has started giving Vitamin D to avoid him getting sick during the Flu season. What lab findings to you expect to see in this patient?</a:t>
            </a:r>
          </a:p>
          <a:p>
            <a:pPr lvl="1"/>
            <a:r>
              <a:rPr lang="en-US" dirty="0"/>
              <a:t>A:  </a:t>
            </a:r>
            <a:r>
              <a:rPr lang="en-US" dirty="0" err="1"/>
              <a:t>Hypercalcemia</a:t>
            </a:r>
            <a:r>
              <a:rPr lang="en-US" dirty="0"/>
              <a:t>, high PTH, high 25 Vitamin D</a:t>
            </a:r>
          </a:p>
          <a:p>
            <a:pPr lvl="1"/>
            <a:r>
              <a:rPr lang="en-US" dirty="0"/>
              <a:t>B: </a:t>
            </a:r>
            <a:r>
              <a:rPr lang="en-US" b="1" dirty="0" err="1">
                <a:solidFill>
                  <a:srgbClr val="660066"/>
                </a:solidFill>
              </a:rPr>
              <a:t>Hypercalcemia</a:t>
            </a:r>
            <a:r>
              <a:rPr lang="en-US" b="1" dirty="0">
                <a:solidFill>
                  <a:srgbClr val="660066"/>
                </a:solidFill>
              </a:rPr>
              <a:t>, low PTH, high 25 Vitamin D</a:t>
            </a:r>
          </a:p>
          <a:p>
            <a:pPr lvl="1"/>
            <a:r>
              <a:rPr lang="en-US" dirty="0"/>
              <a:t>C: </a:t>
            </a:r>
            <a:r>
              <a:rPr lang="en-US" dirty="0" err="1"/>
              <a:t>Normocalcemic</a:t>
            </a:r>
            <a:r>
              <a:rPr lang="en-US" dirty="0"/>
              <a:t>, normal PTH, high 25 Vitamin D</a:t>
            </a:r>
          </a:p>
          <a:p>
            <a:pPr lvl="1"/>
            <a:r>
              <a:rPr lang="en-US" dirty="0"/>
              <a:t>D: </a:t>
            </a:r>
            <a:r>
              <a:rPr lang="en-US" dirty="0" err="1"/>
              <a:t>Hypocalcemic</a:t>
            </a:r>
            <a:r>
              <a:rPr lang="en-US" dirty="0"/>
              <a:t>, high PTH, high 25 Vitamin D</a:t>
            </a:r>
          </a:p>
        </p:txBody>
      </p:sp>
    </p:spTree>
    <p:extLst>
      <p:ext uri="{BB962C8B-B14F-4D97-AF65-F5344CB8AC3E}">
        <p14:creationId xmlns:p14="http://schemas.microsoft.com/office/powerpoint/2010/main" val="626594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2532291"/>
            <a:ext cx="8042276" cy="1336956"/>
          </a:xfrm>
        </p:spPr>
        <p:txBody>
          <a:bodyPr/>
          <a:lstStyle/>
          <a:p>
            <a:r>
              <a:rPr lang="en-US" dirty="0"/>
              <a:t>Thank You!</a:t>
            </a:r>
          </a:p>
        </p:txBody>
      </p:sp>
    </p:spTree>
    <p:extLst>
      <p:ext uri="{BB962C8B-B14F-4D97-AF65-F5344CB8AC3E}">
        <p14:creationId xmlns:p14="http://schemas.microsoft.com/office/powerpoint/2010/main" val="55135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r>
              <a:rPr lang="en-US" dirty="0">
                <a:latin typeface="Times New Roman" charset="0"/>
              </a:rPr>
              <a:t>Topics to be Discussed</a:t>
            </a:r>
          </a:p>
        </p:txBody>
      </p:sp>
      <p:sp>
        <p:nvSpPr>
          <p:cNvPr id="5123" name="Rectangle 3"/>
          <p:cNvSpPr>
            <a:spLocks noGrp="1" noChangeArrowheads="1"/>
          </p:cNvSpPr>
          <p:nvPr>
            <p:ph type="body" idx="1"/>
          </p:nvPr>
        </p:nvSpPr>
        <p:spPr/>
        <p:txBody>
          <a:bodyPr>
            <a:normAutofit/>
          </a:bodyPr>
          <a:lstStyle/>
          <a:p>
            <a:pPr>
              <a:lnSpc>
                <a:spcPct val="90000"/>
              </a:lnSpc>
            </a:pPr>
            <a:r>
              <a:rPr lang="en-US" sz="2800" dirty="0">
                <a:latin typeface="Times New Roman" charset="0"/>
              </a:rPr>
              <a:t>Metabolic Acidosis</a:t>
            </a:r>
          </a:p>
          <a:p>
            <a:pPr>
              <a:lnSpc>
                <a:spcPct val="90000"/>
              </a:lnSpc>
            </a:pPr>
            <a:r>
              <a:rPr lang="en-US" sz="2800" dirty="0">
                <a:latin typeface="Times New Roman" charset="0"/>
              </a:rPr>
              <a:t>Metabolic Alkalosis</a:t>
            </a:r>
          </a:p>
          <a:p>
            <a:pPr>
              <a:lnSpc>
                <a:spcPct val="90000"/>
              </a:lnSpc>
            </a:pPr>
            <a:r>
              <a:rPr lang="en-US" sz="2800" dirty="0">
                <a:latin typeface="Times New Roman" charset="0"/>
              </a:rPr>
              <a:t>Sodium and Water balance</a:t>
            </a:r>
          </a:p>
          <a:p>
            <a:pPr lvl="1">
              <a:lnSpc>
                <a:spcPct val="90000"/>
              </a:lnSpc>
            </a:pPr>
            <a:r>
              <a:rPr lang="en-US" sz="2400" dirty="0" err="1">
                <a:latin typeface="Times New Roman" charset="0"/>
              </a:rPr>
              <a:t>Hyponatremia</a:t>
            </a:r>
            <a:endParaRPr lang="en-US" sz="2400" dirty="0">
              <a:latin typeface="Times New Roman" charset="0"/>
            </a:endParaRPr>
          </a:p>
          <a:p>
            <a:pPr lvl="1">
              <a:lnSpc>
                <a:spcPct val="90000"/>
              </a:lnSpc>
            </a:pPr>
            <a:r>
              <a:rPr lang="en-US" sz="2400" dirty="0">
                <a:latin typeface="Times New Roman" charset="0"/>
              </a:rPr>
              <a:t>Hypernatremia</a:t>
            </a:r>
          </a:p>
          <a:p>
            <a:pPr>
              <a:lnSpc>
                <a:spcPct val="90000"/>
              </a:lnSpc>
            </a:pPr>
            <a:r>
              <a:rPr lang="en-US" sz="2800" dirty="0">
                <a:latin typeface="Times New Roman" charset="0"/>
              </a:rPr>
              <a:t>Potassium Imbalance</a:t>
            </a:r>
          </a:p>
          <a:p>
            <a:pPr>
              <a:lnSpc>
                <a:spcPct val="90000"/>
              </a:lnSpc>
            </a:pPr>
            <a:r>
              <a:rPr lang="en-US" sz="2800" dirty="0">
                <a:latin typeface="Times New Roman" charset="0"/>
              </a:rPr>
              <a:t>Calcium Imbalance</a:t>
            </a:r>
          </a:p>
        </p:txBody>
      </p:sp>
    </p:spTree>
    <p:extLst>
      <p:ext uri="{BB962C8B-B14F-4D97-AF65-F5344CB8AC3E}">
        <p14:creationId xmlns:p14="http://schemas.microsoft.com/office/powerpoint/2010/main" val="31076577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latin typeface="Times New Roman" charset="0"/>
              </a:rPr>
              <a:t>Metabolic Acidosis</a:t>
            </a:r>
          </a:p>
        </p:txBody>
      </p:sp>
      <p:sp>
        <p:nvSpPr>
          <p:cNvPr id="37891" name="Rectangle 3"/>
          <p:cNvSpPr>
            <a:spLocks noGrp="1" noChangeArrowheads="1"/>
          </p:cNvSpPr>
          <p:nvPr>
            <p:ph type="body" idx="1"/>
          </p:nvPr>
        </p:nvSpPr>
        <p:spPr>
          <a:xfrm>
            <a:off x="1676400" y="1992958"/>
            <a:ext cx="8610600" cy="4572000"/>
          </a:xfrm>
        </p:spPr>
        <p:txBody>
          <a:bodyPr/>
          <a:lstStyle/>
          <a:p>
            <a:pPr lvl="1">
              <a:buFont typeface="Monotype Sorts" pitchFamily="2" charset="2"/>
              <a:buChar char="ä"/>
              <a:defRPr/>
            </a:pPr>
            <a:r>
              <a:rPr lang="en-US" sz="3200" dirty="0"/>
              <a:t>Net gain of acid</a:t>
            </a:r>
          </a:p>
          <a:p>
            <a:pPr lvl="1">
              <a:buFont typeface="Monotype Sorts" pitchFamily="2" charset="2"/>
              <a:buChar char="ä"/>
              <a:defRPr/>
            </a:pPr>
            <a:r>
              <a:rPr lang="en-US" sz="3200" dirty="0"/>
              <a:t>Loss of base (bicarbonate) </a:t>
            </a:r>
          </a:p>
          <a:p>
            <a:pPr lvl="1">
              <a:buFont typeface="Monotype Sorts" pitchFamily="2" charset="2"/>
              <a:buChar char="ä"/>
              <a:defRPr/>
            </a:pPr>
            <a:r>
              <a:rPr lang="en-US" sz="3200" dirty="0"/>
              <a:t>Know your </a:t>
            </a:r>
            <a:r>
              <a:rPr lang="en-US" sz="3200" dirty="0" err="1"/>
              <a:t>normals</a:t>
            </a:r>
            <a:r>
              <a:rPr lang="en-US" sz="3200" dirty="0"/>
              <a:t>!</a:t>
            </a:r>
          </a:p>
          <a:p>
            <a:pPr marL="685800" lvl="2" indent="0">
              <a:buNone/>
              <a:defRPr/>
            </a:pPr>
            <a:endParaRPr lang="en-US" sz="3000" baseline="-25000" dirty="0"/>
          </a:p>
          <a:p>
            <a:pPr lvl="2">
              <a:buFont typeface="Monotype Sorts" pitchFamily="2" charset="2"/>
              <a:buChar char="ä"/>
              <a:defRPr/>
            </a:pPr>
            <a:endParaRPr lang="en-US" dirty="0"/>
          </a:p>
        </p:txBody>
      </p:sp>
      <p:sp>
        <p:nvSpPr>
          <p:cNvPr id="2" name="TextBox 1"/>
          <p:cNvSpPr txBox="1"/>
          <p:nvPr/>
        </p:nvSpPr>
        <p:spPr>
          <a:xfrm>
            <a:off x="2370597" y="3982697"/>
            <a:ext cx="7635025" cy="1569660"/>
          </a:xfrm>
          <a:prstGeom prst="rect">
            <a:avLst/>
          </a:prstGeom>
          <a:noFill/>
        </p:spPr>
        <p:txBody>
          <a:bodyPr wrap="square" rtlCol="0">
            <a:spAutoFit/>
          </a:bodyPr>
          <a:lstStyle/>
          <a:p>
            <a:pPr algn="ctr"/>
            <a:r>
              <a:rPr lang="en-US" sz="3200" dirty="0"/>
              <a:t>First step in determining the etiology of confirmed primary metabolic acidosis is to calculate the ANION GAP</a:t>
            </a:r>
          </a:p>
        </p:txBody>
      </p:sp>
    </p:spTree>
    <p:extLst>
      <p:ext uri="{BB962C8B-B14F-4D97-AF65-F5344CB8AC3E}">
        <p14:creationId xmlns:p14="http://schemas.microsoft.com/office/powerpoint/2010/main" val="154607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atin typeface="Times New Roman" charset="0"/>
              </a:rPr>
              <a:t>Metabolic Acidosis</a:t>
            </a:r>
          </a:p>
        </p:txBody>
      </p:sp>
      <p:sp>
        <p:nvSpPr>
          <p:cNvPr id="38915" name="Rectangle 3"/>
          <p:cNvSpPr>
            <a:spLocks noGrp="1" noChangeArrowheads="1"/>
          </p:cNvSpPr>
          <p:nvPr>
            <p:ph type="body" idx="1"/>
          </p:nvPr>
        </p:nvSpPr>
        <p:spPr>
          <a:xfrm>
            <a:off x="1828800" y="1573525"/>
            <a:ext cx="8534400" cy="4682761"/>
          </a:xfrm>
        </p:spPr>
        <p:txBody>
          <a:bodyPr>
            <a:normAutofit lnSpcReduction="10000"/>
          </a:bodyPr>
          <a:lstStyle/>
          <a:p>
            <a:pPr>
              <a:lnSpc>
                <a:spcPct val="90000"/>
              </a:lnSpc>
            </a:pPr>
            <a:r>
              <a:rPr lang="en-US" sz="2800" dirty="0">
                <a:latin typeface="Times New Roman" charset="0"/>
              </a:rPr>
              <a:t>Serum Anion Gap</a:t>
            </a:r>
          </a:p>
          <a:p>
            <a:pPr lvl="1">
              <a:lnSpc>
                <a:spcPct val="90000"/>
              </a:lnSpc>
            </a:pPr>
            <a:r>
              <a:rPr lang="en-US" dirty="0">
                <a:latin typeface="Times New Roman" charset="0"/>
              </a:rPr>
              <a:t>Na – (</a:t>
            </a:r>
            <a:r>
              <a:rPr lang="en-US" dirty="0" err="1">
                <a:latin typeface="Times New Roman" charset="0"/>
              </a:rPr>
              <a:t>Cl</a:t>
            </a:r>
            <a:r>
              <a:rPr lang="en-US" dirty="0">
                <a:latin typeface="Times New Roman" charset="0"/>
              </a:rPr>
              <a:t> + HCO</a:t>
            </a:r>
            <a:r>
              <a:rPr lang="en-US" baseline="-25000" dirty="0">
                <a:latin typeface="Times New Roman" charset="0"/>
              </a:rPr>
              <a:t>3</a:t>
            </a:r>
            <a:r>
              <a:rPr lang="en-US" dirty="0">
                <a:latin typeface="Times New Roman" charset="0"/>
              </a:rPr>
              <a:t>)  =  10-14 (normal)</a:t>
            </a:r>
          </a:p>
          <a:p>
            <a:pPr lvl="1">
              <a:lnSpc>
                <a:spcPct val="90000"/>
              </a:lnSpc>
            </a:pPr>
            <a:r>
              <a:rPr lang="en-US" dirty="0">
                <a:latin typeface="Times New Roman" charset="0"/>
              </a:rPr>
              <a:t>Important to correct for </a:t>
            </a:r>
            <a:r>
              <a:rPr lang="en-US" dirty="0" err="1">
                <a:latin typeface="Times New Roman" charset="0"/>
              </a:rPr>
              <a:t>hypoalbuminemia</a:t>
            </a:r>
            <a:r>
              <a:rPr lang="en-US" dirty="0">
                <a:latin typeface="Times New Roman" charset="0"/>
              </a:rPr>
              <a:t> (an unmeasured anion)</a:t>
            </a:r>
          </a:p>
          <a:p>
            <a:pPr marL="349250" lvl="1" indent="0">
              <a:lnSpc>
                <a:spcPct val="90000"/>
              </a:lnSpc>
              <a:buNone/>
            </a:pPr>
            <a:endParaRPr lang="en-US" dirty="0">
              <a:latin typeface="Times New Roman" charset="0"/>
            </a:endParaRPr>
          </a:p>
          <a:p>
            <a:pPr lvl="1">
              <a:lnSpc>
                <a:spcPct val="90000"/>
              </a:lnSpc>
            </a:pPr>
            <a:r>
              <a:rPr lang="en-US" dirty="0">
                <a:latin typeface="Times New Roman" charset="0"/>
              </a:rPr>
              <a:t>Causes of Positive Anion Gap Metabolic Acidosis:</a:t>
            </a:r>
          </a:p>
          <a:p>
            <a:pPr lvl="2">
              <a:lnSpc>
                <a:spcPct val="90000"/>
              </a:lnSpc>
            </a:pPr>
            <a:r>
              <a:rPr lang="en-US" b="1" dirty="0">
                <a:latin typeface="Times New Roman" charset="0"/>
              </a:rPr>
              <a:t>M</a:t>
            </a:r>
            <a:r>
              <a:rPr lang="en-US" dirty="0">
                <a:latin typeface="Times New Roman" charset="0"/>
              </a:rPr>
              <a:t>ethanol</a:t>
            </a:r>
          </a:p>
          <a:p>
            <a:pPr lvl="2">
              <a:lnSpc>
                <a:spcPct val="90000"/>
              </a:lnSpc>
            </a:pPr>
            <a:r>
              <a:rPr lang="en-US" b="1" dirty="0">
                <a:latin typeface="Times New Roman" charset="0"/>
              </a:rPr>
              <a:t>U</a:t>
            </a:r>
            <a:r>
              <a:rPr lang="en-US" dirty="0">
                <a:latin typeface="Times New Roman" charset="0"/>
              </a:rPr>
              <a:t>remia</a:t>
            </a:r>
          </a:p>
          <a:p>
            <a:pPr lvl="2">
              <a:lnSpc>
                <a:spcPct val="90000"/>
              </a:lnSpc>
            </a:pPr>
            <a:r>
              <a:rPr lang="en-US" b="1" dirty="0">
                <a:latin typeface="Times New Roman" charset="0"/>
              </a:rPr>
              <a:t>D</a:t>
            </a:r>
            <a:r>
              <a:rPr lang="en-US" dirty="0">
                <a:latin typeface="Times New Roman" charset="0"/>
              </a:rPr>
              <a:t>iabetic Ketoacidosis</a:t>
            </a:r>
          </a:p>
          <a:p>
            <a:pPr lvl="2">
              <a:lnSpc>
                <a:spcPct val="90000"/>
              </a:lnSpc>
            </a:pPr>
            <a:r>
              <a:rPr lang="en-US" b="1" dirty="0">
                <a:latin typeface="Times New Roman" charset="0"/>
              </a:rPr>
              <a:t>P</a:t>
            </a:r>
            <a:r>
              <a:rPr lang="en-US" dirty="0">
                <a:latin typeface="Times New Roman" charset="0"/>
              </a:rPr>
              <a:t>araldehyde</a:t>
            </a:r>
          </a:p>
          <a:p>
            <a:pPr lvl="2">
              <a:lnSpc>
                <a:spcPct val="90000"/>
              </a:lnSpc>
            </a:pPr>
            <a:r>
              <a:rPr lang="en-US" b="1" dirty="0">
                <a:latin typeface="Times New Roman" charset="0"/>
              </a:rPr>
              <a:t>I</a:t>
            </a:r>
            <a:r>
              <a:rPr lang="en-US" dirty="0">
                <a:latin typeface="Times New Roman" charset="0"/>
              </a:rPr>
              <a:t>NH</a:t>
            </a:r>
          </a:p>
          <a:p>
            <a:pPr lvl="2">
              <a:lnSpc>
                <a:spcPct val="90000"/>
              </a:lnSpc>
            </a:pPr>
            <a:r>
              <a:rPr lang="en-US" b="1" dirty="0">
                <a:latin typeface="Times New Roman" charset="0"/>
              </a:rPr>
              <a:t>L</a:t>
            </a:r>
            <a:r>
              <a:rPr lang="en-US" dirty="0">
                <a:latin typeface="Times New Roman" charset="0"/>
              </a:rPr>
              <a:t>actic Acidosis</a:t>
            </a:r>
          </a:p>
          <a:p>
            <a:pPr lvl="2">
              <a:lnSpc>
                <a:spcPct val="90000"/>
              </a:lnSpc>
            </a:pPr>
            <a:r>
              <a:rPr lang="en-US" b="1" dirty="0">
                <a:latin typeface="Times New Roman" charset="0"/>
              </a:rPr>
              <a:t>E</a:t>
            </a:r>
            <a:r>
              <a:rPr lang="en-US" dirty="0">
                <a:latin typeface="Times New Roman" charset="0"/>
              </a:rPr>
              <a:t>thylene Glycol</a:t>
            </a:r>
          </a:p>
          <a:p>
            <a:pPr lvl="2">
              <a:lnSpc>
                <a:spcPct val="90000"/>
              </a:lnSpc>
            </a:pPr>
            <a:r>
              <a:rPr lang="en-US" b="1" dirty="0">
                <a:latin typeface="Times New Roman" charset="0"/>
              </a:rPr>
              <a:t>S</a:t>
            </a:r>
            <a:r>
              <a:rPr lang="en-US" dirty="0">
                <a:latin typeface="Times New Roman" charset="0"/>
              </a:rPr>
              <a:t>alicylates</a:t>
            </a:r>
          </a:p>
          <a:p>
            <a:pPr lvl="3">
              <a:lnSpc>
                <a:spcPct val="90000"/>
              </a:lnSpc>
            </a:pPr>
            <a:endParaRPr lang="en-US" dirty="0">
              <a:latin typeface="Times New Roman" charset="0"/>
            </a:endParaRPr>
          </a:p>
          <a:p>
            <a:pPr lvl="1">
              <a:lnSpc>
                <a:spcPct val="90000"/>
              </a:lnSpc>
              <a:buFont typeface="Monotype Sorts" charset="0"/>
              <a:buNone/>
            </a:pPr>
            <a:endParaRPr lang="en-US" dirty="0">
              <a:latin typeface="Times New Roman" charset="0"/>
            </a:endParaRPr>
          </a:p>
        </p:txBody>
      </p:sp>
    </p:spTree>
    <p:extLst>
      <p:ext uri="{BB962C8B-B14F-4D97-AF65-F5344CB8AC3E}">
        <p14:creationId xmlns:p14="http://schemas.microsoft.com/office/powerpoint/2010/main" val="3504058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073275" y="703412"/>
            <a:ext cx="8042276" cy="1336956"/>
          </a:xfrm>
        </p:spPr>
        <p:txBody>
          <a:bodyPr/>
          <a:lstStyle/>
          <a:p>
            <a:r>
              <a:rPr lang="en-US" dirty="0">
                <a:latin typeface="Times New Roman" charset="0"/>
              </a:rPr>
              <a:t>Non Anion Gap Metabolic Acidosis</a:t>
            </a:r>
          </a:p>
        </p:txBody>
      </p:sp>
      <p:sp>
        <p:nvSpPr>
          <p:cNvPr id="39939" name="Rectangle 3"/>
          <p:cNvSpPr>
            <a:spLocks noGrp="1" noChangeArrowheads="1"/>
          </p:cNvSpPr>
          <p:nvPr>
            <p:ph type="body" idx="1"/>
          </p:nvPr>
        </p:nvSpPr>
        <p:spPr>
          <a:xfrm>
            <a:off x="1558924" y="2351986"/>
            <a:ext cx="8744570" cy="3198702"/>
          </a:xfrm>
        </p:spPr>
        <p:txBody>
          <a:bodyPr>
            <a:normAutofit/>
          </a:bodyPr>
          <a:lstStyle/>
          <a:p>
            <a:pPr lvl="1">
              <a:buFont typeface="Monotype Sorts" pitchFamily="2" charset="2"/>
              <a:buChar char="ä"/>
              <a:defRPr/>
            </a:pPr>
            <a:r>
              <a:rPr lang="en-US" dirty="0"/>
              <a:t>Diarrhea</a:t>
            </a:r>
          </a:p>
          <a:p>
            <a:pPr lvl="2">
              <a:buFont typeface="Monotype Sorts" pitchFamily="2" charset="2"/>
              <a:buChar char="ä"/>
              <a:defRPr/>
            </a:pPr>
            <a:r>
              <a:rPr lang="en-US" dirty="0"/>
              <a:t>Colonic bicarbonate loss</a:t>
            </a:r>
          </a:p>
          <a:p>
            <a:pPr marL="685800" lvl="2" indent="0">
              <a:buNone/>
              <a:defRPr/>
            </a:pPr>
            <a:endParaRPr lang="en-US" dirty="0"/>
          </a:p>
          <a:p>
            <a:pPr lvl="1">
              <a:buFont typeface="Monotype Sorts" pitchFamily="2" charset="2"/>
              <a:buChar char="ä"/>
              <a:defRPr/>
            </a:pPr>
            <a:r>
              <a:rPr lang="en-US" dirty="0"/>
              <a:t>Renal Tubular Acidosis</a:t>
            </a:r>
          </a:p>
          <a:p>
            <a:pPr lvl="2">
              <a:buFont typeface="Monotype Sorts" pitchFamily="2" charset="2"/>
              <a:buChar char="ä"/>
              <a:defRPr/>
            </a:pPr>
            <a:r>
              <a:rPr lang="en-US" dirty="0"/>
              <a:t>Type 1: Distal: Inability to secrete and excrete acid</a:t>
            </a:r>
          </a:p>
          <a:p>
            <a:pPr lvl="2">
              <a:buFont typeface="Monotype Sorts" pitchFamily="2" charset="2"/>
              <a:buChar char="ä"/>
              <a:defRPr/>
            </a:pPr>
            <a:r>
              <a:rPr lang="en-US" dirty="0"/>
              <a:t>Type 2: Proximal: Inability to reabsorb bicarbonate</a:t>
            </a:r>
          </a:p>
          <a:p>
            <a:pPr lvl="3">
              <a:buFont typeface="Monotype Sorts" pitchFamily="2" charset="2"/>
              <a:buChar char="ä"/>
              <a:defRPr/>
            </a:pPr>
            <a:r>
              <a:rPr lang="en-US" dirty="0"/>
              <a:t>Most Common Cause is </a:t>
            </a:r>
            <a:r>
              <a:rPr lang="en-US" dirty="0" err="1"/>
              <a:t>Cystinosis</a:t>
            </a:r>
            <a:r>
              <a:rPr lang="en-US" dirty="0"/>
              <a:t> </a:t>
            </a:r>
            <a:endParaRPr lang="en-US" baseline="30000" dirty="0"/>
          </a:p>
          <a:p>
            <a:pPr lvl="2">
              <a:buFont typeface="Monotype Sorts" pitchFamily="2" charset="2"/>
              <a:buChar char="ä"/>
              <a:defRPr/>
            </a:pPr>
            <a:r>
              <a:rPr lang="en-US" dirty="0"/>
              <a:t>Type 4: </a:t>
            </a:r>
            <a:r>
              <a:rPr lang="en-US" dirty="0" err="1"/>
              <a:t>Hyperkalemic</a:t>
            </a:r>
            <a:r>
              <a:rPr lang="en-US" dirty="0"/>
              <a:t>: Aldosterone resistance </a:t>
            </a:r>
          </a:p>
          <a:p>
            <a:pPr marL="968375" lvl="3" indent="0">
              <a:buNone/>
              <a:defRPr/>
            </a:pPr>
            <a:endParaRPr lang="en-US" baseline="-25000" dirty="0"/>
          </a:p>
          <a:p>
            <a:pPr lvl="2">
              <a:buFont typeface="Monotype Sorts" pitchFamily="2" charset="2"/>
              <a:buNone/>
              <a:defRPr/>
            </a:pPr>
            <a:endParaRPr lang="en-US" baseline="-25000" dirty="0"/>
          </a:p>
          <a:p>
            <a:pPr lvl="2">
              <a:buFont typeface="Monotype Sorts" pitchFamily="2" charset="2"/>
              <a:buChar char="ä"/>
              <a:defRPr/>
            </a:pPr>
            <a:endParaRPr lang="en-US" dirty="0"/>
          </a:p>
          <a:p>
            <a:pPr lvl="2">
              <a:buFont typeface="Monotype Sorts" pitchFamily="2" charset="2"/>
              <a:buChar char="ä"/>
              <a:defRPr/>
            </a:pPr>
            <a:endParaRPr lang="en-US" baseline="-25000" dirty="0"/>
          </a:p>
          <a:p>
            <a:pPr lvl="2">
              <a:buFont typeface="Monotype Sorts" pitchFamily="2" charset="2"/>
              <a:buChar char="ä"/>
              <a:defRPr/>
            </a:pPr>
            <a:endParaRPr lang="en-US" baseline="-25000" dirty="0"/>
          </a:p>
        </p:txBody>
      </p:sp>
      <p:cxnSp>
        <p:nvCxnSpPr>
          <p:cNvPr id="4" name="Straight Arrow Connector 3"/>
          <p:cNvCxnSpPr/>
          <p:nvPr/>
        </p:nvCxnSpPr>
        <p:spPr>
          <a:xfrm flipH="1" flipV="1">
            <a:off x="6329204" y="2602865"/>
            <a:ext cx="3590186" cy="1568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167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atin typeface="Times New Roman" charset="0"/>
              </a:rPr>
              <a:t>Renal Tubular Acidosis</a:t>
            </a:r>
          </a:p>
        </p:txBody>
      </p:sp>
      <p:sp>
        <p:nvSpPr>
          <p:cNvPr id="41987" name="Rectangle 3"/>
          <p:cNvSpPr>
            <a:spLocks noGrp="1" noChangeArrowheads="1"/>
          </p:cNvSpPr>
          <p:nvPr>
            <p:ph type="body" idx="1"/>
          </p:nvPr>
        </p:nvSpPr>
        <p:spPr>
          <a:xfrm>
            <a:off x="2073275" y="2170005"/>
            <a:ext cx="8042276" cy="4343400"/>
          </a:xfrm>
        </p:spPr>
        <p:txBody>
          <a:bodyPr/>
          <a:lstStyle/>
          <a:p>
            <a:r>
              <a:rPr lang="en-US" dirty="0">
                <a:latin typeface="Times New Roman" charset="0"/>
              </a:rPr>
              <a:t>A </a:t>
            </a:r>
            <a:r>
              <a:rPr lang="en-US" dirty="0" err="1">
                <a:latin typeface="Times New Roman" charset="0"/>
              </a:rPr>
              <a:t>hyperchloremic</a:t>
            </a:r>
            <a:r>
              <a:rPr lang="en-US" dirty="0">
                <a:latin typeface="Times New Roman" charset="0"/>
              </a:rPr>
              <a:t> non-anion gap metabolic acidosis</a:t>
            </a:r>
          </a:p>
          <a:p>
            <a:r>
              <a:rPr lang="en-US" dirty="0">
                <a:latin typeface="Times New Roman" charset="0"/>
              </a:rPr>
              <a:t>Urinary Anion Gap (helpful; not diagnostic)</a:t>
            </a:r>
          </a:p>
          <a:p>
            <a:pPr lvl="1"/>
            <a:r>
              <a:rPr lang="en-US" dirty="0">
                <a:latin typeface="Times New Roman" charset="0"/>
              </a:rPr>
              <a:t>Assessment of distal production/secretion of NH4Cl via random urine electrolytes </a:t>
            </a:r>
            <a:endParaRPr lang="en-US" baseline="-25000" dirty="0">
              <a:latin typeface="Times New Roman" charset="0"/>
            </a:endParaRPr>
          </a:p>
          <a:p>
            <a:pPr lvl="1"/>
            <a:r>
              <a:rPr lang="en-US" dirty="0">
                <a:latin typeface="Times New Roman" charset="0"/>
              </a:rPr>
              <a:t>[Na + K] – </a:t>
            </a:r>
            <a:r>
              <a:rPr lang="en-US" dirty="0" err="1">
                <a:latin typeface="Times New Roman" charset="0"/>
              </a:rPr>
              <a:t>Cl</a:t>
            </a:r>
            <a:r>
              <a:rPr lang="en-US" dirty="0">
                <a:latin typeface="Times New Roman" charset="0"/>
              </a:rPr>
              <a:t> </a:t>
            </a:r>
          </a:p>
          <a:p>
            <a:pPr lvl="1"/>
            <a:r>
              <a:rPr lang="en-US" dirty="0">
                <a:latin typeface="Times New Roman" charset="0"/>
              </a:rPr>
              <a:t>In distal RTA the urine anion gap is POSITIVE</a:t>
            </a:r>
          </a:p>
          <a:p>
            <a:pPr lvl="2"/>
            <a:r>
              <a:rPr lang="en-US" dirty="0">
                <a:latin typeface="Times New Roman" charset="0"/>
              </a:rPr>
              <a:t>The urine pH is &gt; 5.5</a:t>
            </a:r>
          </a:p>
          <a:p>
            <a:pPr lvl="2"/>
            <a:r>
              <a:rPr lang="en-US" dirty="0">
                <a:latin typeface="Times New Roman" charset="0"/>
              </a:rPr>
              <a:t>This means there is no distal acid secretion</a:t>
            </a:r>
          </a:p>
          <a:p>
            <a:pPr lvl="1"/>
            <a:r>
              <a:rPr lang="en-US" dirty="0">
                <a:latin typeface="Times New Roman" charset="0"/>
              </a:rPr>
              <a:t>In proximal RTA the urine anion gap is NEGATIVE</a:t>
            </a:r>
          </a:p>
          <a:p>
            <a:pPr lvl="2"/>
            <a:r>
              <a:rPr lang="en-US" dirty="0">
                <a:latin typeface="Times New Roman" charset="0"/>
              </a:rPr>
              <a:t>This means distal acid secretion is intact </a:t>
            </a:r>
          </a:p>
        </p:txBody>
      </p:sp>
    </p:spTree>
    <p:extLst>
      <p:ext uri="{BB962C8B-B14F-4D97-AF65-F5344CB8AC3E}">
        <p14:creationId xmlns:p14="http://schemas.microsoft.com/office/powerpoint/2010/main" val="672454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ustom 1">
      <a:dk1>
        <a:srgbClr val="30333D"/>
      </a:dk1>
      <a:lt1>
        <a:srgbClr val="FFFFFF"/>
      </a:lt1>
      <a:dk2>
        <a:srgbClr val="163155"/>
      </a:dk2>
      <a:lt2>
        <a:srgbClr val="E7E6E6"/>
      </a:lt2>
      <a:accent1>
        <a:srgbClr val="20A8A9"/>
      </a:accent1>
      <a:accent2>
        <a:srgbClr val="EBC778"/>
      </a:accent2>
      <a:accent3>
        <a:srgbClr val="CB3365"/>
      </a:accent3>
      <a:accent4>
        <a:srgbClr val="31559B"/>
      </a:accent4>
      <a:accent5>
        <a:srgbClr val="FB8B31"/>
      </a:accent5>
      <a:accent6>
        <a:srgbClr val="0099CB"/>
      </a:accent6>
      <a:hlink>
        <a:srgbClr val="60B5B8"/>
      </a:hlink>
      <a:folHlink>
        <a:srgbClr val="CB336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1">
                <a:alpha val="0"/>
              </a:schemeClr>
            </a:gs>
            <a:gs pos="100000">
              <a:schemeClr val="bg1">
                <a:alpha val="56000"/>
              </a:schemeClr>
            </a:gs>
          </a:gsLst>
          <a:lin ang="54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1889</TotalTime>
  <Words>3039</Words>
  <Application>Microsoft Office PowerPoint</Application>
  <PresentationFormat>Widescreen</PresentationFormat>
  <Paragraphs>517</Paragraphs>
  <Slides>42</Slides>
  <Notes>42</Notes>
  <HiddenSlides>2</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42</vt:i4>
      </vt:variant>
    </vt:vector>
  </HeadingPairs>
  <TitlesOfParts>
    <vt:vector size="56" baseType="lpstr">
      <vt:lpstr>Aller</vt:lpstr>
      <vt:lpstr>Arial</vt:lpstr>
      <vt:lpstr>ArialMT</vt:lpstr>
      <vt:lpstr>Asap</vt:lpstr>
      <vt:lpstr>Calibri</vt:lpstr>
      <vt:lpstr>Calibri Light</vt:lpstr>
      <vt:lpstr>Century Gothic</vt:lpstr>
      <vt:lpstr>Monotype Sorts</vt:lpstr>
      <vt:lpstr>News Gothic MT</vt:lpstr>
      <vt:lpstr>Times New Roman</vt:lpstr>
      <vt:lpstr>Wingdings</vt:lpstr>
      <vt:lpstr>Wingdings 2</vt:lpstr>
      <vt:lpstr>Breeze</vt:lpstr>
      <vt:lpstr>2_Office Theme</vt:lpstr>
      <vt:lpstr>FLUIDS &amp; ELECTROLYTES</vt:lpstr>
      <vt:lpstr>Disclosure of Relevant Relationship</vt:lpstr>
      <vt:lpstr>PowerPoint Presentation</vt:lpstr>
      <vt:lpstr>Disclosure Statement</vt:lpstr>
      <vt:lpstr>Topics to be Discussed</vt:lpstr>
      <vt:lpstr>Metabolic Acidosis</vt:lpstr>
      <vt:lpstr>Metabolic Acidosis</vt:lpstr>
      <vt:lpstr>Non Anion Gap Metabolic Acidosis</vt:lpstr>
      <vt:lpstr>Renal Tubular Acidosis</vt:lpstr>
      <vt:lpstr>PowerPoint Presentation</vt:lpstr>
      <vt:lpstr>Metabolic Alkalosis</vt:lpstr>
      <vt:lpstr>PowerPoint Presentation</vt:lpstr>
      <vt:lpstr>PowerPoint Presentation</vt:lpstr>
      <vt:lpstr>Salt-Water Imbalance</vt:lpstr>
      <vt:lpstr>Hyponatremia Defined</vt:lpstr>
      <vt:lpstr>Signs &amp; Symptoms</vt:lpstr>
      <vt:lpstr>Approach to Hyponatremia</vt:lpstr>
      <vt:lpstr>Osmolality </vt:lpstr>
      <vt:lpstr>Volume Status</vt:lpstr>
      <vt:lpstr>Urine Studies</vt:lpstr>
      <vt:lpstr>PowerPoint Presentation</vt:lpstr>
      <vt:lpstr>Treatment of Hyponatremia </vt:lpstr>
      <vt:lpstr>Hypernatremia</vt:lpstr>
      <vt:lpstr>Most Important Lab Test</vt:lpstr>
      <vt:lpstr>Hypernatremia WITH Euvolemia</vt:lpstr>
      <vt:lpstr>Hypokalemia</vt:lpstr>
      <vt:lpstr>Hyperkalemia</vt:lpstr>
      <vt:lpstr>Hyperkalemia</vt:lpstr>
      <vt:lpstr>Hypocalcemia</vt:lpstr>
      <vt:lpstr>Hypocalcemia</vt:lpstr>
      <vt:lpstr>Hypercalcemia</vt:lpstr>
      <vt:lpstr>Etiology</vt:lpstr>
      <vt:lpstr>Hypercalcemia</vt:lpstr>
      <vt:lpstr>Question 1</vt:lpstr>
      <vt:lpstr>Question 1</vt:lpstr>
      <vt:lpstr>Question # 2</vt:lpstr>
      <vt:lpstr>Question # 2</vt:lpstr>
      <vt:lpstr>Questions #3</vt:lpstr>
      <vt:lpstr>Questions #3</vt:lpstr>
      <vt:lpstr>Question #4</vt:lpstr>
      <vt:lpstr>Question #4</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Christin</dc:creator>
  <cp:lastModifiedBy>Gabriela Martinez</cp:lastModifiedBy>
  <cp:revision>61</cp:revision>
  <cp:lastPrinted>2023-05-18T01:17:05Z</cp:lastPrinted>
  <dcterms:created xsi:type="dcterms:W3CDTF">2018-02-10T22:39:07Z</dcterms:created>
  <dcterms:modified xsi:type="dcterms:W3CDTF">2024-05-16T23:11:10Z</dcterms:modified>
</cp:coreProperties>
</file>