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8" r:id="rId3"/>
  </p:sldMasterIdLst>
  <p:notesMasterIdLst>
    <p:notesMasterId r:id="rId52"/>
  </p:notesMasterIdLst>
  <p:handoutMasterIdLst>
    <p:handoutMasterId r:id="rId53"/>
  </p:handoutMasterIdLst>
  <p:sldIdLst>
    <p:sldId id="352" r:id="rId4"/>
    <p:sldId id="378" r:id="rId5"/>
    <p:sldId id="380" r:id="rId6"/>
    <p:sldId id="381" r:id="rId7"/>
    <p:sldId id="289" r:id="rId8"/>
    <p:sldId id="292" r:id="rId9"/>
    <p:sldId id="293" r:id="rId10"/>
    <p:sldId id="294" r:id="rId11"/>
    <p:sldId id="295" r:id="rId12"/>
    <p:sldId id="300" r:id="rId13"/>
    <p:sldId id="301" r:id="rId14"/>
    <p:sldId id="302" r:id="rId15"/>
    <p:sldId id="303" r:id="rId16"/>
    <p:sldId id="304" r:id="rId17"/>
    <p:sldId id="305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7" r:id="rId32"/>
    <p:sldId id="363" r:id="rId33"/>
    <p:sldId id="328" r:id="rId34"/>
    <p:sldId id="329" r:id="rId35"/>
    <p:sldId id="330" r:id="rId36"/>
    <p:sldId id="332" r:id="rId37"/>
    <p:sldId id="333" r:id="rId38"/>
    <p:sldId id="336" r:id="rId39"/>
    <p:sldId id="364" r:id="rId40"/>
    <p:sldId id="379" r:id="rId41"/>
    <p:sldId id="335" r:id="rId42"/>
    <p:sldId id="337" r:id="rId43"/>
    <p:sldId id="338" r:id="rId44"/>
    <p:sldId id="371" r:id="rId45"/>
    <p:sldId id="370" r:id="rId46"/>
    <p:sldId id="340" r:id="rId47"/>
    <p:sldId id="341" r:id="rId48"/>
    <p:sldId id="342" r:id="rId49"/>
    <p:sldId id="343" r:id="rId50"/>
    <p:sldId id="376" r:id="rId5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walsky, Shanna" initials="KS" lastIdx="5" clrIdx="0">
    <p:extLst>
      <p:ext uri="{19B8F6BF-5375-455C-9EA6-DF929625EA0E}">
        <p15:presenceInfo xmlns:p15="http://schemas.microsoft.com/office/powerpoint/2012/main" userId="S-1-5-21-1343289809-3328226397-1219879547-141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14A83E-8AD1-45BB-97A3-B128F67CC47B}" v="7" dt="2024-05-16T23:02:55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70" autoAdjust="0"/>
  </p:normalViewPr>
  <p:slideViewPr>
    <p:cSldViewPr>
      <p:cViewPr varScale="1">
        <p:scale>
          <a:sx n="89" d="100"/>
          <a:sy n="89" d="100"/>
        </p:scale>
        <p:origin x="112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microsoft.com/office/2016/11/relationships/changesInfo" Target="changesInfos/changesInfo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Martinez" userId="089cf539-4a87-49f1-8992-36de28f15ab7" providerId="ADAL" clId="{B214A83E-8AD1-45BB-97A3-B128F67CC47B}"/>
    <pc:docChg chg="undo custSel addSld delSld modSld sldOrd delMainMaster modMainMaster modNotesMaster modHandout">
      <pc:chgData name="Gabriela Martinez" userId="089cf539-4a87-49f1-8992-36de28f15ab7" providerId="ADAL" clId="{B214A83E-8AD1-45BB-97A3-B128F67CC47B}" dt="2024-05-16T23:03:20.494" v="62" actId="732"/>
      <pc:docMkLst>
        <pc:docMk/>
      </pc:docMkLst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292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292"/>
            <ac:spMk id="47106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292"/>
            <ac:spMk id="47107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293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293"/>
            <ac:spMk id="48131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294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294"/>
            <ac:spMk id="49155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295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295"/>
            <ac:spMk id="50179" creationId="{00000000-0000-0000-0000-000000000000}"/>
          </ac:spMkLst>
        </pc:spChg>
        <pc:picChg chg="mod">
          <ac:chgData name="Gabriela Martinez" userId="089cf539-4a87-49f1-8992-36de28f15ab7" providerId="ADAL" clId="{B214A83E-8AD1-45BB-97A3-B128F67CC47B}" dt="2024-05-16T23:00:05.368" v="29"/>
          <ac:picMkLst>
            <pc:docMk/>
            <pc:sldMk cId="0" sldId="295"/>
            <ac:picMk id="2" creationId="{00000000-0000-0000-0000-000000000000}"/>
          </ac:picMkLst>
        </pc:pic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00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00"/>
            <ac:spMk id="55299" creationId="{00000000-0000-0000-0000-000000000000}"/>
          </ac:spMkLst>
        </pc:spChg>
        <pc:cxnChg chg="mod">
          <ac:chgData name="Gabriela Martinez" userId="089cf539-4a87-49f1-8992-36de28f15ab7" providerId="ADAL" clId="{B214A83E-8AD1-45BB-97A3-B128F67CC47B}" dt="2024-05-16T23:00:05.368" v="29"/>
          <ac:cxnSpMkLst>
            <pc:docMk/>
            <pc:sldMk cId="0" sldId="300"/>
            <ac:cxnSpMk id="5" creationId="{00000000-0000-0000-0000-000000000000}"/>
          </ac:cxnSpMkLst>
        </pc:cxnChg>
        <pc:cxnChg chg="mod">
          <ac:chgData name="Gabriela Martinez" userId="089cf539-4a87-49f1-8992-36de28f15ab7" providerId="ADAL" clId="{B214A83E-8AD1-45BB-97A3-B128F67CC47B}" dt="2024-05-16T23:00:05.368" v="29"/>
          <ac:cxnSpMkLst>
            <pc:docMk/>
            <pc:sldMk cId="0" sldId="300"/>
            <ac:cxnSpMk id="13" creationId="{00000000-0000-0000-0000-000000000000}"/>
          </ac:cxnSpMkLst>
        </pc:cxn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01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01"/>
            <ac:spMk id="56323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02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02"/>
            <ac:spMk id="57347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03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03"/>
            <ac:spMk id="58371" creationId="{00000000-0000-0000-0000-000000000000}"/>
          </ac:spMkLst>
        </pc:spChg>
        <pc:picChg chg="mod">
          <ac:chgData name="Gabriela Martinez" userId="089cf539-4a87-49f1-8992-36de28f15ab7" providerId="ADAL" clId="{B214A83E-8AD1-45BB-97A3-B128F67CC47B}" dt="2024-05-16T23:00:05.368" v="29"/>
          <ac:picMkLst>
            <pc:docMk/>
            <pc:sldMk cId="0" sldId="303"/>
            <ac:picMk id="2" creationId="{00000000-0000-0000-0000-000000000000}"/>
          </ac:picMkLst>
        </pc:pic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04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04"/>
            <ac:spMk id="59395" creationId="{00000000-0000-0000-0000-000000000000}"/>
          </ac:spMkLst>
        </pc:spChg>
      </pc:sldChg>
      <pc:sldChg chg="modSp">
        <pc:chgData name="Gabriela Martinez" userId="089cf539-4a87-49f1-8992-36de28f15ab7" providerId="ADAL" clId="{B214A83E-8AD1-45BB-97A3-B128F67CC47B}" dt="2024-05-16T23:00:05.368" v="29"/>
        <pc:sldMkLst>
          <pc:docMk/>
          <pc:sldMk cId="0" sldId="305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05"/>
            <ac:spMk id="60419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07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07"/>
            <ac:spMk id="62467" creationId="{00000000-0000-0000-0000-000000000000}"/>
          </ac:spMkLst>
        </pc:spChg>
        <pc:picChg chg="mod">
          <ac:chgData name="Gabriela Martinez" userId="089cf539-4a87-49f1-8992-36de28f15ab7" providerId="ADAL" clId="{B214A83E-8AD1-45BB-97A3-B128F67CC47B}" dt="2024-05-16T23:00:05.368" v="29"/>
          <ac:picMkLst>
            <pc:docMk/>
            <pc:sldMk cId="0" sldId="307"/>
            <ac:picMk id="2" creationId="{00000000-0000-0000-0000-000000000000}"/>
          </ac:picMkLst>
        </pc:pic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08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08"/>
            <ac:spMk id="63491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09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09"/>
            <ac:spMk id="64515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10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10"/>
            <ac:spMk id="65539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11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11"/>
            <ac:spMk id="66563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12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12"/>
            <ac:spMk id="67587" creationId="{00000000-0000-0000-0000-000000000000}"/>
          </ac:spMkLst>
        </pc:spChg>
      </pc:sldChg>
      <pc:sldChg chg="modSp">
        <pc:chgData name="Gabriela Martinez" userId="089cf539-4a87-49f1-8992-36de28f15ab7" providerId="ADAL" clId="{B214A83E-8AD1-45BB-97A3-B128F67CC47B}" dt="2024-05-16T23:00:05.368" v="29"/>
        <pc:sldMkLst>
          <pc:docMk/>
          <pc:sldMk cId="0" sldId="313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13"/>
            <ac:spMk id="68611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14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14"/>
            <ac:spMk id="69635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15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15"/>
            <ac:spMk id="70659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16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16"/>
            <ac:spMk id="71683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17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17"/>
            <ac:spMk id="72707" creationId="{00000000-0000-0000-0000-000000000000}"/>
          </ac:spMkLst>
        </pc:spChg>
      </pc:sldChg>
      <pc:sldChg chg="modSp">
        <pc:chgData name="Gabriela Martinez" userId="089cf539-4a87-49f1-8992-36de28f15ab7" providerId="ADAL" clId="{B214A83E-8AD1-45BB-97A3-B128F67CC47B}" dt="2024-05-16T23:00:05.368" v="29"/>
        <pc:sldMkLst>
          <pc:docMk/>
          <pc:sldMk cId="0" sldId="318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18"/>
            <ac:spMk id="73731" creationId="{00000000-0000-0000-0000-000000000000}"/>
          </ac:spMkLst>
        </pc:spChg>
      </pc:sldChg>
      <pc:sldChg chg="modSp">
        <pc:chgData name="Gabriela Martinez" userId="089cf539-4a87-49f1-8992-36de28f15ab7" providerId="ADAL" clId="{B214A83E-8AD1-45BB-97A3-B128F67CC47B}" dt="2024-05-16T23:00:05.368" v="29"/>
        <pc:sldMkLst>
          <pc:docMk/>
          <pc:sldMk cId="0" sldId="319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19"/>
            <ac:spMk id="74755" creationId="{00000000-0000-0000-0000-000000000000}"/>
          </ac:spMkLst>
        </pc:spChg>
        <pc:cxnChg chg="mod">
          <ac:chgData name="Gabriela Martinez" userId="089cf539-4a87-49f1-8992-36de28f15ab7" providerId="ADAL" clId="{B214A83E-8AD1-45BB-97A3-B128F67CC47B}" dt="2024-05-16T23:00:05.368" v="29"/>
          <ac:cxnSpMkLst>
            <pc:docMk/>
            <pc:sldMk cId="0" sldId="319"/>
            <ac:cxnSpMk id="8" creationId="{00000000-0000-0000-0000-000000000000}"/>
          </ac:cxnSpMkLst>
        </pc:cxn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27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27"/>
            <ac:spMk id="88067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28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28"/>
            <ac:spMk id="89091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29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29"/>
            <ac:spMk id="90115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30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30"/>
            <ac:spMk id="91139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32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32"/>
            <ac:spMk id="93187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33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33"/>
            <ac:spMk id="94211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35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35"/>
            <ac:spMk id="17410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35"/>
            <ac:spMk id="17412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35"/>
            <ac:spMk id="17414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35"/>
            <ac:spMk id="17416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35"/>
            <ac:spMk id="96259" creationId="{00000000-0000-0000-0000-000000000000}"/>
          </ac:spMkLst>
        </pc:spChg>
        <pc:picChg chg="mod">
          <ac:chgData name="Gabriela Martinez" userId="089cf539-4a87-49f1-8992-36de28f15ab7" providerId="ADAL" clId="{B214A83E-8AD1-45BB-97A3-B128F67CC47B}" dt="2024-05-16T23:00:05.368" v="29"/>
          <ac:picMkLst>
            <pc:docMk/>
            <pc:sldMk cId="0" sldId="335"/>
            <ac:picMk id="8" creationId="{00000000-0000-0000-0000-000000000000}"/>
          </ac:picMkLst>
        </pc:picChg>
      </pc:sldChg>
      <pc:sldChg chg="modSp">
        <pc:chgData name="Gabriela Martinez" userId="089cf539-4a87-49f1-8992-36de28f15ab7" providerId="ADAL" clId="{B214A83E-8AD1-45BB-97A3-B128F67CC47B}" dt="2024-05-16T23:00:05.368" v="29"/>
        <pc:sldMkLst>
          <pc:docMk/>
          <pc:sldMk cId="0" sldId="337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37"/>
            <ac:spMk id="100354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37"/>
            <ac:spMk id="100355" creationId="{00000000-0000-0000-0000-000000000000}"/>
          </ac:spMkLst>
        </pc:spChg>
        <pc:picChg chg="mod">
          <ac:chgData name="Gabriela Martinez" userId="089cf539-4a87-49f1-8992-36de28f15ab7" providerId="ADAL" clId="{B214A83E-8AD1-45BB-97A3-B128F67CC47B}" dt="2024-05-16T23:00:05.368" v="29"/>
          <ac:picMkLst>
            <pc:docMk/>
            <pc:sldMk cId="0" sldId="337"/>
            <ac:picMk id="10242" creationId="{00000000-0000-0000-0000-000000000000}"/>
          </ac:picMkLst>
        </pc:pic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38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38"/>
            <ac:spMk id="101379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40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40"/>
            <ac:spMk id="103427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41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41"/>
            <ac:spMk id="104451" creationId="{00000000-0000-0000-0000-000000000000}"/>
          </ac:spMkLst>
        </pc:sp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42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42"/>
            <ac:spMk id="105475" creationId="{00000000-0000-0000-0000-000000000000}"/>
          </ac:spMkLst>
        </pc:spChg>
      </pc:sldChg>
      <pc:sldChg chg="modSp">
        <pc:chgData name="Gabriela Martinez" userId="089cf539-4a87-49f1-8992-36de28f15ab7" providerId="ADAL" clId="{B214A83E-8AD1-45BB-97A3-B128F67CC47B}" dt="2024-05-16T23:00:05.368" v="29"/>
        <pc:sldMkLst>
          <pc:docMk/>
          <pc:sldMk cId="0" sldId="343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43"/>
            <ac:spMk id="117763" creationId="{00000000-0000-0000-0000-000000000000}"/>
          </ac:spMkLst>
        </pc:spChg>
      </pc:sldChg>
      <pc:sldChg chg="addSp modSp mod modClrScheme chgLayout">
        <pc:chgData name="Gabriela Martinez" userId="089cf539-4a87-49f1-8992-36de28f15ab7" providerId="ADAL" clId="{B214A83E-8AD1-45BB-97A3-B128F67CC47B}" dt="2024-05-16T23:01:43.870" v="49" actId="732"/>
        <pc:sldMkLst>
          <pc:docMk/>
          <pc:sldMk cId="0" sldId="352"/>
        </pc:sldMkLst>
        <pc:spChg chg="add mod ord">
          <ac:chgData name="Gabriela Martinez" userId="089cf539-4a87-49f1-8992-36de28f15ab7" providerId="ADAL" clId="{B214A83E-8AD1-45BB-97A3-B128F67CC47B}" dt="2024-05-16T23:01:29.914" v="44" actId="700"/>
          <ac:spMkLst>
            <pc:docMk/>
            <pc:sldMk cId="0" sldId="352"/>
            <ac:spMk id="3" creationId="{576E3FA7-21C7-9AB0-DDA4-EE3309BA5AF0}"/>
          </ac:spMkLst>
        </pc:spChg>
        <pc:spChg chg="mod ord">
          <ac:chgData name="Gabriela Martinez" userId="089cf539-4a87-49f1-8992-36de28f15ab7" providerId="ADAL" clId="{B214A83E-8AD1-45BB-97A3-B128F67CC47B}" dt="2024-05-16T23:01:29.914" v="44" actId="700"/>
          <ac:spMkLst>
            <pc:docMk/>
            <pc:sldMk cId="0" sldId="352"/>
            <ac:spMk id="128002" creationId="{00000000-0000-0000-0000-000000000000}"/>
          </ac:spMkLst>
        </pc:spChg>
        <pc:spChg chg="mod ord">
          <ac:chgData name="Gabriela Martinez" userId="089cf539-4a87-49f1-8992-36de28f15ab7" providerId="ADAL" clId="{B214A83E-8AD1-45BB-97A3-B128F67CC47B}" dt="2024-05-16T23:01:29.914" v="44" actId="700"/>
          <ac:spMkLst>
            <pc:docMk/>
            <pc:sldMk cId="0" sldId="352"/>
            <ac:spMk id="128003" creationId="{00000000-0000-0000-0000-000000000000}"/>
          </ac:spMkLst>
        </pc:spChg>
        <pc:picChg chg="add mod modCrop">
          <ac:chgData name="Gabriela Martinez" userId="089cf539-4a87-49f1-8992-36de28f15ab7" providerId="ADAL" clId="{B214A83E-8AD1-45BB-97A3-B128F67CC47B}" dt="2024-05-16T23:01:43.870" v="49" actId="732"/>
          <ac:picMkLst>
            <pc:docMk/>
            <pc:sldMk cId="0" sldId="352"/>
            <ac:picMk id="2" creationId="{7EAC3E56-10E9-8085-FAAA-8787A1B76896}"/>
          </ac:picMkLst>
        </pc:pic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63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63"/>
            <ac:spMk id="139267" creationId="{00000000-0000-0000-0000-000000000000}"/>
          </ac:spMkLst>
        </pc:spChg>
        <pc:picChg chg="mod">
          <ac:chgData name="Gabriela Martinez" userId="089cf539-4a87-49f1-8992-36de28f15ab7" providerId="ADAL" clId="{B214A83E-8AD1-45BB-97A3-B128F67CC47B}" dt="2024-05-16T23:00:05.368" v="29"/>
          <ac:picMkLst>
            <pc:docMk/>
            <pc:sldMk cId="0" sldId="363"/>
            <ac:picMk id="33794" creationId="{00000000-0000-0000-0000-000000000000}"/>
          </ac:picMkLst>
        </pc:picChg>
        <pc:picChg chg="mod">
          <ac:chgData name="Gabriela Martinez" userId="089cf539-4a87-49f1-8992-36de28f15ab7" providerId="ADAL" clId="{B214A83E-8AD1-45BB-97A3-B128F67CC47B}" dt="2024-05-16T23:00:05.368" v="29"/>
          <ac:picMkLst>
            <pc:docMk/>
            <pc:sldMk cId="0" sldId="363"/>
            <ac:picMk id="33796" creationId="{00000000-0000-0000-0000-000000000000}"/>
          </ac:picMkLst>
        </pc:picChg>
      </pc:sldChg>
      <pc:sldChg chg="modSp modNotes">
        <pc:chgData name="Gabriela Martinez" userId="089cf539-4a87-49f1-8992-36de28f15ab7" providerId="ADAL" clId="{B214A83E-8AD1-45BB-97A3-B128F67CC47B}" dt="2024-05-16T23:00:05.368" v="29"/>
        <pc:sldMkLst>
          <pc:docMk/>
          <pc:sldMk cId="0" sldId="364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64"/>
            <ac:spMk id="140291" creationId="{00000000-0000-0000-0000-000000000000}"/>
          </ac:spMkLst>
        </pc:spChg>
        <pc:cxnChg chg="mod">
          <ac:chgData name="Gabriela Martinez" userId="089cf539-4a87-49f1-8992-36de28f15ab7" providerId="ADAL" clId="{B214A83E-8AD1-45BB-97A3-B128F67CC47B}" dt="2024-05-16T23:00:05.368" v="29"/>
          <ac:cxnSpMkLst>
            <pc:docMk/>
            <pc:sldMk cId="0" sldId="364"/>
            <ac:cxnSpMk id="9" creationId="{00000000-0000-0000-0000-000000000000}"/>
          </ac:cxnSpMkLst>
        </pc:cxnChg>
        <pc:cxnChg chg="mod">
          <ac:chgData name="Gabriela Martinez" userId="089cf539-4a87-49f1-8992-36de28f15ab7" providerId="ADAL" clId="{B214A83E-8AD1-45BB-97A3-B128F67CC47B}" dt="2024-05-16T23:00:05.368" v="29"/>
          <ac:cxnSpMkLst>
            <pc:docMk/>
            <pc:sldMk cId="0" sldId="364"/>
            <ac:cxnSpMk id="11" creationId="{00000000-0000-0000-0000-000000000000}"/>
          </ac:cxnSpMkLst>
        </pc:cxnChg>
      </pc:sldChg>
      <pc:sldChg chg="modSp">
        <pc:chgData name="Gabriela Martinez" userId="089cf539-4a87-49f1-8992-36de28f15ab7" providerId="ADAL" clId="{B214A83E-8AD1-45BB-97A3-B128F67CC47B}" dt="2024-05-16T23:00:05.368" v="29"/>
        <pc:sldMkLst>
          <pc:docMk/>
          <pc:sldMk cId="0" sldId="370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70"/>
            <ac:spMk id="88067" creationId="{00000000-0000-0000-0000-000000000000}"/>
          </ac:spMkLst>
        </pc:spChg>
      </pc:sldChg>
      <pc:sldChg chg="modSp">
        <pc:chgData name="Gabriela Martinez" userId="089cf539-4a87-49f1-8992-36de28f15ab7" providerId="ADAL" clId="{B214A83E-8AD1-45BB-97A3-B128F67CC47B}" dt="2024-05-16T23:00:05.368" v="29"/>
        <pc:sldMkLst>
          <pc:docMk/>
          <pc:sldMk cId="0" sldId="371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71"/>
            <ac:spMk id="102403" creationId="{00000000-0000-0000-0000-000000000000}"/>
          </ac:spMkLst>
        </pc:spChg>
      </pc:sldChg>
      <pc:sldChg chg="modSp">
        <pc:chgData name="Gabriela Martinez" userId="089cf539-4a87-49f1-8992-36de28f15ab7" providerId="ADAL" clId="{B214A83E-8AD1-45BB-97A3-B128F67CC47B}" dt="2024-05-16T23:00:05.368" v="29"/>
        <pc:sldMkLst>
          <pc:docMk/>
          <pc:sldMk cId="1561158072" sldId="376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1561158072" sldId="376"/>
            <ac:spMk id="2" creationId="{00000000-0000-0000-0000-000000000000}"/>
          </ac:spMkLst>
        </pc:spChg>
      </pc:sldChg>
      <pc:sldChg chg="addSp modSp mod ord modClrScheme chgLayout">
        <pc:chgData name="Gabriela Martinez" userId="089cf539-4a87-49f1-8992-36de28f15ab7" providerId="ADAL" clId="{B214A83E-8AD1-45BB-97A3-B128F67CC47B}" dt="2024-05-16T23:03:20.494" v="62" actId="732"/>
        <pc:sldMkLst>
          <pc:docMk/>
          <pc:sldMk cId="0" sldId="378"/>
        </pc:sldMkLst>
        <pc:spChg chg="mod ord">
          <ac:chgData name="Gabriela Martinez" userId="089cf539-4a87-49f1-8992-36de28f15ab7" providerId="ADAL" clId="{B214A83E-8AD1-45BB-97A3-B128F67CC47B}" dt="2024-05-16T23:03:01.937" v="61" actId="700"/>
          <ac:spMkLst>
            <pc:docMk/>
            <pc:sldMk cId="0" sldId="378"/>
            <ac:spMk id="145410" creationId="{00000000-0000-0000-0000-000000000000}"/>
          </ac:spMkLst>
        </pc:spChg>
        <pc:spChg chg="mod ord">
          <ac:chgData name="Gabriela Martinez" userId="089cf539-4a87-49f1-8992-36de28f15ab7" providerId="ADAL" clId="{B214A83E-8AD1-45BB-97A3-B128F67CC47B}" dt="2024-05-16T23:03:01.937" v="61" actId="700"/>
          <ac:spMkLst>
            <pc:docMk/>
            <pc:sldMk cId="0" sldId="378"/>
            <ac:spMk id="145411" creationId="{00000000-0000-0000-0000-000000000000}"/>
          </ac:spMkLst>
        </pc:spChg>
        <pc:picChg chg="add mod modCrop">
          <ac:chgData name="Gabriela Martinez" userId="089cf539-4a87-49f1-8992-36de28f15ab7" providerId="ADAL" clId="{B214A83E-8AD1-45BB-97A3-B128F67CC47B}" dt="2024-05-16T23:03:20.494" v="62" actId="732"/>
          <ac:picMkLst>
            <pc:docMk/>
            <pc:sldMk cId="0" sldId="378"/>
            <ac:picMk id="2" creationId="{7205757B-2079-1E1D-E1AB-F96430D84960}"/>
          </ac:picMkLst>
        </pc:picChg>
      </pc:sldChg>
      <pc:sldChg chg="modSp">
        <pc:chgData name="Gabriela Martinez" userId="089cf539-4a87-49f1-8992-36de28f15ab7" providerId="ADAL" clId="{B214A83E-8AD1-45BB-97A3-B128F67CC47B}" dt="2024-05-16T23:00:05.368" v="29"/>
        <pc:sldMkLst>
          <pc:docMk/>
          <pc:sldMk cId="0" sldId="379"/>
        </pc:sld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79"/>
            <ac:spMk id="2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k cId="0" sldId="379"/>
            <ac:spMk id="3" creationId="{00000000-0000-0000-0000-000000000000}"/>
          </ac:spMkLst>
        </pc:spChg>
        <pc:cxnChg chg="mod">
          <ac:chgData name="Gabriela Martinez" userId="089cf539-4a87-49f1-8992-36de28f15ab7" providerId="ADAL" clId="{B214A83E-8AD1-45BB-97A3-B128F67CC47B}" dt="2024-05-16T23:00:05.368" v="29"/>
          <ac:cxnSpMkLst>
            <pc:docMk/>
            <pc:sldMk cId="0" sldId="379"/>
            <ac:cxnSpMk id="9" creationId="{00000000-0000-0000-0000-000000000000}"/>
          </ac:cxnSpMkLst>
        </pc:cxnChg>
        <pc:cxnChg chg="mod">
          <ac:chgData name="Gabriela Martinez" userId="089cf539-4a87-49f1-8992-36de28f15ab7" providerId="ADAL" clId="{B214A83E-8AD1-45BB-97A3-B128F67CC47B}" dt="2024-05-16T23:00:05.368" v="29"/>
          <ac:cxnSpMkLst>
            <pc:docMk/>
            <pc:sldMk cId="0" sldId="379"/>
            <ac:cxnSpMk id="11" creationId="{00000000-0000-0000-0000-000000000000}"/>
          </ac:cxnSpMkLst>
        </pc:cxnChg>
        <pc:cxnChg chg="mod">
          <ac:chgData name="Gabriela Martinez" userId="089cf539-4a87-49f1-8992-36de28f15ab7" providerId="ADAL" clId="{B214A83E-8AD1-45BB-97A3-B128F67CC47B}" dt="2024-05-16T23:00:05.368" v="29"/>
          <ac:cxnSpMkLst>
            <pc:docMk/>
            <pc:sldMk cId="0" sldId="379"/>
            <ac:cxnSpMk id="13" creationId="{00000000-0000-0000-0000-000000000000}"/>
          </ac:cxnSpMkLst>
        </pc:cxnChg>
        <pc:cxnChg chg="mod">
          <ac:chgData name="Gabriela Martinez" userId="089cf539-4a87-49f1-8992-36de28f15ab7" providerId="ADAL" clId="{B214A83E-8AD1-45BB-97A3-B128F67CC47B}" dt="2024-05-16T23:00:05.368" v="29"/>
          <ac:cxnSpMkLst>
            <pc:docMk/>
            <pc:sldMk cId="0" sldId="379"/>
            <ac:cxnSpMk id="15" creationId="{00000000-0000-0000-0000-000000000000}"/>
          </ac:cxnSpMkLst>
        </pc:cxnChg>
      </pc:sldChg>
      <pc:sldChg chg="delSp add mod modShow">
        <pc:chgData name="Gabriela Martinez" userId="089cf539-4a87-49f1-8992-36de28f15ab7" providerId="ADAL" clId="{B214A83E-8AD1-45BB-97A3-B128F67CC47B}" dt="2024-05-16T23:01:23.240" v="43" actId="729"/>
        <pc:sldMkLst>
          <pc:docMk/>
          <pc:sldMk cId="667663986" sldId="380"/>
        </pc:sldMkLst>
        <pc:picChg chg="del">
          <ac:chgData name="Gabriela Martinez" userId="089cf539-4a87-49f1-8992-36de28f15ab7" providerId="ADAL" clId="{B214A83E-8AD1-45BB-97A3-B128F67CC47B}" dt="2024-05-16T23:01:15.278" v="42" actId="478"/>
          <ac:picMkLst>
            <pc:docMk/>
            <pc:sldMk cId="667663986" sldId="380"/>
            <ac:picMk id="2" creationId="{7EAC3E56-10E9-8085-FAAA-8787A1B76896}"/>
          </ac:picMkLst>
        </pc:picChg>
      </pc:sldChg>
      <pc:sldChg chg="addSp delSp modSp new del mod ord modClrScheme chgLayout">
        <pc:chgData name="Gabriela Martinez" userId="089cf539-4a87-49f1-8992-36de28f15ab7" providerId="ADAL" clId="{B214A83E-8AD1-45BB-97A3-B128F67CC47B}" dt="2024-05-16T23:01:02.838" v="40" actId="2696"/>
        <pc:sldMkLst>
          <pc:docMk/>
          <pc:sldMk cId="2697934816" sldId="380"/>
        </pc:sldMkLst>
        <pc:spChg chg="del mod ord">
          <ac:chgData name="Gabriela Martinez" userId="089cf539-4a87-49f1-8992-36de28f15ab7" providerId="ADAL" clId="{B214A83E-8AD1-45BB-97A3-B128F67CC47B}" dt="2024-05-16T22:58:16.153" v="5" actId="700"/>
          <ac:spMkLst>
            <pc:docMk/>
            <pc:sldMk cId="2697934816" sldId="380"/>
            <ac:spMk id="2" creationId="{0C386156-8FE2-2924-DFAF-2B91A8A09194}"/>
          </ac:spMkLst>
        </pc:spChg>
        <pc:spChg chg="del mod ord">
          <ac:chgData name="Gabriela Martinez" userId="089cf539-4a87-49f1-8992-36de28f15ab7" providerId="ADAL" clId="{B214A83E-8AD1-45BB-97A3-B128F67CC47B}" dt="2024-05-16T22:58:16.153" v="5" actId="700"/>
          <ac:spMkLst>
            <pc:docMk/>
            <pc:sldMk cId="2697934816" sldId="380"/>
            <ac:spMk id="3" creationId="{41C42F23-FC0C-851D-7EA0-FBB59163A2C1}"/>
          </ac:spMkLst>
        </pc:spChg>
        <pc:spChg chg="add mod ord">
          <ac:chgData name="Gabriela Martinez" userId="089cf539-4a87-49f1-8992-36de28f15ab7" providerId="ADAL" clId="{B214A83E-8AD1-45BB-97A3-B128F67CC47B}" dt="2024-05-16T23:00:05.368" v="29"/>
          <ac:spMkLst>
            <pc:docMk/>
            <pc:sldMk cId="2697934816" sldId="380"/>
            <ac:spMk id="4" creationId="{0E3C48FB-F2C8-6141-0466-E70EFEA2B0DE}"/>
          </ac:spMkLst>
        </pc:spChg>
        <pc:spChg chg="add mod ord">
          <ac:chgData name="Gabriela Martinez" userId="089cf539-4a87-49f1-8992-36de28f15ab7" providerId="ADAL" clId="{B214A83E-8AD1-45BB-97A3-B128F67CC47B}" dt="2024-05-16T23:00:05.368" v="29"/>
          <ac:spMkLst>
            <pc:docMk/>
            <pc:sldMk cId="2697934816" sldId="380"/>
            <ac:spMk id="5" creationId="{B322FB3D-17FE-C9DE-32D4-11F58E21951F}"/>
          </ac:spMkLst>
        </pc:spChg>
        <pc:spChg chg="add mod ord">
          <ac:chgData name="Gabriela Martinez" userId="089cf539-4a87-49f1-8992-36de28f15ab7" providerId="ADAL" clId="{B214A83E-8AD1-45BB-97A3-B128F67CC47B}" dt="2024-05-16T23:00:05.368" v="29"/>
          <ac:spMkLst>
            <pc:docMk/>
            <pc:sldMk cId="2697934816" sldId="380"/>
            <ac:spMk id="6" creationId="{23F9538F-5F43-DAC1-06BB-315AB517E215}"/>
          </ac:spMkLst>
        </pc:spChg>
        <pc:picChg chg="add mod">
          <ac:chgData name="Gabriela Martinez" userId="089cf539-4a87-49f1-8992-36de28f15ab7" providerId="ADAL" clId="{B214A83E-8AD1-45BB-97A3-B128F67CC47B}" dt="2024-05-16T23:00:05.368" v="29"/>
          <ac:picMkLst>
            <pc:docMk/>
            <pc:sldMk cId="2697934816" sldId="380"/>
            <ac:picMk id="7" creationId="{AE7C5AFB-A7DD-4A49-9CEE-0AE8E44E5E94}"/>
          </ac:picMkLst>
        </pc:picChg>
      </pc:sldChg>
      <pc:sldChg chg="add mod modShow">
        <pc:chgData name="Gabriela Martinez" userId="089cf539-4a87-49f1-8992-36de28f15ab7" providerId="ADAL" clId="{B214A83E-8AD1-45BB-97A3-B128F67CC47B}" dt="2024-05-16T23:02:41.664" v="59" actId="729"/>
        <pc:sldMkLst>
          <pc:docMk/>
          <pc:sldMk cId="758641403" sldId="381"/>
        </pc:sldMkLst>
      </pc:sldChg>
      <pc:sldMasterChg chg="modSp modSldLayout sldLayoutOrd">
        <pc:chgData name="Gabriela Martinez" userId="089cf539-4a87-49f1-8992-36de28f15ab7" providerId="ADAL" clId="{B214A83E-8AD1-45BB-97A3-B128F67CC47B}" dt="2024-05-16T23:00:05.368" v="29"/>
        <pc:sldMasterMkLst>
          <pc:docMk/>
          <pc:sldMasterMk cId="0" sldId="2147483649"/>
        </pc:sldMaster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asterMk cId="0" sldId="2147483649"/>
            <ac:spMk id="4098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asterMk cId="0" sldId="2147483649"/>
            <ac:spMk id="4099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asterMk cId="0" sldId="2147483649"/>
            <ac:spMk id="4100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asterMk cId="0" sldId="2147483649"/>
            <ac:spMk id="4101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asterMk cId="0" sldId="2147483649"/>
            <ac:spMk id="4102" creationId="{00000000-0000-0000-0000-000000000000}"/>
          </ac:spMkLst>
        </pc:sp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0" sldId="2147483649"/>
            <pc:sldLayoutMk cId="0" sldId="2147483650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0"/>
              <ac:spMk id="512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0"/>
              <ac:spMk id="5123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0" sldId="2147483649"/>
            <pc:sldLayoutMk cId="0" sldId="2147483652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2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2"/>
              <ac:spMk id="3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0" sldId="2147483649"/>
            <pc:sldLayoutMk cId="0" sldId="2147483653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3"/>
              <ac:spMk id="3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3"/>
              <ac:spMk id="4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0" sldId="2147483649"/>
            <pc:sldLayoutMk cId="0" sldId="2147483654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4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4"/>
              <ac:spMk id="3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4"/>
              <ac:spMk id="4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4"/>
              <ac:spMk id="5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4"/>
              <ac:spMk id="6" creationId="{00000000-0000-0000-0000-000000000000}"/>
            </ac:spMkLst>
          </pc:spChg>
        </pc:sldLayoutChg>
        <pc:sldLayoutChg chg="modSp ord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0" sldId="2147483649"/>
            <pc:sldLayoutMk cId="0" sldId="2147483657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7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7"/>
              <ac:spMk id="3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0" sldId="2147483649"/>
            <pc:sldLayoutMk cId="0" sldId="2147483658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8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8"/>
              <ac:spMk id="3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58"/>
              <ac:spMk id="4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0" sldId="2147483649"/>
            <pc:sldLayoutMk cId="0" sldId="2147483660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60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0" sldId="2147483649"/>
              <pc:sldLayoutMk cId="0" sldId="2147483660"/>
              <ac:spMk id="3" creationId="{00000000-0000-0000-0000-000000000000}"/>
            </ac:spMkLst>
          </pc:spChg>
        </pc:sldLayoutChg>
      </pc:sldMasterChg>
      <pc:sldMasterChg chg="modSp modSldLayout">
        <pc:chgData name="Gabriela Martinez" userId="089cf539-4a87-49f1-8992-36de28f15ab7" providerId="ADAL" clId="{B214A83E-8AD1-45BB-97A3-B128F67CC47B}" dt="2024-05-16T23:00:05.368" v="29"/>
        <pc:sldMasterMkLst>
          <pc:docMk/>
          <pc:sldMasterMk cId="481217765" sldId="2147483661"/>
        </pc:sldMaster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asterMk cId="481217765" sldId="2147483661"/>
            <ac:spMk id="2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asterMk cId="481217765" sldId="2147483661"/>
            <ac:spMk id="3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asterMk cId="481217765" sldId="2147483661"/>
            <ac:spMk id="4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asterMk cId="481217765" sldId="2147483661"/>
            <ac:spMk id="5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asterMk cId="481217765" sldId="2147483661"/>
            <ac:spMk id="6" creationId="{00000000-0000-0000-0000-000000000000}"/>
          </ac:spMkLst>
        </pc:sp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81217765" sldId="2147483661"/>
            <pc:sldLayoutMk cId="2353657372" sldId="2147483662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353657372" sldId="2147483662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353657372" sldId="2147483662"/>
              <ac:spMk id="3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81217765" sldId="2147483661"/>
            <pc:sldLayoutMk cId="4159301154" sldId="2147483664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4159301154" sldId="2147483664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4159301154" sldId="2147483664"/>
              <ac:spMk id="3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81217765" sldId="2147483661"/>
            <pc:sldLayoutMk cId="123130308" sldId="2147483665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123130308" sldId="2147483665"/>
              <ac:spMk id="3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123130308" sldId="2147483665"/>
              <ac:spMk id="4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81217765" sldId="2147483661"/>
            <pc:sldLayoutMk cId="2059699645" sldId="2147483666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059699645" sldId="2147483666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059699645" sldId="2147483666"/>
              <ac:spMk id="3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059699645" sldId="2147483666"/>
              <ac:spMk id="4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059699645" sldId="2147483666"/>
              <ac:spMk id="5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059699645" sldId="2147483666"/>
              <ac:spMk id="6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81217765" sldId="2147483661"/>
            <pc:sldLayoutMk cId="3975580935" sldId="2147483669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3975580935" sldId="2147483669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3975580935" sldId="2147483669"/>
              <ac:spMk id="3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3975580935" sldId="2147483669"/>
              <ac:spMk id="4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81217765" sldId="2147483661"/>
            <pc:sldLayoutMk cId="2790189193" sldId="2147483670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790189193" sldId="2147483670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790189193" sldId="2147483670"/>
              <ac:spMk id="3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790189193" sldId="2147483670"/>
              <ac:spMk id="4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81217765" sldId="2147483661"/>
            <pc:sldLayoutMk cId="2344592698" sldId="2147483672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344592698" sldId="2147483672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344592698" sldId="2147483672"/>
              <ac:spMk id="3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81217765" sldId="2147483661"/>
            <pc:sldLayoutMk cId="3251589944" sldId="2147483673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3251589944" sldId="2147483673"/>
              <ac:spMk id="2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81217765" sldId="2147483661"/>
            <pc:sldLayoutMk cId="2893414099" sldId="2147483674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893414099" sldId="2147483674"/>
              <ac:spMk id="19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893414099" sldId="2147483674"/>
              <ac:spMk id="20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81217765" sldId="2147483661"/>
            <pc:sldLayoutMk cId="1348350288" sldId="2147483675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1348350288" sldId="2147483675"/>
              <ac:spMk id="11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81217765" sldId="2147483661"/>
            <pc:sldLayoutMk cId="2597098975" sldId="2147483677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597098975" sldId="2147483677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597098975" sldId="2147483677"/>
              <ac:spMk id="3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81217765" sldId="2147483661"/>
              <pc:sldLayoutMk cId="2597098975" sldId="2147483677"/>
              <ac:spMk id="4" creationId="{00000000-0000-0000-0000-000000000000}"/>
            </ac:spMkLst>
          </pc:spChg>
        </pc:sldLayoutChg>
      </pc:sldMasterChg>
      <pc:sldMasterChg chg="modSp mod modSldLayout">
        <pc:chgData name="Gabriela Martinez" userId="089cf539-4a87-49f1-8992-36de28f15ab7" providerId="ADAL" clId="{B214A83E-8AD1-45BB-97A3-B128F67CC47B}" dt="2024-05-16T23:02:27.962" v="55" actId="403"/>
        <pc:sldMasterMkLst>
          <pc:docMk/>
          <pc:sldMasterMk cId="4253871016" sldId="2147483678"/>
        </pc:sldMasterMkLst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asterMk cId="4253871016" sldId="2147483678"/>
            <ac:spMk id="2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asterMk cId="4253871016" sldId="2147483678"/>
            <ac:spMk id="3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asterMk cId="4253871016" sldId="2147483678"/>
            <ac:spMk id="4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asterMk cId="4253871016" sldId="2147483678"/>
            <ac:spMk id="5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0:05.368" v="29"/>
          <ac:spMkLst>
            <pc:docMk/>
            <pc:sldMasterMk cId="4253871016" sldId="2147483678"/>
            <ac:spMk id="6" creationId="{00000000-0000-0000-0000-000000000000}"/>
          </ac:spMkLst>
        </pc:spChg>
        <pc:spChg chg="mod">
          <ac:chgData name="Gabriela Martinez" userId="089cf539-4a87-49f1-8992-36de28f15ab7" providerId="ADAL" clId="{B214A83E-8AD1-45BB-97A3-B128F67CC47B}" dt="2024-05-16T23:02:03.783" v="53" actId="404"/>
          <ac:spMkLst>
            <pc:docMk/>
            <pc:sldMasterMk cId="4253871016" sldId="2147483678"/>
            <ac:spMk id="7" creationId="{8D18AB6E-5996-CC59-DF0A-58B60A42B152}"/>
          </ac:spMkLst>
        </pc:spChg>
        <pc:sldLayoutChg chg="modSp mod">
          <pc:chgData name="Gabriela Martinez" userId="089cf539-4a87-49f1-8992-36de28f15ab7" providerId="ADAL" clId="{B214A83E-8AD1-45BB-97A3-B128F67CC47B}" dt="2024-05-16T23:02:27.962" v="55" actId="403"/>
          <pc:sldLayoutMkLst>
            <pc:docMk/>
            <pc:sldMasterMk cId="4253871016" sldId="2147483678"/>
            <pc:sldLayoutMk cId="3933181958" sldId="2147483679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3933181958" sldId="2147483679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3933181958" sldId="2147483679"/>
              <ac:spMk id="3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2:27.962" v="55" actId="403"/>
            <ac:spMkLst>
              <pc:docMk/>
              <pc:sldMasterMk cId="4253871016" sldId="2147483678"/>
              <pc:sldLayoutMk cId="3933181958" sldId="2147483679"/>
              <ac:spMk id="7" creationId="{B94AB795-15BE-862C-CDA4-90603E3ACB0B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3933181958" sldId="2147483679"/>
              <ac:spMk id="10" creationId="{CBD0801E-FBF9-B24B-57F0-2A0422903F46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253871016" sldId="2147483678"/>
            <pc:sldLayoutMk cId="1558067314" sldId="2147483680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1558067314" sldId="2147483680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1558067314" sldId="2147483680"/>
              <ac:spMk id="3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253871016" sldId="2147483678"/>
            <pc:sldLayoutMk cId="3371560392" sldId="2147483681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3371560392" sldId="2147483681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3371560392" sldId="2147483681"/>
              <ac:spMk id="3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253871016" sldId="2147483678"/>
            <pc:sldLayoutMk cId="1667367484" sldId="2147483682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1667367484" sldId="2147483682"/>
              <ac:spMk id="3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1667367484" sldId="2147483682"/>
              <ac:spMk id="4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253871016" sldId="2147483678"/>
            <pc:sldLayoutMk cId="196562300" sldId="2147483683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196562300" sldId="2147483683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196562300" sldId="2147483683"/>
              <ac:spMk id="3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196562300" sldId="2147483683"/>
              <ac:spMk id="4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196562300" sldId="2147483683"/>
              <ac:spMk id="5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196562300" sldId="2147483683"/>
              <ac:spMk id="6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253871016" sldId="2147483678"/>
            <pc:sldLayoutMk cId="1844722901" sldId="2147483686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1844722901" sldId="2147483686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1844722901" sldId="2147483686"/>
              <ac:spMk id="3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1844722901" sldId="2147483686"/>
              <ac:spMk id="4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253871016" sldId="2147483678"/>
            <pc:sldLayoutMk cId="2843895561" sldId="2147483687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2843895561" sldId="2147483687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2843895561" sldId="2147483687"/>
              <ac:spMk id="3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2843895561" sldId="2147483687"/>
              <ac:spMk id="4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253871016" sldId="2147483678"/>
            <pc:sldLayoutMk cId="831811810" sldId="2147483689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831811810" sldId="2147483689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831811810" sldId="2147483689"/>
              <ac:spMk id="3" creationId="{00000000-0000-0000-0000-000000000000}"/>
            </ac:spMkLst>
          </pc:spChg>
        </pc:sldLayoutChg>
        <pc:sldLayoutChg chg="modSp">
          <pc:chgData name="Gabriela Martinez" userId="089cf539-4a87-49f1-8992-36de28f15ab7" providerId="ADAL" clId="{B214A83E-8AD1-45BB-97A3-B128F67CC47B}" dt="2024-05-16T23:00:05.368" v="29"/>
          <pc:sldLayoutMkLst>
            <pc:docMk/>
            <pc:sldMasterMk cId="4253871016" sldId="2147483678"/>
            <pc:sldLayoutMk cId="3815095029" sldId="2147483690"/>
          </pc:sldLayoutMkLst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3815095029" sldId="2147483690"/>
              <ac:spMk id="2" creationId="{00000000-0000-0000-0000-000000000000}"/>
            </ac:spMkLst>
          </pc:spChg>
          <pc:spChg chg="mod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4253871016" sldId="2147483678"/>
              <pc:sldLayoutMk cId="3815095029" sldId="2147483690"/>
              <ac:spMk id="3" creationId="{00000000-0000-0000-0000-000000000000}"/>
            </ac:spMkLst>
          </pc:spChg>
        </pc:sldLayoutChg>
      </pc:sldMasterChg>
      <pc:sldMasterChg chg="del delSldLayout modSldLayout">
        <pc:chgData name="Gabriela Martinez" userId="089cf539-4a87-49f1-8992-36de28f15ab7" providerId="ADAL" clId="{B214A83E-8AD1-45BB-97A3-B128F67CC47B}" dt="2024-05-16T23:01:02.838" v="40" actId="2696"/>
        <pc:sldMasterMkLst>
          <pc:docMk/>
          <pc:sldMasterMk cId="2762861653" sldId="2147483691"/>
        </pc:sldMasterMkLst>
        <pc:sldLayoutChg chg="del">
          <pc:chgData name="Gabriela Martinez" userId="089cf539-4a87-49f1-8992-36de28f15ab7" providerId="ADAL" clId="{B214A83E-8AD1-45BB-97A3-B128F67CC47B}" dt="2024-05-16T23:01:02.838" v="40" actId="2696"/>
          <pc:sldLayoutMkLst>
            <pc:docMk/>
            <pc:sldMasterMk cId="2762861653" sldId="2147483691"/>
            <pc:sldLayoutMk cId="3827446621" sldId="2147483692"/>
          </pc:sldLayoutMkLst>
        </pc:sldLayoutChg>
        <pc:sldLayoutChg chg="del">
          <pc:chgData name="Gabriela Martinez" userId="089cf539-4a87-49f1-8992-36de28f15ab7" providerId="ADAL" clId="{B214A83E-8AD1-45BB-97A3-B128F67CC47B}" dt="2024-05-16T23:01:02.838" v="40" actId="2696"/>
          <pc:sldLayoutMkLst>
            <pc:docMk/>
            <pc:sldMasterMk cId="2762861653" sldId="2147483691"/>
            <pc:sldLayoutMk cId="426160689" sldId="2147483693"/>
          </pc:sldLayoutMkLst>
        </pc:sldLayoutChg>
        <pc:sldLayoutChg chg="del">
          <pc:chgData name="Gabriela Martinez" userId="089cf539-4a87-49f1-8992-36de28f15ab7" providerId="ADAL" clId="{B214A83E-8AD1-45BB-97A3-B128F67CC47B}" dt="2024-05-16T23:01:02.838" v="40" actId="2696"/>
          <pc:sldLayoutMkLst>
            <pc:docMk/>
            <pc:sldMasterMk cId="2762861653" sldId="2147483691"/>
            <pc:sldLayoutMk cId="1728303324" sldId="2147483694"/>
          </pc:sldLayoutMkLst>
        </pc:sldLayoutChg>
        <pc:sldLayoutChg chg="del">
          <pc:chgData name="Gabriela Martinez" userId="089cf539-4a87-49f1-8992-36de28f15ab7" providerId="ADAL" clId="{B214A83E-8AD1-45BB-97A3-B128F67CC47B}" dt="2024-05-16T23:01:02.838" v="40" actId="2696"/>
          <pc:sldLayoutMkLst>
            <pc:docMk/>
            <pc:sldMasterMk cId="2762861653" sldId="2147483691"/>
            <pc:sldLayoutMk cId="1658917545" sldId="2147483695"/>
          </pc:sldLayoutMkLst>
        </pc:sldLayoutChg>
        <pc:sldLayoutChg chg="del">
          <pc:chgData name="Gabriela Martinez" userId="089cf539-4a87-49f1-8992-36de28f15ab7" providerId="ADAL" clId="{B214A83E-8AD1-45BB-97A3-B128F67CC47B}" dt="2024-05-16T23:01:02.838" v="40" actId="2696"/>
          <pc:sldLayoutMkLst>
            <pc:docMk/>
            <pc:sldMasterMk cId="2762861653" sldId="2147483691"/>
            <pc:sldLayoutMk cId="3605102723" sldId="2147483696"/>
          </pc:sldLayoutMkLst>
        </pc:sldLayoutChg>
        <pc:sldLayoutChg chg="del">
          <pc:chgData name="Gabriela Martinez" userId="089cf539-4a87-49f1-8992-36de28f15ab7" providerId="ADAL" clId="{B214A83E-8AD1-45BB-97A3-B128F67CC47B}" dt="2024-05-16T23:01:02.838" v="40" actId="2696"/>
          <pc:sldLayoutMkLst>
            <pc:docMk/>
            <pc:sldMasterMk cId="2762861653" sldId="2147483691"/>
            <pc:sldLayoutMk cId="161868628" sldId="2147483697"/>
          </pc:sldLayoutMkLst>
        </pc:sldLayoutChg>
        <pc:sldLayoutChg chg="del">
          <pc:chgData name="Gabriela Martinez" userId="089cf539-4a87-49f1-8992-36de28f15ab7" providerId="ADAL" clId="{B214A83E-8AD1-45BB-97A3-B128F67CC47B}" dt="2024-05-16T23:01:02.838" v="40" actId="2696"/>
          <pc:sldLayoutMkLst>
            <pc:docMk/>
            <pc:sldMasterMk cId="2762861653" sldId="2147483691"/>
            <pc:sldLayoutMk cId="2028648436" sldId="2147483698"/>
          </pc:sldLayoutMkLst>
        </pc:sldLayoutChg>
        <pc:sldLayoutChg chg="del">
          <pc:chgData name="Gabriela Martinez" userId="089cf539-4a87-49f1-8992-36de28f15ab7" providerId="ADAL" clId="{B214A83E-8AD1-45BB-97A3-B128F67CC47B}" dt="2024-05-16T23:01:02.838" v="40" actId="2696"/>
          <pc:sldLayoutMkLst>
            <pc:docMk/>
            <pc:sldMasterMk cId="2762861653" sldId="2147483691"/>
            <pc:sldLayoutMk cId="798250676" sldId="2147483699"/>
          </pc:sldLayoutMkLst>
        </pc:sldLayoutChg>
        <pc:sldLayoutChg chg="del">
          <pc:chgData name="Gabriela Martinez" userId="089cf539-4a87-49f1-8992-36de28f15ab7" providerId="ADAL" clId="{B214A83E-8AD1-45BB-97A3-B128F67CC47B}" dt="2024-05-16T23:01:02.838" v="40" actId="2696"/>
          <pc:sldLayoutMkLst>
            <pc:docMk/>
            <pc:sldMasterMk cId="2762861653" sldId="2147483691"/>
            <pc:sldLayoutMk cId="1646835502" sldId="2147483700"/>
          </pc:sldLayoutMkLst>
        </pc:sldLayoutChg>
        <pc:sldLayoutChg chg="del">
          <pc:chgData name="Gabriela Martinez" userId="089cf539-4a87-49f1-8992-36de28f15ab7" providerId="ADAL" clId="{B214A83E-8AD1-45BB-97A3-B128F67CC47B}" dt="2024-05-16T23:01:02.838" v="40" actId="2696"/>
          <pc:sldLayoutMkLst>
            <pc:docMk/>
            <pc:sldMasterMk cId="2762861653" sldId="2147483691"/>
            <pc:sldLayoutMk cId="612227764" sldId="2147483701"/>
          </pc:sldLayoutMkLst>
        </pc:sldLayoutChg>
        <pc:sldLayoutChg chg="del">
          <pc:chgData name="Gabriela Martinez" userId="089cf539-4a87-49f1-8992-36de28f15ab7" providerId="ADAL" clId="{B214A83E-8AD1-45BB-97A3-B128F67CC47B}" dt="2024-05-16T23:01:02.838" v="40" actId="2696"/>
          <pc:sldLayoutMkLst>
            <pc:docMk/>
            <pc:sldMasterMk cId="2762861653" sldId="2147483691"/>
            <pc:sldLayoutMk cId="1691858917" sldId="2147483702"/>
          </pc:sldLayoutMkLst>
        </pc:sldLayoutChg>
        <pc:sldLayoutChg chg="delSp del">
          <pc:chgData name="Gabriela Martinez" userId="089cf539-4a87-49f1-8992-36de28f15ab7" providerId="ADAL" clId="{B214A83E-8AD1-45BB-97A3-B128F67CC47B}" dt="2024-05-16T23:01:02.838" v="40" actId="2696"/>
          <pc:sldLayoutMkLst>
            <pc:docMk/>
            <pc:sldMasterMk cId="2762861653" sldId="2147483691"/>
            <pc:sldLayoutMk cId="1272914478" sldId="2147483703"/>
          </pc:sldLayoutMkLst>
          <pc:spChg chg="del">
            <ac:chgData name="Gabriela Martinez" userId="089cf539-4a87-49f1-8992-36de28f15ab7" providerId="ADAL" clId="{B214A83E-8AD1-45BB-97A3-B128F67CC47B}" dt="2024-05-16T23:00:05.368" v="29"/>
            <ac:spMkLst>
              <pc:docMk/>
              <pc:sldMasterMk cId="2762861653" sldId="2147483691"/>
              <pc:sldLayoutMk cId="1272914478" sldId="2147483703"/>
              <ac:spMk id="7" creationId="{B94AB795-15BE-862C-CDA4-90603E3ACB0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07AAA9-D296-4A03-B37C-6DB87ADAE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3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DF9BC-688D-4821-9E08-E287F2AAD39A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3830C-5BA5-46F2-A95B-51B116282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</a:t>
            </a:r>
            <a:r>
              <a:rPr lang="en-US" baseline="0" dirty="0"/>
              <a:t> c</a:t>
            </a:r>
            <a:r>
              <a:rPr lang="en-US" dirty="0"/>
              <a:t>auses an acute symmetric descending</a:t>
            </a:r>
            <a:r>
              <a:rPr lang="en-US" baseline="0" dirty="0"/>
              <a:t> flaccid paralysis:</a:t>
            </a:r>
          </a:p>
          <a:p>
            <a:r>
              <a:rPr lang="en-US" baseline="0" dirty="0"/>
              <a:t>Also decreased movement, loss of facial expression, ocular palsies, loss of head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66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Oder a CH-50</a:t>
            </a:r>
            <a:r>
              <a:rPr lang="en-US" baseline="0" dirty="0"/>
              <a:t> if recurrent infection</a:t>
            </a:r>
          </a:p>
          <a:p>
            <a:r>
              <a:rPr lang="en-US" baseline="0" dirty="0"/>
              <a:t>Travel to endemic areas, community outbreaks</a:t>
            </a:r>
          </a:p>
          <a:p>
            <a:r>
              <a:rPr lang="en-US" baseline="0" dirty="0" err="1"/>
              <a:t>Meningococc</a:t>
            </a:r>
            <a:r>
              <a:rPr lang="en-US" baseline="0" dirty="0"/>
              <a:t>: </a:t>
            </a:r>
            <a:r>
              <a:rPr lang="en-US" baseline="0" dirty="0" err="1"/>
              <a:t>dec</a:t>
            </a:r>
            <a:r>
              <a:rPr lang="en-US" baseline="0" dirty="0"/>
              <a:t> in PLT’s, </a:t>
            </a:r>
            <a:r>
              <a:rPr lang="en-US" baseline="0" dirty="0" err="1"/>
              <a:t>petechiae</a:t>
            </a:r>
            <a:r>
              <a:rPr lang="en-US" baseline="0" dirty="0"/>
              <a:t>, fever, (No </a:t>
            </a:r>
            <a:r>
              <a:rPr lang="en-US" baseline="0" dirty="0" err="1"/>
              <a:t>meningismus</a:t>
            </a:r>
            <a:r>
              <a:rPr lang="en-US" baseline="0" dirty="0"/>
              <a:t>) and </a:t>
            </a:r>
            <a:r>
              <a:rPr lang="en-US" baseline="0" dirty="0" err="1"/>
              <a:t>purpuric</a:t>
            </a:r>
            <a:r>
              <a:rPr lang="en-US" baseline="0" dirty="0"/>
              <a:t> rash w/</a:t>
            </a:r>
            <a:r>
              <a:rPr lang="en-US" baseline="0" dirty="0" err="1"/>
              <a:t>i</a:t>
            </a:r>
            <a:r>
              <a:rPr lang="en-US" baseline="0" dirty="0"/>
              <a:t> hrs</a:t>
            </a:r>
          </a:p>
          <a:p>
            <a:r>
              <a:rPr lang="en-US" baseline="0" dirty="0"/>
              <a:t>PPX: Direct close contact with index case 7 days before onset of </a:t>
            </a:r>
            <a:r>
              <a:rPr lang="en-US" baseline="0" dirty="0" err="1"/>
              <a:t>ilness</a:t>
            </a:r>
            <a:r>
              <a:rPr lang="en-US" baseline="0" dirty="0"/>
              <a:t>; Ex. Person who </a:t>
            </a:r>
            <a:r>
              <a:rPr lang="en-US" baseline="0" dirty="0" err="1"/>
              <a:t>intubted</a:t>
            </a:r>
            <a:r>
              <a:rPr lang="en-US" baseline="0" dirty="0"/>
              <a:t> the 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FHC </a:t>
            </a:r>
            <a:r>
              <a:rPr lang="en-US" dirty="0" err="1"/>
              <a:t>Syn</a:t>
            </a:r>
            <a:r>
              <a:rPr lang="en-US" dirty="0"/>
              <a:t>: RUQ pain in a sexually active adolescent;</a:t>
            </a:r>
            <a:r>
              <a:rPr lang="en-US" baseline="0" dirty="0"/>
              <a:t> +Arthralgias, pustules on the extremities + Knee pain (polyarthralgia, </a:t>
            </a:r>
            <a:r>
              <a:rPr lang="en-US" baseline="0" dirty="0" err="1"/>
              <a:t>serosynovitis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Dosing:</a:t>
            </a:r>
            <a:r>
              <a:rPr lang="en-US" baseline="0" dirty="0"/>
              <a:t> CTX 500mg for &lt;150 Kg and 1000mg for &gt;150Kg;; </a:t>
            </a:r>
            <a:r>
              <a:rPr lang="en-US" baseline="0" dirty="0" err="1"/>
              <a:t>cefepime</a:t>
            </a:r>
            <a:r>
              <a:rPr lang="en-US" baseline="0" dirty="0"/>
              <a:t> also for those &lt;28d/o and receiving Ca+2 containing IV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Booster at 11 to 12 y/o</a:t>
            </a:r>
          </a:p>
          <a:p>
            <a:r>
              <a:rPr lang="en-US" dirty="0"/>
              <a:t>Stages last about 6 to 10 weeks</a:t>
            </a:r>
          </a:p>
          <a:p>
            <a:r>
              <a:rPr lang="en-US" dirty="0"/>
              <a:t>IHPS: Infantile Hypertrophic pyloric </a:t>
            </a:r>
            <a:r>
              <a:rPr lang="en-US" dirty="0" err="1"/>
              <a:t>stenosis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Pts that are not immunized</a:t>
            </a:r>
          </a:p>
          <a:p>
            <a:r>
              <a:rPr lang="en-US" dirty="0"/>
              <a:t>Subdural </a:t>
            </a:r>
            <a:r>
              <a:rPr lang="en-US" dirty="0" err="1"/>
              <a:t>Eff</a:t>
            </a:r>
            <a:r>
              <a:rPr lang="en-US" dirty="0"/>
              <a:t>: Pt is being </a:t>
            </a:r>
            <a:r>
              <a:rPr lang="en-US" dirty="0" err="1"/>
              <a:t>tx’d</a:t>
            </a:r>
            <a:r>
              <a:rPr lang="en-US" baseline="0" dirty="0"/>
              <a:t> is well and </a:t>
            </a:r>
            <a:r>
              <a:rPr lang="en-US" baseline="0" dirty="0" err="1"/>
              <a:t>afebrile</a:t>
            </a:r>
            <a:r>
              <a:rPr lang="en-US" baseline="0" dirty="0"/>
              <a:t> and then febrile, ill-appearing</a:t>
            </a:r>
            <a:endParaRPr lang="en-US" dirty="0"/>
          </a:p>
          <a:p>
            <a:r>
              <a:rPr lang="en-US" dirty="0" err="1"/>
              <a:t>Dexamethasone</a:t>
            </a:r>
            <a:r>
              <a:rPr lang="en-US" dirty="0"/>
              <a:t> to diminish the risk of</a:t>
            </a:r>
            <a:r>
              <a:rPr lang="en-US" baseline="0" dirty="0"/>
              <a:t> hearing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Dog and Cat Bites are </a:t>
            </a:r>
            <a:r>
              <a:rPr lang="en-US" dirty="0" err="1"/>
              <a:t>Polymicrobial</a:t>
            </a:r>
            <a:r>
              <a:rPr lang="en-US" dirty="0"/>
              <a:t>  Thus need anaerobe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</a:t>
            </a:r>
            <a:r>
              <a:rPr lang="en-US" baseline="0" dirty="0"/>
              <a:t> unpasteurized milk and Juices; </a:t>
            </a:r>
            <a:r>
              <a:rPr lang="en-US" baseline="0" dirty="0" err="1"/>
              <a:t>ie</a:t>
            </a:r>
            <a:r>
              <a:rPr lang="en-US" baseline="0" dirty="0"/>
              <a:t> apple cider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Osteo</a:t>
            </a:r>
            <a:r>
              <a:rPr lang="en-US" dirty="0"/>
              <a:t>. </a:t>
            </a:r>
            <a:r>
              <a:rPr lang="en-US" dirty="0" err="1"/>
              <a:t>Esp</a:t>
            </a:r>
            <a:r>
              <a:rPr lang="en-US" dirty="0"/>
              <a:t> in SSD pts</a:t>
            </a:r>
          </a:p>
          <a:p>
            <a:r>
              <a:rPr lang="en-US" dirty="0"/>
              <a:t>In Turtles, iguanas, lizards, snakes, etc</a:t>
            </a:r>
          </a:p>
          <a:p>
            <a:r>
              <a:rPr lang="en-US" dirty="0" err="1"/>
              <a:t>Tx</a:t>
            </a:r>
            <a:r>
              <a:rPr lang="en-US" dirty="0"/>
              <a:t> with Azithromycin if not appear</a:t>
            </a:r>
            <a:r>
              <a:rPr lang="en-US" baseline="0" dirty="0"/>
              <a:t> ill nor have evidence of Disseminated infection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Tx</a:t>
            </a:r>
            <a:r>
              <a:rPr lang="en-US" dirty="0"/>
              <a:t> shortens the duration of illness and excretion;</a:t>
            </a:r>
            <a:r>
              <a:rPr lang="en-US" baseline="0" dirty="0"/>
              <a:t> </a:t>
            </a:r>
            <a:r>
              <a:rPr lang="en-US" dirty="0"/>
              <a:t>also eradication of organism</a:t>
            </a:r>
            <a:r>
              <a:rPr lang="en-US" baseline="0" dirty="0"/>
              <a:t> from the stool w/</a:t>
            </a:r>
            <a:r>
              <a:rPr lang="en-US" baseline="0" dirty="0" err="1"/>
              <a:t>i</a:t>
            </a:r>
            <a:r>
              <a:rPr lang="en-US" baseline="0" dirty="0"/>
              <a:t> 2 to 3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Abx’s</a:t>
            </a:r>
            <a:r>
              <a:rPr lang="en-US" dirty="0"/>
              <a:t> to eradicate the organism,</a:t>
            </a:r>
            <a:r>
              <a:rPr lang="en-US" baseline="0" dirty="0"/>
              <a:t> </a:t>
            </a:r>
            <a:r>
              <a:rPr lang="en-US" dirty="0"/>
              <a:t> prevent transmission and stop toxin production; But not a substitute for antitoxin; </a:t>
            </a:r>
          </a:p>
          <a:p>
            <a:r>
              <a:rPr lang="en-US" dirty="0" err="1"/>
              <a:t>Tx</a:t>
            </a:r>
            <a:r>
              <a:rPr lang="en-US" dirty="0"/>
              <a:t> before </a:t>
            </a:r>
            <a:r>
              <a:rPr lang="en-US" dirty="0" err="1"/>
              <a:t>Cx</a:t>
            </a:r>
            <a:r>
              <a:rPr lang="en-US" dirty="0"/>
              <a:t> results and based on clinical presentation and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17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Steatorrhea: fatty or</a:t>
            </a:r>
            <a:r>
              <a:rPr lang="en-US" baseline="0" dirty="0"/>
              <a:t> greasy stools</a:t>
            </a:r>
          </a:p>
          <a:p>
            <a:r>
              <a:rPr lang="en-US" baseline="0" dirty="0"/>
              <a:t>Also backpacking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meds are not </a:t>
            </a:r>
            <a:r>
              <a:rPr lang="en-US" dirty="0" err="1"/>
              <a:t>ovicidal</a:t>
            </a:r>
            <a:r>
              <a:rPr lang="en-US" dirty="0"/>
              <a:t> thus you want to repeat</a:t>
            </a:r>
            <a:r>
              <a:rPr lang="en-US" baseline="0" dirty="0"/>
              <a:t> in 1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 </a:t>
            </a:r>
            <a:r>
              <a:rPr lang="en-US" dirty="0" err="1"/>
              <a:t>Traid</a:t>
            </a:r>
            <a:r>
              <a:rPr lang="en-US" dirty="0"/>
              <a:t>: </a:t>
            </a:r>
            <a:r>
              <a:rPr lang="en-US" dirty="0" err="1"/>
              <a:t>Chorio</a:t>
            </a:r>
            <a:r>
              <a:rPr lang="en-US" dirty="0"/>
              <a:t>, Ca+2 and hydrocephalus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the A and</a:t>
            </a:r>
            <a:r>
              <a:rPr lang="en-US" baseline="0" dirty="0"/>
              <a:t> B blood group Ag’s are presumptive evidence of infection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46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2 weeks b/c these drugs are</a:t>
            </a:r>
            <a:r>
              <a:rPr lang="en-US" baseline="0" dirty="0"/>
              <a:t> not completely effective against the egg (</a:t>
            </a:r>
            <a:r>
              <a:rPr lang="en-US" baseline="0" dirty="0" err="1"/>
              <a:t>ovacidal</a:t>
            </a:r>
            <a:r>
              <a:rPr lang="en-US" baseline="0" dirty="0"/>
              <a:t>) or developing larvae stages.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2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P. </a:t>
            </a:r>
            <a:r>
              <a:rPr lang="en-US" dirty="0" err="1"/>
              <a:t>falciparum</a:t>
            </a:r>
            <a:r>
              <a:rPr lang="en-US" dirty="0"/>
              <a:t>, </a:t>
            </a:r>
            <a:r>
              <a:rPr lang="en-US" dirty="0" err="1"/>
              <a:t>vivax</a:t>
            </a:r>
            <a:r>
              <a:rPr lang="en-US" dirty="0"/>
              <a:t>, </a:t>
            </a:r>
            <a:r>
              <a:rPr lang="en-US" dirty="0" err="1"/>
              <a:t>ovale</a:t>
            </a:r>
            <a:r>
              <a:rPr lang="en-US" dirty="0"/>
              <a:t>, </a:t>
            </a:r>
            <a:r>
              <a:rPr lang="en-US" dirty="0" err="1"/>
              <a:t>malariae</a:t>
            </a:r>
            <a:r>
              <a:rPr lang="en-US" dirty="0"/>
              <a:t> and </a:t>
            </a:r>
            <a:r>
              <a:rPr lang="en-US" dirty="0" err="1"/>
              <a:t>knowlesi</a:t>
            </a:r>
            <a:endParaRPr lang="en-US" dirty="0"/>
          </a:p>
          <a:p>
            <a:r>
              <a:rPr lang="en-US" dirty="0" err="1"/>
              <a:t>Atov</a:t>
            </a:r>
            <a:r>
              <a:rPr lang="en-US" dirty="0"/>
              <a:t>/</a:t>
            </a:r>
            <a:r>
              <a:rPr lang="en-US" dirty="0" err="1"/>
              <a:t>Proguan</a:t>
            </a:r>
            <a:r>
              <a:rPr lang="en-US" dirty="0"/>
              <a:t>: </a:t>
            </a:r>
            <a:r>
              <a:rPr lang="en-US" dirty="0" err="1"/>
              <a:t>Malarone</a:t>
            </a:r>
            <a:endParaRPr lang="en-US" dirty="0"/>
          </a:p>
          <a:p>
            <a:r>
              <a:rPr lang="en-US" dirty="0" err="1"/>
              <a:t>Primaquine</a:t>
            </a:r>
            <a:r>
              <a:rPr lang="en-US" dirty="0"/>
              <a:t>: For P. </a:t>
            </a:r>
            <a:r>
              <a:rPr lang="en-US" dirty="0" err="1"/>
              <a:t>vivax</a:t>
            </a:r>
            <a:r>
              <a:rPr lang="en-US" dirty="0"/>
              <a:t>/</a:t>
            </a:r>
            <a:r>
              <a:rPr lang="en-US" dirty="0" err="1"/>
              <a:t>ovale</a:t>
            </a:r>
            <a:r>
              <a:rPr lang="en-US" dirty="0"/>
              <a:t>:</a:t>
            </a:r>
            <a:r>
              <a:rPr lang="en-US" baseline="0" dirty="0"/>
              <a:t> For prevention of relapse b/c of persistent hepatic (</a:t>
            </a:r>
            <a:r>
              <a:rPr lang="en-US" baseline="0" dirty="0" err="1"/>
              <a:t>Hypnozoite</a:t>
            </a:r>
            <a:r>
              <a:rPr lang="en-US" baseline="0" dirty="0"/>
              <a:t>) stage of infection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Metronidazole is not effective against cysts; Thus use luminal</a:t>
            </a:r>
            <a:r>
              <a:rPr lang="en-US" baseline="0" dirty="0"/>
              <a:t> agents to eliminate cysts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52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Rash: </a:t>
            </a:r>
            <a:r>
              <a:rPr lang="en-US" dirty="0" err="1"/>
              <a:t>Morbilliform</a:t>
            </a:r>
            <a:r>
              <a:rPr lang="en-US" dirty="0"/>
              <a:t>, </a:t>
            </a:r>
            <a:r>
              <a:rPr lang="en-US" dirty="0" err="1"/>
              <a:t>maculopapular</a:t>
            </a:r>
            <a:r>
              <a:rPr lang="en-US" dirty="0"/>
              <a:t>, </a:t>
            </a:r>
            <a:r>
              <a:rPr lang="en-US" dirty="0" err="1"/>
              <a:t>scarlatiniform</a:t>
            </a:r>
            <a:r>
              <a:rPr lang="en-US" dirty="0"/>
              <a:t>, or </a:t>
            </a:r>
            <a:r>
              <a:rPr lang="en-US" dirty="0" err="1"/>
              <a:t>erythema</a:t>
            </a:r>
            <a:r>
              <a:rPr lang="en-US" dirty="0"/>
              <a:t> multiform-like.</a:t>
            </a:r>
          </a:p>
          <a:p>
            <a:r>
              <a:rPr lang="en-US" dirty="0" err="1"/>
              <a:t>Hydrops</a:t>
            </a:r>
            <a:r>
              <a:rPr lang="en-US" dirty="0"/>
              <a:t> of the gallbladder: Presenting with abdominal pain and distention</a:t>
            </a:r>
          </a:p>
          <a:p>
            <a:r>
              <a:rPr lang="en-US" dirty="0"/>
              <a:t>High-dose aspirin until no fevers for 48 to 72 hours then low-dose at 3 to 5 mg/kg daily until follow-up echocardiogram at 6 to 8 weeks</a:t>
            </a:r>
          </a:p>
          <a:p>
            <a:r>
              <a:rPr lang="en-US" dirty="0"/>
              <a:t>If recurrence of fever: Give second dose of IVIG</a:t>
            </a:r>
          </a:p>
          <a:p>
            <a:r>
              <a:rPr lang="en-US" dirty="0"/>
              <a:t>IVIG: Anaphylaxis: How could have been prevented: Answer could not have been prevented.  Not possible to predict the reactogenicity of IVIG.</a:t>
            </a:r>
          </a:p>
          <a:p>
            <a:r>
              <a:rPr lang="en-US" dirty="0"/>
              <a:t>The patient becomes somnolent and with vomiting: Associated with aspirin toxicity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Mucocutaneous</a:t>
            </a:r>
            <a:r>
              <a:rPr lang="en-US" dirty="0"/>
              <a:t> lesions described as salmon-colored or dark red copper spots</a:t>
            </a:r>
          </a:p>
          <a:p>
            <a:r>
              <a:rPr lang="en-US" dirty="0"/>
              <a:t>Secondary syphilis 1 to 2 months after primary infection: Rash is </a:t>
            </a:r>
            <a:r>
              <a:rPr lang="en-US" dirty="0" err="1"/>
              <a:t>maculopapular</a:t>
            </a:r>
            <a:r>
              <a:rPr lang="en-US" dirty="0"/>
              <a:t> then generalized to include palms and soles.</a:t>
            </a:r>
          </a:p>
          <a:p>
            <a:r>
              <a:rPr lang="en-US" dirty="0" err="1"/>
              <a:t>Treponemal</a:t>
            </a:r>
            <a:r>
              <a:rPr lang="en-US" dirty="0"/>
              <a:t> test are not 100% specific for syphilis.  Thus they react to Lyme disease, </a:t>
            </a:r>
            <a:r>
              <a:rPr lang="en-US" dirty="0" err="1"/>
              <a:t>Leptospira</a:t>
            </a:r>
            <a:r>
              <a:rPr lang="en-US" dirty="0"/>
              <a:t>, rat bite fever, and relapsing fever.  Thus need to order VDRL</a:t>
            </a:r>
          </a:p>
          <a:p>
            <a:r>
              <a:rPr lang="en-US" dirty="0"/>
              <a:t>Tertiary syphilis 15 to 30 years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IGRAs: Interferon Gamma release Assay or TST (</a:t>
            </a:r>
            <a:r>
              <a:rPr lang="en-US" dirty="0" err="1"/>
              <a:t>Tubercuclin</a:t>
            </a:r>
            <a:r>
              <a:rPr lang="en-US" baseline="0" dirty="0"/>
              <a:t> skin Test) Incubation for both: 2 to 10 weeks: From time of infection to +test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unset: w/</a:t>
            </a:r>
            <a:r>
              <a:rPr lang="en-US" dirty="0" err="1"/>
              <a:t>i</a:t>
            </a:r>
            <a:r>
              <a:rPr lang="en-US" dirty="0"/>
              <a:t> the 1</a:t>
            </a:r>
            <a:r>
              <a:rPr lang="en-US" baseline="30000" dirty="0"/>
              <a:t>st</a:t>
            </a:r>
            <a:r>
              <a:rPr lang="en-US" baseline="0" dirty="0"/>
              <a:t> week;   </a:t>
            </a:r>
            <a:r>
              <a:rPr lang="en-US" b="1" u="sng" baseline="0" dirty="0"/>
              <a:t>Gentamicin: </a:t>
            </a:r>
            <a:r>
              <a:rPr lang="en-US" baseline="0" dirty="0"/>
              <a:t>Trough level: Change the frequency;     Peaks: Change the dosing</a:t>
            </a:r>
          </a:p>
          <a:p>
            <a:r>
              <a:rPr lang="en-US" baseline="0" dirty="0"/>
              <a:t>Late onset: 8 days to 30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Abx</a:t>
            </a:r>
            <a:r>
              <a:rPr lang="en-US" dirty="0"/>
              <a:t> </a:t>
            </a:r>
            <a:r>
              <a:rPr lang="en-US" dirty="0" err="1"/>
              <a:t>Tx</a:t>
            </a:r>
            <a:r>
              <a:rPr lang="en-US" dirty="0"/>
              <a:t> may be beneficial if surgery</a:t>
            </a:r>
            <a:r>
              <a:rPr lang="en-US" baseline="0" dirty="0"/>
              <a:t> is incomplete or with recurrent </a:t>
            </a:r>
            <a:r>
              <a:rPr lang="en-US" baseline="0" dirty="0" err="1"/>
              <a:t>Dz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Self-limited: Resolving in 2 to 4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 to 4 m/o of Age </a:t>
            </a:r>
            <a:r>
              <a:rPr lang="en-US" dirty="0" err="1"/>
              <a:t>ie</a:t>
            </a:r>
            <a:r>
              <a:rPr lang="en-US" dirty="0"/>
              <a:t> Not considered</a:t>
            </a:r>
            <a:r>
              <a:rPr lang="en-US" baseline="0" dirty="0"/>
              <a:t> child abuse</a:t>
            </a:r>
          </a:p>
          <a:p>
            <a:r>
              <a:rPr lang="en-US" baseline="0" dirty="0"/>
              <a:t>Q’s: 2 m/o with cough, PNA and conjunctivitis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CXR: w a RUL infiltrate/ Lobar PNA:</a:t>
            </a:r>
            <a:r>
              <a:rPr lang="en-US" baseline="0" dirty="0"/>
              <a:t> mc is Strep pneumo</a:t>
            </a:r>
          </a:p>
          <a:p>
            <a:r>
              <a:rPr lang="en-US" baseline="0" dirty="0"/>
              <a:t>Mc cause of a periorbital cellulitis is from Sinusitis: Rupture thru the lacrimal bone (Laminal papyracea)</a:t>
            </a:r>
          </a:p>
          <a:p>
            <a:r>
              <a:rPr lang="en-US" baseline="0" dirty="0"/>
              <a:t>Ampicillin for CAP</a:t>
            </a:r>
          </a:p>
          <a:p>
            <a:r>
              <a:rPr lang="en-US" baseline="0" dirty="0" err="1"/>
              <a:t>Levofloxacin</a:t>
            </a:r>
            <a:r>
              <a:rPr lang="en-US" baseline="0" dirty="0"/>
              <a:t> with B-</a:t>
            </a:r>
            <a:r>
              <a:rPr lang="en-US" baseline="0" dirty="0" err="1"/>
              <a:t>lactam</a:t>
            </a:r>
            <a:r>
              <a:rPr lang="en-US" baseline="0" dirty="0"/>
              <a:t> allergy</a:t>
            </a:r>
          </a:p>
          <a:p>
            <a:r>
              <a:rPr lang="en-US" baseline="0" dirty="0"/>
              <a:t>PCN: Pick out the better MIC;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Retropharyngeal Abscess: Hyperextension</a:t>
            </a:r>
            <a:r>
              <a:rPr lang="en-US" baseline="0" dirty="0"/>
              <a:t> of neck and drooling</a:t>
            </a:r>
          </a:p>
          <a:p>
            <a:r>
              <a:rPr lang="en-US" baseline="0" dirty="0" err="1"/>
              <a:t>Pyoderma</a:t>
            </a:r>
            <a:r>
              <a:rPr lang="en-US" baseline="0" dirty="0"/>
              <a:t>; Intense Red rash (groin and anus): Differentiate for Candida</a:t>
            </a:r>
          </a:p>
          <a:p>
            <a:r>
              <a:rPr lang="en-US" baseline="0" dirty="0"/>
              <a:t>NF: Pain out proportion to the 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Specificity</a:t>
            </a:r>
            <a:r>
              <a:rPr lang="en-US" baseline="0" dirty="0"/>
              <a:t> (Very few False positive Test)</a:t>
            </a:r>
          </a:p>
          <a:p>
            <a:r>
              <a:rPr lang="en-US" baseline="0" dirty="0"/>
              <a:t>PCN: inhibits the </a:t>
            </a:r>
            <a:r>
              <a:rPr lang="en-US" baseline="0" dirty="0" err="1"/>
              <a:t>mucopeptide</a:t>
            </a:r>
            <a:r>
              <a:rPr lang="en-US" baseline="0" dirty="0"/>
              <a:t> synthesis in the bacterial cell wall;</a:t>
            </a:r>
          </a:p>
          <a:p>
            <a:r>
              <a:rPr lang="en-US" baseline="0" dirty="0" err="1"/>
              <a:t>Clindamycin</a:t>
            </a:r>
            <a:r>
              <a:rPr lang="en-US" baseline="0" dirty="0"/>
              <a:t>: Protein </a:t>
            </a:r>
            <a:r>
              <a:rPr lang="en-US" baseline="0" dirty="0" err="1"/>
              <a:t>inh</a:t>
            </a:r>
            <a:r>
              <a:rPr lang="en-US" baseline="0" dirty="0"/>
              <a:t> of the 50S ribosome; protein synthesis-inhibiting agent; Thus bacterial toxins; Also  Long post </a:t>
            </a:r>
            <a:r>
              <a:rPr lang="en-US" baseline="0" dirty="0" err="1"/>
              <a:t>Abx</a:t>
            </a:r>
            <a:r>
              <a:rPr lang="en-US" baseline="0" dirty="0"/>
              <a:t> effect and </a:t>
            </a:r>
            <a:r>
              <a:rPr lang="en-US" baseline="0" dirty="0" err="1"/>
              <a:t>Supression</a:t>
            </a:r>
            <a:r>
              <a:rPr lang="en-US" baseline="0" dirty="0"/>
              <a:t> of the Anti-</a:t>
            </a:r>
            <a:r>
              <a:rPr lang="en-US" baseline="0" dirty="0" err="1"/>
              <a:t>phagocytic</a:t>
            </a:r>
            <a:r>
              <a:rPr lang="en-US" baseline="0" dirty="0"/>
              <a:t> M- protein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IAP= </a:t>
            </a:r>
            <a:r>
              <a:rPr lang="en-US" dirty="0" err="1"/>
              <a:t>Intrapartum</a:t>
            </a:r>
            <a:r>
              <a:rPr lang="en-US" dirty="0"/>
              <a:t> </a:t>
            </a:r>
            <a:r>
              <a:rPr lang="en-US" dirty="0" err="1"/>
              <a:t>Abx</a:t>
            </a:r>
            <a:r>
              <a:rPr lang="en-US" dirty="0"/>
              <a:t> PPX</a:t>
            </a:r>
          </a:p>
          <a:p>
            <a:r>
              <a:rPr lang="en-US" dirty="0"/>
              <a:t>Ex: Neonate with </a:t>
            </a:r>
            <a:r>
              <a:rPr lang="en-US" dirty="0" err="1"/>
              <a:t>dec</a:t>
            </a:r>
            <a:r>
              <a:rPr lang="en-US" dirty="0"/>
              <a:t> ROM of arm,</a:t>
            </a:r>
            <a:r>
              <a:rPr lang="en-US" baseline="0" dirty="0"/>
              <a:t> swelling, and tenderness=</a:t>
            </a:r>
            <a:r>
              <a:rPr lang="en-US" baseline="0" dirty="0" err="1"/>
              <a:t>Osteomylitis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71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</a:t>
            </a:r>
            <a:r>
              <a:rPr lang="en-US" baseline="0" dirty="0"/>
              <a:t> TSS: conjunctival injection, N, V/D, severe myalgia; (Nikolsky sign)</a:t>
            </a:r>
          </a:p>
          <a:p>
            <a:r>
              <a:rPr lang="en-US" baseline="0" dirty="0"/>
              <a:t>SSSS: the stratum granulosum layer</a:t>
            </a:r>
          </a:p>
          <a:p>
            <a:r>
              <a:rPr lang="en-US" baseline="0" dirty="0"/>
              <a:t>Food Poison: abrupt onset of severe N/ V/D, </a:t>
            </a:r>
            <a:r>
              <a:rPr lang="en-US" baseline="0" dirty="0" err="1"/>
              <a:t>abd</a:t>
            </a:r>
            <a:r>
              <a:rPr lang="en-US" baseline="0" dirty="0"/>
              <a:t> cramps and low grade fevers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Nafcillin:  AE</a:t>
            </a:r>
            <a:r>
              <a:rPr lang="en-US" baseline="0" dirty="0"/>
              <a:t> of </a:t>
            </a:r>
            <a:r>
              <a:rPr lang="en-US" dirty="0"/>
              <a:t>Interstitial nephritis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830C-5BA5-46F2-A95B-51B1162823E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27B2B-8F52-4A4B-9245-158150F77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8542-59A7-47EF-A885-57DCA944E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A145D-B3EB-412B-95BC-0C4020CA6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DB1-2491-4BDF-B4E3-7CF637249C2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3ED4-2C8F-4EB8-ADD7-3AD1A12D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57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DB1-2491-4BDF-B4E3-7CF637249C2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3ED4-2C8F-4EB8-ADD7-3AD1A12D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88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DB1-2491-4BDF-B4E3-7CF637249C2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3ED4-2C8F-4EB8-ADD7-3AD1A12D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01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DB1-2491-4BDF-B4E3-7CF637249C2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3ED4-2C8F-4EB8-ADD7-3AD1A12D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0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DB1-2491-4BDF-B4E3-7CF637249C2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3ED4-2C8F-4EB8-ADD7-3AD1A12D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9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DB1-2491-4BDF-B4E3-7CF637249C2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3ED4-2C8F-4EB8-ADD7-3AD1A12D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37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DB1-2491-4BDF-B4E3-7CF637249C2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3ED4-2C8F-4EB8-ADD7-3AD1A12D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94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DB1-2491-4BDF-B4E3-7CF637249C2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3ED4-2C8F-4EB8-ADD7-3AD1A12D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8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552E5-A9B4-4DC0-8717-B32761498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DB1-2491-4BDF-B4E3-7CF637249C2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3ED4-2C8F-4EB8-ADD7-3AD1A12D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89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DB1-2491-4BDF-B4E3-7CF637249C2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3ED4-2C8F-4EB8-ADD7-3AD1A12D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5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DB1-2491-4BDF-B4E3-7CF637249C2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3ED4-2C8F-4EB8-ADD7-3AD1A12D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92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86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FBA97D"/>
              </a:gs>
              <a:gs pos="5000">
                <a:srgbClr val="FBD49C"/>
              </a:gs>
              <a:gs pos="14000">
                <a:srgbClr val="FEFBF4"/>
              </a:gs>
              <a:gs pos="100000">
                <a:srgbClr val="FEFBF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89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2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9049" y="-14287"/>
            <a:ext cx="1168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203200" y="1219200"/>
            <a:ext cx="11785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lvl="0" indent="-257175" algn="l">
              <a:lnSpc>
                <a:spcPct val="120000"/>
              </a:lnSpc>
              <a:spcBef>
                <a:spcPts val="270"/>
              </a:spcBef>
              <a:spcAft>
                <a:spcPts val="0"/>
              </a:spcAft>
              <a:buClr>
                <a:srgbClr val="050607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120000"/>
              </a:lnSpc>
              <a:spcBef>
                <a:spcPts val="270"/>
              </a:spcBef>
              <a:spcAft>
                <a:spcPts val="0"/>
              </a:spcAft>
              <a:buClr>
                <a:srgbClr val="050607"/>
              </a:buClr>
              <a:buSzPts val="1800"/>
              <a:buChar char="•"/>
              <a:defRPr/>
            </a:lvl2pPr>
            <a:lvl3pPr marL="1028700" lvl="2" indent="-278606" algn="l">
              <a:lnSpc>
                <a:spcPct val="120000"/>
              </a:lnSpc>
              <a:spcBef>
                <a:spcPts val="270"/>
              </a:spcBef>
              <a:spcAft>
                <a:spcPts val="0"/>
              </a:spcAft>
              <a:buSzPts val="2250"/>
              <a:buChar char="•"/>
              <a:defRPr/>
            </a:lvl3pPr>
            <a:lvl4pPr marL="1371600" lvl="3" indent="-257175" algn="l">
              <a:lnSpc>
                <a:spcPct val="120000"/>
              </a:lnSpc>
              <a:spcBef>
                <a:spcPts val="270"/>
              </a:spcBef>
              <a:spcAft>
                <a:spcPts val="0"/>
              </a:spcAft>
              <a:buClr>
                <a:srgbClr val="050607"/>
              </a:buClr>
              <a:buSzPts val="1800"/>
              <a:buChar char="–"/>
              <a:defRPr/>
            </a:lvl4pPr>
            <a:lvl5pPr marL="1714500" lvl="4" indent="-257175" algn="l">
              <a:lnSpc>
                <a:spcPct val="120000"/>
              </a:lnSpc>
              <a:spcBef>
                <a:spcPts val="270"/>
              </a:spcBef>
              <a:spcAft>
                <a:spcPts val="0"/>
              </a:spcAft>
              <a:buClr>
                <a:srgbClr val="050607"/>
              </a:buClr>
              <a:buSzPts val="1800"/>
              <a:buChar char="»"/>
              <a:defRPr/>
            </a:lvl5pPr>
            <a:lvl6pPr marL="2057400" lvl="5" indent="-257175" algn="l">
              <a:lnSpc>
                <a:spcPct val="120000"/>
              </a:lnSpc>
              <a:spcBef>
                <a:spcPts val="270"/>
              </a:spcBef>
              <a:spcAft>
                <a:spcPts val="0"/>
              </a:spcAft>
              <a:buClr>
                <a:srgbClr val="050607"/>
              </a:buClr>
              <a:buSzPts val="1800"/>
              <a:buChar char="»"/>
              <a:defRPr/>
            </a:lvl6pPr>
            <a:lvl7pPr marL="2400300" lvl="6" indent="-257175" algn="l">
              <a:lnSpc>
                <a:spcPct val="120000"/>
              </a:lnSpc>
              <a:spcBef>
                <a:spcPts val="270"/>
              </a:spcBef>
              <a:spcAft>
                <a:spcPts val="0"/>
              </a:spcAft>
              <a:buClr>
                <a:srgbClr val="050607"/>
              </a:buClr>
              <a:buSzPts val="1800"/>
              <a:buChar char="»"/>
              <a:defRPr/>
            </a:lvl7pPr>
            <a:lvl8pPr marL="2743200" lvl="7" indent="-257175" algn="l">
              <a:lnSpc>
                <a:spcPct val="120000"/>
              </a:lnSpc>
              <a:spcBef>
                <a:spcPts val="270"/>
              </a:spcBef>
              <a:spcAft>
                <a:spcPts val="0"/>
              </a:spcAft>
              <a:buClr>
                <a:srgbClr val="050607"/>
              </a:buClr>
              <a:buSzPts val="1800"/>
              <a:buChar char="»"/>
              <a:defRPr/>
            </a:lvl8pPr>
            <a:lvl9pPr marL="3086100" lvl="8" indent="-257175" algn="l">
              <a:lnSpc>
                <a:spcPct val="120000"/>
              </a:lnSpc>
              <a:spcBef>
                <a:spcPts val="270"/>
              </a:spcBef>
              <a:spcAft>
                <a:spcPts val="0"/>
              </a:spcAft>
              <a:buClr>
                <a:srgbClr val="050607"/>
              </a:buClr>
              <a:buSzPts val="1800"/>
              <a:buChar char="»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414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1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0" y="1371600"/>
            <a:ext cx="12192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600">
                <a:solidFill>
                  <a:srgbClr val="0B0C0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835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7BCD0-A6D6-450E-BA76-AC69A5EED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F8B1C-73EB-474F-9820-EBA1A51947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86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782C-8835-414C-B18C-28142F0D6A33}" type="datetimeFigureOut">
              <a:rPr lang="en-US"/>
              <a:pPr>
                <a:defRPr/>
              </a:pPr>
              <a:t>5/16/2024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C256-9E9E-4332-A5D1-BDA59AF54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0989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006" y="1122363"/>
            <a:ext cx="11013991" cy="2387600"/>
          </a:xfrm>
        </p:spPr>
        <p:txBody>
          <a:bodyPr anchor="b">
            <a:normAutofit/>
          </a:bodyPr>
          <a:lstStyle>
            <a:lvl1pPr algn="ctr">
              <a:defRPr sz="4950" b="1" i="0">
                <a:solidFill>
                  <a:schemeClr val="accent3"/>
                </a:solidFill>
                <a:latin typeface="Aller" panose="02000503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94AB795-15BE-862C-CDA4-90603E3ACB0B}"/>
              </a:ext>
            </a:extLst>
          </p:cNvPr>
          <p:cNvSpPr/>
          <p:nvPr/>
        </p:nvSpPr>
        <p:spPr>
          <a:xfrm>
            <a:off x="2028498" y="557050"/>
            <a:ext cx="8029903" cy="451945"/>
          </a:xfrm>
          <a:prstGeom prst="roundRect">
            <a:avLst/>
          </a:prstGeom>
          <a:solidFill>
            <a:srgbClr val="079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sap" panose="020F0504030202060203" pitchFamily="34" charset="77"/>
              </a:rPr>
              <a:t>The Annual General Pediatric Review &amp; Self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006" y="3602040"/>
            <a:ext cx="11013991" cy="62397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300" b="1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C5E83FC-3C43-4B16-8300-810845797286}" type="datetimeFigureOut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5/16/2024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E4BBD7D-2075-444B-849F-E8E1DDE41885}" type="slidenum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D0801E-FBF9-B24B-57F0-2A0422903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965" y="4373565"/>
            <a:ext cx="11013991" cy="619125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181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5748"/>
            <a:ext cx="10515600" cy="1325563"/>
          </a:xfrm>
        </p:spPr>
        <p:txBody>
          <a:bodyPr anchor="b" anchorCtr="0">
            <a:normAutofit/>
          </a:bodyPr>
          <a:lstStyle>
            <a:lvl1pPr algn="ctr">
              <a:defRPr lang="en-US" sz="3000" b="1" i="0" kern="1200" dirty="0">
                <a:solidFill>
                  <a:schemeClr val="accent3"/>
                </a:solidFill>
                <a:latin typeface="Aller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1309"/>
            <a:ext cx="10515600" cy="4015654"/>
          </a:xfrm>
          <a:solidFill>
            <a:schemeClr val="bg1">
              <a:alpha val="50000"/>
            </a:schemeClr>
          </a:solidFill>
        </p:spPr>
        <p:txBody>
          <a:bodyPr lIns="137160" tIns="137160" rIns="137160" bIns="137160">
            <a:normAutofit/>
          </a:bodyPr>
          <a:lstStyle>
            <a:lvl1pPr>
              <a:defRPr sz="18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C5E83FC-3C43-4B16-8300-810845797286}" type="datetimeFigureOut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5/16/2024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E4BBD7D-2075-444B-849F-E8E1DDE41885}" type="slidenum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806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6105E-4805-41DF-BA6D-E064134A9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C5E83FC-3C43-4B16-8300-810845797286}" type="datetimeFigureOut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5/16/2024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E4BBD7D-2075-444B-849F-E8E1DDE41885}" type="slidenum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1560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C5E83FC-3C43-4B16-8300-810845797286}" type="datetimeFigureOut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5/16/2024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E4BBD7D-2075-444B-849F-E8E1DDE41885}" type="slidenum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7367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C5E83FC-3C43-4B16-8300-810845797286}" type="datetimeFigureOut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5/16/2024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E4BBD7D-2075-444B-849F-E8E1DDE41885}" type="slidenum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562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C5E83FC-3C43-4B16-8300-810845797286}" type="datetimeFigureOut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5/16/2024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E4BBD7D-2075-444B-849F-E8E1DDE41885}" type="slidenum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9396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C5E83FC-3C43-4B16-8300-810845797286}" type="datetimeFigureOut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5/16/2024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E4BBD7D-2075-444B-849F-E8E1DDE41885}" type="slidenum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8025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C5E83FC-3C43-4B16-8300-810845797286}" type="datetimeFigureOut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5/16/2024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E4BBD7D-2075-444B-849F-E8E1DDE41885}" type="slidenum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4722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C5E83FC-3C43-4B16-8300-810845797286}" type="datetimeFigureOut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5/16/2024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E4BBD7D-2075-444B-849F-E8E1DDE41885}" type="slidenum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3895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C5E83FC-3C43-4B16-8300-810845797286}" type="datetimeFigureOut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5/16/2024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E4BBD7D-2075-444B-849F-E8E1DDE41885}" type="slidenum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488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C5E83FC-3C43-4B16-8300-810845797286}" type="datetimeFigureOut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5/16/2024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E4BBD7D-2075-444B-849F-E8E1DDE41885}" type="slidenum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1811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C5E83FC-3C43-4B16-8300-8108457972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E4BBD7D-2075-444B-849F-E8E1DDE418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509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474B-F2CF-4784-97B5-1171016D8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7041B-4FF6-4DBB-B728-1905AF32C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CF454-8C17-4C4D-B7FD-C924ED299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2F950-8136-40AB-BE3A-C9E2A1ABD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4BE12-1DFE-40BC-A2AF-25C12C9C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C3658-B96B-427B-9513-B234D4F67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1"/>
            <a:ext cx="11347451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76401"/>
            <a:ext cx="1138766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FC53BBC-AFB2-4B6C-ABC8-88D63776A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7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42DB1-2491-4BDF-B4E3-7CF637249C2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73ED4-2C8F-4EB8-ADD7-3AD1A12D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1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D18AB6E-5996-CC59-DF0A-58B60A42B152}"/>
              </a:ext>
            </a:extLst>
          </p:cNvPr>
          <p:cNvSpPr/>
          <p:nvPr/>
        </p:nvSpPr>
        <p:spPr>
          <a:xfrm>
            <a:off x="2028498" y="557050"/>
            <a:ext cx="8029903" cy="451945"/>
          </a:xfrm>
          <a:prstGeom prst="roundRect">
            <a:avLst/>
          </a:prstGeom>
          <a:solidFill>
            <a:srgbClr val="079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sap" panose="020F0504030202060203" pitchFamily="34" charset="77"/>
              </a:rPr>
              <a:t>The Annual General Pediatric Review &amp; Self Assessment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C5E83FC-3C43-4B16-8300-810845797286}" type="datetimeFigureOut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5/16/2024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E4BBD7D-2075-444B-849F-E8E1DDE41885}" type="slidenum">
              <a:rPr lang="en-US" smtClean="0">
                <a:solidFill>
                  <a:srgbClr val="30333D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30333D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387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rgbClr val="FFFF00"/>
                </a:solidFill>
              </a:rPr>
              <a:t>PEDIATRIC BOARD REVIEW 2024</a:t>
            </a:r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/>
              <a:t>INFECTIOUS DISEASES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Nicklaus Children’s Hospital</a:t>
            </a:r>
            <a:endParaRPr lang="en-US" sz="3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Manuel Cotilla, M.D., FAAP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PART ONE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E3FA7-21C7-9AB0-DDA4-EE3309BA5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AC3E56-10E9-8085-FAAA-8787A1B76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00"/>
          <a:stretch/>
        </p:blipFill>
        <p:spPr>
          <a:xfrm>
            <a:off x="0" y="1371600"/>
            <a:ext cx="12192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</a:rPr>
              <a:t>Grp</a:t>
            </a:r>
            <a:r>
              <a:rPr lang="en-US" dirty="0">
                <a:solidFill>
                  <a:srgbClr val="FFFF00"/>
                </a:solidFill>
              </a:rPr>
              <a:t> A Streptococcus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676400"/>
            <a:ext cx="9144001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Streptococcus </a:t>
            </a:r>
            <a:r>
              <a:rPr lang="en-US" sz="2800" dirty="0" err="1"/>
              <a:t>pyogenes</a:t>
            </a: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Clinical: </a:t>
            </a:r>
            <a:r>
              <a:rPr lang="en-US" sz="2800" dirty="0" err="1"/>
              <a:t>Pharyngotonsillitis</a:t>
            </a:r>
            <a:r>
              <a:rPr lang="en-US" sz="2800" dirty="0"/>
              <a:t>, </a:t>
            </a:r>
            <a:r>
              <a:rPr lang="en-US" sz="2800" b="1" u="sng" dirty="0" err="1"/>
              <a:t>peritonsillar</a:t>
            </a:r>
            <a:r>
              <a:rPr lang="en-US" sz="2800" dirty="0"/>
              <a:t> &amp; retropharyngeal abscess; </a:t>
            </a:r>
            <a:r>
              <a:rPr lang="en-US" sz="2800" b="1" u="sng" dirty="0"/>
              <a:t>scarlet fever</a:t>
            </a:r>
            <a:r>
              <a:rPr lang="en-US" sz="2800" dirty="0"/>
              <a:t>, </a:t>
            </a:r>
            <a:r>
              <a:rPr lang="en-US" sz="2800" b="1" u="sng" dirty="0" err="1"/>
              <a:t>pyoderma</a:t>
            </a:r>
            <a:r>
              <a:rPr lang="en-US" sz="2800" dirty="0"/>
              <a:t>, </a:t>
            </a:r>
            <a:r>
              <a:rPr lang="en-US" sz="2800" b="1" u="sng" dirty="0"/>
              <a:t>impetigo</a:t>
            </a:r>
            <a:r>
              <a:rPr lang="en-US" sz="2800" b="1" dirty="0"/>
              <a:t>,</a:t>
            </a:r>
            <a:r>
              <a:rPr lang="en-US" sz="2800" dirty="0"/>
              <a:t> </a:t>
            </a:r>
            <a:r>
              <a:rPr lang="en-US" sz="2800" b="1" dirty="0"/>
              <a:t>cellulitis, </a:t>
            </a:r>
            <a:r>
              <a:rPr lang="en-US" sz="2800" b="1" u="sng" dirty="0"/>
              <a:t>erysipelas</a:t>
            </a:r>
            <a:r>
              <a:rPr lang="en-US" sz="2800" dirty="0"/>
              <a:t>, toxic shock Syn., </a:t>
            </a:r>
            <a:r>
              <a:rPr lang="en-US" sz="2800" b="1" u="sng" dirty="0"/>
              <a:t>necrotizing fasciitis</a:t>
            </a:r>
            <a:r>
              <a:rPr lang="en-US" sz="2800" dirty="0"/>
              <a:t>, </a:t>
            </a:r>
            <a:r>
              <a:rPr lang="en-US" sz="2800" dirty="0" err="1"/>
              <a:t>myositis</a:t>
            </a:r>
            <a:r>
              <a:rPr lang="en-US" sz="2800" dirty="0"/>
              <a:t>, </a:t>
            </a:r>
            <a:r>
              <a:rPr lang="en-US" sz="2800" dirty="0" err="1"/>
              <a:t>purpura</a:t>
            </a:r>
            <a:r>
              <a:rPr lang="en-US" sz="2800" dirty="0"/>
              <a:t> </a:t>
            </a:r>
            <a:r>
              <a:rPr lang="en-US" sz="2800" dirty="0" err="1"/>
              <a:t>fulminas</a:t>
            </a:r>
            <a:r>
              <a:rPr lang="en-US" sz="2800" dirty="0"/>
              <a:t>, </a:t>
            </a:r>
            <a:r>
              <a:rPr lang="en-US" sz="2800" b="1" u="sng" dirty="0"/>
              <a:t>adenitis</a:t>
            </a:r>
            <a:r>
              <a:rPr lang="en-US" sz="2800" dirty="0"/>
              <a:t>, pneumonia with </a:t>
            </a:r>
            <a:r>
              <a:rPr lang="en-US" sz="2800"/>
              <a:t>empyema.</a:t>
            </a: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/>
              <a:t>Non-</a:t>
            </a:r>
            <a:r>
              <a:rPr lang="en-US" sz="2400" b="1" u="sng" dirty="0" err="1"/>
              <a:t>suppurative</a:t>
            </a:r>
            <a:r>
              <a:rPr lang="en-US" sz="2400" b="1" u="sng" dirty="0"/>
              <a:t> complications: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u="sng" dirty="0"/>
              <a:t>Rheumatic fever</a:t>
            </a:r>
            <a:r>
              <a:rPr lang="en-US" sz="2400" dirty="0"/>
              <a:t>: [Major] </a:t>
            </a:r>
            <a:r>
              <a:rPr lang="en-US" sz="2400" dirty="0" err="1"/>
              <a:t>Carditis</a:t>
            </a:r>
            <a:r>
              <a:rPr lang="en-US" sz="2400" dirty="0"/>
              <a:t>, </a:t>
            </a:r>
            <a:r>
              <a:rPr lang="en-US" sz="2400" u="sng" dirty="0"/>
              <a:t>Arthritis (migratory</a:t>
            </a:r>
            <a:r>
              <a:rPr lang="en-US" sz="2400" dirty="0"/>
              <a:t>), Nodules (subcutaneous), Chorea, </a:t>
            </a:r>
            <a:r>
              <a:rPr lang="en-US" sz="2400" dirty="0" err="1"/>
              <a:t>Erythema</a:t>
            </a:r>
            <a:r>
              <a:rPr lang="en-US" sz="2400" dirty="0"/>
              <a:t> </a:t>
            </a:r>
            <a:r>
              <a:rPr lang="en-US" sz="2400" dirty="0" err="1"/>
              <a:t>marginatum</a:t>
            </a:r>
            <a:r>
              <a:rPr lang="en-US" sz="2400" dirty="0"/>
              <a:t>;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 [Minor] Arthralgia, fever, ESR, CRP, prolonged PR interval; (assoc. w </a:t>
            </a:r>
            <a:r>
              <a:rPr lang="en-US" sz="2400" dirty="0" err="1"/>
              <a:t>pharyngotonsillitis</a:t>
            </a:r>
            <a:r>
              <a:rPr lang="en-US" sz="2400" dirty="0"/>
              <a:t>);  </a:t>
            </a:r>
            <a:r>
              <a:rPr lang="en-US" sz="2400" u="sng" dirty="0"/>
              <a:t>Order ECHO and EKG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/>
              <a:t>Dx</a:t>
            </a:r>
            <a:r>
              <a:rPr lang="en-US" sz="2400" dirty="0"/>
              <a:t>: 2 Major or 1 Major and 2 Minor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u="sng" dirty="0" err="1"/>
              <a:t>Glomerulonephritis</a:t>
            </a:r>
            <a:r>
              <a:rPr lang="en-US" sz="2400" dirty="0"/>
              <a:t>: assoc w </a:t>
            </a:r>
            <a:r>
              <a:rPr lang="en-US" sz="2400" dirty="0" err="1"/>
              <a:t>pyoderma</a:t>
            </a:r>
            <a:r>
              <a:rPr lang="en-US" sz="2400" dirty="0"/>
              <a:t>, impetigo and </a:t>
            </a:r>
            <a:r>
              <a:rPr lang="en-US" sz="2400" dirty="0" err="1"/>
              <a:t>pharyngotonsillitis</a:t>
            </a:r>
            <a:endParaRPr lang="en-US" sz="24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715000" y="49530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553200" y="49530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</a:rPr>
              <a:t>Grp</a:t>
            </a:r>
            <a:r>
              <a:rPr lang="en-US" dirty="0">
                <a:solidFill>
                  <a:srgbClr val="FFFF00"/>
                </a:solidFill>
              </a:rPr>
              <a:t> A Streptococcus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524000"/>
            <a:ext cx="9144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Dx</a:t>
            </a:r>
            <a:r>
              <a:rPr lang="en-US" sz="2800" dirty="0"/>
              <a:t>: </a:t>
            </a:r>
            <a:r>
              <a:rPr lang="en-US" sz="2400" dirty="0" err="1"/>
              <a:t>Cx</a:t>
            </a:r>
            <a:r>
              <a:rPr lang="en-US" sz="2400" dirty="0"/>
              <a:t> of blood, CSF, peritoneal, joint, pleural, pericardium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Rapid test to </a:t>
            </a:r>
            <a:r>
              <a:rPr lang="en-US" sz="2400" dirty="0" err="1"/>
              <a:t>grp</a:t>
            </a:r>
            <a:r>
              <a:rPr lang="en-US" sz="2400" dirty="0"/>
              <a:t> A carbohydrate; </a:t>
            </a:r>
            <a:r>
              <a:rPr lang="en-US" sz="2400" dirty="0" err="1"/>
              <a:t>Sen</a:t>
            </a:r>
            <a:r>
              <a:rPr lang="en-US" sz="2400" dirty="0"/>
              <a:t> 80-85%; Spec 100%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Throat </a:t>
            </a:r>
            <a:r>
              <a:rPr lang="en-US" sz="2400" dirty="0" err="1"/>
              <a:t>Cx</a:t>
            </a:r>
            <a:r>
              <a:rPr lang="en-US" sz="2400" dirty="0"/>
              <a:t> if negative Rapid Test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u="sng" dirty="0" err="1"/>
              <a:t>Antistreptolysin</a:t>
            </a:r>
            <a:r>
              <a:rPr lang="en-US" sz="2400" b="1" u="sng" dirty="0"/>
              <a:t> O (ASO): To support </a:t>
            </a:r>
            <a:r>
              <a:rPr lang="en-US" sz="2400" b="1" u="sng" dirty="0" err="1"/>
              <a:t>Dx</a:t>
            </a:r>
            <a:r>
              <a:rPr lang="en-US" sz="2400" b="1" u="sng" dirty="0"/>
              <a:t> of ARF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Anti-</a:t>
            </a:r>
            <a:r>
              <a:rPr lang="en-US" sz="2400" dirty="0" err="1"/>
              <a:t>DNAse</a:t>
            </a:r>
            <a:r>
              <a:rPr lang="en-US" sz="2400" dirty="0"/>
              <a:t> 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Tx</a:t>
            </a:r>
            <a:r>
              <a:rPr lang="en-US" sz="2800" dirty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Throat Infection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u="sng" dirty="0"/>
              <a:t>PCN</a:t>
            </a:r>
            <a:r>
              <a:rPr lang="en-US" sz="2000" dirty="0"/>
              <a:t> (</a:t>
            </a:r>
            <a:r>
              <a:rPr lang="en-US" sz="2000" dirty="0" err="1"/>
              <a:t>Benzathine</a:t>
            </a:r>
            <a:r>
              <a:rPr lang="en-US" sz="2000" dirty="0"/>
              <a:t> IM or oral Pen V); </a:t>
            </a:r>
            <a:r>
              <a:rPr lang="en-US" sz="2000" dirty="0" err="1"/>
              <a:t>Amoxil</a:t>
            </a:r>
            <a:r>
              <a:rPr lang="en-US" sz="2000" dirty="0"/>
              <a:t> x 10 days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Azithromycin (</a:t>
            </a:r>
            <a:r>
              <a:rPr lang="en-US" sz="2000" dirty="0" err="1"/>
              <a:t>macrolide</a:t>
            </a:r>
            <a:r>
              <a:rPr lang="en-US" sz="2000" dirty="0"/>
              <a:t>), </a:t>
            </a:r>
            <a:r>
              <a:rPr lang="en-US" sz="2000" dirty="0" err="1"/>
              <a:t>cephalexin</a:t>
            </a:r>
            <a:r>
              <a:rPr lang="en-US" sz="2000" dirty="0"/>
              <a:t>, </a:t>
            </a:r>
            <a:r>
              <a:rPr lang="en-US" sz="2000" dirty="0" err="1"/>
              <a:t>clindamycin</a:t>
            </a:r>
            <a:r>
              <a:rPr lang="en-US" sz="2000" dirty="0"/>
              <a:t>: Allergies to PCN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ARF PPX: PCN G IM q 4 weeks; Pen V PO BID; Sulfadiazine PO </a:t>
            </a:r>
            <a:r>
              <a:rPr lang="en-US" sz="2000" dirty="0" err="1"/>
              <a:t>qd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Invasive disease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High dose PCN or CTX in combination with </a:t>
            </a:r>
            <a:r>
              <a:rPr lang="en-US" sz="2000" dirty="0" err="1"/>
              <a:t>clindamycin</a:t>
            </a:r>
            <a:endParaRPr lang="en-US" sz="20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Surgical drainage/debridement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IVIG as adjunctive </a:t>
            </a:r>
            <a:r>
              <a:rPr lang="en-US" sz="2000" dirty="0" err="1"/>
              <a:t>Tx</a:t>
            </a:r>
            <a:r>
              <a:rPr lang="en-US" sz="2000" dirty="0"/>
              <a:t> for STSS or NF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</a:rPr>
              <a:t>Grp</a:t>
            </a:r>
            <a:r>
              <a:rPr lang="en-US" dirty="0">
                <a:solidFill>
                  <a:srgbClr val="FFFF00"/>
                </a:solidFill>
              </a:rPr>
              <a:t> B Streptococcus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676400"/>
            <a:ext cx="9143999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Streptococcus </a:t>
            </a:r>
            <a:r>
              <a:rPr lang="en-US" sz="2800" dirty="0" err="1"/>
              <a:t>agalactiae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Early-onset: 0 to 6 days of life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Late-onset: 7 days to 3 months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/>
              <a:t>Early: </a:t>
            </a:r>
            <a:r>
              <a:rPr lang="en-US" sz="2800" dirty="0"/>
              <a:t>lethargy, </a:t>
            </a:r>
            <a:r>
              <a:rPr lang="en-US" sz="2800" dirty="0" err="1"/>
              <a:t>resp</a:t>
            </a:r>
            <a:r>
              <a:rPr lang="en-US" sz="2800" dirty="0"/>
              <a:t> distress, apnea, poor feeding hypo/hyperthermia, sepsis, shock, pneumonia.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/>
              <a:t>Late: </a:t>
            </a:r>
            <a:r>
              <a:rPr lang="en-US" sz="2800" dirty="0"/>
              <a:t>Occult </a:t>
            </a:r>
            <a:r>
              <a:rPr lang="en-US" sz="2800" dirty="0" err="1"/>
              <a:t>bacteremia</a:t>
            </a:r>
            <a:r>
              <a:rPr lang="en-US" sz="2800" dirty="0"/>
              <a:t>, meningitis, </a:t>
            </a:r>
            <a:r>
              <a:rPr lang="en-US" sz="2800" u="sng" dirty="0" err="1"/>
              <a:t>Osteomyelitis</a:t>
            </a:r>
            <a:r>
              <a:rPr lang="en-US" sz="2800" u="sng" dirty="0"/>
              <a:t> (humeral</a:t>
            </a:r>
            <a:r>
              <a:rPr lang="en-US" sz="2800" dirty="0"/>
              <a:t>), cellulitis,  adenitis, septic arthritis, NF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Dx</a:t>
            </a:r>
            <a:r>
              <a:rPr lang="en-US" sz="2800" dirty="0"/>
              <a:t>: </a:t>
            </a:r>
            <a:r>
              <a:rPr lang="en-US" sz="2800" dirty="0" err="1"/>
              <a:t>BCx</a:t>
            </a:r>
            <a:r>
              <a:rPr lang="en-US" sz="2800" dirty="0"/>
              <a:t>, CSF </a:t>
            </a:r>
            <a:r>
              <a:rPr lang="en-US" sz="2800" dirty="0" err="1"/>
              <a:t>Cx</a:t>
            </a:r>
            <a:r>
              <a:rPr lang="en-US" sz="2800" dirty="0"/>
              <a:t>/PCR; Gram stain: G(+) </a:t>
            </a:r>
            <a:r>
              <a:rPr lang="en-US" sz="2800" dirty="0" err="1"/>
              <a:t>cocci</a:t>
            </a:r>
            <a:r>
              <a:rPr lang="en-US" sz="2800" dirty="0"/>
              <a:t> in pairs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Tx</a:t>
            </a:r>
            <a:r>
              <a:rPr lang="en-US" sz="2800" dirty="0"/>
              <a:t>: Ampicillin + Gentamicin or 3</a:t>
            </a:r>
            <a:r>
              <a:rPr lang="en-US" sz="2800" baseline="30000" dirty="0"/>
              <a:t>rd</a:t>
            </a:r>
            <a:r>
              <a:rPr lang="en-US" sz="2800" dirty="0"/>
              <a:t> Gen. Cephalosporin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Prevention: Screen mom @ 35 to 37 wks GA for need of IAP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Staphylococcus </a:t>
            </a:r>
            <a:r>
              <a:rPr lang="en-US" dirty="0" err="1">
                <a:solidFill>
                  <a:srgbClr val="FFFF00"/>
                </a:solidFill>
              </a:rPr>
              <a:t>spp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676400"/>
            <a:ext cx="9144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S. </a:t>
            </a:r>
            <a:r>
              <a:rPr lang="en-US" dirty="0" err="1"/>
              <a:t>aureus</a:t>
            </a:r>
            <a:r>
              <a:rPr lang="en-US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G+cocci</a:t>
            </a:r>
            <a:r>
              <a:rPr lang="en-US" sz="2400" dirty="0"/>
              <a:t> Grape-like clusters)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Localized infection: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Cellulitis, furuncle, </a:t>
            </a:r>
            <a:r>
              <a:rPr lang="en-US" b="1" u="sng" dirty="0" err="1"/>
              <a:t>bullous</a:t>
            </a:r>
            <a:r>
              <a:rPr lang="en-US" b="1" u="sng" dirty="0"/>
              <a:t> impetigo</a:t>
            </a:r>
            <a:r>
              <a:rPr lang="en-US" dirty="0"/>
              <a:t>, lymphadenitis, </a:t>
            </a:r>
            <a:r>
              <a:rPr lang="en-US" b="1" u="sng" dirty="0" err="1"/>
              <a:t>suppurative</a:t>
            </a:r>
            <a:r>
              <a:rPr lang="en-US" b="1" u="sng" dirty="0"/>
              <a:t> </a:t>
            </a:r>
            <a:r>
              <a:rPr lang="en-US" b="1" u="sng" dirty="0" err="1"/>
              <a:t>parotitis</a:t>
            </a:r>
            <a:r>
              <a:rPr lang="en-US" b="1" u="sng" dirty="0"/>
              <a:t>,</a:t>
            </a:r>
            <a:r>
              <a:rPr lang="en-US" dirty="0"/>
              <a:t> abscesses, </a:t>
            </a:r>
            <a:r>
              <a:rPr lang="en-US" dirty="0" err="1"/>
              <a:t>paronychia</a:t>
            </a:r>
            <a:r>
              <a:rPr lang="en-US" dirty="0"/>
              <a:t>, mastitis.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Invasive infection: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err="1"/>
              <a:t>Bacteremia</a:t>
            </a:r>
            <a:r>
              <a:rPr lang="en-US" dirty="0"/>
              <a:t>, septicemia, </a:t>
            </a:r>
            <a:r>
              <a:rPr lang="en-US" dirty="0" err="1"/>
              <a:t>endocarditis</a:t>
            </a:r>
            <a:r>
              <a:rPr lang="en-US" dirty="0"/>
              <a:t>, </a:t>
            </a:r>
            <a:r>
              <a:rPr lang="en-US" dirty="0" err="1"/>
              <a:t>pericarditis</a:t>
            </a:r>
            <a:r>
              <a:rPr lang="en-US" dirty="0"/>
              <a:t>, pneumonia </a:t>
            </a:r>
            <a:r>
              <a:rPr lang="en-US" u="sng" dirty="0"/>
              <a:t>(H/O FLU)</a:t>
            </a:r>
            <a:r>
              <a:rPr lang="en-US" dirty="0"/>
              <a:t>, </a:t>
            </a:r>
            <a:r>
              <a:rPr lang="en-US" b="1" u="sng" dirty="0" err="1"/>
              <a:t>pneumatocele</a:t>
            </a:r>
            <a:r>
              <a:rPr lang="en-US" dirty="0"/>
              <a:t>, pleural </a:t>
            </a:r>
            <a:r>
              <a:rPr lang="en-US" dirty="0" err="1"/>
              <a:t>empyema</a:t>
            </a:r>
            <a:r>
              <a:rPr lang="en-US" dirty="0"/>
              <a:t>, </a:t>
            </a:r>
            <a:r>
              <a:rPr lang="en-US" dirty="0" err="1"/>
              <a:t>pyomyositis</a:t>
            </a:r>
            <a:r>
              <a:rPr lang="en-US" dirty="0"/>
              <a:t>, </a:t>
            </a:r>
            <a:r>
              <a:rPr lang="en-US" b="1" u="sng" dirty="0" err="1"/>
              <a:t>osteomyelitis</a:t>
            </a:r>
            <a:r>
              <a:rPr lang="en-US" dirty="0"/>
              <a:t>, septic arthritis; Foreign </a:t>
            </a:r>
            <a:r>
              <a:rPr lang="en-US" dirty="0" err="1"/>
              <a:t>boby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Toxin-mediated syndromes: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u="sng" dirty="0"/>
              <a:t>Toxic shock syndrome (</a:t>
            </a:r>
            <a:r>
              <a:rPr lang="en-US" u="sng" dirty="0" err="1"/>
              <a:t>Fever,erythroderma</a:t>
            </a:r>
            <a:r>
              <a:rPr lang="en-US" u="sng" dirty="0"/>
              <a:t>, </a:t>
            </a:r>
            <a:r>
              <a:rPr lang="en-US" u="sng" dirty="0" err="1"/>
              <a:t>hypotention</a:t>
            </a:r>
            <a:r>
              <a:rPr lang="en-US" u="sng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u="sng" dirty="0"/>
              <a:t>Staph scalded skin syndrome (Only upper epidermis)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u="sng" dirty="0"/>
              <a:t>Food poisoning: S&amp;S w/</a:t>
            </a:r>
            <a:r>
              <a:rPr lang="en-US" u="sng" dirty="0" err="1"/>
              <a:t>i</a:t>
            </a:r>
            <a:r>
              <a:rPr lang="en-US" u="sng" dirty="0"/>
              <a:t> hrs and resolves in 1 to 2 days</a:t>
            </a:r>
            <a:r>
              <a:rPr lang="en-US" dirty="0"/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219200"/>
            <a:ext cx="2417064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Staphylococcus </a:t>
            </a:r>
            <a:r>
              <a:rPr lang="en-US" dirty="0" err="1">
                <a:solidFill>
                  <a:srgbClr val="FFFF00"/>
                </a:solidFill>
              </a:rPr>
              <a:t>spp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676400"/>
            <a:ext cx="9143999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Treatment</a:t>
            </a:r>
          </a:p>
          <a:p>
            <a:pPr lvl="1" eaLnBrk="1" hangingPunct="1">
              <a:defRPr/>
            </a:pPr>
            <a:r>
              <a:rPr lang="en-US" dirty="0"/>
              <a:t>MSSA</a:t>
            </a:r>
          </a:p>
          <a:p>
            <a:pPr lvl="2" eaLnBrk="1" hangingPunct="1">
              <a:defRPr/>
            </a:pPr>
            <a:r>
              <a:rPr lang="en-US" b="1" u="sng" dirty="0"/>
              <a:t>First generation cephalosporin (</a:t>
            </a:r>
            <a:r>
              <a:rPr lang="en-US" b="1" u="sng" dirty="0" err="1"/>
              <a:t>cefazolin</a:t>
            </a:r>
            <a:r>
              <a:rPr lang="en-US" b="1" u="sng" dirty="0"/>
              <a:t>/</a:t>
            </a:r>
            <a:r>
              <a:rPr lang="en-US" b="1" u="sng" dirty="0" err="1"/>
              <a:t>cephalexin</a:t>
            </a:r>
            <a:r>
              <a:rPr lang="en-US" b="1" u="sng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Beta-</a:t>
            </a:r>
            <a:r>
              <a:rPr lang="en-US" dirty="0" err="1"/>
              <a:t>lactamase</a:t>
            </a:r>
            <a:r>
              <a:rPr lang="en-US" dirty="0"/>
              <a:t> resistant (</a:t>
            </a:r>
            <a:r>
              <a:rPr lang="en-US" dirty="0" err="1"/>
              <a:t>nafcillin</a:t>
            </a:r>
            <a:r>
              <a:rPr lang="en-US" dirty="0"/>
              <a:t>/</a:t>
            </a:r>
            <a:r>
              <a:rPr lang="en-US" dirty="0" err="1"/>
              <a:t>oxacillin</a:t>
            </a:r>
            <a:r>
              <a:rPr lang="en-US" dirty="0"/>
              <a:t>)</a:t>
            </a:r>
          </a:p>
          <a:p>
            <a:pPr lvl="1" eaLnBrk="1" hangingPunct="1">
              <a:defRPr/>
            </a:pPr>
            <a:r>
              <a:rPr lang="en-US" dirty="0"/>
              <a:t>MRSA</a:t>
            </a:r>
          </a:p>
          <a:p>
            <a:pPr lvl="2" eaLnBrk="1" hangingPunct="1">
              <a:defRPr/>
            </a:pPr>
            <a:r>
              <a:rPr lang="en-US" b="1" u="sng" dirty="0" err="1"/>
              <a:t>clindamycin</a:t>
            </a:r>
            <a:r>
              <a:rPr lang="en-US" dirty="0"/>
              <a:t>, TMP-SMX, </a:t>
            </a:r>
            <a:r>
              <a:rPr lang="en-US" dirty="0" err="1"/>
              <a:t>doxycycline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 Vancomycin, linezolid; </a:t>
            </a:r>
            <a:r>
              <a:rPr lang="en-US" dirty="0" err="1"/>
              <a:t>Ceftaroline</a:t>
            </a:r>
            <a:r>
              <a:rPr lang="en-US" dirty="0"/>
              <a:t> (5</a:t>
            </a:r>
            <a:r>
              <a:rPr lang="en-US" baseline="30000" dirty="0"/>
              <a:t>th</a:t>
            </a:r>
            <a:r>
              <a:rPr lang="en-US" dirty="0"/>
              <a:t> gen) , </a:t>
            </a:r>
            <a:r>
              <a:rPr lang="en-US" dirty="0" err="1"/>
              <a:t>Daptomycin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Topical </a:t>
            </a:r>
            <a:r>
              <a:rPr lang="en-US" dirty="0" err="1"/>
              <a:t>mupirocin</a:t>
            </a:r>
            <a:r>
              <a:rPr lang="en-US" dirty="0"/>
              <a:t> 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lvl="2" eaLnBrk="1" hangingPunct="1">
              <a:defRPr/>
            </a:pPr>
            <a:r>
              <a:rPr lang="en-US" dirty="0"/>
              <a:t>SYNERGY: rifampin and gentamicin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Staphylococcus </a:t>
            </a:r>
            <a:r>
              <a:rPr lang="en-US" dirty="0" err="1">
                <a:solidFill>
                  <a:srgbClr val="FFFF00"/>
                </a:solidFill>
              </a:rPr>
              <a:t>spp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676400"/>
            <a:ext cx="91440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Coagulase Negative Staph (</a:t>
            </a:r>
            <a:r>
              <a:rPr lang="en-US" dirty="0" err="1"/>
              <a:t>CoNS</a:t>
            </a:r>
            <a:r>
              <a:rPr lang="en-US" dirty="0"/>
              <a:t>):S. </a:t>
            </a:r>
            <a:r>
              <a:rPr lang="en-US" dirty="0" err="1"/>
              <a:t>epiderm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Major cause of </a:t>
            </a:r>
            <a:r>
              <a:rPr lang="en-US" dirty="0" err="1"/>
              <a:t>nosocomial</a:t>
            </a:r>
            <a:r>
              <a:rPr lang="en-US" dirty="0"/>
              <a:t> </a:t>
            </a:r>
            <a:r>
              <a:rPr lang="en-US" dirty="0" err="1"/>
              <a:t>infxn’s</a:t>
            </a:r>
            <a:r>
              <a:rPr lang="en-US" dirty="0"/>
              <a:t>; most common in late-onset </a:t>
            </a:r>
            <a:r>
              <a:rPr lang="en-US" dirty="0" err="1"/>
              <a:t>bacteremia</a:t>
            </a:r>
            <a:r>
              <a:rPr lang="en-US" dirty="0"/>
              <a:t>/sepsis in preterm infants</a:t>
            </a:r>
          </a:p>
          <a:p>
            <a:pPr eaLnBrk="1" hangingPunct="1">
              <a:defRPr/>
            </a:pPr>
            <a:r>
              <a:rPr lang="en-US" dirty="0" err="1"/>
              <a:t>Infxn</a:t>
            </a:r>
            <a:r>
              <a:rPr lang="en-US" dirty="0"/>
              <a:t> of </a:t>
            </a:r>
            <a:r>
              <a:rPr lang="en-US" u="sng" dirty="0"/>
              <a:t>indwelling devices/prosthetics</a:t>
            </a:r>
          </a:p>
          <a:p>
            <a:pPr eaLnBrk="1" hangingPunct="1">
              <a:defRPr/>
            </a:pPr>
            <a:r>
              <a:rPr lang="en-US" dirty="0"/>
              <a:t>Most common organism in vascular catheter and VP shunt </a:t>
            </a:r>
            <a:r>
              <a:rPr lang="en-US" dirty="0" err="1"/>
              <a:t>infxn</a:t>
            </a:r>
            <a:r>
              <a:rPr lang="en-US" dirty="0"/>
              <a:t>, </a:t>
            </a:r>
            <a:r>
              <a:rPr lang="en-US" u="sng" dirty="0"/>
              <a:t>heart valve </a:t>
            </a:r>
            <a:r>
              <a:rPr lang="en-US" u="sng" dirty="0" err="1"/>
              <a:t>infxn’s</a:t>
            </a:r>
            <a:endParaRPr lang="en-US" u="sng" dirty="0"/>
          </a:p>
          <a:p>
            <a:pPr eaLnBrk="1" hangingPunct="1">
              <a:defRPr/>
            </a:pPr>
            <a:r>
              <a:rPr lang="en-US" dirty="0" err="1"/>
              <a:t>Tx</a:t>
            </a:r>
            <a:r>
              <a:rPr lang="en-US" dirty="0"/>
              <a:t>: Removal of FB; </a:t>
            </a:r>
            <a:r>
              <a:rPr lang="en-US" b="1" u="sng" dirty="0"/>
              <a:t>vancomycin</a:t>
            </a:r>
            <a:r>
              <a:rPr lang="en-US" dirty="0"/>
              <a:t>; </a:t>
            </a:r>
            <a:r>
              <a:rPr lang="en-US" dirty="0" err="1"/>
              <a:t>ceftaroline</a:t>
            </a:r>
            <a:r>
              <a:rPr lang="en-US" dirty="0"/>
              <a:t>,</a:t>
            </a:r>
            <a:r>
              <a:rPr lang="en-US" b="1" u="sng" dirty="0"/>
              <a:t> </a:t>
            </a:r>
            <a:r>
              <a:rPr lang="en-US" dirty="0"/>
              <a:t>linezolid, </a:t>
            </a:r>
            <a:r>
              <a:rPr lang="en-US" dirty="0" err="1"/>
              <a:t>daptomycin</a:t>
            </a:r>
            <a:r>
              <a:rPr lang="en-US" dirty="0"/>
              <a:t>;+/- rifampin or gentamicin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Neisseria </a:t>
            </a:r>
            <a:r>
              <a:rPr lang="en-US" dirty="0" err="1">
                <a:solidFill>
                  <a:srgbClr val="FFFF00"/>
                </a:solidFill>
              </a:rPr>
              <a:t>Meningitidis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676400"/>
            <a:ext cx="9144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u="sng" dirty="0"/>
              <a:t>Gram negative diplococcus: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Transmission occurs for up to 24 hrs after initiation of Tx; </a:t>
            </a:r>
            <a:r>
              <a:rPr lang="en-US" sz="2800" u="sng" dirty="0"/>
              <a:t>2 to 30% are colonized nasally: No Tx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Risk factors: Complement def. (C5-C9), </a:t>
            </a:r>
            <a:r>
              <a:rPr lang="en-US" sz="2800" dirty="0" err="1"/>
              <a:t>asplenia</a:t>
            </a:r>
            <a:r>
              <a:rPr lang="en-US" sz="2800" dirty="0"/>
              <a:t>, college freshman (dorms), military (barracks), travel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u="sng" dirty="0"/>
              <a:t>Meningococcemia</a:t>
            </a:r>
            <a:r>
              <a:rPr lang="en-US" sz="2800" b="1" dirty="0"/>
              <a:t>, </a:t>
            </a:r>
            <a:r>
              <a:rPr lang="en-US" sz="2800" b="1" u="sng" dirty="0"/>
              <a:t>septic shock</a:t>
            </a:r>
            <a:r>
              <a:rPr lang="en-US" sz="2800" dirty="0"/>
              <a:t>; meningitis, pneumonia, </a:t>
            </a:r>
            <a:r>
              <a:rPr lang="en-US" sz="2800" dirty="0" err="1"/>
              <a:t>bacteremia</a:t>
            </a:r>
            <a:r>
              <a:rPr lang="en-US" sz="2800" dirty="0"/>
              <a:t>, septic arthritis, </a:t>
            </a:r>
            <a:r>
              <a:rPr lang="en-US" sz="2800" dirty="0" err="1"/>
              <a:t>myocarditis</a:t>
            </a:r>
            <a:r>
              <a:rPr lang="en-US" sz="2800" dirty="0"/>
              <a:t>, </a:t>
            </a:r>
            <a:r>
              <a:rPr lang="en-US" sz="2800" dirty="0" err="1"/>
              <a:t>pericarditis</a:t>
            </a:r>
            <a:r>
              <a:rPr lang="en-US" sz="2800" dirty="0"/>
              <a:t>; Case-fatality rate: 15%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/>
              <a:t>Dx</a:t>
            </a:r>
            <a:r>
              <a:rPr lang="en-US" sz="2800" dirty="0"/>
              <a:t>: </a:t>
            </a:r>
            <a:r>
              <a:rPr lang="en-US" sz="2800" dirty="0" err="1"/>
              <a:t>Cx</a:t>
            </a:r>
            <a:r>
              <a:rPr lang="en-US" sz="2800" dirty="0"/>
              <a:t> blood, CSF, plural/synovial fluid; CSF PCR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/>
              <a:t>Tx</a:t>
            </a:r>
            <a:r>
              <a:rPr lang="en-US" sz="2800" dirty="0"/>
              <a:t>: 3</a:t>
            </a:r>
            <a:r>
              <a:rPr lang="en-US" sz="2800" baseline="30000" dirty="0"/>
              <a:t>rd</a:t>
            </a:r>
            <a:r>
              <a:rPr lang="en-US" sz="2800" dirty="0"/>
              <a:t> gen cephalosporin; PCN G or Ampicillin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/>
              <a:t>Prophylax</a:t>
            </a:r>
            <a:r>
              <a:rPr lang="en-US" sz="2800" dirty="0"/>
              <a:t>: rifampin, </a:t>
            </a:r>
            <a:r>
              <a:rPr lang="en-US" sz="2800" dirty="0" err="1"/>
              <a:t>ceftriaxone</a:t>
            </a:r>
            <a:r>
              <a:rPr lang="en-US" sz="2800" dirty="0"/>
              <a:t>, ciprofloxacin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Prevention: vaccine (</a:t>
            </a:r>
            <a:r>
              <a:rPr lang="en-US" sz="2800" dirty="0" err="1"/>
              <a:t>serogrp</a:t>
            </a:r>
            <a:r>
              <a:rPr lang="en-US" sz="2800" dirty="0"/>
              <a:t> A, C, Y, &amp; W-135)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    (No </a:t>
            </a:r>
            <a:r>
              <a:rPr lang="en-US" sz="2800" dirty="0" err="1"/>
              <a:t>serogroup</a:t>
            </a:r>
            <a:r>
              <a:rPr lang="en-US" sz="2800" dirty="0"/>
              <a:t> B): which cause 30-50% of cases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46" y="609600"/>
            <a:ext cx="1833154" cy="15009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</a:rPr>
              <a:t>Neisseria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Gonorrhoreae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524000"/>
            <a:ext cx="9144001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Gram (-) </a:t>
            </a:r>
            <a:r>
              <a:rPr lang="en-US" sz="2800" dirty="0" err="1"/>
              <a:t>diplococci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err="1"/>
              <a:t>Newborn:conjunctivitis</a:t>
            </a:r>
            <a:r>
              <a:rPr lang="en-US" sz="2800" dirty="0"/>
              <a:t>, </a:t>
            </a:r>
            <a:r>
              <a:rPr lang="en-US" sz="2800" dirty="0" err="1"/>
              <a:t>bacteremia</a:t>
            </a:r>
            <a:r>
              <a:rPr lang="en-US" sz="2800" dirty="0"/>
              <a:t>, </a:t>
            </a:r>
            <a:r>
              <a:rPr lang="en-US" sz="2800" dirty="0" err="1"/>
              <a:t>arthritis,meningitis</a:t>
            </a:r>
            <a:endParaRPr lang="en-US" sz="2800" dirty="0"/>
          </a:p>
          <a:p>
            <a:pPr eaLnBrk="1" hangingPunct="1">
              <a:defRPr/>
            </a:pPr>
            <a:r>
              <a:rPr lang="en-US" sz="2800" b="1" u="sng" dirty="0" err="1"/>
              <a:t>Prepuberal</a:t>
            </a:r>
            <a:r>
              <a:rPr lang="en-US" sz="2800" b="1" u="sng" dirty="0"/>
              <a:t> child: strongly consider abuse</a:t>
            </a:r>
          </a:p>
          <a:p>
            <a:pPr eaLnBrk="1" hangingPunct="1">
              <a:defRPr/>
            </a:pPr>
            <a:r>
              <a:rPr lang="en-US" sz="2800" dirty="0"/>
              <a:t>Adolescent: asymptomatic (more common in females), </a:t>
            </a:r>
            <a:r>
              <a:rPr lang="en-US" sz="2800" dirty="0" err="1"/>
              <a:t>urethritis</a:t>
            </a:r>
            <a:r>
              <a:rPr lang="en-US" sz="2800" dirty="0"/>
              <a:t>, </a:t>
            </a:r>
            <a:r>
              <a:rPr lang="en-US" sz="2800" dirty="0" err="1"/>
              <a:t>cervicitis</a:t>
            </a:r>
            <a:r>
              <a:rPr lang="en-US" sz="2800" dirty="0"/>
              <a:t>, </a:t>
            </a:r>
            <a:r>
              <a:rPr lang="en-US" sz="2800" dirty="0" err="1"/>
              <a:t>salpingitis</a:t>
            </a:r>
            <a:r>
              <a:rPr lang="en-US" sz="2800" dirty="0"/>
              <a:t>, </a:t>
            </a:r>
            <a:r>
              <a:rPr lang="en-US" sz="2800" dirty="0" err="1"/>
              <a:t>pharyngitis</a:t>
            </a:r>
            <a:r>
              <a:rPr lang="en-US" sz="2800" dirty="0"/>
              <a:t>, PID, </a:t>
            </a:r>
            <a:r>
              <a:rPr lang="en-US" sz="2800" u="sng" dirty="0" err="1"/>
              <a:t>perihepatitis</a:t>
            </a:r>
            <a:r>
              <a:rPr lang="en-US" sz="2800" u="sng" dirty="0"/>
              <a:t>: (Fitz-Hugh-Curtis</a:t>
            </a:r>
            <a:r>
              <a:rPr lang="en-US" sz="2800" dirty="0"/>
              <a:t>), </a:t>
            </a:r>
            <a:r>
              <a:rPr lang="en-US" sz="2800" b="1" u="sng" dirty="0"/>
              <a:t>Disseminated: (arthritis-dermatitis syndrome</a:t>
            </a:r>
            <a:r>
              <a:rPr lang="en-US" sz="2800" b="1" dirty="0"/>
              <a:t>): </a:t>
            </a:r>
            <a:r>
              <a:rPr lang="en-US" sz="2800" u="sng" dirty="0" err="1"/>
              <a:t>Pustular</a:t>
            </a:r>
            <a:r>
              <a:rPr lang="en-US" sz="2800" u="sng" dirty="0"/>
              <a:t> lesions</a:t>
            </a:r>
          </a:p>
          <a:p>
            <a:pPr eaLnBrk="1" hangingPunct="1">
              <a:defRPr/>
            </a:pPr>
            <a:r>
              <a:rPr lang="en-US" sz="2800" dirty="0"/>
              <a:t>Dx: Urine NAAT; Gram stain/</a:t>
            </a:r>
            <a:r>
              <a:rPr lang="en-US" sz="2800" dirty="0" err="1"/>
              <a:t>Cx</a:t>
            </a:r>
            <a:r>
              <a:rPr lang="en-US" sz="2800" dirty="0"/>
              <a:t> of exudates or lesions; </a:t>
            </a:r>
            <a:r>
              <a:rPr lang="en-US" sz="2800" u="sng" dirty="0" err="1"/>
              <a:t>Endocervical</a:t>
            </a:r>
            <a:r>
              <a:rPr lang="en-US" sz="2800" u="sng" dirty="0"/>
              <a:t> or urethral </a:t>
            </a:r>
            <a:r>
              <a:rPr lang="en-US" sz="2800" u="sng" dirty="0" err="1"/>
              <a:t>NAATand</a:t>
            </a:r>
            <a:r>
              <a:rPr lang="en-US" sz="2800" u="sng" dirty="0"/>
              <a:t>/or </a:t>
            </a:r>
            <a:r>
              <a:rPr lang="en-US" sz="2800" u="sng" dirty="0" err="1"/>
              <a:t>Cx</a:t>
            </a:r>
            <a:r>
              <a:rPr lang="en-US" sz="2800" dirty="0"/>
              <a:t> 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</a:rPr>
              <a:t>Neisseria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Gonorrhoreae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6" y="1676400"/>
            <a:ext cx="8842375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Tx</a:t>
            </a:r>
            <a:r>
              <a:rPr lang="en-US" dirty="0"/>
              <a:t>: Newborn</a:t>
            </a:r>
          </a:p>
          <a:p>
            <a:pPr lvl="1" eaLnBrk="1" hangingPunct="1">
              <a:defRPr/>
            </a:pPr>
            <a:r>
              <a:rPr lang="en-US" dirty="0" err="1"/>
              <a:t>Ophthalmia</a:t>
            </a:r>
            <a:r>
              <a:rPr lang="en-US" dirty="0"/>
              <a:t> </a:t>
            </a:r>
            <a:r>
              <a:rPr lang="en-US" dirty="0" err="1"/>
              <a:t>neonatorum</a:t>
            </a:r>
            <a:r>
              <a:rPr lang="en-US" dirty="0"/>
              <a:t>: Presents @2 to 7days </a:t>
            </a:r>
            <a:r>
              <a:rPr lang="en-US" dirty="0" err="1"/>
              <a:t>Tx</a:t>
            </a:r>
            <a:r>
              <a:rPr lang="en-US" dirty="0"/>
              <a:t>: </a:t>
            </a:r>
            <a:r>
              <a:rPr lang="en-US" dirty="0" err="1"/>
              <a:t>Ceftriaxone</a:t>
            </a:r>
            <a:r>
              <a:rPr lang="en-US" dirty="0"/>
              <a:t> 50mg/kg x 1and hospitalization for FSWU</a:t>
            </a:r>
          </a:p>
          <a:p>
            <a:pPr lvl="1" eaLnBrk="1" hangingPunct="1">
              <a:defRPr/>
            </a:pPr>
            <a:r>
              <a:rPr lang="en-US" dirty="0"/>
              <a:t>Dissemination: </a:t>
            </a:r>
            <a:r>
              <a:rPr lang="en-US" dirty="0" err="1"/>
              <a:t>ceftriaxone</a:t>
            </a:r>
            <a:r>
              <a:rPr lang="en-US" dirty="0"/>
              <a:t> or </a:t>
            </a:r>
            <a:r>
              <a:rPr lang="en-US" dirty="0" err="1"/>
              <a:t>cefepime</a:t>
            </a:r>
            <a:r>
              <a:rPr lang="en-US" dirty="0"/>
              <a:t> x 7 days</a:t>
            </a:r>
          </a:p>
          <a:p>
            <a:pPr lvl="1" eaLnBrk="1" hangingPunct="1">
              <a:defRPr/>
            </a:pPr>
            <a:r>
              <a:rPr lang="en-US" dirty="0" err="1"/>
              <a:t>Cefepime</a:t>
            </a:r>
            <a:r>
              <a:rPr lang="en-US" dirty="0"/>
              <a:t> should be used in case of </a:t>
            </a:r>
            <a:r>
              <a:rPr lang="en-US" dirty="0" err="1"/>
              <a:t>hyperbili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Meningitis: same </a:t>
            </a:r>
            <a:r>
              <a:rPr lang="en-US" dirty="0" err="1"/>
              <a:t>Abx’s</a:t>
            </a:r>
            <a:r>
              <a:rPr lang="en-US" dirty="0"/>
              <a:t> x 10 to14 days</a:t>
            </a:r>
          </a:p>
          <a:p>
            <a:pPr eaLnBrk="1" hangingPunct="1">
              <a:defRPr/>
            </a:pPr>
            <a:r>
              <a:rPr lang="en-US" dirty="0"/>
              <a:t>Older children/Adolescent</a:t>
            </a:r>
          </a:p>
          <a:p>
            <a:pPr lvl="1" eaLnBrk="1" hangingPunct="1">
              <a:defRPr/>
            </a:pPr>
            <a:r>
              <a:rPr lang="en-US" dirty="0" err="1"/>
              <a:t>Tx</a:t>
            </a:r>
            <a:r>
              <a:rPr lang="en-US" dirty="0"/>
              <a:t>: </a:t>
            </a:r>
            <a:r>
              <a:rPr lang="en-US" b="1" u="sng" dirty="0" err="1"/>
              <a:t>Ceftriaxone</a:t>
            </a:r>
            <a:r>
              <a:rPr lang="en-US" b="1" u="sng" dirty="0"/>
              <a:t> IM x 1;</a:t>
            </a:r>
            <a:r>
              <a:rPr lang="en-US" dirty="0"/>
              <a:t> </a:t>
            </a:r>
            <a:r>
              <a:rPr lang="en-US" dirty="0" err="1"/>
              <a:t>Doxycycline</a:t>
            </a:r>
            <a:r>
              <a:rPr lang="en-US" dirty="0"/>
              <a:t> if chlamydia has not been excluded x 7 days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</a:rPr>
              <a:t>Bordetella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pertussis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676400"/>
            <a:ext cx="9144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Infants &lt; 6 mo; </a:t>
            </a:r>
            <a:r>
              <a:rPr lang="en-US" sz="2800" b="1" u="sng" dirty="0"/>
              <a:t>Pneumonia</a:t>
            </a:r>
            <a:r>
              <a:rPr lang="en-US" sz="2800" dirty="0"/>
              <a:t>; minimal to no fever</a:t>
            </a:r>
          </a:p>
          <a:p>
            <a:pPr eaLnBrk="1" hangingPunct="1">
              <a:defRPr/>
            </a:pPr>
            <a:r>
              <a:rPr lang="en-US" sz="2800" dirty="0"/>
              <a:t>Adults  w waning immunity are a reservoir: give </a:t>
            </a:r>
            <a:r>
              <a:rPr lang="en-US" sz="2800" dirty="0" err="1"/>
              <a:t>Tdap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Vaccine induced immunity not detected &gt;12yr:Booster</a:t>
            </a:r>
          </a:p>
          <a:p>
            <a:pPr eaLnBrk="1" hangingPunct="1">
              <a:defRPr/>
            </a:pPr>
            <a:r>
              <a:rPr lang="en-US" sz="2800" dirty="0" err="1"/>
              <a:t>Stages:Catarrhal</a:t>
            </a:r>
            <a:r>
              <a:rPr lang="en-US" sz="2800" dirty="0"/>
              <a:t> (URI),paroxysmal(whoop),</a:t>
            </a:r>
            <a:r>
              <a:rPr lang="en-US" sz="2800" dirty="0" err="1"/>
              <a:t>convalesc</a:t>
            </a:r>
            <a:r>
              <a:rPr lang="en-US" sz="2800" dirty="0"/>
              <a:t>. </a:t>
            </a:r>
          </a:p>
          <a:p>
            <a:pPr eaLnBrk="1" hangingPunct="1">
              <a:defRPr/>
            </a:pPr>
            <a:r>
              <a:rPr lang="en-US" sz="2800" b="1" dirty="0"/>
              <a:t>Labs: </a:t>
            </a:r>
            <a:r>
              <a:rPr lang="en-US" sz="2800" b="1" u="sng" dirty="0"/>
              <a:t>leukocytosis</a:t>
            </a:r>
            <a:r>
              <a:rPr lang="en-US" sz="2800" dirty="0"/>
              <a:t> w</a:t>
            </a:r>
            <a:r>
              <a:rPr lang="en-US" sz="2800" b="1" u="sng" dirty="0"/>
              <a:t> </a:t>
            </a:r>
            <a:r>
              <a:rPr lang="en-US" sz="2800" b="1" u="sng" dirty="0" err="1"/>
              <a:t>lymphocytosis</a:t>
            </a:r>
            <a:r>
              <a:rPr lang="en-US" sz="2800" dirty="0"/>
              <a:t>. </a:t>
            </a:r>
          </a:p>
          <a:p>
            <a:pPr eaLnBrk="1" hangingPunct="1">
              <a:defRPr/>
            </a:pPr>
            <a:r>
              <a:rPr lang="en-US" sz="2800" dirty="0" err="1"/>
              <a:t>Dx</a:t>
            </a:r>
            <a:r>
              <a:rPr lang="en-US" sz="2800" dirty="0"/>
              <a:t>: NP NAAT/PCR; NP DFA stain, </a:t>
            </a:r>
            <a:r>
              <a:rPr lang="en-US" sz="2800" dirty="0" err="1"/>
              <a:t>Cx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err="1"/>
              <a:t>Tx</a:t>
            </a:r>
            <a:r>
              <a:rPr lang="en-US" sz="2800" dirty="0"/>
              <a:t>: Azithromycin x 5 days or clarithromycin x 7days or</a:t>
            </a:r>
          </a:p>
          <a:p>
            <a:pPr eaLnBrk="1" hangingPunct="1">
              <a:buNone/>
              <a:defRPr/>
            </a:pPr>
            <a:r>
              <a:rPr lang="en-US" sz="2800" dirty="0"/>
              <a:t>		Erythromycin x 14 days; assoc w IHPS in &lt;1 m/o.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         Same </a:t>
            </a:r>
            <a:r>
              <a:rPr lang="en-US" sz="2800" dirty="0" err="1"/>
              <a:t>Abx’s</a:t>
            </a:r>
            <a:r>
              <a:rPr lang="en-US" sz="2800" dirty="0"/>
              <a:t> for </a:t>
            </a:r>
            <a:r>
              <a:rPr lang="en-US" sz="2800" b="1" u="sng" dirty="0"/>
              <a:t>exposures/prophylaxis</a:t>
            </a:r>
            <a:r>
              <a:rPr lang="en-US" sz="2800" dirty="0"/>
              <a:t> </a:t>
            </a:r>
          </a:p>
          <a:p>
            <a:pPr eaLnBrk="1" hangingPunct="1">
              <a:defRPr/>
            </a:pPr>
            <a:r>
              <a:rPr lang="en-US" sz="2800" dirty="0"/>
              <a:t>Can return to day-care/school after 5 days of </a:t>
            </a:r>
            <a:r>
              <a:rPr lang="en-US" sz="2800" dirty="0" err="1"/>
              <a:t>abx’s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Disclosure</a:t>
            </a:r>
          </a:p>
        </p:txBody>
      </p:sp>
      <p:sp>
        <p:nvSpPr>
          <p:cNvPr id="1454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 have no relevant financial relationship to disclose or COI’s to resolve.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5757B-2079-1E1D-E1AB-F96430D84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89"/>
          <a:stretch/>
        </p:blipFill>
        <p:spPr>
          <a:xfrm>
            <a:off x="-1" y="1295400"/>
            <a:ext cx="12191999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</a:rPr>
              <a:t>Haemophilus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influenzae</a:t>
            </a:r>
            <a:r>
              <a:rPr lang="en-US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676400"/>
            <a:ext cx="9144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Cellulitis, </a:t>
            </a:r>
            <a:r>
              <a:rPr lang="en-US" sz="2800" b="1" u="sng" dirty="0"/>
              <a:t>meningitis (subdural effusion),</a:t>
            </a:r>
            <a:r>
              <a:rPr lang="en-US" sz="2800" dirty="0"/>
              <a:t> pneumonia, </a:t>
            </a:r>
            <a:r>
              <a:rPr lang="en-US" sz="2800" dirty="0" err="1"/>
              <a:t>epiglotitis</a:t>
            </a:r>
            <a:r>
              <a:rPr lang="en-US" sz="2800" dirty="0"/>
              <a:t>, septic arthritis, </a:t>
            </a:r>
            <a:r>
              <a:rPr lang="en-US" sz="2800" dirty="0" err="1"/>
              <a:t>bacteremia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err="1"/>
              <a:t>Dx</a:t>
            </a:r>
            <a:r>
              <a:rPr lang="en-US" sz="2800" dirty="0"/>
              <a:t>: NAAT/PCR; </a:t>
            </a:r>
            <a:r>
              <a:rPr lang="en-US" sz="2800" dirty="0" err="1"/>
              <a:t>BCx</a:t>
            </a:r>
            <a:r>
              <a:rPr lang="en-US" sz="2800" dirty="0"/>
              <a:t>, Synovial </a:t>
            </a:r>
            <a:r>
              <a:rPr lang="en-US" sz="2800" dirty="0" err="1"/>
              <a:t>Cx</a:t>
            </a:r>
            <a:r>
              <a:rPr lang="en-US" sz="2800" dirty="0"/>
              <a:t>; CSF </a:t>
            </a:r>
            <a:r>
              <a:rPr lang="en-US" sz="2800" dirty="0" err="1"/>
              <a:t>Cx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err="1"/>
              <a:t>Tx</a:t>
            </a:r>
            <a:r>
              <a:rPr lang="en-US" sz="2800" dirty="0"/>
              <a:t>: </a:t>
            </a:r>
            <a:r>
              <a:rPr lang="en-US" sz="2800" dirty="0" err="1"/>
              <a:t>Ceftriaxone</a:t>
            </a:r>
            <a:r>
              <a:rPr lang="en-US" sz="2800" dirty="0"/>
              <a:t> or </a:t>
            </a:r>
            <a:r>
              <a:rPr lang="en-US" sz="2800" dirty="0" err="1"/>
              <a:t>Cefepime</a:t>
            </a:r>
            <a:r>
              <a:rPr lang="en-US" sz="2800" dirty="0"/>
              <a:t>; Ampicillin if sensitive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         </a:t>
            </a:r>
            <a:r>
              <a:rPr lang="en-US" sz="2800" u="sng" dirty="0" err="1"/>
              <a:t>Dexamethasone</a:t>
            </a:r>
            <a:r>
              <a:rPr lang="en-US" sz="2800" dirty="0"/>
              <a:t> w meningitis prior to </a:t>
            </a:r>
            <a:r>
              <a:rPr lang="en-US" sz="2800" dirty="0" err="1"/>
              <a:t>Abx’s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Establish airway w suspected </a:t>
            </a:r>
            <a:r>
              <a:rPr lang="en-US" sz="2800" dirty="0" err="1"/>
              <a:t>epiglotitis</a:t>
            </a:r>
            <a:endParaRPr lang="en-US" sz="2800" dirty="0"/>
          </a:p>
          <a:p>
            <a:pPr eaLnBrk="1" hangingPunct="1">
              <a:defRPr/>
            </a:pPr>
            <a:r>
              <a:rPr lang="en-US" sz="2800" u="sng" dirty="0"/>
              <a:t>Prophylaxis: Rifampin x 4 days</a:t>
            </a:r>
          </a:p>
          <a:p>
            <a:pPr lvl="1" eaLnBrk="1" hangingPunct="1">
              <a:defRPr/>
            </a:pPr>
            <a:r>
              <a:rPr lang="en-US" sz="2400" dirty="0"/>
              <a:t>All household contacts with at least 1 unimmunized or partially immunized child &lt; 4 yrs; Child &lt;12mo and not completed </a:t>
            </a:r>
            <a:r>
              <a:rPr lang="en-US" sz="2400" dirty="0" err="1"/>
              <a:t>Hib</a:t>
            </a:r>
            <a:r>
              <a:rPr lang="en-US" sz="2400" dirty="0"/>
              <a:t> series;  Day-care exposure if &gt;2 cases occurred w/</a:t>
            </a:r>
            <a:r>
              <a:rPr lang="en-US" sz="2400" dirty="0" err="1"/>
              <a:t>i</a:t>
            </a:r>
            <a:r>
              <a:rPr lang="en-US" sz="2400" dirty="0"/>
              <a:t> 60 days; IC (</a:t>
            </a:r>
            <a:r>
              <a:rPr lang="en-US" sz="2400" dirty="0" err="1"/>
              <a:t>immunocompromised</a:t>
            </a:r>
            <a:r>
              <a:rPr lang="en-US" sz="2400" dirty="0"/>
              <a:t>)</a:t>
            </a:r>
          </a:p>
          <a:p>
            <a:pPr lvl="1"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</a:rPr>
              <a:t>Pasteurella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multocida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524000"/>
            <a:ext cx="9144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Gram (-) rod/</a:t>
            </a:r>
            <a:r>
              <a:rPr lang="en-US" dirty="0" err="1"/>
              <a:t>coccobacilli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Transmission by </a:t>
            </a:r>
            <a:r>
              <a:rPr lang="en-US" b="1" u="sng" dirty="0"/>
              <a:t>cat or dog bite or Scratch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/>
              <a:t>Rapid spreading cellulitis</a:t>
            </a:r>
            <a:r>
              <a:rPr lang="en-US" dirty="0"/>
              <a:t>; tender: LN,  </a:t>
            </a:r>
            <a:r>
              <a:rPr lang="en-US" dirty="0" err="1"/>
              <a:t>osteomyelitis</a:t>
            </a:r>
            <a:r>
              <a:rPr lang="en-US" dirty="0"/>
              <a:t>, septic arthritis, </a:t>
            </a:r>
            <a:r>
              <a:rPr lang="en-US" dirty="0" err="1"/>
              <a:t>tenosynovitis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/>
              <a:t>Dx</a:t>
            </a:r>
            <a:r>
              <a:rPr lang="en-US" dirty="0"/>
              <a:t>: </a:t>
            </a:r>
            <a:r>
              <a:rPr lang="en-US" dirty="0" err="1"/>
              <a:t>Cx</a:t>
            </a:r>
            <a:r>
              <a:rPr lang="en-US" dirty="0"/>
              <a:t> of blood, joint, CSF, pleural FLD and LN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/>
              <a:t>Tx</a:t>
            </a:r>
            <a:r>
              <a:rPr lang="en-US" dirty="0"/>
              <a:t>: </a:t>
            </a:r>
            <a:r>
              <a:rPr lang="en-US" b="1" u="sng" dirty="0" err="1"/>
              <a:t>Ampicillin-sulbactam</a:t>
            </a:r>
            <a:r>
              <a:rPr lang="en-US" b="1" u="sng" dirty="0"/>
              <a:t> IV</a:t>
            </a:r>
            <a:r>
              <a:rPr lang="en-US" dirty="0"/>
              <a:t>, Pip/</a:t>
            </a:r>
            <a:r>
              <a:rPr lang="en-US" dirty="0" err="1"/>
              <a:t>Tazo</a:t>
            </a:r>
            <a:r>
              <a:rPr lang="en-US" dirty="0"/>
              <a:t>; </a:t>
            </a:r>
            <a:r>
              <a:rPr lang="en-US" b="1" u="sng" dirty="0"/>
              <a:t>amoxicillin-</a:t>
            </a:r>
            <a:r>
              <a:rPr lang="en-US" b="1" u="sng" dirty="0" err="1"/>
              <a:t>clavulanate</a:t>
            </a:r>
            <a:r>
              <a:rPr lang="en-US" b="1" u="sng" dirty="0"/>
              <a:t> PO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/>
              <a:t>Clindamycin</a:t>
            </a:r>
            <a:r>
              <a:rPr lang="en-US" dirty="0"/>
              <a:t> and </a:t>
            </a:r>
            <a:r>
              <a:rPr lang="en-US" dirty="0" err="1"/>
              <a:t>cephalo</a:t>
            </a:r>
            <a:r>
              <a:rPr lang="en-US" dirty="0"/>
              <a:t>. Do not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dirty="0" err="1"/>
              <a:t>pasteurella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u="sng" dirty="0"/>
              <a:t>If allergy to PCN: </a:t>
            </a:r>
            <a:r>
              <a:rPr lang="en-US" u="sng" dirty="0" err="1"/>
              <a:t>Clindamycin</a:t>
            </a:r>
            <a:r>
              <a:rPr lang="en-US" u="sng" dirty="0"/>
              <a:t> </a:t>
            </a:r>
            <a:r>
              <a:rPr lang="en-US" u="sng" dirty="0" err="1"/>
              <a:t>withTMP</a:t>
            </a:r>
            <a:r>
              <a:rPr lang="en-US" u="sng" dirty="0"/>
              <a:t>-SMX</a:t>
            </a:r>
            <a:r>
              <a:rPr lang="en-US" dirty="0"/>
              <a:t>, </a:t>
            </a:r>
            <a:r>
              <a:rPr lang="en-US" dirty="0" err="1"/>
              <a:t>azithromycin</a:t>
            </a:r>
            <a:r>
              <a:rPr lang="en-US" dirty="0"/>
              <a:t>, </a:t>
            </a:r>
            <a:r>
              <a:rPr lang="en-US" dirty="0" err="1"/>
              <a:t>doxycycline</a:t>
            </a:r>
            <a:r>
              <a:rPr lang="en-US" dirty="0"/>
              <a:t>, </a:t>
            </a:r>
            <a:r>
              <a:rPr lang="en-US" dirty="0" err="1"/>
              <a:t>fluoroquinolone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Pseudomonas </a:t>
            </a:r>
            <a:r>
              <a:rPr lang="en-US" dirty="0" err="1">
                <a:solidFill>
                  <a:srgbClr val="FFFF00"/>
                </a:solidFill>
              </a:rPr>
              <a:t>aeruginosa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6" y="1676400"/>
            <a:ext cx="8842375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Clinical: CF, CGD, burns, IC (</a:t>
            </a:r>
            <a:r>
              <a:rPr lang="en-US" dirty="0" err="1"/>
              <a:t>ecthyma</a:t>
            </a:r>
            <a:r>
              <a:rPr lang="en-US" dirty="0"/>
              <a:t> </a:t>
            </a:r>
            <a:r>
              <a:rPr lang="en-US" dirty="0" err="1"/>
              <a:t>gangrenosum</a:t>
            </a:r>
            <a:r>
              <a:rPr lang="en-US" dirty="0"/>
              <a:t>), </a:t>
            </a:r>
            <a:r>
              <a:rPr lang="en-US" b="1" u="sng" dirty="0"/>
              <a:t>hot tube </a:t>
            </a:r>
            <a:r>
              <a:rPr lang="en-US" b="1" u="sng" dirty="0" err="1"/>
              <a:t>folliculitis</a:t>
            </a:r>
            <a:r>
              <a:rPr lang="en-US" b="1" u="sng" dirty="0"/>
              <a:t> and tennis shoe cellulitis and </a:t>
            </a:r>
            <a:r>
              <a:rPr lang="en-US" b="1" u="sng" dirty="0" err="1"/>
              <a:t>Osteomylitis</a:t>
            </a:r>
            <a:endParaRPr lang="en-US" b="1" u="sng" dirty="0"/>
          </a:p>
          <a:p>
            <a:pPr eaLnBrk="1" hangingPunct="1">
              <a:defRPr/>
            </a:pPr>
            <a:r>
              <a:rPr lang="en-US" dirty="0" err="1"/>
              <a:t>Tx</a:t>
            </a:r>
            <a:r>
              <a:rPr lang="en-US" dirty="0"/>
              <a:t>: Anti-</a:t>
            </a:r>
            <a:r>
              <a:rPr lang="en-US" dirty="0" err="1"/>
              <a:t>Pseudomonal</a:t>
            </a:r>
            <a:r>
              <a:rPr lang="en-US" dirty="0"/>
              <a:t> +/- </a:t>
            </a:r>
            <a:r>
              <a:rPr lang="en-US" dirty="0" err="1"/>
              <a:t>Aminoglycoside</a:t>
            </a:r>
            <a:r>
              <a:rPr lang="en-US" dirty="0"/>
              <a:t>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</a:t>
            </a:r>
            <a:r>
              <a:rPr lang="en-US" u="sng" dirty="0" err="1"/>
              <a:t>Ceftazadime</a:t>
            </a:r>
            <a:r>
              <a:rPr lang="en-US" u="sng" dirty="0"/>
              <a:t> </a:t>
            </a:r>
          </a:p>
          <a:p>
            <a:pPr eaLnBrk="1" hangingPunct="1">
              <a:buNone/>
              <a:defRPr/>
            </a:pPr>
            <a:r>
              <a:rPr lang="en-US" dirty="0"/>
              <a:t>		</a:t>
            </a:r>
            <a:r>
              <a:rPr lang="en-US" dirty="0" err="1"/>
              <a:t>Cefepime</a:t>
            </a:r>
            <a:r>
              <a:rPr lang="en-US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</a:t>
            </a:r>
            <a:r>
              <a:rPr lang="en-US" dirty="0" err="1"/>
              <a:t>Meropenem</a:t>
            </a:r>
            <a:endParaRPr lang="en-US" dirty="0"/>
          </a:p>
          <a:p>
            <a:pPr eaLnBrk="1" hangingPunct="1">
              <a:buNone/>
              <a:defRPr/>
            </a:pPr>
            <a:r>
              <a:rPr lang="en-US" dirty="0"/>
              <a:t>		</a:t>
            </a:r>
            <a:r>
              <a:rPr lang="en-US" dirty="0" err="1"/>
              <a:t>Ticarcillin</a:t>
            </a:r>
            <a:r>
              <a:rPr lang="en-US" dirty="0"/>
              <a:t>/</a:t>
            </a:r>
            <a:r>
              <a:rPr lang="en-US" dirty="0" err="1"/>
              <a:t>Piperacillin</a:t>
            </a:r>
            <a:endParaRPr lang="en-US" dirty="0"/>
          </a:p>
          <a:p>
            <a:pPr eaLnBrk="1" hangingPunct="1">
              <a:buNone/>
              <a:defRPr/>
            </a:pPr>
            <a:r>
              <a:rPr lang="en-US" dirty="0"/>
              <a:t>		 Ciprofloxacin/Levofloxacin IV/PO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Escherichia coli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676400"/>
            <a:ext cx="9144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/>
              <a:t>E. coli 0157:H7 (EHEC)</a:t>
            </a:r>
          </a:p>
          <a:p>
            <a:pPr eaLnBrk="1" hangingPunct="1">
              <a:defRPr/>
            </a:pPr>
            <a:r>
              <a:rPr lang="en-US" sz="2800" dirty="0"/>
              <a:t>Is a Shiga toxin-producing E. coli (STEC)</a:t>
            </a:r>
          </a:p>
          <a:p>
            <a:pPr eaLnBrk="1" hangingPunct="1">
              <a:defRPr/>
            </a:pPr>
            <a:r>
              <a:rPr lang="en-US" sz="2800" u="sng" dirty="0"/>
              <a:t>Bloody diarrhea</a:t>
            </a:r>
            <a:r>
              <a:rPr lang="en-US" sz="2800" dirty="0"/>
              <a:t>; </a:t>
            </a:r>
            <a:r>
              <a:rPr lang="en-US" sz="2800" u="sng" dirty="0"/>
              <a:t>severe </a:t>
            </a:r>
            <a:r>
              <a:rPr lang="en-US" sz="2800" u="sng" dirty="0" err="1"/>
              <a:t>abd</a:t>
            </a:r>
            <a:r>
              <a:rPr lang="en-US" sz="2800" u="sng" dirty="0"/>
              <a:t> pain</a:t>
            </a:r>
            <a:r>
              <a:rPr lang="en-US" sz="2800" dirty="0"/>
              <a:t>; Low to </a:t>
            </a:r>
            <a:r>
              <a:rPr lang="en-US" sz="2800" u="sng" dirty="0"/>
              <a:t>no fever</a:t>
            </a:r>
          </a:p>
          <a:p>
            <a:pPr eaLnBrk="1" hangingPunct="1">
              <a:defRPr/>
            </a:pPr>
            <a:r>
              <a:rPr lang="en-US" sz="2800" dirty="0"/>
              <a:t>Assoc. w HUS: Triad of </a:t>
            </a:r>
            <a:r>
              <a:rPr lang="en-US" sz="2800" dirty="0" err="1"/>
              <a:t>microangiopathic</a:t>
            </a:r>
            <a:r>
              <a:rPr lang="en-US" sz="2800" dirty="0"/>
              <a:t> hemolytic anemia, thrombocytopenia and ARF</a:t>
            </a:r>
          </a:p>
          <a:p>
            <a:pPr eaLnBrk="1" hangingPunct="1">
              <a:defRPr/>
            </a:pPr>
            <a:r>
              <a:rPr lang="en-US" sz="2800" dirty="0"/>
              <a:t>Assoc. w </a:t>
            </a:r>
            <a:r>
              <a:rPr lang="en-US" sz="2800" u="sng" dirty="0"/>
              <a:t>undercooked ground beef</a:t>
            </a:r>
            <a:r>
              <a:rPr lang="en-US" sz="2800" dirty="0"/>
              <a:t>, raw leafy </a:t>
            </a:r>
            <a:r>
              <a:rPr lang="en-US" sz="2800" dirty="0" err="1"/>
              <a:t>vegtab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err="1"/>
              <a:t>Dx</a:t>
            </a:r>
            <a:r>
              <a:rPr lang="en-US" sz="2800" dirty="0"/>
              <a:t>: PCR; </a:t>
            </a:r>
            <a:r>
              <a:rPr lang="en-US" sz="2800" dirty="0" err="1"/>
              <a:t>Cx</a:t>
            </a:r>
            <a:r>
              <a:rPr lang="en-US" sz="2800" dirty="0"/>
              <a:t> </a:t>
            </a:r>
            <a:r>
              <a:rPr lang="en-US" sz="2800" dirty="0" err="1"/>
              <a:t>MacConkey</a:t>
            </a:r>
            <a:r>
              <a:rPr lang="en-US" sz="2800" dirty="0"/>
              <a:t> agar with </a:t>
            </a:r>
            <a:r>
              <a:rPr lang="en-US" sz="2800" dirty="0" err="1"/>
              <a:t>sorbitol</a:t>
            </a:r>
            <a:r>
              <a:rPr lang="en-US" sz="2800" dirty="0"/>
              <a:t> as screen</a:t>
            </a:r>
          </a:p>
          <a:p>
            <a:pPr lvl="1" eaLnBrk="1" hangingPunct="1">
              <a:defRPr/>
            </a:pPr>
            <a:r>
              <a:rPr lang="en-US" sz="2400" dirty="0" err="1"/>
              <a:t>Tx</a:t>
            </a:r>
            <a:r>
              <a:rPr lang="en-US" sz="2400" dirty="0"/>
              <a:t>: </a:t>
            </a:r>
            <a:r>
              <a:rPr lang="en-US" sz="2400" dirty="0" err="1"/>
              <a:t>Abx’s</a:t>
            </a:r>
            <a:r>
              <a:rPr lang="en-US" sz="2400" dirty="0"/>
              <a:t> contraindicated</a:t>
            </a:r>
          </a:p>
          <a:p>
            <a:pPr eaLnBrk="1" hangingPunct="1">
              <a:defRPr/>
            </a:pPr>
            <a:r>
              <a:rPr lang="en-US" sz="2800" b="1" u="sng" dirty="0" err="1"/>
              <a:t>Enterotoxigenic</a:t>
            </a:r>
            <a:r>
              <a:rPr lang="en-US" sz="2800" b="1" u="sng" dirty="0"/>
              <a:t> (ETEC): </a:t>
            </a:r>
            <a:r>
              <a:rPr lang="en-US" sz="2800" u="sng" dirty="0"/>
              <a:t>Traveler’s Diarrhea-watery</a:t>
            </a:r>
          </a:p>
          <a:p>
            <a:pPr lvl="1" eaLnBrk="1" hangingPunct="1">
              <a:defRPr/>
            </a:pPr>
            <a:r>
              <a:rPr lang="en-US" sz="2400" dirty="0" err="1"/>
              <a:t>Tx</a:t>
            </a:r>
            <a:r>
              <a:rPr lang="en-US" sz="2400" dirty="0"/>
              <a:t>: TMX-SMX, </a:t>
            </a:r>
            <a:r>
              <a:rPr lang="en-US" sz="2400" dirty="0" err="1"/>
              <a:t>azithromycin</a:t>
            </a:r>
            <a:r>
              <a:rPr lang="en-US" sz="2400" dirty="0"/>
              <a:t>, ciprofloxacin, </a:t>
            </a:r>
            <a:r>
              <a:rPr lang="en-US" sz="2400" dirty="0" err="1"/>
              <a:t>rifaximin</a:t>
            </a:r>
            <a:r>
              <a:rPr lang="en-US" sz="2400" dirty="0"/>
              <a:t> x 3 days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Salmonella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676400"/>
            <a:ext cx="9144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Non-</a:t>
            </a:r>
            <a:r>
              <a:rPr lang="en-US" sz="2800" dirty="0" err="1"/>
              <a:t>typhoidal</a:t>
            </a:r>
            <a:r>
              <a:rPr lang="en-US" sz="2800" dirty="0"/>
              <a:t>  </a:t>
            </a:r>
            <a:r>
              <a:rPr lang="en-US" sz="2800" dirty="0" err="1"/>
              <a:t>serogroup</a:t>
            </a:r>
            <a:r>
              <a:rPr lang="en-US" sz="2800" dirty="0"/>
              <a:t> B</a:t>
            </a:r>
          </a:p>
          <a:p>
            <a:pPr eaLnBrk="1" hangingPunct="1">
              <a:defRPr/>
            </a:pPr>
            <a:r>
              <a:rPr lang="en-US" sz="2800" b="1" u="sng" dirty="0"/>
              <a:t>Asymptomatic carriage &gt;3 mo; </a:t>
            </a:r>
            <a:r>
              <a:rPr lang="en-US" sz="2800" b="1" u="sng" dirty="0" err="1"/>
              <a:t>bacteremia</a:t>
            </a:r>
            <a:r>
              <a:rPr lang="en-US" sz="2800" b="1" u="sng" dirty="0"/>
              <a:t>, </a:t>
            </a:r>
            <a:r>
              <a:rPr lang="en-US" sz="2800" b="1" u="sng" dirty="0" err="1"/>
              <a:t>meningits</a:t>
            </a:r>
            <a:r>
              <a:rPr lang="en-US" sz="2800" b="1" u="sng" dirty="0"/>
              <a:t>, </a:t>
            </a:r>
            <a:r>
              <a:rPr lang="en-US" sz="2800" b="1" u="sng" dirty="0" err="1"/>
              <a:t>osteomyelitis</a:t>
            </a:r>
            <a:r>
              <a:rPr lang="en-US" sz="2800" b="1" u="sng" dirty="0"/>
              <a:t>, gastroenteritis (diarrhea +/- blood, </a:t>
            </a:r>
            <a:r>
              <a:rPr lang="en-US" sz="2800" b="1" u="sng" dirty="0" err="1"/>
              <a:t>abd</a:t>
            </a:r>
            <a:r>
              <a:rPr lang="en-US" sz="2800" b="1" u="sng" dirty="0"/>
              <a:t> cramps, tenderness, fever</a:t>
            </a:r>
            <a:r>
              <a:rPr lang="en-US" sz="2800" b="1" dirty="0"/>
              <a:t>)</a:t>
            </a:r>
          </a:p>
          <a:p>
            <a:pPr eaLnBrk="1" hangingPunct="1">
              <a:defRPr/>
            </a:pPr>
            <a:r>
              <a:rPr lang="en-US" sz="2800" dirty="0"/>
              <a:t>Reservoirs: poultry, dairy products, reptiles</a:t>
            </a:r>
          </a:p>
          <a:p>
            <a:pPr eaLnBrk="1" hangingPunct="1">
              <a:defRPr/>
            </a:pPr>
            <a:r>
              <a:rPr lang="en-US" sz="2800" dirty="0"/>
              <a:t>Invasive </a:t>
            </a:r>
            <a:r>
              <a:rPr lang="en-US" sz="2800" dirty="0" err="1"/>
              <a:t>Dz</a:t>
            </a:r>
            <a:r>
              <a:rPr lang="en-US" sz="2800" dirty="0"/>
              <a:t> in infants &lt;3 mo, IC, </a:t>
            </a:r>
            <a:r>
              <a:rPr lang="en-US" sz="2800" b="1" u="sng" dirty="0"/>
              <a:t>SCD</a:t>
            </a:r>
            <a:r>
              <a:rPr lang="en-US" sz="2800" dirty="0"/>
              <a:t>: </a:t>
            </a:r>
            <a:r>
              <a:rPr lang="en-US" sz="2800" b="1" u="sng" dirty="0"/>
              <a:t>Thus </a:t>
            </a:r>
            <a:r>
              <a:rPr lang="en-US" sz="2800" b="1" u="sng" dirty="0" err="1"/>
              <a:t>Tx</a:t>
            </a:r>
            <a:endParaRPr lang="en-US" sz="2800" b="1" u="sng" dirty="0"/>
          </a:p>
          <a:p>
            <a:pPr eaLnBrk="1" hangingPunct="1">
              <a:defRPr/>
            </a:pPr>
            <a:r>
              <a:rPr lang="en-US" sz="2800" dirty="0" err="1"/>
              <a:t>Dx</a:t>
            </a:r>
            <a:r>
              <a:rPr lang="en-US" sz="2800" dirty="0"/>
              <a:t>: PCR; Blood, stool, tissue </a:t>
            </a:r>
            <a:r>
              <a:rPr lang="en-US" sz="2800" dirty="0" err="1"/>
              <a:t>Cx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err="1"/>
              <a:t>Tx</a:t>
            </a:r>
            <a:r>
              <a:rPr lang="en-US" sz="2800" dirty="0"/>
              <a:t>: 3</a:t>
            </a:r>
            <a:r>
              <a:rPr lang="en-US" sz="2800" baseline="30000" dirty="0"/>
              <a:t>rd</a:t>
            </a:r>
            <a:r>
              <a:rPr lang="en-US" sz="2800" dirty="0"/>
              <a:t> gen cephalosporin or  Azithromycin PO; 	Ampicillin, TMP-SMX and </a:t>
            </a:r>
            <a:r>
              <a:rPr lang="en-US" sz="2800" dirty="0" err="1"/>
              <a:t>Fluoroq</a:t>
            </a:r>
            <a:r>
              <a:rPr lang="en-US" sz="2800" dirty="0"/>
              <a:t>. if sensitive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</a:rPr>
              <a:t>Shigella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447800"/>
            <a:ext cx="91440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S. </a:t>
            </a:r>
            <a:r>
              <a:rPr lang="en-US" sz="2800" dirty="0" err="1"/>
              <a:t>sonnei</a:t>
            </a:r>
            <a:r>
              <a:rPr lang="en-US" sz="2800" dirty="0"/>
              <a:t>: most common in US</a:t>
            </a:r>
          </a:p>
          <a:p>
            <a:pPr eaLnBrk="1" hangingPunct="1">
              <a:defRPr/>
            </a:pPr>
            <a:r>
              <a:rPr lang="en-US" sz="2800" dirty="0"/>
              <a:t>Daycare 1-4 y/o; contaminated pools/lakes</a:t>
            </a:r>
          </a:p>
          <a:p>
            <a:pPr eaLnBrk="1" hangingPunct="1">
              <a:defRPr/>
            </a:pPr>
            <a:r>
              <a:rPr lang="en-US" sz="2800" dirty="0"/>
              <a:t>Fever, </a:t>
            </a:r>
            <a:r>
              <a:rPr lang="en-US" sz="2800" dirty="0" err="1"/>
              <a:t>abd</a:t>
            </a:r>
            <a:r>
              <a:rPr lang="en-US" sz="2800" dirty="0"/>
              <a:t> cramps, </a:t>
            </a:r>
            <a:r>
              <a:rPr lang="en-US" sz="2800" dirty="0" err="1"/>
              <a:t>tenesmus</a:t>
            </a:r>
            <a:r>
              <a:rPr lang="en-US" sz="2800" dirty="0"/>
              <a:t>, </a:t>
            </a:r>
            <a:r>
              <a:rPr lang="en-US" sz="2800" dirty="0" err="1"/>
              <a:t>mucoid</a:t>
            </a:r>
            <a:r>
              <a:rPr lang="en-US" sz="2800" dirty="0"/>
              <a:t> stools, with or w/o blood; </a:t>
            </a:r>
            <a:r>
              <a:rPr lang="en-US" sz="2800" u="sng" dirty="0"/>
              <a:t>affects large intestine</a:t>
            </a:r>
          </a:p>
          <a:p>
            <a:pPr eaLnBrk="1" hangingPunct="1">
              <a:defRPr/>
            </a:pPr>
            <a:r>
              <a:rPr lang="en-US" sz="2800" dirty="0"/>
              <a:t>Sepsis, HUS, </a:t>
            </a:r>
            <a:r>
              <a:rPr lang="en-US" sz="2800" u="sng" dirty="0"/>
              <a:t>toxic </a:t>
            </a:r>
            <a:r>
              <a:rPr lang="en-US" sz="2800" u="sng" dirty="0" err="1"/>
              <a:t>megacolon</a:t>
            </a:r>
            <a:r>
              <a:rPr lang="en-US" sz="2800" dirty="0"/>
              <a:t> and </a:t>
            </a:r>
            <a:r>
              <a:rPr lang="en-US" sz="2800" u="sng" dirty="0"/>
              <a:t>perforation</a:t>
            </a:r>
            <a:r>
              <a:rPr lang="en-US" sz="2800" dirty="0"/>
              <a:t>; toxic encephalopathy, </a:t>
            </a:r>
            <a:r>
              <a:rPr lang="en-US" sz="2800" u="sng" dirty="0"/>
              <a:t>Seizures; </a:t>
            </a:r>
          </a:p>
          <a:p>
            <a:pPr eaLnBrk="1" hangingPunct="1">
              <a:defRPr/>
            </a:pPr>
            <a:r>
              <a:rPr lang="en-US" sz="2800" u="sng" dirty="0"/>
              <a:t>Reactive arthritis weeks or months after </a:t>
            </a:r>
            <a:r>
              <a:rPr lang="en-US" sz="2800" u="sng" dirty="0" err="1"/>
              <a:t>infxn</a:t>
            </a:r>
            <a:endParaRPr lang="en-US" sz="2800" u="sng" dirty="0"/>
          </a:p>
          <a:p>
            <a:pPr eaLnBrk="1" hangingPunct="1">
              <a:defRPr/>
            </a:pPr>
            <a:r>
              <a:rPr lang="en-US" sz="2800" dirty="0" err="1"/>
              <a:t>Dx</a:t>
            </a:r>
            <a:r>
              <a:rPr lang="en-US" sz="2800" dirty="0"/>
              <a:t>:  Rectal swab &amp; stool </a:t>
            </a:r>
            <a:r>
              <a:rPr lang="en-US" sz="2800" dirty="0" err="1"/>
              <a:t>Cx</a:t>
            </a:r>
            <a:r>
              <a:rPr lang="en-US" sz="2800" dirty="0"/>
              <a:t> and PCR</a:t>
            </a:r>
          </a:p>
          <a:p>
            <a:pPr eaLnBrk="1" hangingPunct="1">
              <a:defRPr/>
            </a:pPr>
            <a:r>
              <a:rPr lang="en-US" sz="2800" dirty="0" err="1"/>
              <a:t>Tx</a:t>
            </a:r>
            <a:r>
              <a:rPr lang="en-US" sz="2800" dirty="0"/>
              <a:t>: </a:t>
            </a:r>
            <a:r>
              <a:rPr lang="en-US" sz="2800" dirty="0" err="1"/>
              <a:t>Azithro</a:t>
            </a:r>
            <a:r>
              <a:rPr lang="en-US" sz="2800" dirty="0"/>
              <a:t> or </a:t>
            </a:r>
            <a:r>
              <a:rPr lang="en-US" sz="2800" dirty="0" err="1"/>
              <a:t>ciproflox</a:t>
            </a:r>
            <a:r>
              <a:rPr lang="en-US" sz="2800" dirty="0"/>
              <a:t> x 3d; </a:t>
            </a:r>
            <a:r>
              <a:rPr lang="en-US" sz="2800" dirty="0" err="1"/>
              <a:t>ceftriaxone</a:t>
            </a:r>
            <a:r>
              <a:rPr lang="en-US" sz="2800" dirty="0"/>
              <a:t> x  2 to 5 days. If sensitive: </a:t>
            </a:r>
            <a:r>
              <a:rPr lang="en-US" sz="2800" dirty="0" err="1"/>
              <a:t>ampicillin</a:t>
            </a:r>
            <a:r>
              <a:rPr lang="en-US" sz="2800" dirty="0"/>
              <a:t>=80 % or TMP-SMX=50% resist; 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Campylobacter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447800"/>
            <a:ext cx="91440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C. </a:t>
            </a:r>
            <a:r>
              <a:rPr lang="en-US" sz="2800" dirty="0" err="1"/>
              <a:t>jejuni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Reservoir: </a:t>
            </a:r>
            <a:r>
              <a:rPr lang="en-US" sz="2800" u="sng" dirty="0"/>
              <a:t>chickens, turkeys; unpasteurized milk</a:t>
            </a:r>
          </a:p>
          <a:p>
            <a:pPr eaLnBrk="1" hangingPunct="1">
              <a:defRPr/>
            </a:pPr>
            <a:r>
              <a:rPr lang="en-US" sz="2800" dirty="0" err="1"/>
              <a:t>Abd</a:t>
            </a:r>
            <a:r>
              <a:rPr lang="en-US" sz="2800" dirty="0"/>
              <a:t> pain, bloody diarrhea, malaise and fever</a:t>
            </a:r>
          </a:p>
          <a:p>
            <a:pPr eaLnBrk="1" hangingPunct="1">
              <a:defRPr/>
            </a:pPr>
            <a:r>
              <a:rPr lang="en-US" sz="2800" dirty="0"/>
              <a:t>Complication: </a:t>
            </a:r>
            <a:r>
              <a:rPr lang="en-US" sz="2800" u="sng" dirty="0" err="1"/>
              <a:t>Guillian-Barre</a:t>
            </a:r>
            <a:r>
              <a:rPr lang="en-US" sz="2800" dirty="0"/>
              <a:t>, reactive arthritis or </a:t>
            </a:r>
            <a:r>
              <a:rPr lang="en-US" sz="2800" dirty="0" err="1"/>
              <a:t>Traid</a:t>
            </a:r>
            <a:r>
              <a:rPr lang="en-US" sz="2800" dirty="0"/>
              <a:t>: (arthritis, </a:t>
            </a:r>
            <a:r>
              <a:rPr lang="en-US" sz="2800" dirty="0" err="1"/>
              <a:t>urethritis</a:t>
            </a:r>
            <a:r>
              <a:rPr lang="en-US" sz="2800" dirty="0"/>
              <a:t>, conjunctivitis), </a:t>
            </a:r>
            <a:r>
              <a:rPr lang="en-US" sz="2800" dirty="0" err="1"/>
              <a:t>erythema</a:t>
            </a:r>
            <a:r>
              <a:rPr lang="en-US" sz="2800" dirty="0"/>
              <a:t> </a:t>
            </a:r>
            <a:r>
              <a:rPr lang="en-US" sz="2800" dirty="0" err="1"/>
              <a:t>nodosum</a:t>
            </a:r>
            <a:r>
              <a:rPr lang="en-US" sz="2800" dirty="0"/>
              <a:t>. </a:t>
            </a:r>
            <a:r>
              <a:rPr lang="en-US" sz="2800" u="sng" dirty="0"/>
              <a:t>Mimic: appendicitis</a:t>
            </a:r>
            <a:r>
              <a:rPr lang="en-US" sz="2800" dirty="0"/>
              <a:t>, </a:t>
            </a:r>
            <a:r>
              <a:rPr lang="en-US" sz="2800" dirty="0" err="1"/>
              <a:t>intussusception</a:t>
            </a:r>
            <a:r>
              <a:rPr lang="en-US" sz="2800" dirty="0"/>
              <a:t> and IBD.</a:t>
            </a:r>
          </a:p>
          <a:p>
            <a:pPr eaLnBrk="1" hangingPunct="1">
              <a:defRPr/>
            </a:pPr>
            <a:r>
              <a:rPr lang="en-US" sz="2800" dirty="0" err="1"/>
              <a:t>Dx</a:t>
            </a:r>
            <a:r>
              <a:rPr lang="en-US" sz="2800" dirty="0"/>
              <a:t>: Gram stain: motile comma-shaped gram (-) rods;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          Stool </a:t>
            </a:r>
            <a:r>
              <a:rPr lang="en-US" sz="2800" dirty="0" err="1"/>
              <a:t>Cx</a:t>
            </a:r>
            <a:r>
              <a:rPr lang="en-US" sz="2800" dirty="0"/>
              <a:t> in </a:t>
            </a:r>
            <a:r>
              <a:rPr lang="en-US" sz="2800" dirty="0" err="1"/>
              <a:t>microaerobic</a:t>
            </a:r>
            <a:r>
              <a:rPr lang="en-US" sz="2800" dirty="0"/>
              <a:t> conditions at 42 C;        	</a:t>
            </a:r>
            <a:r>
              <a:rPr lang="en-US" sz="2800" dirty="0" err="1"/>
              <a:t>BCx</a:t>
            </a:r>
            <a:r>
              <a:rPr lang="en-US" sz="2800" dirty="0"/>
              <a:t>; 	PCR</a:t>
            </a:r>
          </a:p>
          <a:p>
            <a:pPr eaLnBrk="1" hangingPunct="1">
              <a:defRPr/>
            </a:pPr>
            <a:r>
              <a:rPr lang="en-US" sz="2800" dirty="0" err="1"/>
              <a:t>Tx</a:t>
            </a:r>
            <a:r>
              <a:rPr lang="en-US" sz="2800" dirty="0"/>
              <a:t>: Most Pts don’t need </a:t>
            </a:r>
            <a:r>
              <a:rPr lang="en-US" sz="2800" dirty="0" err="1"/>
              <a:t>Abx</a:t>
            </a:r>
            <a:r>
              <a:rPr lang="en-US" sz="2800" dirty="0"/>
              <a:t> </a:t>
            </a:r>
            <a:r>
              <a:rPr lang="en-US" sz="2800" dirty="0" err="1"/>
              <a:t>Tx</a:t>
            </a:r>
            <a:r>
              <a:rPr lang="en-US" sz="2800" dirty="0"/>
              <a:t>; O   </a:t>
            </a:r>
            <a:r>
              <a:rPr lang="en-US" sz="2800" dirty="0" err="1"/>
              <a:t>nly</a:t>
            </a:r>
            <a:r>
              <a:rPr lang="en-US" sz="2800" dirty="0"/>
              <a:t> Rehydration </a:t>
            </a:r>
          </a:p>
          <a:p>
            <a:pPr eaLnBrk="1" hangingPunct="1">
              <a:defRPr/>
            </a:pPr>
            <a:r>
              <a:rPr lang="en-US" sz="2800" dirty="0"/>
              <a:t>Azithromycin,  </a:t>
            </a:r>
            <a:r>
              <a:rPr lang="en-US" sz="2800" dirty="0" err="1"/>
              <a:t>ciprofloxcin</a:t>
            </a:r>
            <a:r>
              <a:rPr lang="en-US" sz="2800" dirty="0"/>
              <a:t> x 3 to 5 days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</a:rPr>
              <a:t>Yersinia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676400"/>
            <a:ext cx="9144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Y. </a:t>
            </a:r>
            <a:r>
              <a:rPr lang="en-US" sz="2800" dirty="0" err="1"/>
              <a:t>enterolitica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Reservoir: Swine; handling raw pork intestine </a:t>
            </a:r>
          </a:p>
          <a:p>
            <a:pPr eaLnBrk="1" hangingPunct="1">
              <a:defRPr/>
            </a:pPr>
            <a:r>
              <a:rPr lang="en-US" sz="2800" dirty="0"/>
              <a:t>Fever, ABD pain, diarrhea w blood, mucus, leukocytes </a:t>
            </a:r>
          </a:p>
          <a:p>
            <a:pPr eaLnBrk="1" hangingPunct="1">
              <a:defRPr/>
            </a:pPr>
            <a:r>
              <a:rPr lang="en-US" sz="2800" u="sng" dirty="0" err="1"/>
              <a:t>Pseudoappendicitis</a:t>
            </a:r>
            <a:r>
              <a:rPr lang="en-US" sz="2800" u="sng" dirty="0"/>
              <a:t> </a:t>
            </a:r>
            <a:r>
              <a:rPr lang="en-US" sz="2800" u="sng" dirty="0" err="1"/>
              <a:t>synd</a:t>
            </a:r>
            <a:r>
              <a:rPr lang="en-US" sz="2800" u="sng" dirty="0"/>
              <a:t>: from mesenteric adenitis</a:t>
            </a:r>
          </a:p>
          <a:p>
            <a:pPr eaLnBrk="1" hangingPunct="1">
              <a:defRPr/>
            </a:pPr>
            <a:r>
              <a:rPr lang="en-US" sz="2800" dirty="0" err="1"/>
              <a:t>Bacteremia</a:t>
            </a:r>
            <a:r>
              <a:rPr lang="en-US" sz="2800" dirty="0"/>
              <a:t> in &lt;1 yr; Pts w excessive iron storage: (</a:t>
            </a:r>
            <a:r>
              <a:rPr lang="en-US" sz="2800" dirty="0" err="1"/>
              <a:t>desferrioxamine</a:t>
            </a:r>
            <a:r>
              <a:rPr lang="en-US" sz="2800" dirty="0"/>
              <a:t> use, SCD, Beta-</a:t>
            </a:r>
            <a:r>
              <a:rPr lang="en-US" sz="2800" dirty="0" err="1"/>
              <a:t>thalassemia</a:t>
            </a:r>
            <a:r>
              <a:rPr lang="en-US" sz="2800" dirty="0"/>
              <a:t>, IC)</a:t>
            </a:r>
          </a:p>
          <a:p>
            <a:pPr eaLnBrk="1" hangingPunct="1">
              <a:defRPr/>
            </a:pPr>
            <a:r>
              <a:rPr lang="en-US" sz="2800" dirty="0"/>
              <a:t>Complication: E. </a:t>
            </a:r>
            <a:r>
              <a:rPr lang="en-US" sz="2800" dirty="0" err="1"/>
              <a:t>nodosum</a:t>
            </a:r>
            <a:r>
              <a:rPr lang="en-US" sz="2800" dirty="0"/>
              <a:t>, reactive arthritis(HLA-B27)</a:t>
            </a:r>
          </a:p>
          <a:p>
            <a:pPr eaLnBrk="1" hangingPunct="1">
              <a:defRPr/>
            </a:pPr>
            <a:r>
              <a:rPr lang="en-US" sz="2800" dirty="0" err="1"/>
              <a:t>Dx</a:t>
            </a:r>
            <a:r>
              <a:rPr lang="en-US" sz="2800" dirty="0"/>
              <a:t>: Stool </a:t>
            </a:r>
            <a:r>
              <a:rPr lang="en-US" sz="2800" dirty="0" err="1"/>
              <a:t>Cx</a:t>
            </a:r>
            <a:r>
              <a:rPr lang="en-US" sz="2800" dirty="0"/>
              <a:t>/PCR, body fluid </a:t>
            </a:r>
            <a:r>
              <a:rPr lang="en-US" sz="2800" dirty="0" err="1"/>
              <a:t>Cx</a:t>
            </a:r>
            <a:r>
              <a:rPr lang="en-US" sz="2800" dirty="0"/>
              <a:t>; serology</a:t>
            </a:r>
          </a:p>
          <a:p>
            <a:pPr eaLnBrk="1" hangingPunct="1">
              <a:defRPr/>
            </a:pPr>
            <a:r>
              <a:rPr lang="en-US" sz="2800" dirty="0" err="1"/>
              <a:t>Tx</a:t>
            </a:r>
            <a:r>
              <a:rPr lang="en-US" sz="2800" dirty="0"/>
              <a:t>: </a:t>
            </a:r>
            <a:r>
              <a:rPr lang="en-US" sz="2800" dirty="0" err="1"/>
              <a:t>ceftriaxone</a:t>
            </a:r>
            <a:r>
              <a:rPr lang="en-US" sz="2800" dirty="0"/>
              <a:t>, TMP-SMX, AG, </a:t>
            </a:r>
            <a:r>
              <a:rPr lang="en-US" sz="2800" dirty="0" err="1"/>
              <a:t>doxycycline</a:t>
            </a:r>
            <a:r>
              <a:rPr lang="en-US" sz="2800" dirty="0"/>
              <a:t>, </a:t>
            </a:r>
            <a:r>
              <a:rPr lang="en-US" sz="2800" dirty="0" err="1"/>
              <a:t>ciproflox</a:t>
            </a:r>
            <a:r>
              <a:rPr lang="en-US" sz="2800"/>
              <a:t>, </a:t>
            </a: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Rocky Mountain Spotted Fever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676400"/>
            <a:ext cx="9144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Rickettsia</a:t>
            </a:r>
            <a:r>
              <a:rPr lang="en-US" sz="2800" dirty="0"/>
              <a:t> </a:t>
            </a:r>
            <a:r>
              <a:rPr lang="en-US" sz="2800" dirty="0" err="1"/>
              <a:t>rickettsii</a:t>
            </a:r>
            <a:r>
              <a:rPr lang="en-US" sz="2800" dirty="0"/>
              <a:t> (Gram </a:t>
            </a:r>
            <a:r>
              <a:rPr lang="en-US" sz="2800" dirty="0" err="1"/>
              <a:t>neg</a:t>
            </a:r>
            <a:r>
              <a:rPr lang="en-US" sz="2800" dirty="0"/>
              <a:t> rod)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Small vessel </a:t>
            </a:r>
            <a:r>
              <a:rPr lang="en-US" sz="2800" dirty="0" err="1"/>
              <a:t>vasculitis</a:t>
            </a:r>
            <a:r>
              <a:rPr lang="en-US" sz="2800" dirty="0"/>
              <a:t>: Fever, HA, malaise &amp; myalgia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err="1"/>
              <a:t>Petechial</a:t>
            </a:r>
            <a:r>
              <a:rPr lang="en-US" sz="2800" b="1" u="sng" dirty="0"/>
              <a:t> rash occurs w/</a:t>
            </a:r>
            <a:r>
              <a:rPr lang="en-US" sz="2800" b="1" u="sng" dirty="0" err="1"/>
              <a:t>i</a:t>
            </a:r>
            <a:r>
              <a:rPr lang="en-US" sz="2800" b="1" u="sng" dirty="0"/>
              <a:t> the 1</a:t>
            </a:r>
            <a:r>
              <a:rPr lang="en-US" sz="2800" b="1" u="sng" baseline="30000" dirty="0"/>
              <a:t>st</a:t>
            </a:r>
            <a:r>
              <a:rPr lang="en-US" sz="2800" b="1" u="sng" dirty="0"/>
              <a:t> 2-4 days of illness that starts on the wrists &amp; ankles and spreads to the trunk; palms &amp; soles are involved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/>
              <a:t>Thrombocytopenia</a:t>
            </a:r>
            <a:r>
              <a:rPr lang="en-US" sz="2800" b="1" dirty="0"/>
              <a:t>, </a:t>
            </a:r>
            <a:r>
              <a:rPr lang="en-US" sz="2800" b="1" u="sng" dirty="0" err="1"/>
              <a:t>hyponatremia</a:t>
            </a:r>
            <a:r>
              <a:rPr lang="en-US" sz="2800" b="1" u="sng" dirty="0"/>
              <a:t>, LFT</a:t>
            </a:r>
            <a:r>
              <a:rPr lang="en-US" sz="2800" dirty="0"/>
              <a:t>; </a:t>
            </a:r>
            <a:r>
              <a:rPr lang="en-US" sz="2800" u="sng" dirty="0"/>
              <a:t>WBC# </a:t>
            </a:r>
            <a:r>
              <a:rPr lang="en-US" sz="2800" u="sng" dirty="0" err="1"/>
              <a:t>wnl</a:t>
            </a:r>
            <a:endParaRPr lang="en-US" sz="2800" u="sng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Transmitted by dog tick in south Atlantic states: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/>
              <a:t>	(i.e. North Carolina); April to Sept. (Summer Trip)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Dx</a:t>
            </a:r>
            <a:r>
              <a:rPr lang="en-US" sz="2800" dirty="0"/>
              <a:t>: </a:t>
            </a:r>
            <a:r>
              <a:rPr lang="en-US" sz="2800" b="1" u="sng" dirty="0"/>
              <a:t>Clinical suspicion</a:t>
            </a:r>
            <a:r>
              <a:rPr lang="en-US" sz="2800" dirty="0"/>
              <a:t>; Serology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Tx</a:t>
            </a:r>
            <a:r>
              <a:rPr lang="en-US" sz="2800" dirty="0"/>
              <a:t>: Based on clinical grounds and </a:t>
            </a:r>
            <a:r>
              <a:rPr lang="en-US" sz="2800" dirty="0" err="1"/>
              <a:t>suspicion;w</a:t>
            </a:r>
            <a:r>
              <a:rPr lang="en-US" sz="2800" dirty="0"/>
              <a:t>/</a:t>
            </a:r>
            <a:r>
              <a:rPr lang="en-US" sz="2800" dirty="0" err="1"/>
              <a:t>i</a:t>
            </a:r>
            <a:r>
              <a:rPr lang="en-US" sz="2800" dirty="0"/>
              <a:t> 5 days 	</a:t>
            </a:r>
            <a:r>
              <a:rPr lang="en-US" sz="2800" u="sng" dirty="0" err="1"/>
              <a:t>Doxycycline</a:t>
            </a:r>
            <a:r>
              <a:rPr lang="en-US" sz="2800" u="sng" dirty="0"/>
              <a:t> regardless of </a:t>
            </a:r>
            <a:r>
              <a:rPr lang="en-US" sz="2800" u="sng" dirty="0" err="1"/>
              <a:t>age</a:t>
            </a:r>
            <a:r>
              <a:rPr lang="en-US" sz="2800" dirty="0" err="1"/>
              <a:t>;Fatality</a:t>
            </a:r>
            <a:r>
              <a:rPr lang="en-US" sz="2800" dirty="0"/>
              <a:t> rate:20-80%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7848600" y="38862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Parasites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676400"/>
            <a:ext cx="9144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Giardia</a:t>
            </a:r>
            <a:r>
              <a:rPr lang="en-US" sz="2800" dirty="0"/>
              <a:t> </a:t>
            </a:r>
            <a:r>
              <a:rPr lang="en-US" sz="2800" dirty="0" err="1"/>
              <a:t>duodenalis</a:t>
            </a:r>
            <a:r>
              <a:rPr lang="en-US" sz="2800" dirty="0"/>
              <a:t>  “formerly </a:t>
            </a:r>
            <a:r>
              <a:rPr lang="en-US" sz="2800" dirty="0" err="1"/>
              <a:t>lamblia</a:t>
            </a:r>
            <a:r>
              <a:rPr lang="en-US" sz="2800" dirty="0"/>
              <a:t>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/>
              <a:t>Days to weeks of acute watery diarrhea, foul smelling stools with flatulence and </a:t>
            </a:r>
            <a:r>
              <a:rPr lang="en-US" sz="2800" b="1" u="sng" dirty="0" err="1"/>
              <a:t>abd</a:t>
            </a:r>
            <a:r>
              <a:rPr lang="en-US" sz="2800" b="1" u="sng" dirty="0"/>
              <a:t> bloating/cramping pain</a:t>
            </a:r>
            <a:r>
              <a:rPr lang="en-US" sz="2800" b="1" dirty="0"/>
              <a:t>; </a:t>
            </a:r>
            <a:r>
              <a:rPr lang="en-US" sz="2800" b="1" dirty="0" err="1"/>
              <a:t>steatorrhea</a:t>
            </a:r>
            <a:endParaRPr lang="en-US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Common cause in </a:t>
            </a:r>
            <a:r>
              <a:rPr lang="en-US" sz="2800" u="sng" dirty="0"/>
              <a:t>day-cares</a:t>
            </a:r>
            <a:r>
              <a:rPr lang="en-US" sz="2800" dirty="0"/>
              <a:t>; family contact; from hand-to-mouth or contaminated water; </a:t>
            </a:r>
            <a:r>
              <a:rPr lang="en-US" sz="2800" u="sng" dirty="0"/>
              <a:t>Campers</a:t>
            </a:r>
            <a:r>
              <a:rPr lang="en-US" sz="2800" dirty="0"/>
              <a:t>: </a:t>
            </a:r>
            <a:r>
              <a:rPr lang="en-US" sz="2800" u="sng" dirty="0"/>
              <a:t>prevent by use of KI pellets in water </a:t>
            </a:r>
            <a:r>
              <a:rPr lang="en-US" sz="2800" dirty="0"/>
              <a:t>or boiling water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CF; </a:t>
            </a:r>
            <a:r>
              <a:rPr lang="en-US" sz="2800" dirty="0" err="1"/>
              <a:t>hypogammaglobulinemia</a:t>
            </a:r>
            <a:r>
              <a:rPr lang="en-US" sz="2800" dirty="0"/>
              <a:t> i.e. </a:t>
            </a:r>
            <a:r>
              <a:rPr lang="en-US" sz="2800" dirty="0" err="1"/>
              <a:t>IgA</a:t>
            </a:r>
            <a:r>
              <a:rPr lang="en-US" sz="2800" dirty="0"/>
              <a:t> deficiency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Dx</a:t>
            </a:r>
            <a:r>
              <a:rPr lang="en-US" sz="2800" dirty="0"/>
              <a:t>: stool for cysts or </a:t>
            </a:r>
            <a:r>
              <a:rPr lang="en-US" sz="2800" dirty="0" err="1"/>
              <a:t>trophozoites</a:t>
            </a:r>
            <a:r>
              <a:rPr lang="en-US" sz="2800" dirty="0"/>
              <a:t> x 3.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DFA/EIA of stool or duodenal aspirates; PCR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Tx</a:t>
            </a:r>
            <a:r>
              <a:rPr lang="en-US" sz="2800" dirty="0"/>
              <a:t>: </a:t>
            </a:r>
            <a:r>
              <a:rPr lang="en-US" sz="2800" dirty="0" err="1"/>
              <a:t>Metronidazole</a:t>
            </a:r>
            <a:r>
              <a:rPr lang="en-US" sz="2800" dirty="0"/>
              <a:t>, </a:t>
            </a:r>
            <a:r>
              <a:rPr lang="en-US" sz="2800" dirty="0" err="1"/>
              <a:t>nitazoxanide</a:t>
            </a:r>
            <a:r>
              <a:rPr lang="en-US" sz="2800" dirty="0"/>
              <a:t>, </a:t>
            </a:r>
            <a:r>
              <a:rPr lang="en-US" sz="2800" dirty="0" err="1"/>
              <a:t>tinidazole</a:t>
            </a:r>
            <a:r>
              <a:rPr lang="en-US" sz="2800" dirty="0"/>
              <a:t> or 	</a:t>
            </a:r>
            <a:r>
              <a:rPr lang="en-US" sz="2800" dirty="0" err="1"/>
              <a:t>paromomycin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rgbClr val="FFFF00"/>
                </a:solidFill>
              </a:rPr>
              <a:t>PEDIATRIC BOARD REVIEW 2024</a:t>
            </a:r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895600" y="3886200"/>
            <a:ext cx="64008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/>
              <a:t>INFECTIOUS DISEASES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Nicklaus Children’s Hospital</a:t>
            </a:r>
            <a:endParaRPr lang="en-US" sz="3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Manuel Cotilla, M.D., FAAP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PART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63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SCABIES</a:t>
            </a:r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6" y="1676401"/>
            <a:ext cx="8842375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Sarcoptes</a:t>
            </a:r>
            <a:r>
              <a:rPr lang="en-US" dirty="0"/>
              <a:t> </a:t>
            </a:r>
            <a:r>
              <a:rPr lang="en-US" dirty="0" err="1"/>
              <a:t>scabiei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Clinical: </a:t>
            </a:r>
            <a:r>
              <a:rPr lang="en-US" b="1" u="sng" dirty="0"/>
              <a:t>&lt;2 y/o w papules, nodules, vesicular burrows in head &amp; neck, face, hands, palms &amp; soles.</a:t>
            </a:r>
            <a:r>
              <a:rPr lang="en-US" dirty="0"/>
              <a:t> Intense itching.</a:t>
            </a:r>
          </a:p>
          <a:p>
            <a:pPr lvl="1" eaLnBrk="1" hangingPunct="1">
              <a:defRPr/>
            </a:pPr>
            <a:r>
              <a:rPr lang="en-US" dirty="0"/>
              <a:t>Older child and adult at </a:t>
            </a:r>
            <a:r>
              <a:rPr lang="en-US" dirty="0" err="1"/>
              <a:t>interdigital</a:t>
            </a:r>
            <a:r>
              <a:rPr lang="en-US" dirty="0"/>
              <a:t> folds, wrists elbows, </a:t>
            </a:r>
            <a:r>
              <a:rPr lang="en-US" dirty="0" err="1"/>
              <a:t>axillary</a:t>
            </a:r>
            <a:r>
              <a:rPr lang="en-US" dirty="0"/>
              <a:t> folds, </a:t>
            </a:r>
            <a:r>
              <a:rPr lang="en-US" dirty="0" err="1"/>
              <a:t>wasteline</a:t>
            </a:r>
            <a:r>
              <a:rPr lang="en-US" dirty="0"/>
              <a:t>, thighs, buttocks</a:t>
            </a:r>
          </a:p>
          <a:p>
            <a:pPr eaLnBrk="1" hangingPunct="1">
              <a:defRPr/>
            </a:pPr>
            <a:r>
              <a:rPr lang="en-US" u="sng" dirty="0" err="1"/>
              <a:t>Tx:Permetrin</a:t>
            </a:r>
            <a:r>
              <a:rPr lang="en-US" dirty="0"/>
              <a:t> 5% cream; Repeat in 1 wk</a:t>
            </a:r>
          </a:p>
          <a:p>
            <a:pPr eaLnBrk="1" hangingPunct="1">
              <a:defRPr/>
            </a:pPr>
            <a:r>
              <a:rPr lang="en-US" dirty="0" err="1"/>
              <a:t>Tx</a:t>
            </a:r>
            <a:r>
              <a:rPr lang="en-US" dirty="0"/>
              <a:t>: PO </a:t>
            </a:r>
            <a:r>
              <a:rPr lang="en-US" dirty="0" err="1"/>
              <a:t>Ivermectin</a:t>
            </a:r>
            <a:r>
              <a:rPr lang="en-US" dirty="0"/>
              <a:t>: Repeat in 1 to 2 wks</a:t>
            </a:r>
          </a:p>
          <a:p>
            <a:pPr lvl="1" eaLnBrk="1" hangingPunct="1">
              <a:buNone/>
              <a:defRPr/>
            </a:pPr>
            <a:endParaRPr lang="en-US" dirty="0"/>
          </a:p>
        </p:txBody>
      </p:sp>
      <p:pic>
        <p:nvPicPr>
          <p:cNvPr id="33794" name="Picture 2" descr="This image displays the mite of scabies magnified under a microscop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52401"/>
            <a:ext cx="2743201" cy="1600199"/>
          </a:xfrm>
          <a:prstGeom prst="rect">
            <a:avLst/>
          </a:prstGeom>
          <a:noFill/>
        </p:spPr>
      </p:pic>
      <p:pic>
        <p:nvPicPr>
          <p:cNvPr id="33796" name="Picture 4" descr="In infants with scabies, lesions of the soles and ankles are common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32004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Toxoplasmosis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447800"/>
            <a:ext cx="9144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500" dirty="0"/>
              <a:t>T. </a:t>
            </a:r>
            <a:r>
              <a:rPr lang="en-US" sz="2500" dirty="0" err="1"/>
              <a:t>gondii</a:t>
            </a:r>
            <a:endParaRPr lang="en-US" sz="25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b="1" u="sng" dirty="0"/>
              <a:t>Congenital</a:t>
            </a:r>
            <a:r>
              <a:rPr lang="en-US" sz="2500" dirty="0"/>
              <a:t>: 70-90% asymptomatic at birth; large proportion will </a:t>
            </a:r>
            <a:r>
              <a:rPr lang="en-US" sz="2500" b="1" u="sng" dirty="0"/>
              <a:t>develop learning disabilities</a:t>
            </a:r>
            <a:r>
              <a:rPr lang="en-US" sz="2500" dirty="0"/>
              <a:t>, visual problems,</a:t>
            </a:r>
            <a:r>
              <a:rPr lang="en-US" sz="2500" b="1" dirty="0"/>
              <a:t> </a:t>
            </a:r>
            <a:r>
              <a:rPr lang="en-US" sz="2500" b="1" u="sng" dirty="0"/>
              <a:t>DD</a:t>
            </a:r>
            <a:r>
              <a:rPr lang="en-US" sz="2500" dirty="0"/>
              <a:t>, </a:t>
            </a:r>
            <a:r>
              <a:rPr lang="en-US" sz="2500" b="1" u="sng" dirty="0" err="1"/>
              <a:t>Interllectal</a:t>
            </a:r>
            <a:r>
              <a:rPr lang="en-US" sz="2500" b="1" u="sng" dirty="0"/>
              <a:t>/cognitive impairment</a:t>
            </a:r>
            <a:r>
              <a:rPr lang="en-US" sz="2500" dirty="0"/>
              <a:t> over months to years.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b="1" u="sng" dirty="0"/>
              <a:t>Retinal </a:t>
            </a:r>
            <a:r>
              <a:rPr lang="en-US" sz="2500" b="1" u="sng" dirty="0" err="1"/>
              <a:t>inflitrates</a:t>
            </a:r>
            <a:r>
              <a:rPr lang="en-US" sz="2500" b="1" u="sng" dirty="0"/>
              <a:t>, scarring</a:t>
            </a:r>
            <a:r>
              <a:rPr lang="en-US" sz="2500" dirty="0"/>
              <a:t>: 85% of young adults.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b="1" u="sng" dirty="0" err="1"/>
              <a:t>Chorioretinitis</a:t>
            </a:r>
            <a:r>
              <a:rPr lang="en-US" sz="2500" u="sng" dirty="0"/>
              <a:t>, </a:t>
            </a:r>
            <a:r>
              <a:rPr lang="en-US" sz="2500" b="1" u="sng" dirty="0"/>
              <a:t>hydrocephalus</a:t>
            </a:r>
            <a:r>
              <a:rPr lang="en-US" sz="2500" dirty="0"/>
              <a:t>, </a:t>
            </a:r>
            <a:r>
              <a:rPr lang="en-US" sz="2500" b="1" u="sng" dirty="0"/>
              <a:t>Diffuse</a:t>
            </a:r>
            <a:r>
              <a:rPr lang="en-US" sz="2500" dirty="0"/>
              <a:t> </a:t>
            </a:r>
            <a:r>
              <a:rPr lang="en-US" sz="2500" b="1" u="sng" dirty="0"/>
              <a:t>cerebral Ca; </a:t>
            </a:r>
            <a:r>
              <a:rPr lang="en-US" sz="2500" dirty="0" err="1"/>
              <a:t>Maculopapular</a:t>
            </a:r>
            <a:r>
              <a:rPr lang="en-US" sz="2500" dirty="0"/>
              <a:t> rash, generalized LN</a:t>
            </a:r>
            <a:r>
              <a:rPr lang="en-US" sz="2500" b="1" dirty="0"/>
              <a:t>, HSM, jaundice</a:t>
            </a:r>
            <a:r>
              <a:rPr lang="en-US" sz="2500" dirty="0"/>
              <a:t>, </a:t>
            </a:r>
            <a:r>
              <a:rPr lang="en-US" sz="2500" dirty="0" err="1"/>
              <a:t>Sz</a:t>
            </a:r>
            <a:r>
              <a:rPr lang="en-US" sz="2500" dirty="0"/>
              <a:t>, </a:t>
            </a:r>
            <a:r>
              <a:rPr lang="en-US" sz="2500" dirty="0" err="1"/>
              <a:t>microcephaly</a:t>
            </a:r>
            <a:r>
              <a:rPr lang="en-US" sz="2500" dirty="0"/>
              <a:t>; Thrombocytopenia.</a:t>
            </a:r>
            <a:endParaRPr lang="en-US" sz="2500" b="1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/>
              <a:t>Ingestion of raw or undercooked meat or</a:t>
            </a:r>
            <a:r>
              <a:rPr lang="en-US" sz="2500" b="1" dirty="0"/>
              <a:t> </a:t>
            </a:r>
            <a:r>
              <a:rPr lang="en-US" sz="2500" b="1" u="sng" dirty="0"/>
              <a:t>ingestion of </a:t>
            </a:r>
            <a:r>
              <a:rPr lang="en-US" sz="2500" b="1" u="sng" dirty="0" err="1"/>
              <a:t>sporulated</a:t>
            </a:r>
            <a:r>
              <a:rPr lang="en-US" sz="2500" b="1" u="sng" dirty="0"/>
              <a:t> </a:t>
            </a:r>
            <a:r>
              <a:rPr lang="en-US" sz="2500" b="1" u="sng" dirty="0" err="1"/>
              <a:t>oocytes</a:t>
            </a:r>
            <a:r>
              <a:rPr lang="en-US" sz="2500" b="1" u="sng" dirty="0"/>
              <a:t> from soil (In cat litter)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/>
              <a:t>Congenital infection by primary maternal infection during 1</a:t>
            </a:r>
            <a:r>
              <a:rPr lang="en-US" sz="2500" baseline="30000" dirty="0"/>
              <a:t>st</a:t>
            </a:r>
            <a:r>
              <a:rPr lang="en-US" sz="2500" dirty="0"/>
              <a:t> trimester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 err="1"/>
              <a:t>Dx</a:t>
            </a:r>
            <a:r>
              <a:rPr lang="en-US" sz="2500" dirty="0"/>
              <a:t>: Serology (</a:t>
            </a:r>
            <a:r>
              <a:rPr lang="en-US" sz="2500" dirty="0" err="1"/>
              <a:t>IgM</a:t>
            </a:r>
            <a:r>
              <a:rPr lang="en-US" sz="2500" dirty="0"/>
              <a:t>, </a:t>
            </a:r>
            <a:r>
              <a:rPr lang="en-US" sz="2500" dirty="0" err="1"/>
              <a:t>IgG</a:t>
            </a:r>
            <a:r>
              <a:rPr lang="en-US" sz="2500" dirty="0"/>
              <a:t>, </a:t>
            </a:r>
            <a:r>
              <a:rPr lang="en-US" sz="2500" dirty="0" err="1"/>
              <a:t>IgA</a:t>
            </a:r>
            <a:r>
              <a:rPr lang="en-US" sz="2500" dirty="0"/>
              <a:t>, </a:t>
            </a:r>
            <a:r>
              <a:rPr lang="en-US" sz="2500" dirty="0" err="1"/>
              <a:t>IgE</a:t>
            </a:r>
            <a:r>
              <a:rPr lang="en-US" sz="2500" dirty="0"/>
              <a:t>); CSF PCR; CT head; Ophthalmology and auditory evaluation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 err="1"/>
              <a:t>Tx</a:t>
            </a:r>
            <a:r>
              <a:rPr lang="en-US" sz="2500" dirty="0"/>
              <a:t>: </a:t>
            </a:r>
            <a:r>
              <a:rPr lang="en-US" sz="2500" dirty="0" err="1"/>
              <a:t>pyrimethamine</a:t>
            </a:r>
            <a:r>
              <a:rPr lang="en-US" sz="2500" dirty="0"/>
              <a:t> + sulfadiazine + </a:t>
            </a:r>
            <a:r>
              <a:rPr lang="en-US" sz="2500" dirty="0" err="1"/>
              <a:t>folinic</a:t>
            </a:r>
            <a:r>
              <a:rPr lang="en-US" sz="2500" dirty="0"/>
              <a:t> acid x 12 m/o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</a:rPr>
              <a:t>Toxocara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676400"/>
            <a:ext cx="8842375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900" dirty="0"/>
              <a:t>Visceral larva </a:t>
            </a:r>
            <a:r>
              <a:rPr lang="en-US" sz="2900" dirty="0" err="1"/>
              <a:t>migrans</a:t>
            </a:r>
            <a:r>
              <a:rPr lang="en-US" sz="2900" dirty="0"/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900" dirty="0"/>
              <a:t>T. </a:t>
            </a:r>
            <a:r>
              <a:rPr lang="en-US" sz="2900" dirty="0" err="1"/>
              <a:t>canis</a:t>
            </a:r>
            <a:r>
              <a:rPr lang="en-US" sz="2900" dirty="0"/>
              <a:t> or T. </a:t>
            </a:r>
            <a:r>
              <a:rPr lang="en-US" sz="2900" dirty="0" err="1"/>
              <a:t>cati</a:t>
            </a:r>
            <a:r>
              <a:rPr lang="en-US" sz="2900" dirty="0"/>
              <a:t> roundworm (</a:t>
            </a:r>
            <a:r>
              <a:rPr lang="en-US" sz="2900" u="sng" dirty="0"/>
              <a:t>puppies/kittens</a:t>
            </a:r>
            <a:r>
              <a:rPr lang="en-US" sz="29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900" dirty="0"/>
              <a:t>Children w </a:t>
            </a:r>
            <a:r>
              <a:rPr lang="en-US" sz="2900" b="1" u="sng" dirty="0"/>
              <a:t>H/O pica</a:t>
            </a:r>
            <a:r>
              <a:rPr lang="en-US" sz="2900" dirty="0"/>
              <a:t>, ingestion of soil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900" dirty="0"/>
              <a:t>Fever, rash, </a:t>
            </a:r>
            <a:r>
              <a:rPr lang="en-US" sz="2900" dirty="0" err="1"/>
              <a:t>hepatomegaly</a:t>
            </a:r>
            <a:r>
              <a:rPr lang="en-US" sz="2900" dirty="0"/>
              <a:t>; Labs: </a:t>
            </a:r>
            <a:r>
              <a:rPr lang="en-US" sz="2900" b="1" u="sng" dirty="0"/>
              <a:t>leukocytosis w eosinophilia</a:t>
            </a:r>
            <a:r>
              <a:rPr lang="en-US" sz="2900" dirty="0"/>
              <a:t>, hypergammaglobulinemia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900" dirty="0"/>
              <a:t>Pneumonia: </a:t>
            </a:r>
            <a:r>
              <a:rPr lang="en-US" sz="2900" b="1" u="sng" dirty="0"/>
              <a:t>cough, wheezing</a:t>
            </a:r>
            <a:r>
              <a:rPr lang="en-US" sz="2900" dirty="0"/>
              <a:t>, hematemesis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900" dirty="0"/>
              <a:t>CXR: Interstitial </a:t>
            </a:r>
            <a:r>
              <a:rPr lang="en-US" sz="2900" dirty="0" err="1"/>
              <a:t>pneumonitis</a:t>
            </a:r>
            <a:endParaRPr lang="en-US" sz="29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900" dirty="0"/>
              <a:t>Ocular </a:t>
            </a:r>
            <a:r>
              <a:rPr lang="en-US" sz="2900" dirty="0" err="1"/>
              <a:t>Dz</a:t>
            </a:r>
            <a:r>
              <a:rPr lang="en-US" sz="2900" dirty="0"/>
              <a:t> and </a:t>
            </a:r>
            <a:r>
              <a:rPr lang="en-US" sz="2900" dirty="0" err="1"/>
              <a:t>Neurotoxocariasis</a:t>
            </a:r>
            <a:endParaRPr lang="en-US" sz="29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900" dirty="0" err="1"/>
              <a:t>Dx</a:t>
            </a:r>
            <a:r>
              <a:rPr lang="en-US" sz="2900" dirty="0"/>
              <a:t>: serology; Increase titers for </a:t>
            </a:r>
            <a:r>
              <a:rPr lang="en-US" sz="2900" dirty="0" err="1"/>
              <a:t>isohemagglutinin</a:t>
            </a:r>
            <a:endParaRPr lang="en-US" sz="29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900" dirty="0" err="1"/>
              <a:t>Tx</a:t>
            </a:r>
            <a:r>
              <a:rPr lang="en-US" sz="2900" dirty="0"/>
              <a:t>: </a:t>
            </a:r>
            <a:r>
              <a:rPr lang="en-US" sz="2900" dirty="0" err="1"/>
              <a:t>Albendazole</a:t>
            </a:r>
            <a:r>
              <a:rPr lang="en-US" sz="2900" dirty="0"/>
              <a:t>; </a:t>
            </a:r>
            <a:r>
              <a:rPr lang="en-US" sz="2900" dirty="0" err="1"/>
              <a:t>Mebendazole</a:t>
            </a:r>
            <a:r>
              <a:rPr lang="en-US" sz="2900" dirty="0"/>
              <a:t> is an alternative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Pinworm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6" y="1676400"/>
            <a:ext cx="8842375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/>
              <a:t>Enterobius</a:t>
            </a:r>
            <a:r>
              <a:rPr lang="en-US" sz="2800" dirty="0"/>
              <a:t> </a:t>
            </a:r>
            <a:r>
              <a:rPr lang="en-US" sz="2800" dirty="0" err="1"/>
              <a:t>vermicularis</a:t>
            </a:r>
            <a:endParaRPr lang="en-US" sz="2800" dirty="0"/>
          </a:p>
          <a:p>
            <a:pPr eaLnBrk="1" hangingPunct="1">
              <a:defRPr/>
            </a:pPr>
            <a:r>
              <a:rPr lang="en-US" sz="2800" b="1" u="sng" dirty="0"/>
              <a:t>Presents as Anal </a:t>
            </a:r>
            <a:r>
              <a:rPr lang="en-US" sz="2800" b="1" u="sng" dirty="0" err="1"/>
              <a:t>pruritis</a:t>
            </a:r>
            <a:r>
              <a:rPr lang="en-US" sz="2800" b="1" u="sng" dirty="0"/>
              <a:t>; Anal/labial excoriation</a:t>
            </a:r>
          </a:p>
          <a:p>
            <a:pPr eaLnBrk="1" hangingPunct="1">
              <a:defRPr/>
            </a:pPr>
            <a:r>
              <a:rPr lang="en-US" sz="2800" dirty="0" err="1"/>
              <a:t>Dx</a:t>
            </a:r>
            <a:r>
              <a:rPr lang="en-US" sz="2800" dirty="0"/>
              <a:t>: visualization of adult worms in the </a:t>
            </a:r>
            <a:r>
              <a:rPr lang="en-US" sz="2800" dirty="0" err="1"/>
              <a:t>perianal</a:t>
            </a:r>
            <a:r>
              <a:rPr lang="en-US" sz="2800" dirty="0"/>
              <a:t> area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          2-3 hrs after the child goes to sleep.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          Tape test: for eggs early in the AM before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           washing</a:t>
            </a:r>
          </a:p>
          <a:p>
            <a:pPr eaLnBrk="1" hangingPunct="1">
              <a:defRPr/>
            </a:pPr>
            <a:r>
              <a:rPr lang="en-US" sz="2800" dirty="0"/>
              <a:t>Tx: </a:t>
            </a:r>
            <a:r>
              <a:rPr lang="en-US" sz="2800" b="1" u="sng" dirty="0" err="1"/>
              <a:t>Albendazole</a:t>
            </a:r>
            <a:r>
              <a:rPr lang="en-US" sz="2800" b="1" u="sng" dirty="0"/>
              <a:t>/</a:t>
            </a:r>
            <a:r>
              <a:rPr lang="en-US" sz="2800" dirty="0" err="1"/>
              <a:t>Mebendazole</a:t>
            </a:r>
            <a:r>
              <a:rPr lang="en-US" sz="2800" dirty="0"/>
              <a:t> or </a:t>
            </a:r>
            <a:r>
              <a:rPr lang="en-US" sz="2800" dirty="0" err="1"/>
              <a:t>Pyrantel</a:t>
            </a:r>
            <a:r>
              <a:rPr lang="en-US" sz="2800" dirty="0"/>
              <a:t> </a:t>
            </a:r>
            <a:r>
              <a:rPr lang="en-US" sz="2800" dirty="0" err="1"/>
              <a:t>pamoate</a:t>
            </a:r>
            <a:r>
              <a:rPr lang="en-US" sz="2800" dirty="0"/>
              <a:t> given as a  single dose then repeated in 2 weeks.</a:t>
            </a:r>
          </a:p>
          <a:p>
            <a:pPr eaLnBrk="1" hangingPunct="1">
              <a:defRPr/>
            </a:pPr>
            <a:r>
              <a:rPr lang="en-US" sz="2800" dirty="0" err="1"/>
              <a:t>Tx</a:t>
            </a:r>
            <a:r>
              <a:rPr lang="en-US" sz="2800" dirty="0"/>
              <a:t> all family members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         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Malaria</a:t>
            </a: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6" y="1676400"/>
            <a:ext cx="8842375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Plasmodium spp.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u="sng" dirty="0"/>
              <a:t>High fever with rigors, sweats, HA in a cyclic pattern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Suspect in any </a:t>
            </a:r>
            <a:r>
              <a:rPr lang="en-US" sz="2800" b="1" u="sng" dirty="0"/>
              <a:t>traveler</a:t>
            </a:r>
            <a:r>
              <a:rPr lang="en-US" sz="2800" dirty="0"/>
              <a:t> returning from endemic area with fevers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/>
              <a:t>Dx</a:t>
            </a:r>
            <a:r>
              <a:rPr lang="en-US" sz="2800" dirty="0"/>
              <a:t>: </a:t>
            </a:r>
            <a:r>
              <a:rPr lang="en-US" sz="2800" b="1" u="sng" dirty="0"/>
              <a:t>Thick and thin smears x 3;</a:t>
            </a:r>
            <a:r>
              <a:rPr lang="en-US" sz="2800" dirty="0"/>
              <a:t> Rapid Ag Test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/>
              <a:t>Tx</a:t>
            </a:r>
            <a:r>
              <a:rPr lang="en-US" sz="2800" dirty="0"/>
              <a:t>: based on infecting </a:t>
            </a:r>
            <a:r>
              <a:rPr lang="en-US" sz="2800" dirty="0" err="1"/>
              <a:t>spp</a:t>
            </a:r>
            <a:r>
              <a:rPr lang="en-US" sz="2800" dirty="0"/>
              <a:t>, severity of disease, and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likelihood of resistance (Geographic area)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Prophylaxis: begin 1-2 days prior to travel to endemic area to weeks after return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/>
              <a:t>Chloroquine</a:t>
            </a:r>
            <a:r>
              <a:rPr lang="en-US" sz="2800" dirty="0"/>
              <a:t>, </a:t>
            </a:r>
            <a:r>
              <a:rPr lang="en-US" sz="2800" dirty="0" err="1"/>
              <a:t>mefloquine</a:t>
            </a:r>
            <a:r>
              <a:rPr lang="en-US" sz="2800" dirty="0"/>
              <a:t>, </a:t>
            </a:r>
            <a:r>
              <a:rPr lang="en-US" sz="2800" dirty="0" err="1"/>
              <a:t>doxycycline</a:t>
            </a:r>
            <a:r>
              <a:rPr lang="en-US" sz="2800" dirty="0"/>
              <a:t>, </a:t>
            </a:r>
            <a:r>
              <a:rPr lang="en-US" sz="2800" dirty="0" err="1"/>
              <a:t>atovoquone</a:t>
            </a:r>
            <a:r>
              <a:rPr lang="en-US" sz="2800" dirty="0"/>
              <a:t>/</a:t>
            </a:r>
            <a:r>
              <a:rPr lang="en-US" sz="2800" dirty="0" err="1"/>
              <a:t>proguanil</a:t>
            </a:r>
            <a:r>
              <a:rPr lang="en-US" sz="2800" dirty="0"/>
              <a:t>, </a:t>
            </a:r>
            <a:r>
              <a:rPr lang="en-US" sz="2800" dirty="0" err="1"/>
              <a:t>artemether</a:t>
            </a:r>
            <a:r>
              <a:rPr lang="en-US" sz="2800" dirty="0"/>
              <a:t>/</a:t>
            </a:r>
            <a:r>
              <a:rPr lang="en-US" sz="2800" dirty="0" err="1"/>
              <a:t>lumefantrine</a:t>
            </a:r>
            <a:r>
              <a:rPr lang="en-US" sz="2800" dirty="0"/>
              <a:t>; </a:t>
            </a:r>
            <a:r>
              <a:rPr lang="en-US" sz="2800" dirty="0" err="1"/>
              <a:t>Primaquine</a:t>
            </a:r>
            <a:r>
              <a:rPr lang="en-US" sz="2800" dirty="0"/>
              <a:t>.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</a:rPr>
              <a:t>Amebiasis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447800"/>
            <a:ext cx="9144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 err="1"/>
              <a:t>Entamoeba</a:t>
            </a:r>
            <a:r>
              <a:rPr lang="en-US" sz="2500" dirty="0"/>
              <a:t> </a:t>
            </a:r>
            <a:r>
              <a:rPr lang="en-US" sz="2500" dirty="0" err="1"/>
              <a:t>histolytica</a:t>
            </a:r>
            <a:endParaRPr lang="en-US" sz="2500" dirty="0"/>
          </a:p>
          <a:p>
            <a:pPr eaLnBrk="1" hangingPunct="1">
              <a:defRPr/>
            </a:pPr>
            <a:r>
              <a:rPr lang="en-US" sz="2500" u="sng" dirty="0"/>
              <a:t>Noninvasive intestinal colonizer</a:t>
            </a:r>
            <a:r>
              <a:rPr lang="en-US" sz="2500" dirty="0"/>
              <a:t>, intestinal </a:t>
            </a:r>
            <a:r>
              <a:rPr lang="en-US" sz="2500" dirty="0" err="1"/>
              <a:t>amebiasis</a:t>
            </a:r>
            <a:r>
              <a:rPr lang="en-US" sz="2500" dirty="0"/>
              <a:t> (colitis), </a:t>
            </a:r>
            <a:r>
              <a:rPr lang="en-US" sz="2500" dirty="0" err="1"/>
              <a:t>ameboma</a:t>
            </a:r>
            <a:r>
              <a:rPr lang="en-US" sz="2500" dirty="0"/>
              <a:t> of the colon, and liver abscess</a:t>
            </a:r>
          </a:p>
          <a:p>
            <a:pPr eaLnBrk="1" hangingPunct="1">
              <a:defRPr/>
            </a:pPr>
            <a:r>
              <a:rPr lang="en-US" sz="2500" u="sng" dirty="0"/>
              <a:t>1-3 weeks of increasing watery diarrhea progressing to bloody dysentery;</a:t>
            </a:r>
            <a:r>
              <a:rPr lang="en-US" sz="2500" dirty="0"/>
              <a:t> lower ABD pain and </a:t>
            </a:r>
            <a:r>
              <a:rPr lang="en-US" sz="2500" dirty="0" err="1"/>
              <a:t>tenesmus</a:t>
            </a:r>
            <a:r>
              <a:rPr lang="en-US" sz="2500" dirty="0"/>
              <a:t>; </a:t>
            </a:r>
            <a:r>
              <a:rPr lang="en-US" sz="2500" dirty="0" err="1"/>
              <a:t>Wgt</a:t>
            </a:r>
            <a:r>
              <a:rPr lang="en-US" sz="2500" dirty="0"/>
              <a:t> loss</a:t>
            </a:r>
          </a:p>
          <a:p>
            <a:pPr eaLnBrk="1" hangingPunct="1">
              <a:defRPr/>
            </a:pPr>
            <a:r>
              <a:rPr lang="en-US" sz="2500" dirty="0"/>
              <a:t>More prevalent in developing countries or from travel; Transmitted via fecal-oral route</a:t>
            </a:r>
          </a:p>
          <a:p>
            <a:pPr eaLnBrk="1" hangingPunct="1">
              <a:defRPr/>
            </a:pPr>
            <a:r>
              <a:rPr lang="en-US" sz="2500" dirty="0" err="1"/>
              <a:t>Dx</a:t>
            </a:r>
            <a:r>
              <a:rPr lang="en-US" sz="2500" dirty="0"/>
              <a:t>: PCR; stool smear for </a:t>
            </a:r>
            <a:r>
              <a:rPr lang="en-US" sz="2500" dirty="0" err="1"/>
              <a:t>trophozoites</a:t>
            </a:r>
            <a:r>
              <a:rPr lang="en-US" sz="2500" dirty="0"/>
              <a:t> or cysts; Serology</a:t>
            </a:r>
          </a:p>
          <a:p>
            <a:pPr eaLnBrk="1" hangingPunct="1">
              <a:defRPr/>
            </a:pPr>
            <a:r>
              <a:rPr lang="en-US" sz="2500" dirty="0" err="1"/>
              <a:t>Tx</a:t>
            </a:r>
            <a:r>
              <a:rPr lang="en-US" sz="2500" dirty="0"/>
              <a:t>: Asymptomatic cyst colonization/</a:t>
            </a:r>
            <a:r>
              <a:rPr lang="en-US" sz="2500" dirty="0" err="1"/>
              <a:t>excreter</a:t>
            </a:r>
            <a:r>
              <a:rPr lang="en-US" sz="2500" dirty="0"/>
              <a:t> (Luminal): 	</a:t>
            </a:r>
            <a:r>
              <a:rPr lang="en-US" sz="2500" dirty="0" err="1"/>
              <a:t>Paromomycin</a:t>
            </a:r>
            <a:r>
              <a:rPr lang="en-US" sz="2500" dirty="0"/>
              <a:t> or </a:t>
            </a:r>
            <a:r>
              <a:rPr lang="en-US" sz="2500" dirty="0" err="1"/>
              <a:t>Iodoquinol</a:t>
            </a:r>
            <a:endParaRPr lang="en-US" sz="25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500" dirty="0"/>
              <a:t>    </a:t>
            </a:r>
            <a:r>
              <a:rPr lang="en-US" sz="2500" dirty="0" err="1"/>
              <a:t>Tx</a:t>
            </a:r>
            <a:r>
              <a:rPr lang="en-US" sz="2500" dirty="0"/>
              <a:t>: Symptomatic </a:t>
            </a:r>
            <a:r>
              <a:rPr lang="en-US" sz="2500" dirty="0" err="1"/>
              <a:t>infxn</a:t>
            </a:r>
            <a:r>
              <a:rPr lang="en-US" sz="2500" dirty="0"/>
              <a:t> (Colitis): </a:t>
            </a:r>
            <a:r>
              <a:rPr lang="en-US" sz="2500" dirty="0" err="1"/>
              <a:t>metronidazole</a:t>
            </a:r>
            <a:r>
              <a:rPr lang="en-US" sz="2500" dirty="0"/>
              <a:t> or </a:t>
            </a:r>
            <a:r>
              <a:rPr lang="en-US" sz="2500" dirty="0" err="1"/>
              <a:t>tinidazole</a:t>
            </a:r>
            <a:r>
              <a:rPr lang="en-US" sz="2500" dirty="0"/>
              <a:t> followed by one of the above luminal </a:t>
            </a:r>
            <a:r>
              <a:rPr lang="en-US" sz="2500" dirty="0" err="1"/>
              <a:t>amebicides</a:t>
            </a:r>
            <a:endParaRPr lang="en-US" sz="2500" dirty="0"/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Other infectious Diseases</a:t>
            </a:r>
          </a:p>
        </p:txBody>
      </p:sp>
      <p:sp>
        <p:nvSpPr>
          <p:cNvPr id="98309" name="Rectangle 5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Kawasaki</a:t>
            </a:r>
          </a:p>
        </p:txBody>
      </p:sp>
      <p:sp>
        <p:nvSpPr>
          <p:cNvPr id="140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6" y="1447800"/>
            <a:ext cx="8842375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Fevers for at least 5 days and clinical features of: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Bilateral Conjunctivitis (w/o exudates)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Red mouth/pharynx; strawberry tongue &amp; red, cracked lips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Rash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/>
              <a:t>Induration</a:t>
            </a:r>
            <a:r>
              <a:rPr lang="en-US" sz="2400" dirty="0"/>
              <a:t>/</a:t>
            </a:r>
            <a:r>
              <a:rPr lang="en-US" sz="2400" dirty="0" err="1"/>
              <a:t>reddness</a:t>
            </a:r>
            <a:r>
              <a:rPr lang="en-US" sz="2400" dirty="0"/>
              <a:t>/pain of Hands/feet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Cervical LN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Other S&amp;S: Irritability; </a:t>
            </a:r>
            <a:r>
              <a:rPr lang="en-US" sz="2400" u="sng" dirty="0"/>
              <a:t>peeling of hand/feet</a:t>
            </a:r>
            <a:r>
              <a:rPr lang="en-US" sz="2400" dirty="0"/>
              <a:t>: 10-14 days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</a:t>
            </a:r>
            <a:r>
              <a:rPr lang="en-US" sz="2400" u="sng" dirty="0"/>
              <a:t>gallbladder </a:t>
            </a:r>
            <a:r>
              <a:rPr lang="en-US" sz="2400" u="sng" dirty="0" err="1"/>
              <a:t>hydrops</a:t>
            </a:r>
            <a:r>
              <a:rPr lang="en-US" sz="2400" u="sng" dirty="0"/>
              <a:t>; </a:t>
            </a:r>
            <a:r>
              <a:rPr lang="en-US" sz="2400" dirty="0" err="1"/>
              <a:t>coranary</a:t>
            </a:r>
            <a:r>
              <a:rPr lang="en-US" sz="2400" dirty="0"/>
              <a:t> aneurysms: 10d to 4 wks</a:t>
            </a:r>
            <a:endParaRPr lang="en-US" sz="2400" u="sng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Elevated ALT,  CRP and ESR; PLT &gt;450 after 1 week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Tx</a:t>
            </a:r>
            <a:r>
              <a:rPr lang="en-US" sz="2800" dirty="0"/>
              <a:t>: IVIG 2 grams/kg + ASA 80-100mg/kg/day q6hrs 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EHCO: baseline, 2 weeks and at 6 to 8 wks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Risk of Reye syndrome: </a:t>
            </a:r>
            <a:r>
              <a:rPr lang="en-US" sz="2400" u="sng" dirty="0"/>
              <a:t>prevent w Influenza vaccine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u="sng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648200" y="48006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6019800" y="48006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1"/>
            <a:ext cx="8510588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MIS-C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638800"/>
          </a:xfrm>
        </p:spPr>
        <p:txBody>
          <a:bodyPr/>
          <a:lstStyle/>
          <a:p>
            <a:r>
              <a:rPr lang="en-US" sz="2400" dirty="0"/>
              <a:t>Multisystem inflammatory Syndrome in Children</a:t>
            </a:r>
          </a:p>
          <a:p>
            <a:r>
              <a:rPr lang="en-US" sz="2400" dirty="0"/>
              <a:t>After a +COVID Serology, Ag +/- PCR</a:t>
            </a:r>
          </a:p>
          <a:p>
            <a:r>
              <a:rPr lang="en-US" sz="2400" dirty="0"/>
              <a:t>Presents 2 to 6 weeks after </a:t>
            </a:r>
            <a:r>
              <a:rPr lang="en-US" sz="2400" dirty="0" err="1"/>
              <a:t>Covid</a:t>
            </a:r>
            <a:r>
              <a:rPr lang="en-US" sz="2400" dirty="0"/>
              <a:t> infection</a:t>
            </a:r>
          </a:p>
          <a:p>
            <a:r>
              <a:rPr lang="en-US" sz="2400" dirty="0"/>
              <a:t>&gt;2 sys. </a:t>
            </a:r>
            <a:r>
              <a:rPr lang="en-US" sz="2400" dirty="0" err="1"/>
              <a:t>Involm’t</a:t>
            </a:r>
            <a:r>
              <a:rPr lang="en-US" sz="2400" dirty="0"/>
              <a:t>: Cardio, Renal, </a:t>
            </a:r>
            <a:r>
              <a:rPr lang="en-US" sz="2400" dirty="0" err="1"/>
              <a:t>Resp</a:t>
            </a:r>
            <a:r>
              <a:rPr lang="en-US" sz="2400" dirty="0"/>
              <a:t>, </a:t>
            </a:r>
            <a:r>
              <a:rPr lang="en-US" sz="2400" dirty="0" err="1"/>
              <a:t>Heme</a:t>
            </a:r>
            <a:r>
              <a:rPr lang="en-US" sz="2400" dirty="0"/>
              <a:t>, GI, </a:t>
            </a:r>
            <a:r>
              <a:rPr lang="en-US" sz="2400" dirty="0" err="1"/>
              <a:t>Derm</a:t>
            </a:r>
            <a:r>
              <a:rPr lang="en-US" sz="2400" dirty="0"/>
              <a:t> &amp; </a:t>
            </a:r>
            <a:r>
              <a:rPr lang="en-US" sz="2400" dirty="0" err="1"/>
              <a:t>Nuero</a:t>
            </a:r>
            <a:endParaRPr lang="en-US" sz="2400" dirty="0"/>
          </a:p>
          <a:p>
            <a:r>
              <a:rPr lang="en-US" sz="2400" dirty="0"/>
              <a:t>S&amp;S: Fever, rash, sore throat, conjunctivitis, Mucous </a:t>
            </a:r>
            <a:r>
              <a:rPr lang="en-US" sz="2400" dirty="0" err="1"/>
              <a:t>mem</a:t>
            </a:r>
            <a:r>
              <a:rPr lang="en-US" sz="2400" dirty="0"/>
              <a:t>, HA, lethargy, confusion, irritability, </a:t>
            </a:r>
            <a:r>
              <a:rPr lang="en-US" sz="2400" dirty="0" err="1"/>
              <a:t>tachypnea</a:t>
            </a:r>
            <a:r>
              <a:rPr lang="en-US" sz="2400" dirty="0"/>
              <a:t>, WOB, O2 </a:t>
            </a:r>
            <a:r>
              <a:rPr lang="en-US" sz="2400" dirty="0" err="1"/>
              <a:t>Req</a:t>
            </a:r>
            <a:r>
              <a:rPr lang="en-US" sz="2400" dirty="0"/>
              <a:t>, myalgia, swollen hands and feet, LN, </a:t>
            </a:r>
            <a:r>
              <a:rPr lang="en-US" sz="2400" dirty="0" err="1"/>
              <a:t>Myocar</a:t>
            </a:r>
            <a:r>
              <a:rPr lang="en-US" sz="2400" dirty="0"/>
              <a:t>. </a:t>
            </a:r>
            <a:r>
              <a:rPr lang="en-US" sz="2400" dirty="0" err="1"/>
              <a:t>dysfunc</a:t>
            </a:r>
            <a:r>
              <a:rPr lang="en-US" sz="2400" dirty="0"/>
              <a:t>., AKI, hepatitis.</a:t>
            </a:r>
          </a:p>
          <a:p>
            <a:r>
              <a:rPr lang="en-US" sz="2400" dirty="0"/>
              <a:t>Labs: </a:t>
            </a:r>
            <a:r>
              <a:rPr lang="en-US" sz="2400" dirty="0" err="1"/>
              <a:t>Lymphopenia</a:t>
            </a:r>
            <a:r>
              <a:rPr lang="en-US" sz="2400" dirty="0"/>
              <a:t>, Anemia, PLT; Inc CRP, ESR, PCT, D-D, Fibro, </a:t>
            </a:r>
            <a:r>
              <a:rPr lang="en-US" sz="2400" dirty="0" err="1"/>
              <a:t>Ferritin</a:t>
            </a:r>
            <a:r>
              <a:rPr lang="en-US" sz="2400" dirty="0"/>
              <a:t>, IL-6, </a:t>
            </a:r>
            <a:r>
              <a:rPr lang="en-US" sz="2400" dirty="0" err="1"/>
              <a:t>Troponin</a:t>
            </a:r>
            <a:r>
              <a:rPr lang="en-US" sz="2400" dirty="0"/>
              <a:t>, BNP, LFT’s and </a:t>
            </a:r>
            <a:r>
              <a:rPr lang="en-US" sz="2400" dirty="0" err="1"/>
              <a:t>LDH;Hypoalbum</a:t>
            </a:r>
            <a:endParaRPr lang="en-US" sz="2400" dirty="0"/>
          </a:p>
          <a:p>
            <a:r>
              <a:rPr lang="en-US" sz="2400" dirty="0"/>
              <a:t>ECHO: LV </a:t>
            </a:r>
            <a:r>
              <a:rPr lang="en-US" sz="2400" dirty="0" err="1"/>
              <a:t>Func</a:t>
            </a:r>
            <a:r>
              <a:rPr lang="en-US" sz="2400" dirty="0"/>
              <a:t>, CA (dilatation, aneurysm), MR, </a:t>
            </a:r>
            <a:r>
              <a:rPr lang="en-US" sz="2400" dirty="0" err="1"/>
              <a:t>Pericar</a:t>
            </a:r>
            <a:r>
              <a:rPr lang="en-US" sz="2400" dirty="0"/>
              <a:t>. </a:t>
            </a:r>
            <a:r>
              <a:rPr lang="en-US" sz="2400" dirty="0" err="1"/>
              <a:t>Effus</a:t>
            </a:r>
            <a:endParaRPr lang="en-US" sz="2400" dirty="0"/>
          </a:p>
          <a:p>
            <a:r>
              <a:rPr lang="en-US" sz="2400" dirty="0" err="1"/>
              <a:t>Tx</a:t>
            </a:r>
            <a:r>
              <a:rPr lang="en-US" sz="2400" dirty="0"/>
              <a:t>: IVIG and </a:t>
            </a:r>
            <a:r>
              <a:rPr lang="en-US" sz="2400" dirty="0" err="1"/>
              <a:t>Methypred</a:t>
            </a:r>
            <a:r>
              <a:rPr lang="en-US" sz="2400" dirty="0"/>
              <a:t> IV and PO taper over 2 to 3 wks; ASA</a:t>
            </a:r>
          </a:p>
          <a:p>
            <a:r>
              <a:rPr lang="en-US" sz="2400" dirty="0"/>
              <a:t>Refractory: High dose steroids or TNF, IL-1, IL-6 inhibitors. 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7543800" y="34290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8458200" y="34290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943600" y="46482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971800" y="54102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Syphilis</a:t>
            </a: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8800" y="1676400"/>
            <a:ext cx="8839201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/>
              <a:t>Treponema</a:t>
            </a:r>
            <a:r>
              <a:rPr lang="en-US" sz="2400" dirty="0"/>
              <a:t> </a:t>
            </a:r>
            <a:r>
              <a:rPr lang="en-US" sz="2400" dirty="0" err="1"/>
              <a:t>pallidum</a:t>
            </a: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Congenital infection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dirty="0"/>
              <a:t>[Early] HSM, snuffles, LN, </a:t>
            </a:r>
            <a:r>
              <a:rPr lang="en-US" sz="2400" b="1" u="sng" dirty="0" err="1"/>
              <a:t>mucocutaneous</a:t>
            </a:r>
            <a:r>
              <a:rPr lang="en-US" sz="2400" b="1" u="sng" dirty="0"/>
              <a:t> lesions (salmon colored), </a:t>
            </a:r>
            <a:r>
              <a:rPr lang="en-US" sz="2400" b="1" u="sng" dirty="0" err="1"/>
              <a:t>osteochondritis</a:t>
            </a:r>
            <a:r>
              <a:rPr lang="en-US" sz="2400" b="1" u="sng" dirty="0"/>
              <a:t> (limb paralysis): Long Bone x-rays</a:t>
            </a:r>
            <a:r>
              <a:rPr lang="en-US" sz="2400" dirty="0"/>
              <a:t>; </a:t>
            </a:r>
            <a:r>
              <a:rPr lang="en-US" sz="2400" b="1" u="sng" dirty="0"/>
              <a:t>Nasal septum perforation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[Late] Hutchinson triad: </a:t>
            </a:r>
            <a:r>
              <a:rPr lang="en-US" sz="2400" dirty="0" err="1"/>
              <a:t>keratitis</a:t>
            </a:r>
            <a:r>
              <a:rPr lang="en-US" sz="2400" dirty="0"/>
              <a:t>, deafness, </a:t>
            </a:r>
            <a:r>
              <a:rPr lang="en-US" sz="2400" dirty="0" err="1"/>
              <a:t>hutchinson</a:t>
            </a:r>
            <a:r>
              <a:rPr lang="en-US" sz="2400" dirty="0"/>
              <a:t> teeth; </a:t>
            </a:r>
            <a:r>
              <a:rPr lang="en-US" sz="2400" dirty="0" err="1"/>
              <a:t>clutton</a:t>
            </a:r>
            <a:r>
              <a:rPr lang="en-US" sz="2400" dirty="0"/>
              <a:t> joints, mulberry molars, </a:t>
            </a:r>
            <a:r>
              <a:rPr lang="en-US" sz="2400" dirty="0" err="1"/>
              <a:t>rhagades</a:t>
            </a: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Acquired infection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Primary stage: chancre (painless); 3 </a:t>
            </a:r>
            <a:r>
              <a:rPr lang="en-US" sz="2400" dirty="0" err="1"/>
              <a:t>wks</a:t>
            </a:r>
            <a:r>
              <a:rPr lang="en-US" sz="2400" dirty="0"/>
              <a:t> after exposure.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u="sng" dirty="0"/>
              <a:t>Secondary stage: rash (palms and soles</a:t>
            </a:r>
            <a:r>
              <a:rPr lang="en-US" sz="2400" dirty="0"/>
              <a:t>); </a:t>
            </a:r>
            <a:r>
              <a:rPr lang="en-US" sz="2400" dirty="0" err="1"/>
              <a:t>condyloma</a:t>
            </a:r>
            <a:r>
              <a:rPr lang="en-US" sz="2400" dirty="0"/>
              <a:t> </a:t>
            </a:r>
            <a:r>
              <a:rPr lang="en-US" sz="2400" dirty="0" err="1"/>
              <a:t>lata</a:t>
            </a:r>
            <a:endParaRPr lang="en-US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Tertiary stage: </a:t>
            </a:r>
            <a:r>
              <a:rPr lang="en-US" sz="2400" dirty="0" err="1"/>
              <a:t>gumma</a:t>
            </a:r>
            <a:r>
              <a:rPr lang="en-US" sz="2400" dirty="0"/>
              <a:t>, cardio involvement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/>
              <a:t>Neurosyphilis</a:t>
            </a:r>
            <a:r>
              <a:rPr lang="en-US" sz="2400" dirty="0"/>
              <a:t> or neonates: CSF VDRL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/>
              <a:t>Dx</a:t>
            </a:r>
            <a:r>
              <a:rPr lang="en-US" sz="2400" dirty="0"/>
              <a:t>: non-</a:t>
            </a:r>
            <a:r>
              <a:rPr lang="en-US" sz="2400" dirty="0" err="1"/>
              <a:t>treponemal</a:t>
            </a:r>
            <a:r>
              <a:rPr lang="en-US" sz="2400" dirty="0"/>
              <a:t> (VDRL, RPR)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400" dirty="0"/>
              <a:t>           </a:t>
            </a:r>
            <a:r>
              <a:rPr lang="en-US" sz="2400" dirty="0" err="1"/>
              <a:t>treponemal</a:t>
            </a:r>
            <a:r>
              <a:rPr lang="en-US" sz="2400" dirty="0"/>
              <a:t> (FTA-ABS, TP-PA)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/>
              <a:t>Tx</a:t>
            </a:r>
            <a:r>
              <a:rPr lang="en-US" sz="2400" dirty="0"/>
              <a:t>: Pen G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  <p:sp>
        <p:nvSpPr>
          <p:cNvPr id="17410" name="AutoShape 2" descr="Syphilis Rash l Signs and Symptoms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Syphilis Rash l Signs and Symptoms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Syphilis Rash l Signs and Symptoms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Syphilis Rash l Signs and Symptoms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Disclosure</a:t>
            </a:r>
          </a:p>
        </p:txBody>
      </p:sp>
      <p:sp>
        <p:nvSpPr>
          <p:cNvPr id="145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 have no relevant financial relationship to disclose or COI’s to resolve.</a:t>
            </a:r>
          </a:p>
        </p:txBody>
      </p:sp>
    </p:spTree>
    <p:extLst>
      <p:ext uri="{BB962C8B-B14F-4D97-AF65-F5344CB8AC3E}">
        <p14:creationId xmlns:p14="http://schemas.microsoft.com/office/powerpoint/2010/main" val="758641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0" y="228601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Lyme Disease</a:t>
            </a:r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676400"/>
            <a:ext cx="9144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/>
              <a:t>Borrelia</a:t>
            </a:r>
            <a:r>
              <a:rPr lang="en-US" sz="2400" dirty="0"/>
              <a:t> </a:t>
            </a:r>
            <a:r>
              <a:rPr lang="en-US" sz="2400" dirty="0" err="1"/>
              <a:t>burgdoferi</a:t>
            </a: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Tick vector: </a:t>
            </a:r>
            <a:r>
              <a:rPr lang="en-US" sz="2400" dirty="0" err="1"/>
              <a:t>Ixodes</a:t>
            </a:r>
            <a:r>
              <a:rPr lang="en-US" sz="2400" dirty="0"/>
              <a:t> </a:t>
            </a:r>
            <a:r>
              <a:rPr lang="en-US" sz="2400" dirty="0" err="1"/>
              <a:t>scapularis</a:t>
            </a: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Reported mainly in the northeast US: (&gt;90%)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Early localized </a:t>
            </a:r>
            <a:r>
              <a:rPr lang="en-US" sz="2400" dirty="0" err="1"/>
              <a:t>Dz</a:t>
            </a:r>
            <a:r>
              <a:rPr lang="en-US" sz="2400" dirty="0"/>
              <a:t>: </a:t>
            </a:r>
            <a:r>
              <a:rPr lang="en-US" sz="2400" dirty="0" err="1"/>
              <a:t>Erythema</a:t>
            </a:r>
            <a:r>
              <a:rPr lang="en-US" sz="2400" dirty="0"/>
              <a:t> </a:t>
            </a:r>
            <a:r>
              <a:rPr lang="en-US" sz="2400" dirty="0" err="1"/>
              <a:t>migrans</a:t>
            </a:r>
            <a:r>
              <a:rPr lang="en-US" sz="2400" dirty="0"/>
              <a:t> (EM) (single target lesion) </a:t>
            </a:r>
            <a:r>
              <a:rPr lang="en-US" sz="2400" u="sng" dirty="0"/>
              <a:t>see in 1</a:t>
            </a:r>
            <a:r>
              <a:rPr lang="en-US" sz="2400" u="sng" baseline="30000" dirty="0"/>
              <a:t>st</a:t>
            </a:r>
            <a:r>
              <a:rPr lang="en-US" sz="2400" u="sng" dirty="0"/>
              <a:t> 4 weeks: no </a:t>
            </a:r>
            <a:r>
              <a:rPr lang="en-US" sz="2400" u="sng" dirty="0" err="1"/>
              <a:t>Ab’s</a:t>
            </a:r>
            <a:r>
              <a:rPr lang="en-US" sz="2400" u="sng" dirty="0"/>
              <a:t> to detect—Just </a:t>
            </a:r>
            <a:r>
              <a:rPr lang="en-US" sz="2400" u="sng" dirty="0" err="1"/>
              <a:t>Tx</a:t>
            </a:r>
            <a:endParaRPr lang="en-US" sz="2400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Early disseminated: EM (multiple lesions), facial CN palsies, </a:t>
            </a:r>
            <a:r>
              <a:rPr lang="en-US" sz="2400" dirty="0" err="1"/>
              <a:t>carditis</a:t>
            </a:r>
            <a:r>
              <a:rPr lang="en-US" sz="2400" dirty="0"/>
              <a:t> w heart block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Late </a:t>
            </a:r>
            <a:r>
              <a:rPr lang="en-US" sz="2400" dirty="0" err="1"/>
              <a:t>Dz</a:t>
            </a:r>
            <a:r>
              <a:rPr lang="en-US" sz="2400" dirty="0"/>
              <a:t>: recurrent arthritis (</a:t>
            </a:r>
            <a:r>
              <a:rPr lang="en-US" sz="2400" dirty="0" err="1"/>
              <a:t>pauciarticular</a:t>
            </a:r>
            <a:r>
              <a:rPr lang="en-US" sz="2400" dirty="0"/>
              <a:t>), meningitis, encephalitis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/>
              <a:t>Dx</a:t>
            </a:r>
            <a:r>
              <a:rPr lang="en-US" sz="2400" dirty="0"/>
              <a:t>: Early: mainly clinical; Disseminated &amp; Late: Do </a:t>
            </a:r>
            <a:r>
              <a:rPr lang="en-US" sz="2400" dirty="0" err="1"/>
              <a:t>Serologies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/>
              <a:t>Tx</a:t>
            </a:r>
            <a:r>
              <a:rPr lang="en-US" sz="2400" dirty="0"/>
              <a:t>: </a:t>
            </a:r>
            <a:r>
              <a:rPr lang="en-US" sz="2400" b="1" u="sng" dirty="0"/>
              <a:t>Observe only if removal of tick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Early: </a:t>
            </a:r>
            <a:r>
              <a:rPr lang="en-US" sz="2400" dirty="0" err="1"/>
              <a:t>Doxycycline</a:t>
            </a:r>
            <a:r>
              <a:rPr lang="en-US" sz="2400" dirty="0"/>
              <a:t> &gt;8yr; amoxicillin &lt;8yr x 14 to 21 days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Disseminated and Late: Same </a:t>
            </a:r>
            <a:r>
              <a:rPr lang="en-US" sz="2400" dirty="0" err="1"/>
              <a:t>Abx’s</a:t>
            </a:r>
            <a:r>
              <a:rPr lang="en-US" sz="2400" dirty="0"/>
              <a:t> as above or CTX.     	Arthritis: Treatment is for 28 days</a:t>
            </a:r>
          </a:p>
        </p:txBody>
      </p:sp>
      <p:pic>
        <p:nvPicPr>
          <p:cNvPr id="10242" name="Picture 2" descr="Ticks and Lyme Disease | Regional Science Consort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381000"/>
            <a:ext cx="17907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Tuberculosis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676400"/>
            <a:ext cx="9144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Mycobacterium tuberculosis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u="sng" dirty="0"/>
              <a:t>Review definition of positive TST definition according to risk factors (Next slide)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BCG vaccine: interpretation of TST in vaccine recipients is the same as non-receipts (generally disregard &gt; 5 yrs post-vaccine)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u="sng" dirty="0"/>
              <a:t>10- 40 % false neg. TST; repeat TST 6 to 12 wks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Latent TB infection: +TST (IGRA) + asymptomatic and a negative CXR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TB </a:t>
            </a:r>
            <a:r>
              <a:rPr lang="en-US" sz="2800" dirty="0" err="1"/>
              <a:t>Dz</a:t>
            </a:r>
            <a:r>
              <a:rPr lang="en-US" sz="2800" dirty="0"/>
              <a:t>: +TST (IGRA), +CXR; fever, chills, cough, night sweats; </a:t>
            </a:r>
            <a:r>
              <a:rPr lang="en-US" sz="2800" u="sng" dirty="0" err="1"/>
              <a:t>extrapulmonary</a:t>
            </a:r>
            <a:r>
              <a:rPr lang="en-US" sz="2800" u="sng" dirty="0"/>
              <a:t> manifestation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   </a:t>
            </a:r>
            <a:r>
              <a:rPr lang="en-US" sz="2800" b="1" dirty="0"/>
              <a:t>i.e. </a:t>
            </a:r>
            <a:r>
              <a:rPr lang="en-US" sz="2800" b="1" u="sng" dirty="0"/>
              <a:t>meningitis (6</a:t>
            </a:r>
            <a:r>
              <a:rPr lang="en-US" sz="2800" b="1" u="sng" baseline="30000" dirty="0"/>
              <a:t>th</a:t>
            </a:r>
            <a:r>
              <a:rPr lang="en-US" sz="2800" b="1" u="sng" dirty="0"/>
              <a:t> CN palsy, basilar enhancement</a:t>
            </a:r>
            <a:r>
              <a:rPr lang="en-US" sz="2800" b="1" dirty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Tuberculosis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0" y="1371600"/>
            <a:ext cx="91440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Dx</a:t>
            </a:r>
            <a:r>
              <a:rPr lang="en-US" dirty="0"/>
              <a:t> of TB </a:t>
            </a:r>
            <a:r>
              <a:rPr lang="en-US" dirty="0" err="1"/>
              <a:t>Dz</a:t>
            </a:r>
            <a:r>
              <a:rPr lang="en-US" dirty="0"/>
              <a:t>: Sputum or early AM gastric aspirate for AFB smear + </a:t>
            </a:r>
            <a:r>
              <a:rPr lang="en-US" dirty="0" err="1"/>
              <a:t>Cx</a:t>
            </a:r>
            <a:r>
              <a:rPr lang="en-US" dirty="0"/>
              <a:t> + PCR x 3</a:t>
            </a:r>
          </a:p>
          <a:p>
            <a:pPr eaLnBrk="1" hangingPunct="1">
              <a:defRPr/>
            </a:pPr>
            <a:r>
              <a:rPr lang="en-US" dirty="0" err="1"/>
              <a:t>Tx</a:t>
            </a:r>
            <a:r>
              <a:rPr lang="en-US" dirty="0"/>
              <a:t>: </a:t>
            </a:r>
            <a:r>
              <a:rPr lang="en-US" u="sng" dirty="0"/>
              <a:t>LTBI:</a:t>
            </a:r>
          </a:p>
          <a:p>
            <a:pPr lvl="1" eaLnBrk="1" hangingPunct="1">
              <a:defRPr/>
            </a:pPr>
            <a:r>
              <a:rPr lang="en-US" dirty="0"/>
              <a:t>INH/</a:t>
            </a:r>
            <a:r>
              <a:rPr lang="en-US" dirty="0" err="1"/>
              <a:t>Rifapentine</a:t>
            </a:r>
            <a:r>
              <a:rPr lang="en-US" dirty="0"/>
              <a:t> q weekly x 12 weeks (&gt;2yrs)</a:t>
            </a:r>
          </a:p>
          <a:p>
            <a:pPr lvl="1" eaLnBrk="1" hangingPunct="1">
              <a:defRPr/>
            </a:pPr>
            <a:r>
              <a:rPr lang="en-US" dirty="0"/>
              <a:t>INH/Rifampin x 3 months</a:t>
            </a:r>
          </a:p>
          <a:p>
            <a:pPr lvl="1" eaLnBrk="1" hangingPunct="1">
              <a:defRPr/>
            </a:pPr>
            <a:r>
              <a:rPr lang="en-US" dirty="0"/>
              <a:t>Rifampin </a:t>
            </a:r>
            <a:r>
              <a:rPr lang="en-US" dirty="0" err="1"/>
              <a:t>qd</a:t>
            </a:r>
            <a:r>
              <a:rPr lang="en-US" dirty="0"/>
              <a:t> x 4 months</a:t>
            </a:r>
          </a:p>
          <a:p>
            <a:pPr lvl="1" eaLnBrk="1" hangingPunct="1">
              <a:defRPr/>
            </a:pPr>
            <a:r>
              <a:rPr lang="en-US" dirty="0" err="1"/>
              <a:t>Isoniazid</a:t>
            </a:r>
            <a:r>
              <a:rPr lang="en-US" dirty="0"/>
              <a:t> </a:t>
            </a:r>
            <a:r>
              <a:rPr lang="en-US" dirty="0" err="1"/>
              <a:t>qd</a:t>
            </a:r>
            <a:r>
              <a:rPr lang="en-US" dirty="0"/>
              <a:t> x 9 months</a:t>
            </a:r>
          </a:p>
          <a:p>
            <a:pPr eaLnBrk="1" hangingPunct="1">
              <a:buNone/>
              <a:defRPr/>
            </a:pPr>
            <a:r>
              <a:rPr lang="en-US" dirty="0"/>
              <a:t>         </a:t>
            </a:r>
            <a:r>
              <a:rPr lang="en-US" u="sng" dirty="0"/>
              <a:t>TB </a:t>
            </a:r>
            <a:r>
              <a:rPr lang="en-US" u="sng" dirty="0" err="1"/>
              <a:t>Dz</a:t>
            </a:r>
            <a:r>
              <a:rPr lang="en-US" u="sng" dirty="0"/>
              <a:t>: (RIPE) </a:t>
            </a:r>
            <a:r>
              <a:rPr lang="en-US" dirty="0"/>
              <a:t>rifampin, INH, </a:t>
            </a:r>
            <a:r>
              <a:rPr lang="en-US" dirty="0" err="1"/>
              <a:t>pyrazinamide</a:t>
            </a:r>
            <a:r>
              <a:rPr lang="en-US" dirty="0"/>
              <a:t>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            </a:t>
            </a:r>
            <a:r>
              <a:rPr lang="en-US" dirty="0" err="1"/>
              <a:t>ethambutol</a:t>
            </a:r>
            <a:r>
              <a:rPr lang="en-US" dirty="0"/>
              <a:t> x 2 mo then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            INH + rifampin x 4 more mo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Tuberculosis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676400"/>
            <a:ext cx="8540750" cy="51816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u="sng" dirty="0" err="1">
                <a:effectLst/>
              </a:rPr>
              <a:t>Induration</a:t>
            </a:r>
            <a:r>
              <a:rPr lang="en-US" sz="1800" b="1" u="sng" dirty="0">
                <a:effectLst/>
              </a:rPr>
              <a:t> 5 mm or greater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effectLst/>
              </a:rPr>
              <a:t>Children in close contact with known or suspected contagious people with tuberculosis disease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effectLst/>
              </a:rPr>
              <a:t>Children suspected to have tuberculosis disease: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effectLst/>
              </a:rPr>
              <a:t>• Findings on chest radiograph consistent with active or previous tuberculosis disease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effectLst/>
              </a:rPr>
              <a:t>• Clinical evidence of tuberculosis disease</a:t>
            </a:r>
            <a:endParaRPr lang="en-US" sz="14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effectLst/>
              </a:rPr>
              <a:t>Children receiving immunosuppressive therapy</a:t>
            </a:r>
            <a:r>
              <a:rPr lang="en-US" sz="1400" b="1" dirty="0">
                <a:effectLst/>
              </a:rPr>
              <a:t> </a:t>
            </a:r>
            <a:r>
              <a:rPr lang="en-US" sz="1400" dirty="0">
                <a:effectLst/>
              </a:rPr>
              <a:t>or with immunosuppressive conditions, including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effectLst/>
              </a:rPr>
              <a:t>   human immunodeficiency (HIV) infection</a:t>
            </a:r>
          </a:p>
          <a:p>
            <a:pPr>
              <a:lnSpc>
                <a:spcPct val="80000"/>
              </a:lnSpc>
            </a:pPr>
            <a:endParaRPr lang="en-US" sz="14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1800" b="1" u="sng" dirty="0" err="1">
                <a:effectLst/>
              </a:rPr>
              <a:t>Induration</a:t>
            </a:r>
            <a:r>
              <a:rPr lang="en-US" sz="1800" b="1" u="sng" dirty="0">
                <a:effectLst/>
              </a:rPr>
              <a:t> 10 mm or greater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effectLst/>
              </a:rPr>
              <a:t>Children at increased risk of disseminated tuberculosis disease: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effectLst/>
              </a:rPr>
              <a:t>• Children younger than 4 years of age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effectLst/>
              </a:rPr>
              <a:t>• Children with other medical conditions, including Hodgkin disease, lymphoma, diabetes mellitus,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effectLst/>
              </a:rPr>
              <a:t>   chronic renal failure, or malnutrition 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effectLst/>
              </a:rPr>
              <a:t>Children with likelihood of increased exposure to tuberculosis disease: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effectLst/>
              </a:rPr>
              <a:t>• Children born in high-prevalence regions of the world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effectLst/>
              </a:rPr>
              <a:t>• Children who travel to high-prevalence regions of the world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effectLst/>
              </a:rPr>
              <a:t>• Children frequently exposed to adults who are HIV infected, homeless, users of illicit drugs,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effectLst/>
              </a:rPr>
              <a:t>residents of nursing homes, incarcerated or institutionalized</a:t>
            </a:r>
          </a:p>
          <a:p>
            <a:pPr>
              <a:lnSpc>
                <a:spcPct val="80000"/>
              </a:lnSpc>
            </a:pPr>
            <a:endParaRPr lang="en-US" sz="14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1800" b="1" u="sng" dirty="0" err="1">
                <a:effectLst/>
              </a:rPr>
              <a:t>Induration</a:t>
            </a:r>
            <a:r>
              <a:rPr lang="en-US" sz="1800" b="1" u="sng" dirty="0">
                <a:effectLst/>
              </a:rPr>
              <a:t> 15 mm or greater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effectLst/>
              </a:rPr>
              <a:t>Children age 4 years or older without any risk factors</a:t>
            </a:r>
          </a:p>
          <a:p>
            <a:pPr>
              <a:lnSpc>
                <a:spcPct val="80000"/>
              </a:lnSpc>
            </a:pPr>
            <a:r>
              <a:rPr lang="en-US" sz="1400" b="1" u="sng" dirty="0">
                <a:effectLst/>
              </a:rPr>
              <a:t>These definitions apply regardless of previous </a:t>
            </a:r>
            <a:r>
              <a:rPr lang="en-US" sz="1400" b="1" u="sng" dirty="0" err="1">
                <a:effectLst/>
              </a:rPr>
              <a:t>bacille</a:t>
            </a:r>
            <a:r>
              <a:rPr lang="en-US" sz="1400" b="1" u="sng" dirty="0">
                <a:effectLst/>
              </a:rPr>
              <a:t> </a:t>
            </a:r>
            <a:r>
              <a:rPr lang="en-US" sz="1400" b="1" u="sng" dirty="0" err="1">
                <a:effectLst/>
              </a:rPr>
              <a:t>Calmette-Guérin</a:t>
            </a:r>
            <a:r>
              <a:rPr lang="en-US" sz="1400" b="1" u="sng" dirty="0"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</a:rPr>
              <a:t>Nontuberculosis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676400"/>
            <a:ext cx="854075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Atypical </a:t>
            </a:r>
            <a:r>
              <a:rPr lang="en-US" dirty="0" err="1"/>
              <a:t>mycobacteria</a:t>
            </a:r>
            <a:r>
              <a:rPr lang="en-US" dirty="0"/>
              <a:t> (NTB)</a:t>
            </a:r>
          </a:p>
          <a:p>
            <a:pPr eaLnBrk="1" hangingPunct="1">
              <a:defRPr/>
            </a:pPr>
            <a:r>
              <a:rPr lang="en-US" dirty="0"/>
              <a:t>Most common S&amp;S: </a:t>
            </a:r>
            <a:r>
              <a:rPr lang="en-US" u="sng" dirty="0"/>
              <a:t>cervical lymphadenitis</a:t>
            </a:r>
            <a:r>
              <a:rPr lang="en-US" dirty="0"/>
              <a:t> (</a:t>
            </a:r>
            <a:r>
              <a:rPr lang="en-US" dirty="0" err="1"/>
              <a:t>purpuric</a:t>
            </a:r>
            <a:r>
              <a:rPr lang="en-US" dirty="0"/>
              <a:t>/bluish lesion) </a:t>
            </a:r>
            <a:r>
              <a:rPr lang="en-US" b="1" u="sng" dirty="0"/>
              <a:t>”shiny/</a:t>
            </a:r>
            <a:r>
              <a:rPr lang="en-US" b="1" u="sng" dirty="0" err="1"/>
              <a:t>violaceous</a:t>
            </a:r>
            <a:r>
              <a:rPr lang="en-US" b="1" u="sng" dirty="0"/>
              <a:t>”</a:t>
            </a:r>
          </a:p>
          <a:p>
            <a:pPr eaLnBrk="1" hangingPunct="1">
              <a:defRPr/>
            </a:pPr>
            <a:r>
              <a:rPr lang="en-US" dirty="0" err="1"/>
              <a:t>Dx</a:t>
            </a:r>
            <a:r>
              <a:rPr lang="en-US" dirty="0"/>
              <a:t>: </a:t>
            </a:r>
            <a:r>
              <a:rPr lang="en-US" b="1" u="sng" dirty="0"/>
              <a:t>TST usually less than 10mm.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 clinical + biopsy + </a:t>
            </a:r>
            <a:r>
              <a:rPr lang="en-US" dirty="0" err="1"/>
              <a:t>Cx</a:t>
            </a:r>
            <a:r>
              <a:rPr lang="en-US" dirty="0"/>
              <a:t>/PCR</a:t>
            </a:r>
          </a:p>
          <a:p>
            <a:pPr eaLnBrk="1" hangingPunct="1">
              <a:defRPr/>
            </a:pPr>
            <a:r>
              <a:rPr lang="en-US" dirty="0" err="1"/>
              <a:t>Tx</a:t>
            </a:r>
            <a:r>
              <a:rPr lang="en-US" dirty="0"/>
              <a:t>: </a:t>
            </a:r>
            <a:r>
              <a:rPr lang="en-US" b="1" u="sng" dirty="0"/>
              <a:t>complete surgical excision</a:t>
            </a:r>
            <a:r>
              <a:rPr lang="en-US" dirty="0"/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Clarithromycin or Azithromycin with 	    	 rifampin, rifabutin or </a:t>
            </a:r>
            <a:r>
              <a:rPr lang="en-US" dirty="0" err="1"/>
              <a:t>ethambutol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		  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Cat-Scratch Disease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6" y="1524000"/>
            <a:ext cx="8842375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/>
              <a:t>Bartonella</a:t>
            </a:r>
            <a:r>
              <a:rPr lang="en-US" sz="2800" dirty="0"/>
              <a:t> </a:t>
            </a:r>
            <a:r>
              <a:rPr lang="en-US" sz="2800" dirty="0" err="1"/>
              <a:t>henselae</a:t>
            </a:r>
            <a:endParaRPr lang="en-US" sz="2800" dirty="0"/>
          </a:p>
          <a:p>
            <a:pPr eaLnBrk="1" hangingPunct="1">
              <a:defRPr/>
            </a:pPr>
            <a:r>
              <a:rPr lang="en-US" sz="2800" u="sng" dirty="0"/>
              <a:t>Skin papule</a:t>
            </a:r>
            <a:r>
              <a:rPr lang="en-US" sz="2800" dirty="0"/>
              <a:t>  at presumed site of inoculation of cat</a:t>
            </a:r>
          </a:p>
          <a:p>
            <a:pPr eaLnBrk="1" hangingPunct="1">
              <a:defRPr/>
            </a:pPr>
            <a:r>
              <a:rPr lang="en-US" sz="2800" u="sng" dirty="0"/>
              <a:t>Local</a:t>
            </a:r>
            <a:r>
              <a:rPr lang="en-US" sz="2800" dirty="0"/>
              <a:t> lymphadenopathy: </a:t>
            </a:r>
            <a:r>
              <a:rPr lang="en-US" sz="2800" u="sng" dirty="0"/>
              <a:t>axillary</a:t>
            </a:r>
            <a:r>
              <a:rPr lang="en-US" sz="2800" dirty="0"/>
              <a:t>, cervical, inguinal</a:t>
            </a:r>
          </a:p>
          <a:p>
            <a:pPr eaLnBrk="1" hangingPunct="1">
              <a:defRPr/>
            </a:pPr>
            <a:r>
              <a:rPr lang="en-US" sz="2800" b="1" u="sng" dirty="0" err="1"/>
              <a:t>Granuloma</a:t>
            </a:r>
            <a:r>
              <a:rPr lang="en-US" sz="2800" b="1" u="sng" dirty="0"/>
              <a:t> of liver and spleen</a:t>
            </a:r>
          </a:p>
          <a:p>
            <a:pPr eaLnBrk="1" hangingPunct="1">
              <a:defRPr/>
            </a:pPr>
            <a:r>
              <a:rPr lang="en-US" sz="2800" dirty="0" err="1"/>
              <a:t>Parinaud</a:t>
            </a:r>
            <a:r>
              <a:rPr lang="en-US" sz="2800" dirty="0"/>
              <a:t> </a:t>
            </a:r>
            <a:r>
              <a:rPr lang="en-US" sz="2800" dirty="0" err="1"/>
              <a:t>oculoglandular</a:t>
            </a:r>
            <a:r>
              <a:rPr lang="en-US" sz="2800" dirty="0"/>
              <a:t> syndrome: inoculation of conjunctiva w </a:t>
            </a:r>
            <a:r>
              <a:rPr lang="en-US" sz="2800" dirty="0" err="1"/>
              <a:t>ipsilateral</a:t>
            </a:r>
            <a:r>
              <a:rPr lang="en-US" sz="2800" dirty="0"/>
              <a:t> </a:t>
            </a:r>
            <a:r>
              <a:rPr lang="en-US" sz="2800" dirty="0" err="1"/>
              <a:t>preauricular</a:t>
            </a:r>
            <a:r>
              <a:rPr lang="en-US" sz="2800" dirty="0"/>
              <a:t> or </a:t>
            </a:r>
            <a:r>
              <a:rPr lang="en-US" sz="2800" dirty="0" err="1"/>
              <a:t>submandibular</a:t>
            </a:r>
            <a:r>
              <a:rPr lang="en-US" sz="2800" dirty="0"/>
              <a:t> LN</a:t>
            </a:r>
          </a:p>
          <a:p>
            <a:pPr eaLnBrk="1" hangingPunct="1">
              <a:defRPr/>
            </a:pPr>
            <a:r>
              <a:rPr lang="en-US" sz="2800" dirty="0" err="1"/>
              <a:t>Dx</a:t>
            </a:r>
            <a:r>
              <a:rPr lang="en-US" sz="2800" dirty="0"/>
              <a:t>: serology; PCR; </a:t>
            </a:r>
            <a:r>
              <a:rPr lang="en-US" sz="2800" dirty="0" err="1"/>
              <a:t>Warthin</a:t>
            </a:r>
            <a:r>
              <a:rPr lang="en-US" sz="2800" dirty="0"/>
              <a:t>-Starry silver stain</a:t>
            </a:r>
          </a:p>
          <a:p>
            <a:pPr eaLnBrk="1" hangingPunct="1">
              <a:defRPr/>
            </a:pPr>
            <a:r>
              <a:rPr lang="en-US" sz="2800" dirty="0" err="1"/>
              <a:t>Tx</a:t>
            </a:r>
            <a:r>
              <a:rPr lang="en-US" sz="2800" dirty="0"/>
              <a:t>: Self-limited but effective </a:t>
            </a:r>
            <a:r>
              <a:rPr lang="en-US" sz="2800" dirty="0" err="1"/>
              <a:t>Abx’s</a:t>
            </a:r>
            <a:r>
              <a:rPr lang="en-US" sz="2800" dirty="0"/>
              <a:t> are: Azithromycin,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          TMP-SMX, rifampin, gentamicin, </a:t>
            </a:r>
            <a:r>
              <a:rPr lang="en-US" sz="2800" dirty="0" err="1"/>
              <a:t>ciproflox</a:t>
            </a:r>
            <a:r>
              <a:rPr lang="en-US" sz="2800" dirty="0"/>
              <a:t>., doxy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Chlamydia </a:t>
            </a:r>
            <a:r>
              <a:rPr lang="en-US" dirty="0" err="1">
                <a:solidFill>
                  <a:srgbClr val="FFFF00"/>
                </a:solidFill>
              </a:rPr>
              <a:t>trachomatis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676400"/>
            <a:ext cx="9144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Obligate intracellular bacteria</a:t>
            </a:r>
          </a:p>
          <a:p>
            <a:pPr eaLnBrk="1" hangingPunct="1">
              <a:defRPr/>
            </a:pPr>
            <a:r>
              <a:rPr lang="en-US" sz="2800" dirty="0"/>
              <a:t>Most common reportable STI in the US</a:t>
            </a:r>
          </a:p>
          <a:p>
            <a:pPr eaLnBrk="1" hangingPunct="1">
              <a:defRPr/>
            </a:pPr>
            <a:r>
              <a:rPr lang="en-US" sz="2800" b="1" u="sng" dirty="0" err="1"/>
              <a:t>Afebrile</a:t>
            </a:r>
            <a:r>
              <a:rPr lang="en-US" sz="2800" b="1" u="sng" dirty="0"/>
              <a:t> pneumonia (Interstitial infiltrates); cough, </a:t>
            </a:r>
            <a:r>
              <a:rPr lang="en-US" sz="2800" b="1" u="sng" dirty="0" err="1"/>
              <a:t>tachypnea</a:t>
            </a:r>
            <a:r>
              <a:rPr lang="en-US" sz="2800" b="1" u="sng" dirty="0"/>
              <a:t>, </a:t>
            </a:r>
            <a:r>
              <a:rPr lang="en-US" sz="2800" b="1" u="sng" dirty="0" err="1"/>
              <a:t>rales</a:t>
            </a:r>
            <a:r>
              <a:rPr lang="en-US" sz="2800" b="1" u="sng" dirty="0"/>
              <a:t>, conjunctivitis: 7 to 14 days after delivery</a:t>
            </a:r>
            <a:r>
              <a:rPr lang="en-US" sz="2800" b="1" dirty="0"/>
              <a:t>; (Up to 4 m/o)</a:t>
            </a:r>
          </a:p>
          <a:p>
            <a:pPr eaLnBrk="1" hangingPunct="1">
              <a:defRPr/>
            </a:pPr>
            <a:r>
              <a:rPr lang="en-US" sz="2800" dirty="0" err="1"/>
              <a:t>Dx</a:t>
            </a:r>
            <a:r>
              <a:rPr lang="en-US" sz="2800" dirty="0"/>
              <a:t>: </a:t>
            </a:r>
            <a:r>
              <a:rPr lang="en-US" sz="2800" dirty="0" err="1"/>
              <a:t>Cx</a:t>
            </a:r>
            <a:r>
              <a:rPr lang="en-US" sz="2800" dirty="0"/>
              <a:t>, PCR (NAAT); DFA or </a:t>
            </a:r>
            <a:r>
              <a:rPr lang="en-US" sz="2800" dirty="0" err="1"/>
              <a:t>giemsa</a:t>
            </a:r>
            <a:r>
              <a:rPr lang="en-US" sz="2800" dirty="0"/>
              <a:t> stain of    	conjunctival or NP scraping. (Inclusion bodies)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         Peripheral eosinophilia. </a:t>
            </a:r>
            <a:r>
              <a:rPr lang="en-US" sz="2800" dirty="0" err="1"/>
              <a:t>Ig’s</a:t>
            </a:r>
            <a:r>
              <a:rPr lang="en-US" sz="2800" dirty="0"/>
              <a:t> are increased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err="1"/>
              <a:t>Tx</a:t>
            </a:r>
            <a:r>
              <a:rPr lang="en-US" sz="2800" dirty="0"/>
              <a:t>: neonates: </a:t>
            </a:r>
            <a:r>
              <a:rPr lang="en-US" sz="2800" u="sng" dirty="0"/>
              <a:t>erythromycin x 14 days </a:t>
            </a:r>
            <a:r>
              <a:rPr lang="en-US" sz="2800" dirty="0"/>
              <a:t>or </a:t>
            </a:r>
            <a:r>
              <a:rPr lang="en-US" sz="2800" dirty="0" err="1"/>
              <a:t>azithro</a:t>
            </a:r>
            <a:r>
              <a:rPr lang="en-US" sz="2800" dirty="0"/>
              <a:t> x 5 days</a:t>
            </a:r>
            <a:endParaRPr lang="en-US" sz="2800" u="sng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      STI- </a:t>
            </a:r>
            <a:r>
              <a:rPr lang="en-US" sz="2800" dirty="0" err="1"/>
              <a:t>doxycycline</a:t>
            </a:r>
            <a:r>
              <a:rPr lang="en-US" sz="2800" dirty="0"/>
              <a:t> bid x 7d or </a:t>
            </a:r>
            <a:r>
              <a:rPr lang="en-US" sz="2800" dirty="0" err="1"/>
              <a:t>azithromycin</a:t>
            </a:r>
            <a:r>
              <a:rPr lang="en-US" sz="2800" dirty="0"/>
              <a:t> 1g x 1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</a:rPr>
              <a:t>Mycoplasma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77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676400"/>
            <a:ext cx="8842375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/>
              <a:t>Mycoplasma</a:t>
            </a:r>
            <a:r>
              <a:rPr lang="en-US" sz="2800" dirty="0"/>
              <a:t> </a:t>
            </a:r>
            <a:r>
              <a:rPr lang="en-US" sz="2800" dirty="0" err="1"/>
              <a:t>pnuemoniae</a:t>
            </a:r>
            <a:r>
              <a:rPr lang="en-US" sz="2800" dirty="0"/>
              <a:t> </a:t>
            </a:r>
            <a:r>
              <a:rPr lang="en-US" sz="2800" u="sng" dirty="0"/>
              <a:t>(Atypical pneumonia)</a:t>
            </a:r>
          </a:p>
          <a:p>
            <a:pPr eaLnBrk="1" hangingPunct="1">
              <a:defRPr/>
            </a:pPr>
            <a:r>
              <a:rPr lang="en-US" sz="2800" u="sng" dirty="0"/>
              <a:t>Interstitial pneumonia</a:t>
            </a:r>
            <a:r>
              <a:rPr lang="en-US" sz="2800" dirty="0"/>
              <a:t>, pharyngitis, otitis, sinusitis, </a:t>
            </a:r>
            <a:r>
              <a:rPr lang="en-US" sz="2800" dirty="0" err="1"/>
              <a:t>maculopapular</a:t>
            </a:r>
            <a:r>
              <a:rPr lang="en-US" sz="2800" dirty="0"/>
              <a:t> rash, transverse myelitis, encephalitis, cerebellar ataxia, Erythema </a:t>
            </a:r>
            <a:r>
              <a:rPr lang="en-US" sz="2800" dirty="0" err="1"/>
              <a:t>multiforme</a:t>
            </a:r>
            <a:r>
              <a:rPr lang="en-US" sz="2800" dirty="0"/>
              <a:t>, Steven Johnson Syndrome</a:t>
            </a:r>
          </a:p>
          <a:p>
            <a:pPr eaLnBrk="1" hangingPunct="1">
              <a:defRPr/>
            </a:pPr>
            <a:r>
              <a:rPr lang="en-US" sz="2800" dirty="0" err="1"/>
              <a:t>Dx</a:t>
            </a:r>
            <a:r>
              <a:rPr lang="en-US" sz="2800" dirty="0"/>
              <a:t>: Serology (EIA): </a:t>
            </a:r>
            <a:r>
              <a:rPr lang="en-US" sz="2800" dirty="0" err="1"/>
              <a:t>IgM</a:t>
            </a:r>
            <a:r>
              <a:rPr lang="en-US" sz="2800" dirty="0"/>
              <a:t>-Specific, Peak at 3 to 6 weeks and persist for 2 to 3 month; PCR</a:t>
            </a:r>
          </a:p>
          <a:p>
            <a:pPr eaLnBrk="1" hangingPunct="1">
              <a:defRPr/>
            </a:pPr>
            <a:r>
              <a:rPr lang="en-US" sz="2800" dirty="0" err="1"/>
              <a:t>Tx</a:t>
            </a:r>
            <a:r>
              <a:rPr lang="en-US" sz="2800" dirty="0"/>
              <a:t>: </a:t>
            </a:r>
            <a:r>
              <a:rPr lang="en-US" sz="2800" b="1" u="sng" dirty="0"/>
              <a:t>Macrolide</a:t>
            </a:r>
            <a:r>
              <a:rPr lang="en-US" sz="2800" dirty="0"/>
              <a:t>; </a:t>
            </a:r>
            <a:r>
              <a:rPr lang="en-US" sz="2800" u="sng" dirty="0"/>
              <a:t>If Allergy and &gt;8 y/o: </a:t>
            </a:r>
            <a:r>
              <a:rPr lang="en-US" sz="2800" u="sng" dirty="0" err="1"/>
              <a:t>Doxycycline</a:t>
            </a:r>
            <a:r>
              <a:rPr lang="en-US" sz="2800" u="sng" dirty="0"/>
              <a:t>;</a:t>
            </a:r>
          </a:p>
          <a:p>
            <a:pPr marL="0" indent="0" eaLnBrk="1" hangingPunct="1">
              <a:buNone/>
              <a:defRPr/>
            </a:pPr>
            <a:r>
              <a:rPr lang="en-US" sz="2800" dirty="0"/>
              <a:t>         &lt; 8 yrs </a:t>
            </a:r>
            <a:r>
              <a:rPr lang="en-US" sz="2800" dirty="0" err="1"/>
              <a:t>Tx</a:t>
            </a:r>
            <a:r>
              <a:rPr lang="en-US" sz="2800" dirty="0"/>
              <a:t> with a </a:t>
            </a:r>
            <a:r>
              <a:rPr lang="en-US" sz="2800" dirty="0" err="1"/>
              <a:t>fluoroquinolone</a:t>
            </a:r>
            <a:r>
              <a:rPr lang="en-US" sz="2800" dirty="0"/>
              <a:t>. </a:t>
            </a:r>
          </a:p>
          <a:p>
            <a:pPr marL="0" indent="0" eaLnBrk="1" hangingPunct="1">
              <a:buNone/>
              <a:defRPr/>
            </a:pPr>
            <a:r>
              <a:rPr lang="en-US" sz="2800" dirty="0"/>
              <a:t>	</a:t>
            </a:r>
            <a:r>
              <a:rPr lang="en-US" sz="2800" dirty="0" err="1"/>
              <a:t>Macrolide</a:t>
            </a:r>
            <a:r>
              <a:rPr lang="en-US" sz="2800" dirty="0"/>
              <a:t>-resistant strains (5 to 15% in the US)  </a:t>
            </a:r>
          </a:p>
          <a:p>
            <a:pPr marL="0" indent="0" eaLnBrk="1" hangingPunct="1"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81200"/>
            <a:ext cx="7772400" cy="1905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Thank You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AND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Part Two with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Dr. </a:t>
            </a:r>
            <a:r>
              <a:rPr lang="en-US" dirty="0" err="1">
                <a:solidFill>
                  <a:srgbClr val="FFFF00"/>
                </a:solidFill>
              </a:rPr>
              <a:t>Kowalsky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5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BACTERIA</a:t>
            </a:r>
          </a:p>
        </p:txBody>
      </p:sp>
      <p:sp>
        <p:nvSpPr>
          <p:cNvPr id="40965" name="Rectangle 5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152401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Clostridium </a:t>
            </a:r>
            <a:r>
              <a:rPr lang="en-US" dirty="0" err="1">
                <a:solidFill>
                  <a:srgbClr val="FFFF00"/>
                </a:solidFill>
              </a:rPr>
              <a:t>botulinum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295400"/>
            <a:ext cx="9144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Preformed toxin from spores ingested from contaminated food</a:t>
            </a:r>
          </a:p>
          <a:p>
            <a:pPr eaLnBrk="1" hangingPunct="1">
              <a:defRPr/>
            </a:pPr>
            <a:r>
              <a:rPr lang="en-US" u="sng" dirty="0"/>
              <a:t>Honey</a:t>
            </a:r>
            <a:r>
              <a:rPr lang="en-US" dirty="0"/>
              <a:t>, canned foods</a:t>
            </a:r>
          </a:p>
          <a:p>
            <a:pPr eaLnBrk="1" hangingPunct="1">
              <a:defRPr/>
            </a:pPr>
            <a:r>
              <a:rPr lang="en-US" dirty="0"/>
              <a:t>Blocks presynaptic acetylcholine release</a:t>
            </a:r>
          </a:p>
          <a:p>
            <a:pPr eaLnBrk="1" hangingPunct="1">
              <a:defRPr/>
            </a:pPr>
            <a:r>
              <a:rPr lang="en-US" u="sng" dirty="0"/>
              <a:t>Acute Symmetric descending flaccid paralysis</a:t>
            </a:r>
          </a:p>
          <a:p>
            <a:pPr eaLnBrk="1" hangingPunct="1">
              <a:defRPr/>
            </a:pPr>
            <a:r>
              <a:rPr lang="en-US" u="sng" dirty="0" err="1"/>
              <a:t>Infants:Weak</a:t>
            </a:r>
            <a:r>
              <a:rPr lang="en-US" u="sng" dirty="0"/>
              <a:t> cry, constipation, hypotonia, poor feeding, poor gag reflex in infants 1d to 12 m/o </a:t>
            </a:r>
          </a:p>
          <a:p>
            <a:pPr eaLnBrk="1" hangingPunct="1">
              <a:defRPr/>
            </a:pPr>
            <a:r>
              <a:rPr lang="en-US" dirty="0" err="1"/>
              <a:t>Dx</a:t>
            </a:r>
            <a:r>
              <a:rPr lang="en-US" dirty="0"/>
              <a:t>: Bioassay to detect toxin in </a:t>
            </a:r>
            <a:r>
              <a:rPr lang="en-US" dirty="0" err="1"/>
              <a:t>serum,stool</a:t>
            </a:r>
            <a:r>
              <a:rPr lang="en-US" dirty="0"/>
              <a:t>/food</a:t>
            </a:r>
          </a:p>
          <a:p>
            <a:pPr eaLnBrk="1" hangingPunct="1">
              <a:defRPr/>
            </a:pPr>
            <a:r>
              <a:rPr lang="en-US" dirty="0" err="1"/>
              <a:t>Tx</a:t>
            </a:r>
            <a:r>
              <a:rPr lang="en-US" dirty="0"/>
              <a:t>: No </a:t>
            </a:r>
            <a:r>
              <a:rPr lang="en-US" dirty="0" err="1"/>
              <a:t>Abx</a:t>
            </a:r>
            <a:r>
              <a:rPr lang="en-US" dirty="0"/>
              <a:t>; Human derived botulism antitoxin given immediately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Diphtheria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676400"/>
            <a:ext cx="9144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Corynbacterium</a:t>
            </a:r>
            <a:r>
              <a:rPr lang="en-US" sz="2800" dirty="0"/>
              <a:t> </a:t>
            </a:r>
            <a:r>
              <a:rPr lang="en-US" sz="2800" dirty="0" err="1"/>
              <a:t>diphtheriae</a:t>
            </a:r>
            <a:r>
              <a:rPr lang="en-US" sz="2800" dirty="0"/>
              <a:t> (Gram + Rod)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Toxin inhibits protein synthesis: leads to tissue  necrosis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/>
              <a:t>Pharyngeal, </a:t>
            </a:r>
            <a:r>
              <a:rPr lang="en-US" sz="2800" b="1" u="sng" dirty="0" err="1"/>
              <a:t>tonsillar</a:t>
            </a:r>
            <a:r>
              <a:rPr lang="en-US" sz="2800" b="1" u="sng" dirty="0"/>
              <a:t>, laryngeal (</a:t>
            </a:r>
            <a:r>
              <a:rPr lang="en-US" sz="2800" b="1" u="sng" dirty="0" err="1"/>
              <a:t>pseudomembrane</a:t>
            </a:r>
            <a:r>
              <a:rPr lang="en-US" sz="2800" b="1" u="sng" dirty="0"/>
              <a:t>) with severe LN (bull neck</a:t>
            </a:r>
            <a:r>
              <a:rPr lang="en-US" sz="2800" b="1" dirty="0"/>
              <a:t>); bloody nasal discharge, low fevers; </a:t>
            </a:r>
            <a:r>
              <a:rPr lang="en-US" sz="2800" b="1" dirty="0" err="1"/>
              <a:t>Myocarditis</a:t>
            </a:r>
            <a:endParaRPr lang="en-US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Dx</a:t>
            </a:r>
            <a:r>
              <a:rPr lang="en-US" sz="2800" dirty="0"/>
              <a:t>: </a:t>
            </a:r>
            <a:r>
              <a:rPr lang="en-US" sz="2800" dirty="0" err="1"/>
              <a:t>Cx</a:t>
            </a:r>
            <a:r>
              <a:rPr lang="en-US" sz="2800" dirty="0"/>
              <a:t> from nose or throat (</a:t>
            </a:r>
            <a:r>
              <a:rPr lang="en-US" sz="2800" dirty="0" err="1"/>
              <a:t>pseudomembrane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Tx</a:t>
            </a:r>
            <a:r>
              <a:rPr lang="en-US" sz="2800" dirty="0"/>
              <a:t>: IV equine antitoxin (DAT) before </a:t>
            </a:r>
            <a:r>
              <a:rPr lang="en-US" sz="2800" dirty="0" err="1"/>
              <a:t>Cx</a:t>
            </a:r>
            <a:r>
              <a:rPr lang="en-US" sz="2800" dirty="0"/>
              <a:t> results; Then PCN or Erythromycin x  14 days; (For eradication &amp; prevent  transmission and stop toxin production)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Sensitivity test to horse serum before use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</a:rPr>
              <a:t>Listeriosis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676400"/>
            <a:ext cx="9144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/>
              <a:t>Listeria</a:t>
            </a:r>
            <a:r>
              <a:rPr lang="en-US" sz="2800" dirty="0"/>
              <a:t> </a:t>
            </a:r>
            <a:r>
              <a:rPr lang="en-US" sz="2800" dirty="0" err="1"/>
              <a:t>monocytogenes</a:t>
            </a:r>
            <a:r>
              <a:rPr lang="en-US" sz="2800" dirty="0"/>
              <a:t> (Gram + Rod)</a:t>
            </a:r>
          </a:p>
          <a:p>
            <a:pPr eaLnBrk="1" hangingPunct="1">
              <a:defRPr/>
            </a:pPr>
            <a:r>
              <a:rPr lang="en-US" sz="2800" dirty="0"/>
              <a:t>Assoc. w soft cheeses; deli foods, ready-to-eat meats, hot dogs; </a:t>
            </a:r>
            <a:r>
              <a:rPr lang="en-US" sz="2800" b="1" u="sng" dirty="0"/>
              <a:t>unpasteurized dairy products</a:t>
            </a:r>
          </a:p>
          <a:p>
            <a:pPr eaLnBrk="1" hangingPunct="1">
              <a:defRPr/>
            </a:pPr>
            <a:r>
              <a:rPr lang="en-US" sz="2800" dirty="0"/>
              <a:t>Increase risk factor: Pts w Lymphoma, leukemia</a:t>
            </a:r>
          </a:p>
          <a:p>
            <a:pPr eaLnBrk="1" hangingPunct="1">
              <a:defRPr/>
            </a:pPr>
            <a:r>
              <a:rPr lang="en-US" sz="2800" dirty="0"/>
              <a:t>Neonates: In </a:t>
            </a:r>
            <a:r>
              <a:rPr lang="en-US" sz="2800" dirty="0" err="1"/>
              <a:t>utero</a:t>
            </a:r>
            <a:r>
              <a:rPr lang="en-US" sz="2800" dirty="0"/>
              <a:t>- Can cause spontaneous abortion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                </a:t>
            </a:r>
            <a:r>
              <a:rPr lang="en-US" sz="2800" dirty="0" err="1"/>
              <a:t>Granulomatosis</a:t>
            </a:r>
            <a:r>
              <a:rPr lang="en-US" sz="2800" dirty="0"/>
              <a:t> </a:t>
            </a:r>
            <a:r>
              <a:rPr lang="en-US" sz="2800" dirty="0" err="1"/>
              <a:t>infantiseptica:Rash</a:t>
            </a:r>
            <a:r>
              <a:rPr lang="en-US" sz="2800" dirty="0"/>
              <a:t> w Papules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                Early-onset: assoc w prematurity, PNA, sepsis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                Late-onset: assoc w meningitis</a:t>
            </a:r>
          </a:p>
          <a:p>
            <a:pPr eaLnBrk="1" hangingPunct="1">
              <a:defRPr/>
            </a:pPr>
            <a:r>
              <a:rPr lang="en-US" sz="2800" dirty="0" err="1"/>
              <a:t>Dx</a:t>
            </a:r>
            <a:r>
              <a:rPr lang="en-US" sz="2800" dirty="0"/>
              <a:t>: Both PCR and </a:t>
            </a:r>
            <a:r>
              <a:rPr lang="en-US" sz="2800" dirty="0" err="1"/>
              <a:t>Cx</a:t>
            </a:r>
            <a:r>
              <a:rPr lang="en-US" sz="2800" dirty="0"/>
              <a:t> from CSF; Blood </a:t>
            </a:r>
            <a:r>
              <a:rPr lang="en-US" sz="2800" dirty="0" err="1"/>
              <a:t>Cx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err="1"/>
              <a:t>Tx</a:t>
            </a:r>
            <a:r>
              <a:rPr lang="en-US" sz="2800" dirty="0"/>
              <a:t>: Ampicillin +/- Gentamicin</a:t>
            </a:r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Streptococcus </a:t>
            </a:r>
            <a:r>
              <a:rPr lang="en-US" dirty="0" err="1">
                <a:solidFill>
                  <a:srgbClr val="FFFF00"/>
                </a:solidFill>
              </a:rPr>
              <a:t>Pneumoniae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676400"/>
            <a:ext cx="9144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Gram + </a:t>
            </a:r>
            <a:r>
              <a:rPr lang="en-US" sz="2800" dirty="0" err="1"/>
              <a:t>diplococci</a:t>
            </a:r>
            <a:r>
              <a:rPr lang="en-US" sz="2800" dirty="0"/>
              <a:t> (alpha-hemolytic)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Risk factor assoc with w invasive disease: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Age &lt; 2 years, American Indian, Alaska Native, CLD, CHD, DM, </a:t>
            </a:r>
            <a:r>
              <a:rPr lang="en-US" sz="2400" dirty="0" err="1"/>
              <a:t>asplenia</a:t>
            </a:r>
            <a:r>
              <a:rPr lang="en-US" sz="2400" dirty="0"/>
              <a:t>, SCD, HIV; IC, Cochlear implant, CSF leaks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Clinical: </a:t>
            </a:r>
            <a:r>
              <a:rPr lang="en-US" sz="2800" b="1" u="sng" dirty="0"/>
              <a:t>AOM</a:t>
            </a:r>
            <a:r>
              <a:rPr lang="en-US" sz="2800" u="sng" dirty="0"/>
              <a:t>, </a:t>
            </a:r>
            <a:r>
              <a:rPr lang="en-US" sz="2800" b="1" u="sng" dirty="0" err="1"/>
              <a:t>bacteremia</a:t>
            </a:r>
            <a:r>
              <a:rPr lang="en-US" sz="2800" u="sng" dirty="0"/>
              <a:t>, </a:t>
            </a:r>
            <a:r>
              <a:rPr lang="en-US" sz="2800" b="1" u="sng" dirty="0"/>
              <a:t>sinusitis</a:t>
            </a:r>
            <a:r>
              <a:rPr lang="en-US" sz="2800" dirty="0"/>
              <a:t> to </a:t>
            </a:r>
            <a:r>
              <a:rPr lang="en-US" sz="2800" b="1" u="sng" dirty="0"/>
              <a:t>Periorbital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           </a:t>
            </a:r>
            <a:r>
              <a:rPr lang="en-US" b="1" u="sng" dirty="0"/>
              <a:t>cellulitis</a:t>
            </a:r>
            <a:r>
              <a:rPr lang="en-US" dirty="0"/>
              <a:t>, </a:t>
            </a:r>
            <a:r>
              <a:rPr lang="en-US" sz="2800" u="sng" dirty="0"/>
              <a:t>meningitis, </a:t>
            </a:r>
            <a:r>
              <a:rPr lang="en-US" sz="2800" b="1" u="sng" dirty="0"/>
              <a:t>pneumonia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/>
              <a:t>Dx</a:t>
            </a:r>
            <a:r>
              <a:rPr lang="en-US" dirty="0"/>
              <a:t>: Gram stain &amp; </a:t>
            </a:r>
            <a:r>
              <a:rPr lang="en-US" b="1" u="sng" dirty="0" err="1"/>
              <a:t>BCx</a:t>
            </a:r>
            <a:r>
              <a:rPr lang="en-US" b="1" u="sng" dirty="0"/>
              <a:t> +3 to 10%;</a:t>
            </a:r>
            <a:r>
              <a:rPr lang="en-US" dirty="0"/>
              <a:t> </a:t>
            </a:r>
            <a:r>
              <a:rPr lang="en-US" dirty="0" err="1"/>
              <a:t>CSFCx</a:t>
            </a:r>
            <a:r>
              <a:rPr lang="en-US" dirty="0"/>
              <a:t>/PCR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/>
              <a:t>Tx</a:t>
            </a:r>
            <a:r>
              <a:rPr lang="en-US" dirty="0"/>
              <a:t>: AOM, Sinusitis and Pneumonia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err="1"/>
              <a:t>Amoxil</a:t>
            </a:r>
            <a:r>
              <a:rPr lang="en-US" dirty="0"/>
              <a:t>, </a:t>
            </a:r>
            <a:r>
              <a:rPr lang="en-US" dirty="0" err="1"/>
              <a:t>Amox</a:t>
            </a:r>
            <a:r>
              <a:rPr lang="en-US" dirty="0"/>
              <a:t>/</a:t>
            </a:r>
            <a:r>
              <a:rPr lang="en-US" dirty="0" err="1"/>
              <a:t>clav</a:t>
            </a:r>
            <a:r>
              <a:rPr lang="en-US" dirty="0"/>
              <a:t>, </a:t>
            </a:r>
            <a:r>
              <a:rPr lang="en-US" b="1" u="sng" dirty="0"/>
              <a:t>PCN</a:t>
            </a:r>
            <a:r>
              <a:rPr lang="en-US" dirty="0"/>
              <a:t> (</a:t>
            </a:r>
            <a:r>
              <a:rPr lang="en-US" dirty="0" err="1"/>
              <a:t>ampicillin</a:t>
            </a:r>
            <a:r>
              <a:rPr lang="en-US" dirty="0"/>
              <a:t>), </a:t>
            </a:r>
            <a:r>
              <a:rPr lang="en-US" dirty="0" err="1"/>
              <a:t>ceftriaxone</a:t>
            </a:r>
            <a:r>
              <a:rPr lang="en-US" dirty="0"/>
              <a:t>; </a:t>
            </a:r>
            <a:r>
              <a:rPr lang="en-US"/>
              <a:t>Levoflox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Meningitis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Vancomycin + 3</a:t>
            </a:r>
            <a:r>
              <a:rPr lang="en-US" baseline="30000" dirty="0"/>
              <a:t>rd</a:t>
            </a:r>
            <a:r>
              <a:rPr lang="en-US" dirty="0"/>
              <a:t> generation cephalosporin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143000"/>
            <a:ext cx="1931126" cy="1524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PRSA-CoverSlideTheme202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RSA-CoverSlideTheme2024" id="{ECF2AE76-E8FC-F745-8010-5FC0B855B20E}" vid="{D7A484D6-0806-2C4B-9E6E-73C1EC4DD3B8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30333D"/>
      </a:dk1>
      <a:lt1>
        <a:srgbClr val="FFFFFF"/>
      </a:lt1>
      <a:dk2>
        <a:srgbClr val="163155"/>
      </a:dk2>
      <a:lt2>
        <a:srgbClr val="E7E6E6"/>
      </a:lt2>
      <a:accent1>
        <a:srgbClr val="20A8A9"/>
      </a:accent1>
      <a:accent2>
        <a:srgbClr val="EBC778"/>
      </a:accent2>
      <a:accent3>
        <a:srgbClr val="CB3365"/>
      </a:accent3>
      <a:accent4>
        <a:srgbClr val="31559B"/>
      </a:accent4>
      <a:accent5>
        <a:srgbClr val="FB8B31"/>
      </a:accent5>
      <a:accent6>
        <a:srgbClr val="0099CB"/>
      </a:accent6>
      <a:hlink>
        <a:srgbClr val="60B5B8"/>
      </a:hlink>
      <a:folHlink>
        <a:srgbClr val="CB33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1">
                <a:alpha val="0"/>
              </a:schemeClr>
            </a:gs>
            <a:gs pos="100000">
              <a:schemeClr val="bg1">
                <a:alpha val="56000"/>
              </a:schemeClr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128679</TotalTime>
  <Words>4896</Words>
  <Application>Microsoft Office PowerPoint</Application>
  <PresentationFormat>Widescreen</PresentationFormat>
  <Paragraphs>509</Paragraphs>
  <Slides>48</Slides>
  <Notes>32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Aller</vt:lpstr>
      <vt:lpstr>Arial</vt:lpstr>
      <vt:lpstr>Asap</vt:lpstr>
      <vt:lpstr>Calibri</vt:lpstr>
      <vt:lpstr>Calibri Light</vt:lpstr>
      <vt:lpstr>Wingdings</vt:lpstr>
      <vt:lpstr>Clouds</vt:lpstr>
      <vt:lpstr>GPRSA-CoverSlideTheme2024</vt:lpstr>
      <vt:lpstr>2_Office Theme</vt:lpstr>
      <vt:lpstr>PEDIATRIC BOARD REVIEW 2024</vt:lpstr>
      <vt:lpstr>Disclosure</vt:lpstr>
      <vt:lpstr>PEDIATRIC BOARD REVIEW 2024</vt:lpstr>
      <vt:lpstr>Disclosure</vt:lpstr>
      <vt:lpstr>BACTERIA</vt:lpstr>
      <vt:lpstr>Clostridium botulinum</vt:lpstr>
      <vt:lpstr>Diphtheria</vt:lpstr>
      <vt:lpstr>Listeriosis</vt:lpstr>
      <vt:lpstr>Streptococcus Pneumoniae</vt:lpstr>
      <vt:lpstr>Grp A Streptococcus</vt:lpstr>
      <vt:lpstr>Grp A Streptococcus</vt:lpstr>
      <vt:lpstr>Grp B Streptococcus</vt:lpstr>
      <vt:lpstr>Staphylococcus spp</vt:lpstr>
      <vt:lpstr>Staphylococcus spp</vt:lpstr>
      <vt:lpstr>Staphylococcus spp</vt:lpstr>
      <vt:lpstr>Neisseria Meningitidis</vt:lpstr>
      <vt:lpstr>Neisseria Gonorrhoreae</vt:lpstr>
      <vt:lpstr>Neisseria Gonorrhoreae</vt:lpstr>
      <vt:lpstr>Bordetella pertussis</vt:lpstr>
      <vt:lpstr>Haemophilus influenzae B</vt:lpstr>
      <vt:lpstr>Pasteurella multocida</vt:lpstr>
      <vt:lpstr>Pseudomonas aeruginosa</vt:lpstr>
      <vt:lpstr>Escherichia coli</vt:lpstr>
      <vt:lpstr>Salmonella</vt:lpstr>
      <vt:lpstr>Shigella</vt:lpstr>
      <vt:lpstr>Campylobacter</vt:lpstr>
      <vt:lpstr>Yersinia</vt:lpstr>
      <vt:lpstr>Rocky Mountain Spotted Fever</vt:lpstr>
      <vt:lpstr>Parasites</vt:lpstr>
      <vt:lpstr>SCABIES</vt:lpstr>
      <vt:lpstr>Toxoplasmosis</vt:lpstr>
      <vt:lpstr>Toxocara</vt:lpstr>
      <vt:lpstr>Pinworm</vt:lpstr>
      <vt:lpstr>Malaria</vt:lpstr>
      <vt:lpstr>Amebiasis</vt:lpstr>
      <vt:lpstr>Other infectious Diseases</vt:lpstr>
      <vt:lpstr>Kawasaki</vt:lpstr>
      <vt:lpstr>MIS-C</vt:lpstr>
      <vt:lpstr>Syphilis</vt:lpstr>
      <vt:lpstr>Lyme Disease</vt:lpstr>
      <vt:lpstr>Tuberculosis</vt:lpstr>
      <vt:lpstr>Tuberculosis</vt:lpstr>
      <vt:lpstr>Tuberculosis</vt:lpstr>
      <vt:lpstr>Nontuberculosis</vt:lpstr>
      <vt:lpstr>Cat-Scratch Disease</vt:lpstr>
      <vt:lpstr>Chlamydia trachomatis</vt:lpstr>
      <vt:lpstr>Mycoplasma</vt:lpstr>
      <vt:lpstr>Thank You  AND Part Two with Dr. Kowalsky </vt:lpstr>
    </vt:vector>
  </TitlesOfParts>
  <Company>MCH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REVIEW</dc:title>
  <dc:creator>Nestor M Valeron</dc:creator>
  <cp:lastModifiedBy>Gabriela Martinez</cp:lastModifiedBy>
  <cp:revision>1993</cp:revision>
  <dcterms:created xsi:type="dcterms:W3CDTF">2005-11-09T21:32:08Z</dcterms:created>
  <dcterms:modified xsi:type="dcterms:W3CDTF">2024-05-16T23:03:29Z</dcterms:modified>
</cp:coreProperties>
</file>